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3" r:id="rId3"/>
    <p:sldId id="291" r:id="rId4"/>
    <p:sldId id="292" r:id="rId5"/>
    <p:sldId id="294" r:id="rId6"/>
    <p:sldId id="295" r:id="rId7"/>
    <p:sldId id="296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09" r:id="rId21"/>
    <p:sldId id="311" r:id="rId22"/>
    <p:sldId id="312" r:id="rId23"/>
    <p:sldId id="314" r:id="rId24"/>
    <p:sldId id="31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 snapToGrid="0">
      <p:cViewPr varScale="1">
        <p:scale>
          <a:sx n="61" d="100"/>
          <a:sy n="61" d="100"/>
        </p:scale>
        <p:origin x="79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CB2D2-69EA-4190-8316-26F5A06AA47F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3651-0113-44E2-87AF-D475F0758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9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0864-DF24-4BF1-AC58-04EF401764CA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93940-F594-4452-AAA4-79C40613D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094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93940-F594-4452-AAA4-79C40613D1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259" y="0"/>
            <a:ext cx="2301741" cy="6565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9362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599954"/>
          </a:xfrm>
        </p:spPr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  <a:lvl2pPr>
              <a:defRPr>
                <a:latin typeface="Book Antiqua" panose="02040602050305030304" pitchFamily="18" charset="0"/>
              </a:defRPr>
            </a:lvl2pPr>
            <a:lvl3pPr>
              <a:defRPr>
                <a:latin typeface="Book Antiqua" panose="02040602050305030304" pitchFamily="18" charset="0"/>
              </a:defRPr>
            </a:lvl3pPr>
            <a:lvl4pPr>
              <a:defRPr>
                <a:latin typeface="Book Antiqua" panose="02040602050305030304" pitchFamily="18" charset="0"/>
              </a:defRPr>
            </a:lvl4pPr>
            <a:lvl5pPr>
              <a:defRPr>
                <a:latin typeface="Book Antiqua" panose="0204060205030503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7146" y="6449114"/>
            <a:ext cx="4077532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05517" y="6449114"/>
            <a:ext cx="4549588" cy="365125"/>
          </a:xfrm>
        </p:spPr>
        <p:txBody>
          <a:bodyPr/>
          <a:lstStyle>
            <a:lvl1pPr>
              <a:defRPr sz="13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Dr. Osama Rehman, Department of Software Engineering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402" y="63294"/>
            <a:ext cx="2743200" cy="365125"/>
          </a:xfrm>
        </p:spPr>
        <p:txBody>
          <a:bodyPr/>
          <a:lstStyle>
            <a:lvl1pPr>
              <a:defRPr sz="1600" b="1">
                <a:solidFill>
                  <a:srgbClr val="C00000"/>
                </a:solidFill>
                <a:latin typeface="Book Antiqua" panose="02040602050305030304" pitchFamily="18" charset="0"/>
              </a:defRPr>
            </a:lvl1pPr>
          </a:lstStyle>
          <a:p>
            <a:fld id="{7F683324-014B-4814-998C-17F202EA78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362660" y="64491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C0000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 smtClean="0"/>
              <a:t>FALL </a:t>
            </a:r>
            <a:r>
              <a:rPr lang="en-US" sz="1300" dirty="0" smtClean="0"/>
              <a:t>2022</a:t>
            </a:r>
            <a:endParaRPr lang="en-US" sz="1300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" y="7367"/>
            <a:ext cx="2526148" cy="72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27375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3711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73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DCN (CEN-223)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Osama Rehman, Department of Software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82C8-35E2-4E45-8E36-B6A9492B6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314" y="500317"/>
            <a:ext cx="10029371" cy="28280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Data-Link Layer: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An Introduction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999" y="3328335"/>
            <a:ext cx="9652000" cy="16557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</a:t>
            </a:r>
            <a:r>
              <a:rPr lang="en-US" altLang="en-US" sz="4000" dirty="0" smtClean="0"/>
              <a:t>Chapter# 09 from </a:t>
            </a:r>
            <a:r>
              <a:rPr lang="en-US" altLang="en-US" sz="4000" dirty="0"/>
              <a:t>Text </a:t>
            </a:r>
            <a:r>
              <a:rPr lang="en-US" altLang="en-US" sz="4000" dirty="0" smtClean="0"/>
              <a:t>Book</a:t>
            </a:r>
            <a:endParaRPr lang="en-US" sz="4000" dirty="0" smtClean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72810" y="4352981"/>
            <a:ext cx="11046373" cy="215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Computer </a:t>
            </a:r>
            <a:r>
              <a:rPr lang="en-US" sz="4000" dirty="0"/>
              <a:t>Communication &amp; Networks </a:t>
            </a:r>
          </a:p>
          <a:p>
            <a:r>
              <a:rPr lang="en-US" sz="4000" dirty="0"/>
              <a:t>(</a:t>
            </a:r>
            <a:r>
              <a:rPr lang="en-US" sz="4000" dirty="0" smtClean="0"/>
              <a:t>CEN-223)</a:t>
            </a:r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Fall 2022 (BSE-5A)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571" y="1372676"/>
            <a:ext cx="10232572" cy="28280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Data-Link Layer: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/>
              <a:t>Media Access Control (MAC)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000" y="4419713"/>
            <a:ext cx="9652000" cy="165576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Covers </a:t>
            </a:r>
            <a:r>
              <a:rPr lang="en-US" altLang="en-US" sz="4000" dirty="0" smtClean="0"/>
              <a:t>Chapter# 12 from </a:t>
            </a:r>
            <a:r>
              <a:rPr lang="en-US" altLang="en-US" sz="4000" dirty="0"/>
              <a:t>Text </a:t>
            </a:r>
            <a:r>
              <a:rPr lang="en-US" altLang="en-US" sz="4000" dirty="0" smtClean="0"/>
              <a:t>Book</a:t>
            </a:r>
            <a:endParaRPr lang="en-US" sz="4000" dirty="0" smtClean="0">
              <a:solidFill>
                <a:srgbClr val="00206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714874"/>
            <a:ext cx="9144000" cy="192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3223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Access Control (MAC)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Protocols designed to handle access to </a:t>
            </a:r>
            <a:r>
              <a:rPr lang="en-US" b="1" dirty="0">
                <a:solidFill>
                  <a:srgbClr val="FF0000"/>
                </a:solidFill>
              </a:rPr>
              <a:t>shared link</a:t>
            </a:r>
            <a:r>
              <a:rPr lang="en-US" dirty="0"/>
              <a:t> belong to the MAC sublayer, and can be categorized into three subgroups: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247" y="2746309"/>
            <a:ext cx="7389505" cy="370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8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Channelization: </a:t>
            </a:r>
            <a:r>
              <a:rPr lang="en-US" dirty="0" smtClean="0"/>
              <a:t>is channel partitioning and 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multiple </a:t>
            </a:r>
            <a:r>
              <a:rPr lang="en-US" dirty="0"/>
              <a:t>access method in which available bandwidth of a link is shared in </a:t>
            </a:r>
            <a:r>
              <a:rPr lang="en-US" b="1" dirty="0">
                <a:solidFill>
                  <a:srgbClr val="002060"/>
                </a:solidFill>
              </a:rPr>
              <a:t>frequency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time</a:t>
            </a:r>
            <a:r>
              <a:rPr lang="en-US" dirty="0"/>
              <a:t> or through </a:t>
            </a:r>
            <a:r>
              <a:rPr lang="en-US" b="1" dirty="0">
                <a:solidFill>
                  <a:srgbClr val="002060"/>
                </a:solidFill>
              </a:rPr>
              <a:t>code</a:t>
            </a:r>
            <a:r>
              <a:rPr lang="en-US" dirty="0"/>
              <a:t> among different nodes.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solidFill>
                  <a:srgbClr val="C00000"/>
                </a:solidFill>
              </a:rPr>
              <a:t>Three channelization protocols are:</a:t>
            </a:r>
          </a:p>
          <a:p>
            <a:pPr marL="514350" indent="-514350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Frequency-division multiple access (FDMA)</a:t>
            </a:r>
          </a:p>
          <a:p>
            <a:pPr marL="514350" indent="-514350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Time-division multiple access (TDMA)</a:t>
            </a:r>
          </a:p>
          <a:p>
            <a:pPr marL="514350" indent="-514350">
              <a:lnSpc>
                <a:spcPct val="114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Code-division multiple access (CDMA)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8"/>
                <a:ext cx="10686143" cy="4872105"/>
              </a:xfrm>
            </p:spPr>
            <p:txBody>
              <a:bodyPr/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000" dirty="0"/>
                  <a:t>In CDMA,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only one channel</a:t>
                </a:r>
                <a:r>
                  <a:rPr lang="en-US" sz="3000" dirty="0"/>
                  <a:t> occupies the entire bandwidth and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all nodes</a:t>
                </a:r>
                <a:r>
                  <a:rPr lang="en-US" sz="3000" dirty="0"/>
                  <a:t> can send data </a:t>
                </a:r>
                <a:r>
                  <a:rPr lang="en-US" sz="3000" b="1" dirty="0">
                    <a:solidFill>
                      <a:srgbClr val="C00000"/>
                    </a:solidFill>
                  </a:rPr>
                  <a:t>simultaneously</a:t>
                </a:r>
                <a:r>
                  <a:rPr lang="en-US" sz="3000" dirty="0"/>
                  <a:t>.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000" dirty="0"/>
                  <a:t>CDMA means communication with different codes.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sz="3000" dirty="0"/>
                  <a:t>For the </a:t>
                </a:r>
                <a:r>
                  <a:rPr lang="en-US" sz="3000" dirty="0" smtClean="0"/>
                  <a:t>example, </a:t>
                </a:r>
                <a:r>
                  <a:rPr lang="en-US" sz="3000" dirty="0"/>
                  <a:t>we say that:</a:t>
                </a:r>
              </a:p>
              <a:p>
                <a:pPr marL="457200" lvl="1">
                  <a:lnSpc>
                    <a:spcPct val="114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is data from node 1,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is the code assigned to node 1.</a:t>
                </a:r>
              </a:p>
              <a:p>
                <a:pPr marL="457200" lvl="1">
                  <a:lnSpc>
                    <a:spcPct val="114000"/>
                  </a:lnSpc>
                  <a:spcBef>
                    <a:spcPts val="100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is data from node 2,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is the code assigned to node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2 …. and </a:t>
                </a:r>
                <a:r>
                  <a:rPr lang="en-US" sz="2800" dirty="0">
                    <a:solidFill>
                      <a:srgbClr val="002060"/>
                    </a:solidFill>
                  </a:rPr>
                  <a:t>so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on.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8"/>
                <a:ext cx="10686143" cy="4872105"/>
              </a:xfrm>
              <a:blipFill>
                <a:blip r:embed="rId2"/>
                <a:stretch>
                  <a:fillRect l="-1141" t="-876" r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94991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4000"/>
              </a:lnSpc>
            </a:pPr>
            <a:r>
              <a:rPr lang="en-US" dirty="0"/>
              <a:t>In CDMA, each node is assigned a code, which is a sequence of numbers called </a:t>
            </a:r>
            <a:r>
              <a:rPr lang="en-US" b="1" dirty="0">
                <a:solidFill>
                  <a:srgbClr val="0070C0"/>
                </a:solidFill>
              </a:rPr>
              <a:t>chips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These sequences are carefully selected (called </a:t>
            </a:r>
            <a:r>
              <a:rPr lang="en-US" b="1" dirty="0">
                <a:solidFill>
                  <a:srgbClr val="FF0000"/>
                </a:solidFill>
              </a:rPr>
              <a:t>orthogonal sequences</a:t>
            </a:r>
            <a:r>
              <a:rPr lang="en-US" dirty="0"/>
              <a:t>).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orthogonal sequences</a:t>
            </a:r>
            <a:r>
              <a:rPr lang="en-US" dirty="0"/>
              <a:t>, each sequence is made of N elements, where N is number of </a:t>
            </a:r>
            <a:r>
              <a:rPr lang="en-US" dirty="0" smtClean="0"/>
              <a:t>possible nodes</a:t>
            </a:r>
            <a:r>
              <a:rPr lang="en-US" dirty="0"/>
              <a:t>.</a:t>
            </a:r>
          </a:p>
          <a:p>
            <a:pPr algn="just">
              <a:lnSpc>
                <a:spcPct val="114000"/>
              </a:lnSpc>
            </a:pPr>
            <a:r>
              <a:rPr lang="en-US" dirty="0">
                <a:solidFill>
                  <a:srgbClr val="002060"/>
                </a:solidFill>
              </a:rPr>
              <a:t>If a node is sending bit 0, it encodes it as -1.</a:t>
            </a:r>
          </a:p>
          <a:p>
            <a:pPr algn="just">
              <a:lnSpc>
                <a:spcPct val="114000"/>
              </a:lnSpc>
            </a:pPr>
            <a:r>
              <a:rPr lang="en-US" dirty="0">
                <a:solidFill>
                  <a:srgbClr val="002060"/>
                </a:solidFill>
              </a:rPr>
              <a:t>If a node is sending bit 1, it encodes it as +1.</a:t>
            </a:r>
          </a:p>
          <a:p>
            <a:pPr algn="just">
              <a:lnSpc>
                <a:spcPct val="114000"/>
              </a:lnSpc>
            </a:pPr>
            <a:r>
              <a:rPr lang="en-US" dirty="0">
                <a:solidFill>
                  <a:srgbClr val="002060"/>
                </a:solidFill>
              </a:rPr>
              <a:t>If a node is idle, it sends no signals, which is interpreted as 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6" y="1772967"/>
            <a:ext cx="11594848" cy="114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11" y="4313179"/>
            <a:ext cx="10736977" cy="94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98826" y="3074334"/>
            <a:ext cx="23246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00" b="1" i="1" baseline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Chip </a:t>
            </a:r>
            <a:r>
              <a:rPr lang="en-US" sz="2600" b="1" i="1" baseline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sequences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20271" y="5440097"/>
            <a:ext cx="449430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00" b="1" i="1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600" b="1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in CDMA</a:t>
            </a:r>
          </a:p>
        </p:txBody>
      </p:sp>
    </p:spTree>
    <p:extLst>
      <p:ext uri="{BB962C8B-B14F-4D97-AF65-F5344CB8AC3E}">
        <p14:creationId xmlns:p14="http://schemas.microsoft.com/office/powerpoint/2010/main" val="22919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7"/>
            <a:ext cx="10515600" cy="48721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b="1" dirty="0">
                <a:solidFill>
                  <a:srgbClr val="C00000"/>
                </a:solidFill>
              </a:rPr>
              <a:t>Arithmetic rules of orthogonal sequence:</a:t>
            </a: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When multiplying a sequence by a </a:t>
            </a:r>
            <a:r>
              <a:rPr lang="en-US" b="1" dirty="0" smtClean="0">
                <a:solidFill>
                  <a:srgbClr val="FF0000"/>
                </a:solidFill>
              </a:rPr>
              <a:t>scalar value</a:t>
            </a:r>
            <a:r>
              <a:rPr lang="en-US" dirty="0" smtClean="0"/>
              <a:t>, </a:t>
            </a:r>
            <a:r>
              <a:rPr lang="en-US" dirty="0"/>
              <a:t>every element in sequence is multiplied by that </a:t>
            </a:r>
            <a:r>
              <a:rPr lang="en-US" b="1" dirty="0" smtClean="0">
                <a:solidFill>
                  <a:srgbClr val="FF0000"/>
                </a:solidFill>
              </a:rPr>
              <a:t>scalar value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002060"/>
                </a:solidFill>
              </a:rPr>
              <a:t>2 </a:t>
            </a: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 [+1 +1 -1 -1] = [+2 +2 -2 -2]</a:t>
            </a:r>
            <a:endParaRPr lang="en-US" b="1" dirty="0">
              <a:solidFill>
                <a:srgbClr val="002060"/>
              </a:solidFill>
            </a:endParaRP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2"/>
            </a:pPr>
            <a:r>
              <a:rPr lang="en-US" dirty="0"/>
              <a:t>When multiplying two </a:t>
            </a:r>
            <a:r>
              <a:rPr lang="en-US" b="1" dirty="0">
                <a:solidFill>
                  <a:srgbClr val="C00000"/>
                </a:solidFill>
              </a:rPr>
              <a:t>equal sequences</a:t>
            </a:r>
            <a:r>
              <a:rPr lang="en-US" dirty="0"/>
              <a:t>, every element is multiplied by its corresponding element. Adding the multiplication results would generate the value N</a:t>
            </a:r>
            <a:r>
              <a:rPr lang="en-US" dirty="0" smtClean="0"/>
              <a:t>. </a:t>
            </a:r>
            <a:endParaRPr lang="en-US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[+</a:t>
            </a: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1 +1 -1 -1]  [+1 +1 -1 -1] = +1 +1 +1 +1 = </a:t>
            </a:r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4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671629" cy="4599954"/>
          </a:xfrm>
        </p:spPr>
        <p:txBody>
          <a:bodyPr/>
          <a:lstStyle/>
          <a:p>
            <a:pPr marL="457200" indent="-4572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3"/>
            </a:pPr>
            <a:r>
              <a:rPr lang="en-US" dirty="0"/>
              <a:t>When multiplying two </a:t>
            </a:r>
            <a:r>
              <a:rPr lang="en-US" b="1" dirty="0">
                <a:solidFill>
                  <a:srgbClr val="C00000"/>
                </a:solidFill>
              </a:rPr>
              <a:t>different sequences</a:t>
            </a:r>
            <a:r>
              <a:rPr lang="en-US" dirty="0"/>
              <a:t>, every element is multiplied by its corresponding element. Adding the multiplication results would generate the value 0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[+</a:t>
            </a: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1 +1 -1 -1]  [+1 +1 +1 +1] = +1 +1 -1 -1 = 0</a:t>
            </a:r>
            <a:endParaRPr lang="en-US" b="1" dirty="0">
              <a:solidFill>
                <a:srgbClr val="002060"/>
              </a:solidFill>
            </a:endParaRP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 startAt="4"/>
            </a:pPr>
            <a:r>
              <a:rPr lang="en-US" dirty="0"/>
              <a:t>When adding two sequences, every element is added to its corresponding element. This would generate another sequence</a:t>
            </a:r>
            <a:r>
              <a:rPr lang="en-US" dirty="0" smtClean="0"/>
              <a:t>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[+</a:t>
            </a:r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1 +1 -1 -1] + [+1 +1 +1 +1] = [+2 +2 0 0</a:t>
            </a:r>
            <a:r>
              <a:rPr lang="en-US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2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30" y="1444488"/>
            <a:ext cx="8295140" cy="491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3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71" y="1550782"/>
            <a:ext cx="9303657" cy="479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5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Logical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4858407" cy="487210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</a:pPr>
            <a:r>
              <a:rPr lang="en-US" sz="3000" dirty="0" smtClean="0"/>
              <a:t>In communication </a:t>
            </a:r>
            <a:r>
              <a:rPr lang="en-US" sz="3000" dirty="0"/>
              <a:t>at the </a:t>
            </a:r>
            <a:r>
              <a:rPr lang="en-US" sz="3000" b="1" dirty="0">
                <a:solidFill>
                  <a:srgbClr val="C00000"/>
                </a:solidFill>
              </a:rPr>
              <a:t>data-link </a:t>
            </a:r>
            <a:r>
              <a:rPr lang="en-US" sz="3000" b="1" dirty="0" smtClean="0">
                <a:solidFill>
                  <a:srgbClr val="C00000"/>
                </a:solidFill>
              </a:rPr>
              <a:t>layer</a:t>
            </a:r>
            <a:r>
              <a:rPr lang="en-US" sz="3000" dirty="0" smtClean="0"/>
              <a:t>:</a:t>
            </a:r>
          </a:p>
          <a:p>
            <a:pPr marL="457200" lvl="1" algn="just">
              <a:lnSpc>
                <a:spcPct val="110000"/>
              </a:lnSpc>
            </a:pPr>
            <a:r>
              <a:rPr lang="en-US" sz="3000" dirty="0"/>
              <a:t>One data-link layer is involved at </a:t>
            </a:r>
            <a:r>
              <a:rPr lang="en-US" sz="3000" dirty="0" smtClean="0"/>
              <a:t>the source </a:t>
            </a:r>
            <a:r>
              <a:rPr lang="en-US" sz="3000" dirty="0"/>
              <a:t>and </a:t>
            </a:r>
            <a:r>
              <a:rPr lang="en-US" sz="3000" dirty="0" smtClean="0"/>
              <a:t>one at the destination</a:t>
            </a:r>
            <a:r>
              <a:rPr lang="en-US" sz="3000" dirty="0"/>
              <a:t>.</a:t>
            </a:r>
          </a:p>
          <a:p>
            <a:pPr marL="457200" lvl="1" algn="just">
              <a:lnSpc>
                <a:spcPct val="110000"/>
              </a:lnSpc>
            </a:pPr>
            <a:r>
              <a:rPr lang="en-US" sz="3000" dirty="0"/>
              <a:t>Two data-link layers are involved at each </a:t>
            </a:r>
            <a:r>
              <a:rPr lang="en-US" sz="3000" dirty="0" smtClean="0"/>
              <a:t>router since Intermediate </a:t>
            </a:r>
            <a:r>
              <a:rPr lang="en-US" sz="3000" dirty="0"/>
              <a:t>nodes need </a:t>
            </a:r>
            <a:r>
              <a:rPr lang="en-US" sz="3000" dirty="0" smtClean="0"/>
              <a:t>to both </a:t>
            </a:r>
            <a:r>
              <a:rPr lang="en-US" sz="3000" dirty="0">
                <a:solidFill>
                  <a:srgbClr val="0070C0"/>
                </a:solidFill>
              </a:rPr>
              <a:t>encapsulate</a:t>
            </a:r>
            <a:r>
              <a:rPr lang="en-US" sz="3000" dirty="0"/>
              <a:t> and </a:t>
            </a:r>
            <a:r>
              <a:rPr lang="en-US" sz="3000" dirty="0" err="1">
                <a:solidFill>
                  <a:srgbClr val="0070C0"/>
                </a:solidFill>
              </a:rPr>
              <a:t>decapsulate</a:t>
            </a:r>
            <a:r>
              <a:rPr lang="en-US" sz="3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08" y="121276"/>
            <a:ext cx="5967867" cy="63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7009"/>
                <a:ext cx="10889343" cy="4599954"/>
              </a:xfrm>
            </p:spPr>
            <p:txBody>
              <a:bodyPr/>
              <a:lstStyle/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:r>
                  <a:rPr lang="en-US" dirty="0" smtClean="0">
                    <a:cs typeface="Times New Roman" panose="02020603050405020304" pitchFamily="18" charset="0"/>
                  </a:rPr>
                  <a:t>If a node wants to receive data of </a:t>
                </a:r>
                <a:r>
                  <a:rPr lang="en-US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node 1</a:t>
                </a:r>
                <a:r>
                  <a:rPr lang="en-US" dirty="0">
                    <a:cs typeface="Times New Roman" panose="02020603050405020304" pitchFamily="18" charset="0"/>
                  </a:rPr>
                  <a:t>, it multiplies the received composite data by </a:t>
                </a:r>
                <a:r>
                  <a:rPr lang="en-US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node 1’s</a:t>
                </a:r>
                <a:r>
                  <a:rPr lang="en-US" dirty="0">
                    <a:cs typeface="Times New Roman" panose="02020603050405020304" pitchFamily="18" charset="0"/>
                  </a:rPr>
                  <a:t> code and divides by </a:t>
                </a:r>
                <a:r>
                  <a:rPr lang="en-US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cs typeface="Times New Roman" panose="02020603050405020304" pitchFamily="18" charset="0"/>
                  </a:rPr>
                  <a:t>, as given below for the case of network of </a:t>
                </a:r>
                <a:r>
                  <a:rPr lang="en-US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N = 4</a:t>
                </a:r>
                <a:r>
                  <a:rPr lang="en-US" dirty="0"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÷4</m:t>
                    </m:r>
                  </m:oMath>
                </a14:m>
                <a:endParaRPr lang="en-US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÷4</m:t>
                    </m:r>
                  </m:oMath>
                </a14:m>
                <a:endParaRPr lang="en-US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÷4</m:t>
                    </m:r>
                  </m:oMath>
                </a14:m>
                <a:endParaRPr lang="en-US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𝑁𝑜𝑑𝑒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7009"/>
                <a:ext cx="10889343" cy="4599954"/>
              </a:xfrm>
              <a:blipFill>
                <a:blip r:embed="rId2"/>
                <a:stretch>
                  <a:fillRect l="-951" t="-796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sz="3200" b="1" u="sng" dirty="0" smtClean="0">
                    <a:solidFill>
                      <a:srgbClr val="C00000"/>
                    </a:solidFill>
                  </a:rPr>
                  <a:t>For getting Node 1’s data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𝑵𝒐𝒅𝒆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𝒅𝒂𝒕𝒂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.[+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 smtClean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÷4</m:t>
                    </m:r>
                  </m:oMath>
                </a14:m>
                <a:endParaRPr lang="en-US" b="1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𝑵𝒐𝒅𝒆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𝒅𝒂𝒕𝒂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=[−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 smtClean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÷4</m:t>
                    </m:r>
                  </m:oMath>
                </a14:m>
                <a:endParaRPr lang="en-US" b="1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𝑵𝒐𝒅𝒆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𝒅𝒂𝒕𝒂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=[−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]÷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b="1" dirty="0" smtClean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(the result is divided by N = 4)</a:t>
                </a:r>
                <a:endParaRPr lang="en-US" b="1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𝑵𝒐𝒅𝒆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𝒅𝒂𝒕𝒂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decoded to (0)</a:t>
                </a:r>
              </a:p>
              <a:p>
                <a:pPr>
                  <a:lnSpc>
                    <a:spcPct val="114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𝑵𝒐𝒅𝒆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𝒅𝒂𝒕𝒂</m:t>
                    </m:r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4517572" cy="4599954"/>
          </a:xfrm>
        </p:spPr>
        <p:txBody>
          <a:bodyPr/>
          <a:lstStyle/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b="1" dirty="0" smtClean="0">
                <a:solidFill>
                  <a:srgbClr val="C00000"/>
                </a:solidFill>
              </a:rPr>
              <a:t>Walsh table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is a two dimensional </a:t>
            </a:r>
            <a:r>
              <a:rPr lang="en-US" dirty="0" smtClean="0"/>
              <a:t>table </a:t>
            </a:r>
            <a:r>
              <a:rPr lang="en-US" dirty="0"/>
              <a:t>with equal number of rows and columns.</a:t>
            </a:r>
          </a:p>
          <a:p>
            <a:pPr algn="just">
              <a:lnSpc>
                <a:spcPct val="114000"/>
              </a:lnSpc>
              <a:spcAft>
                <a:spcPts val="1000"/>
              </a:spcAft>
            </a:pPr>
            <a:r>
              <a:rPr lang="en-US" dirty="0">
                <a:solidFill>
                  <a:srgbClr val="C00000"/>
                </a:solidFill>
              </a:rPr>
              <a:t>Walsh table </a:t>
            </a:r>
            <a:r>
              <a:rPr lang="en-US" dirty="0"/>
              <a:t>is used to generate the code sequences, where each </a:t>
            </a:r>
            <a:r>
              <a:rPr lang="en-US" b="1" dirty="0" smtClean="0">
                <a:solidFill>
                  <a:srgbClr val="0070C0"/>
                </a:solidFill>
              </a:rPr>
              <a:t>“row</a:t>
            </a:r>
            <a:r>
              <a:rPr lang="en-US" b="1" dirty="0">
                <a:solidFill>
                  <a:srgbClr val="0070C0"/>
                </a:solidFill>
              </a:rPr>
              <a:t>” </a:t>
            </a:r>
            <a:r>
              <a:rPr lang="en-US" dirty="0"/>
              <a:t>is a sequence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06" y="1614005"/>
            <a:ext cx="59880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6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Q) </a:t>
                </a:r>
                <a:r>
                  <a:rPr lang="en-US" dirty="0" smtClean="0"/>
                  <a:t>Two </a:t>
                </a:r>
                <a:r>
                  <a:rPr lang="en-US" dirty="0"/>
                  <a:t>stations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 received the composite </a:t>
                </a:r>
                <a:r>
                  <a:rPr lang="en-US" dirty="0" smtClean="0"/>
                  <a:t>signal:</a:t>
                </a:r>
              </a:p>
              <a:p>
                <a:pPr marL="0" indent="0" algn="ctr">
                  <a:lnSpc>
                    <a:spcPct val="114000"/>
                  </a:lnSpc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[-</a:t>
                </a:r>
                <a:r>
                  <a:rPr lang="en-US" b="1" dirty="0">
                    <a:solidFill>
                      <a:srgbClr val="0070C0"/>
                    </a:solidFill>
                  </a:rPr>
                  <a:t>1 -1 -3 -3 +3 -1 +1 -3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]</a:t>
                </a:r>
                <a:r>
                  <a:rPr lang="en-US" dirty="0" smtClean="0"/>
                  <a:t> 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dirty="0" smtClean="0"/>
                  <a:t>Provided </a:t>
                </a:r>
                <a:r>
                  <a:rPr lang="en-US" dirty="0"/>
                  <a:t>the two codes below, what are the received data at these two stations</a:t>
                </a:r>
                <a:r>
                  <a:rPr lang="en-US" dirty="0" smtClean="0"/>
                  <a:t>?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[+1  -1  -1  +1  +1  -1  -1  +1]					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[+1  +1  +1  +1  -1  -1  -1  -1]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008"/>
                <a:ext cx="10515600" cy="4872105"/>
              </a:xfrm>
              <a:blipFill>
                <a:blip r:embed="rId2"/>
                <a:stretch>
                  <a:fillRect l="-1217" t="-75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4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</a:t>
            </a:r>
            <a:r>
              <a:rPr lang="en-US" dirty="0" smtClean="0"/>
              <a:t>Connections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7009"/>
            <a:ext cx="10848975" cy="4599954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Q</a:t>
            </a:r>
            <a:r>
              <a:rPr lang="en-US" sz="3000" b="1" dirty="0">
                <a:solidFill>
                  <a:srgbClr val="FF0000"/>
                </a:solidFill>
              </a:rPr>
              <a:t>) Why need both encapsulation and </a:t>
            </a:r>
            <a:r>
              <a:rPr lang="en-US" sz="3000" b="1" dirty="0" err="1">
                <a:solidFill>
                  <a:srgbClr val="FF0000"/>
                </a:solidFill>
              </a:rPr>
              <a:t>decapsulation</a:t>
            </a:r>
            <a:r>
              <a:rPr lang="en-US" sz="3000" b="1" dirty="0">
                <a:solidFill>
                  <a:srgbClr val="FF0000"/>
                </a:solidFill>
              </a:rPr>
              <a:t> at each intermediate node?</a:t>
            </a:r>
          </a:p>
          <a:p>
            <a:pPr marL="514350" indent="-514350"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Each link of the intermediate node may use different protocol, hence the requirement for different frame format.</a:t>
            </a:r>
          </a:p>
          <a:p>
            <a:pPr marL="514350" indent="-514350"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Even when </a:t>
            </a:r>
            <a:r>
              <a:rPr lang="en-US" dirty="0"/>
              <a:t>links use </a:t>
            </a:r>
            <a:r>
              <a:rPr lang="en-US" dirty="0" smtClean="0"/>
              <a:t>the same </a:t>
            </a:r>
            <a:r>
              <a:rPr lang="en-US" dirty="0"/>
              <a:t>protocol, encapsulation and </a:t>
            </a:r>
            <a:r>
              <a:rPr lang="en-US" dirty="0" err="1"/>
              <a:t>decapsulation</a:t>
            </a:r>
            <a:r>
              <a:rPr lang="en-US" dirty="0"/>
              <a:t> are </a:t>
            </a:r>
            <a:r>
              <a:rPr lang="en-US" dirty="0" smtClean="0"/>
              <a:t>still needed </a:t>
            </a:r>
            <a:r>
              <a:rPr lang="en-US" dirty="0"/>
              <a:t>since </a:t>
            </a:r>
            <a:r>
              <a:rPr lang="en-US" dirty="0" smtClean="0"/>
              <a:t>the link-layer </a:t>
            </a:r>
            <a:r>
              <a:rPr lang="en-US" dirty="0"/>
              <a:t>addresses are different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3000" dirty="0"/>
              <a:t>The data-link layer is divided into two </a:t>
            </a:r>
            <a:r>
              <a:rPr lang="en-US" sz="3000" dirty="0" smtClean="0"/>
              <a:t>sub-layers</a:t>
            </a:r>
            <a:r>
              <a:rPr lang="en-US" sz="3000" dirty="0"/>
              <a:t>:</a:t>
            </a:r>
          </a:p>
          <a:p>
            <a:pPr marL="57150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</a:rPr>
              <a:t>Data-link control (DLC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r>
              <a:rPr lang="en-US" sz="2800" dirty="0" smtClean="0"/>
              <a:t>, </a:t>
            </a:r>
            <a:r>
              <a:rPr lang="en-US" sz="2800" dirty="0"/>
              <a:t>deals with all </a:t>
            </a:r>
            <a:r>
              <a:rPr lang="en-US" sz="2800" b="1" dirty="0">
                <a:solidFill>
                  <a:srgbClr val="FF0000"/>
                </a:solidFill>
              </a:rPr>
              <a:t>point-to-point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multipoint links</a:t>
            </a:r>
            <a:r>
              <a:rPr lang="en-US" sz="2800" dirty="0"/>
              <a:t> </a:t>
            </a:r>
            <a:r>
              <a:rPr lang="en-US" sz="2800" dirty="0" smtClean="0"/>
              <a:t>(</a:t>
            </a:r>
            <a:r>
              <a:rPr lang="en-US" sz="2800" dirty="0"/>
              <a:t>broadcast links</a:t>
            </a:r>
            <a:r>
              <a:rPr lang="en-US" sz="2800" dirty="0" smtClean="0"/>
              <a:t>).</a:t>
            </a:r>
            <a:endParaRPr lang="en-US" sz="2800" dirty="0"/>
          </a:p>
          <a:p>
            <a:pPr marL="571500" lvl="1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</a:rPr>
              <a:t>Media access control (MAC</a:t>
            </a:r>
            <a:r>
              <a:rPr lang="en-US" sz="2800" b="1" dirty="0" smtClean="0">
                <a:solidFill>
                  <a:srgbClr val="002060"/>
                </a:solidFill>
              </a:rPr>
              <a:t>)</a:t>
            </a:r>
            <a:r>
              <a:rPr lang="en-US" sz="2800" dirty="0" smtClean="0"/>
              <a:t>, </a:t>
            </a:r>
            <a:r>
              <a:rPr lang="en-US" sz="2800" dirty="0"/>
              <a:t>deals </a:t>
            </a:r>
            <a:r>
              <a:rPr lang="en-US" sz="2800" dirty="0" smtClean="0"/>
              <a:t>with </a:t>
            </a:r>
            <a:r>
              <a:rPr lang="en-US" sz="2800" dirty="0"/>
              <a:t>broadcast links.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640039" y="3773714"/>
            <a:ext cx="8911922" cy="2432277"/>
            <a:chOff x="2071201" y="4052738"/>
            <a:chExt cx="8360530" cy="212422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1201" y="4052738"/>
              <a:ext cx="4126954" cy="21242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6008" y="4073960"/>
              <a:ext cx="4085723" cy="210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81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5023489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dirty="0"/>
              <a:t>The source and destination IP addresses define </a:t>
            </a:r>
            <a:r>
              <a:rPr lang="en-US" dirty="0" smtClean="0"/>
              <a:t>communication between two </a:t>
            </a:r>
            <a:r>
              <a:rPr lang="en-US" dirty="0"/>
              <a:t>ends but cannot define </a:t>
            </a:r>
            <a:r>
              <a:rPr lang="en-US" dirty="0" smtClean="0"/>
              <a:t>the links </a:t>
            </a:r>
            <a:r>
              <a:rPr lang="en-US" dirty="0"/>
              <a:t>which </a:t>
            </a:r>
            <a:r>
              <a:rPr lang="en-US" dirty="0" smtClean="0"/>
              <a:t>the data </a:t>
            </a:r>
            <a:r>
              <a:rPr lang="en-US" dirty="0"/>
              <a:t>should pass through.</a:t>
            </a:r>
          </a:p>
          <a:p>
            <a:pPr algn="just">
              <a:lnSpc>
                <a:spcPct val="114000"/>
              </a:lnSpc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2060"/>
                </a:solidFill>
              </a:rPr>
              <a:t>datagram</a:t>
            </a:r>
            <a:r>
              <a:rPr lang="en-US" dirty="0" smtClean="0"/>
              <a:t> is encapsulated </a:t>
            </a:r>
            <a:r>
              <a:rPr lang="en-US" dirty="0"/>
              <a:t>into a </a:t>
            </a:r>
            <a:r>
              <a:rPr lang="en-US" b="1" dirty="0" smtClean="0">
                <a:solidFill>
                  <a:srgbClr val="002060"/>
                </a:solidFill>
              </a:rPr>
              <a:t>frame</a:t>
            </a:r>
            <a:r>
              <a:rPr lang="en-US" dirty="0" smtClean="0"/>
              <a:t>, where </a:t>
            </a:r>
            <a:r>
              <a:rPr lang="en-US" b="1" dirty="0" smtClean="0">
                <a:solidFill>
                  <a:srgbClr val="C00000"/>
                </a:solidFill>
              </a:rPr>
              <a:t>two</a:t>
            </a:r>
            <a:r>
              <a:rPr lang="en-US" dirty="0" smtClean="0"/>
              <a:t> data-link layer addresses </a:t>
            </a:r>
            <a:r>
              <a:rPr lang="en-US" dirty="0"/>
              <a:t>are added</a:t>
            </a:r>
            <a:r>
              <a:rPr lang="en-US" dirty="0" smtClean="0"/>
              <a:t>.</a:t>
            </a:r>
          </a:p>
          <a:p>
            <a:pPr>
              <a:lnSpc>
                <a:spcPct val="114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Types of link-layer addresses:</a:t>
            </a:r>
          </a:p>
          <a:p>
            <a:pPr marL="7429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Unicast Address: </a:t>
            </a:r>
            <a:r>
              <a:rPr lang="en-US" sz="2600" dirty="0"/>
              <a:t>one-to-one </a:t>
            </a:r>
            <a:r>
              <a:rPr lang="en-US" sz="2600" dirty="0" smtClean="0"/>
              <a:t>communication.</a:t>
            </a:r>
            <a:endParaRPr lang="en-US" sz="2600" dirty="0">
              <a:solidFill>
                <a:srgbClr val="0070C0"/>
              </a:solidFill>
            </a:endParaRPr>
          </a:p>
          <a:p>
            <a:pPr marL="7429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Multicast address: </a:t>
            </a:r>
            <a:r>
              <a:rPr lang="en-US" sz="2600" dirty="0"/>
              <a:t>one-to-many communication</a:t>
            </a:r>
            <a:r>
              <a:rPr lang="en-US" sz="2600" dirty="0" smtClean="0"/>
              <a:t>.</a:t>
            </a:r>
            <a:endParaRPr lang="en-US" sz="2600" dirty="0">
              <a:solidFill>
                <a:srgbClr val="0070C0"/>
              </a:solidFill>
            </a:endParaRPr>
          </a:p>
          <a:p>
            <a:pPr marL="742950" lvl="1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070C0"/>
                </a:solidFill>
              </a:rPr>
              <a:t>Broadcast address: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one-to-all communication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9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92978" y="245856"/>
            <a:ext cx="8994173" cy="6206226"/>
            <a:chOff x="1592865" y="68950"/>
            <a:chExt cx="9522526" cy="673005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65" y="68950"/>
              <a:ext cx="8441356" cy="67300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611" y="1692375"/>
              <a:ext cx="906780" cy="3360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761" y="5422184"/>
              <a:ext cx="3360420" cy="946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761" y="593809"/>
              <a:ext cx="3360420" cy="893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442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8"/>
            <a:ext cx="10515600" cy="4960425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b="1" dirty="0">
                <a:solidFill>
                  <a:srgbClr val="FF0000"/>
                </a:solidFill>
              </a:rPr>
              <a:t>Address Resolution </a:t>
            </a:r>
            <a:r>
              <a:rPr lang="en-US" b="1" dirty="0" smtClean="0">
                <a:solidFill>
                  <a:srgbClr val="FF0000"/>
                </a:solidFill>
              </a:rPr>
              <a:t>Protocol (ARP):</a:t>
            </a:r>
            <a:r>
              <a:rPr lang="en-US" dirty="0" smtClean="0"/>
              <a:t> </a:t>
            </a:r>
            <a:r>
              <a:rPr lang="en-US" dirty="0"/>
              <a:t>is an auxiliary </a:t>
            </a:r>
            <a:r>
              <a:rPr lang="en-US" dirty="0" smtClean="0"/>
              <a:t>protocol defined </a:t>
            </a:r>
            <a:r>
              <a:rPr lang="en-US" dirty="0"/>
              <a:t>in the network </a:t>
            </a:r>
            <a:r>
              <a:rPr lang="en-US" dirty="0" smtClean="0"/>
              <a:t>layer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that </a:t>
            </a:r>
            <a:r>
              <a:rPr lang="en-US" dirty="0"/>
              <a:t>maps the IP addresses </a:t>
            </a:r>
            <a:r>
              <a:rPr lang="en-US" dirty="0" smtClean="0"/>
              <a:t>into a </a:t>
            </a:r>
            <a:r>
              <a:rPr lang="en-US" dirty="0"/>
              <a:t>link-layer address</a:t>
            </a:r>
            <a:r>
              <a:rPr lang="en-US" dirty="0" smtClean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14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Q</a:t>
            </a:r>
            <a:r>
              <a:rPr lang="en-US" b="1" dirty="0">
                <a:solidFill>
                  <a:srgbClr val="FF0000"/>
                </a:solidFill>
              </a:rPr>
              <a:t>) Why </a:t>
            </a:r>
            <a:r>
              <a:rPr lang="en-US" b="1" dirty="0" smtClean="0">
                <a:solidFill>
                  <a:srgbClr val="FF0000"/>
                </a:solidFill>
              </a:rPr>
              <a:t>do we need the ARP protocol?</a:t>
            </a:r>
            <a:endParaRPr lang="en-US" b="1" dirty="0" smtClean="0"/>
          </a:p>
          <a:p>
            <a:pPr algn="just">
              <a:lnSpc>
                <a:spcPct val="114000"/>
              </a:lnSpc>
            </a:pPr>
            <a:r>
              <a:rPr lang="en-US" dirty="0" smtClean="0"/>
              <a:t>Any </a:t>
            </a:r>
            <a:r>
              <a:rPr lang="en-US" dirty="0"/>
              <a:t>time a node has an IP datagram to send to another node in a link, it has the IP address of the receiving node.</a:t>
            </a:r>
          </a:p>
          <a:p>
            <a:pPr algn="just">
              <a:lnSpc>
                <a:spcPct val="114000"/>
              </a:lnSpc>
            </a:pPr>
            <a:r>
              <a:rPr lang="en-US" dirty="0"/>
              <a:t>However, the IP address of the next node is not helpful in moving a frame through a </a:t>
            </a:r>
            <a:r>
              <a:rPr lang="en-US" dirty="0" smtClean="0"/>
              <a:t>link, where we need </a:t>
            </a:r>
            <a:r>
              <a:rPr lang="en-US" dirty="0"/>
              <a:t>the link-layer address of the next node. For that, </a:t>
            </a:r>
            <a:r>
              <a:rPr lang="en-US" dirty="0" smtClean="0"/>
              <a:t>ARP </a:t>
            </a:r>
            <a:r>
              <a:rPr lang="en-US" dirty="0"/>
              <a:t>is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</a:t>
            </a:r>
            <a:r>
              <a:rPr lang="en-US" dirty="0" smtClean="0"/>
              <a:t>Protocol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7"/>
            <a:ext cx="10991850" cy="502381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If host/router needs to find the link-layer address of another host/router in its network: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Send an </a:t>
            </a:r>
            <a:r>
              <a:rPr lang="en-US" b="1" dirty="0">
                <a:solidFill>
                  <a:srgbClr val="FF0000"/>
                </a:solidFill>
              </a:rPr>
              <a:t>ARP request</a:t>
            </a:r>
            <a:r>
              <a:rPr lang="en-US" dirty="0"/>
              <a:t> packet through </a:t>
            </a:r>
            <a:r>
              <a:rPr lang="en-US" b="1" dirty="0">
                <a:solidFill>
                  <a:srgbClr val="FF0000"/>
                </a:solidFill>
              </a:rPr>
              <a:t>broadcast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ARP request packet includes: </a:t>
            </a:r>
            <a:r>
              <a:rPr lang="en-US" b="1" dirty="0">
                <a:solidFill>
                  <a:srgbClr val="0070C0"/>
                </a:solidFill>
              </a:rPr>
              <a:t>(link-layer and IP addresses of sender) and (IP address of receiver)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Every host/router that receives ARP request processes the packet.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Only intended recipient sends back an </a:t>
            </a:r>
            <a:r>
              <a:rPr lang="en-US" b="1" dirty="0">
                <a:solidFill>
                  <a:srgbClr val="FF0000"/>
                </a:solidFill>
              </a:rPr>
              <a:t>ARP response</a:t>
            </a:r>
            <a:r>
              <a:rPr lang="en-US" dirty="0"/>
              <a:t> packet through </a:t>
            </a:r>
            <a:r>
              <a:rPr lang="en-US" b="1" dirty="0">
                <a:solidFill>
                  <a:srgbClr val="FF0000"/>
                </a:solidFill>
              </a:rPr>
              <a:t>unicast</a:t>
            </a:r>
            <a:r>
              <a:rPr lang="en-US" dirty="0"/>
              <a:t>.</a:t>
            </a:r>
          </a:p>
          <a:p>
            <a:pPr marL="514350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ARP response packet </a:t>
            </a:r>
            <a:r>
              <a:rPr lang="en-US" dirty="0" smtClean="0"/>
              <a:t>includes </a:t>
            </a:r>
            <a:r>
              <a:rPr lang="en-US" b="1" dirty="0">
                <a:solidFill>
                  <a:srgbClr val="0070C0"/>
                </a:solidFill>
              </a:rPr>
              <a:t>(recipient IP and link-layer addresses)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5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DCN (CEN-223)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Osama Rehman, Department of Software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83324-014B-4814-998C-17F202EA78D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857375" y="576951"/>
            <a:ext cx="8477250" cy="5872163"/>
            <a:chOff x="1844470" y="485776"/>
            <a:chExt cx="8477250" cy="5872163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045" y="485776"/>
              <a:ext cx="8448675" cy="294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470" y="3429001"/>
              <a:ext cx="8477250" cy="2928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815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3744</TotalTime>
  <Words>1231</Words>
  <Application>Microsoft Office PowerPoint</Application>
  <PresentationFormat>Widescreen</PresentationFormat>
  <Paragraphs>163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Data-Link Layer:  An Introduction </vt:lpstr>
      <vt:lpstr>Logical Connections</vt:lpstr>
      <vt:lpstr>Logical Connections (Cont.)</vt:lpstr>
      <vt:lpstr>Sublayers</vt:lpstr>
      <vt:lpstr>Addressing</vt:lpstr>
      <vt:lpstr>PowerPoint Presentation</vt:lpstr>
      <vt:lpstr>Address Resolution Protocol</vt:lpstr>
      <vt:lpstr>Address Resolution Protocol (Cont.)</vt:lpstr>
      <vt:lpstr>PowerPoint Presentation</vt:lpstr>
      <vt:lpstr>Data-Link Layer:  Media Access Control (MAC) </vt:lpstr>
      <vt:lpstr>Media Access Control (MAC)</vt:lpstr>
      <vt:lpstr>Channelization</vt:lpstr>
      <vt:lpstr>CDMA</vt:lpstr>
      <vt:lpstr>CDMA (Cont.)</vt:lpstr>
      <vt:lpstr>CDMA (Cont.)</vt:lpstr>
      <vt:lpstr>CDMA (Cont.)</vt:lpstr>
      <vt:lpstr>CDMA (Cont.)</vt:lpstr>
      <vt:lpstr>CDMA (Cont.)</vt:lpstr>
      <vt:lpstr>CDMA (Cont.)</vt:lpstr>
      <vt:lpstr>CDMA (Cont.)</vt:lpstr>
      <vt:lpstr>CDMA (Cont.)</vt:lpstr>
      <vt:lpstr>CDMA (Cont.)</vt:lpstr>
      <vt:lpstr>CDMA (Cont.)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(CEN 222)</dc:title>
  <dc:creator>Osama</dc:creator>
  <cp:lastModifiedBy>Lenovo</cp:lastModifiedBy>
  <cp:revision>1147</cp:revision>
  <dcterms:created xsi:type="dcterms:W3CDTF">2016-09-03T17:31:17Z</dcterms:created>
  <dcterms:modified xsi:type="dcterms:W3CDTF">2022-11-28T01:00:54Z</dcterms:modified>
</cp:coreProperties>
</file>