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20" r:id="rId22"/>
    <p:sldId id="310" r:id="rId23"/>
    <p:sldId id="321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5176" y="6449114"/>
            <a:ext cx="4585448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2022</a:t>
            </a:r>
            <a:endParaRPr lang="en-US" sz="13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312" y="1393780"/>
            <a:ext cx="10029371" cy="18148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Data-Link Layer: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Error Detection &amp; Correction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997" y="3308924"/>
            <a:ext cx="9652000" cy="86368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</a:t>
            </a:r>
            <a:r>
              <a:rPr lang="en-US" altLang="en-US" sz="4000" dirty="0" smtClean="0"/>
              <a:t>Chapter# 10 from </a:t>
            </a:r>
            <a:r>
              <a:rPr lang="en-US" altLang="en-US" sz="4000" dirty="0"/>
              <a:t>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9"/>
                <a:ext cx="11082028" cy="4599954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Hamming distance:</a:t>
                </a:r>
                <a:r>
                  <a:rPr lang="en-US" dirty="0"/>
                  <a:t> number of difference between corresponding bits of two words of same </a:t>
                </a:r>
                <a:r>
                  <a:rPr lang="en-US" dirty="0" smtClean="0"/>
                  <a:t>size, represented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Hamming distance between received </a:t>
                </a:r>
                <a:r>
                  <a:rPr lang="en-US" dirty="0" err="1"/>
                  <a:t>codeword</a:t>
                </a:r>
                <a:r>
                  <a:rPr lang="en-US" dirty="0"/>
                  <a:t> and sent </a:t>
                </a:r>
                <a:r>
                  <a:rPr lang="en-US" dirty="0" err="1"/>
                  <a:t>codeword</a:t>
                </a:r>
                <a:r>
                  <a:rPr lang="en-US" dirty="0"/>
                  <a:t> is the number </a:t>
                </a:r>
                <a:r>
                  <a:rPr lang="en-US" dirty="0" smtClean="0"/>
                  <a:t>of </a:t>
                </a:r>
                <a:r>
                  <a:rPr lang="en-US" dirty="0"/>
                  <a:t>bits that got corrupted</a:t>
                </a:r>
                <a:r>
                  <a:rPr lang="en-US" dirty="0" smtClean="0"/>
                  <a:t>. 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Example: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𝟎𝟎𝟎𝟎𝟎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𝟎𝟏𝟏𝟎𝟏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If Hamming distance between send and received </a:t>
                </a:r>
                <a:r>
                  <a:rPr lang="en-US" dirty="0" err="1"/>
                  <a:t>codeword</a:t>
                </a:r>
                <a:r>
                  <a:rPr lang="en-US" dirty="0"/>
                  <a:t> is not zero, the </a:t>
                </a:r>
                <a:r>
                  <a:rPr lang="en-US" dirty="0" err="1"/>
                  <a:t>codeword</a:t>
                </a:r>
                <a:r>
                  <a:rPr lang="en-US" dirty="0"/>
                  <a:t> has been corrupted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9"/>
                <a:ext cx="11082028" cy="4599954"/>
              </a:xfrm>
              <a:blipFill>
                <a:blip r:embed="rId2"/>
                <a:stretch>
                  <a:fillRect l="-991" t="-796" r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</a:t>
            </a:r>
            <a:r>
              <a:rPr lang="en-US" dirty="0" smtClean="0"/>
              <a:t>Distance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Apply XOR and count </a:t>
            </a:r>
            <a:r>
              <a:rPr lang="en-US" dirty="0" smtClean="0"/>
              <a:t>number </a:t>
            </a:r>
            <a:r>
              <a:rPr lang="en-US" dirty="0"/>
              <a:t>of 1s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Proper solution for programming in computers.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5" y="3041582"/>
            <a:ext cx="9775129" cy="239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932887" cy="50995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Minimum </a:t>
                </a:r>
                <a:r>
                  <a:rPr lang="en-US" b="1" dirty="0">
                    <a:solidFill>
                      <a:srgbClr val="FF0000"/>
                    </a:solidFill>
                  </a:rPr>
                  <a:t>Hamming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distance:</a:t>
                </a:r>
                <a:r>
                  <a:rPr lang="en-US" dirty="0" smtClean="0"/>
                  <a:t> the </a:t>
                </a:r>
                <a:r>
                  <a:rPr lang="en-US" b="1" dirty="0">
                    <a:solidFill>
                      <a:srgbClr val="0070C0"/>
                    </a:solidFill>
                  </a:rPr>
                  <a:t>smallest Hamming distance</a:t>
                </a:r>
                <a:r>
                  <a:rPr lang="en-US" dirty="0"/>
                  <a:t> between all possible pairs of </a:t>
                </a:r>
                <a:r>
                  <a:rPr lang="en-US" dirty="0" err="1" smtClean="0"/>
                  <a:t>codewords</a:t>
                </a:r>
                <a:r>
                  <a:rPr lang="en-US" dirty="0"/>
                  <a:t> in a set of </a:t>
                </a:r>
                <a:r>
                  <a:rPr lang="en-US" dirty="0" err="1" smtClean="0"/>
                  <a:t>codewords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</a:pPr>
                <a:r>
                  <a:rPr lang="en-US" dirty="0" smtClean="0"/>
                  <a:t>To guarantee the detection of up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errors in all cases, the minimum Hamming distance in a block of </a:t>
                </a:r>
                <a:r>
                  <a:rPr lang="en-US" b="1" dirty="0">
                    <a:solidFill>
                      <a:srgbClr val="C00000"/>
                    </a:solidFill>
                  </a:rPr>
                  <a:t>valid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codewords</a:t>
                </a:r>
                <a:r>
                  <a:rPr lang="en-US" dirty="0"/>
                  <a:t> must </a:t>
                </a:r>
                <a:r>
                  <a:rPr lang="en-US" dirty="0" smtClean="0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𝒎𝒊𝒏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Example:</a:t>
                </a:r>
                <a:r>
                  <a:rPr lang="en-US" dirty="0"/>
                  <a:t> </a:t>
                </a:r>
                <a:r>
                  <a:rPr lang="en-US" dirty="0" smtClean="0"/>
                  <a:t>a </a:t>
                </a:r>
                <a:r>
                  <a:rPr lang="en-US" dirty="0"/>
                  <a:t>code scheme has a minimum Hamming distance </a:t>
                </a:r>
                <a:r>
                  <a:rPr lang="en-US" b="1" dirty="0" err="1">
                    <a:solidFill>
                      <a:srgbClr val="0070C0"/>
                    </a:solidFill>
                  </a:rPr>
                  <a:t>d</a:t>
                </a:r>
                <a:r>
                  <a:rPr lang="en-US" b="1" baseline="-12000" dirty="0" err="1">
                    <a:solidFill>
                      <a:srgbClr val="0070C0"/>
                    </a:solidFill>
                  </a:rPr>
                  <a:t>min</a:t>
                </a:r>
                <a:r>
                  <a:rPr lang="en-US" b="1" dirty="0">
                    <a:solidFill>
                      <a:srgbClr val="0070C0"/>
                    </a:solidFill>
                  </a:rPr>
                  <a:t> = 4</a:t>
                </a:r>
                <a:r>
                  <a:rPr lang="en-US" dirty="0"/>
                  <a:t>. What is the error detection </a:t>
                </a:r>
                <a:r>
                  <a:rPr lang="en-US" dirty="0" smtClean="0"/>
                  <a:t>capability </a:t>
                </a:r>
                <a:r>
                  <a:rPr lang="en-US" dirty="0"/>
                  <a:t>of this scheme?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b="1" dirty="0">
                    <a:solidFill>
                      <a:schemeClr val="hlink"/>
                    </a:solidFill>
                  </a:rPr>
                  <a:t>Solution:</a:t>
                </a:r>
                <a:r>
                  <a:rPr lang="en-US" i="1" dirty="0">
                    <a:solidFill>
                      <a:schemeClr val="hlink"/>
                    </a:solidFill>
                  </a:rPr>
                  <a:t> </a:t>
                </a:r>
                <a:r>
                  <a:rPr lang="en-US" dirty="0"/>
                  <a:t>This code guarantees the detection of up to </a:t>
                </a:r>
                <a:r>
                  <a:rPr lang="en-US" dirty="0">
                    <a:solidFill>
                      <a:schemeClr val="hlink"/>
                    </a:solidFill>
                  </a:rPr>
                  <a:t>three</a:t>
                </a:r>
                <a:r>
                  <a:rPr lang="en-US" dirty="0"/>
                  <a:t> errors, </a:t>
                </a:r>
                <a:r>
                  <a:rPr lang="en-US" dirty="0" smtClean="0"/>
                  <a:t>since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d</a:t>
                </a:r>
                <a:r>
                  <a:rPr lang="en-US" b="1" baseline="-25000" dirty="0" err="1" smtClean="0">
                    <a:solidFill>
                      <a:srgbClr val="0070C0"/>
                    </a:solidFill>
                  </a:rPr>
                  <a:t>min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= s + 1 </a:t>
                </a:r>
                <a:r>
                  <a:rPr lang="en-US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solidFill>
                      <a:srgbClr val="0070C0"/>
                    </a:solidFill>
                  </a:rPr>
                  <a:t> s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i="1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932887" cy="5099563"/>
              </a:xfrm>
              <a:blipFill>
                <a:blip r:embed="rId2"/>
                <a:stretch>
                  <a:fillRect l="-948" t="-718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918371" cy="459995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Liner block code:</a:t>
            </a:r>
            <a:r>
              <a:rPr lang="en-US" dirty="0" smtClean="0"/>
              <a:t> 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code in which XOR of two valid </a:t>
            </a:r>
            <a:r>
              <a:rPr lang="en-US" dirty="0" err="1"/>
              <a:t>codewords</a:t>
            </a:r>
            <a:r>
              <a:rPr lang="en-US" dirty="0"/>
              <a:t> creates another valid </a:t>
            </a:r>
            <a:r>
              <a:rPr lang="en-US" dirty="0" err="1"/>
              <a:t>codeword</a:t>
            </a:r>
            <a:r>
              <a:rPr lang="en-US" dirty="0"/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(previous example of k = 2 and n = </a:t>
            </a:r>
            <a:r>
              <a:rPr lang="en-US" dirty="0" smtClean="0"/>
              <a:t>3, table given below).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4574" b="15260"/>
          <a:stretch/>
        </p:blipFill>
        <p:spPr bwMode="auto">
          <a:xfrm>
            <a:off x="5110747" y="3576976"/>
            <a:ext cx="6791325" cy="25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199" y="3357736"/>
            <a:ext cx="4272548" cy="301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In linear block codes, </a:t>
            </a: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minimum 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Hamming distance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is </a:t>
            </a:r>
            <a:r>
              <a:rPr lang="en-US" sz="2800" dirty="0">
                <a:latin typeface="Book Antiqua" panose="02040602050305030304" pitchFamily="18" charset="0"/>
              </a:rPr>
              <a:t>the number of 1s in </a:t>
            </a:r>
            <a:r>
              <a:rPr lang="en-US" sz="28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nonzero </a:t>
            </a:r>
            <a:r>
              <a:rPr lang="en-US" sz="2800" b="1" dirty="0">
                <a:solidFill>
                  <a:srgbClr val="0070C0"/>
                </a:solidFill>
                <a:latin typeface="Book Antiqua" panose="02040602050305030304" pitchFamily="18" charset="0"/>
              </a:rPr>
              <a:t>valid </a:t>
            </a:r>
            <a:r>
              <a:rPr lang="en-US" sz="2800" b="1" dirty="0" err="1" smtClean="0">
                <a:solidFill>
                  <a:srgbClr val="0070C0"/>
                </a:solidFill>
                <a:latin typeface="Book Antiqua" panose="02040602050305030304" pitchFamily="18" charset="0"/>
              </a:rPr>
              <a:t>codewords</a:t>
            </a:r>
            <a:r>
              <a:rPr lang="en-US" sz="2800" dirty="0" smtClean="0">
                <a:latin typeface="Book Antiqua" panose="02040602050305030304" pitchFamily="18" charset="0"/>
              </a:rPr>
              <a:t> having </a:t>
            </a:r>
            <a:r>
              <a:rPr lang="en-US" sz="2800" dirty="0">
                <a:latin typeface="Book Antiqua" panose="02040602050305030304" pitchFamily="18" charset="0"/>
              </a:rPr>
              <a:t>the smallest number of 1s.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9"/>
                <a:ext cx="10990944" cy="4599954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 smtClean="0"/>
                  <a:t>In parity check code, a </a:t>
                </a:r>
                <a:r>
                  <a:rPr lang="en-US" dirty="0"/>
                  <a:t>linear block </a:t>
                </a:r>
                <a:r>
                  <a:rPr lang="en-US" dirty="0" smtClean="0"/>
                  <a:t>code is </a:t>
                </a:r>
                <a:r>
                  <a:rPr lang="en-US" dirty="0"/>
                  <a:t>used for </a:t>
                </a:r>
                <a:r>
                  <a:rPr lang="en-US" dirty="0">
                    <a:solidFill>
                      <a:srgbClr val="0070C0"/>
                    </a:solidFill>
                  </a:rPr>
                  <a:t>error detection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k-bit </a:t>
                </a:r>
                <a:r>
                  <a:rPr lang="en-US" dirty="0" err="1"/>
                  <a:t>dataword</a:t>
                </a:r>
                <a:r>
                  <a:rPr lang="en-US" dirty="0"/>
                  <a:t> is changed to n-bit </a:t>
                </a:r>
                <a:r>
                  <a:rPr lang="en-US" dirty="0" err="1"/>
                  <a:t>codeword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The extra bit is called </a:t>
                </a:r>
                <a:r>
                  <a:rPr lang="en-US" dirty="0">
                    <a:solidFill>
                      <a:srgbClr val="0070C0"/>
                    </a:solidFill>
                  </a:rPr>
                  <a:t>parity bit</a:t>
                </a:r>
                <a:r>
                  <a:rPr lang="en-US" dirty="0"/>
                  <a:t>, which is to make the total number of 1s in the </a:t>
                </a:r>
                <a:r>
                  <a:rPr lang="en-US" dirty="0" err="1"/>
                  <a:t>codeword</a:t>
                </a:r>
                <a:r>
                  <a:rPr lang="en-US" dirty="0"/>
                  <a:t> even or odd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(Note: </a:t>
                </a:r>
                <a:r>
                  <a:rPr lang="en-US" b="1" i="1" dirty="0" smtClean="0"/>
                  <a:t>we </a:t>
                </a:r>
                <a:r>
                  <a:rPr lang="en-US" b="1" i="1" dirty="0"/>
                  <a:t>will </a:t>
                </a:r>
                <a:r>
                  <a:rPr lang="en-US" b="1" i="1" dirty="0" smtClean="0"/>
                  <a:t>concentrate </a:t>
                </a:r>
                <a:r>
                  <a:rPr lang="en-US" b="1" i="1" dirty="0"/>
                  <a:t>on even parity)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In parity check,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, hence it’s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single-bit error-detection </a:t>
                </a:r>
                <a:r>
                  <a:rPr lang="en-US" dirty="0" smtClean="0"/>
                  <a:t>code.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Example:</a:t>
                </a:r>
                <a:r>
                  <a:rPr lang="en-US" dirty="0"/>
                  <a:t> (previous example of k = 2 and n = 3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9"/>
                <a:ext cx="10990944" cy="4599954"/>
              </a:xfrm>
              <a:blipFill>
                <a:blip r:embed="rId2"/>
                <a:stretch>
                  <a:fillRect l="-943" t="-663" r="-1165" b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</a:t>
            </a:r>
            <a:r>
              <a:rPr lang="en-US" dirty="0" smtClean="0"/>
              <a:t>Code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(k = 4 and n = 5),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parity.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86" y="2159759"/>
            <a:ext cx="8520112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9247" y="3788345"/>
            <a:ext cx="299953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dirty="0" smtClean="0">
                <a:latin typeface="Times New Roman" panose="02020603050405020304" pitchFamily="18" charset="0"/>
              </a:rPr>
              <a:t>Simple </a:t>
            </a:r>
            <a:r>
              <a:rPr lang="en-US" sz="2600" b="1" i="1" dirty="0">
                <a:latin typeface="Times New Roman" panose="02020603050405020304" pitchFamily="18" charset="0"/>
              </a:rPr>
              <a:t>parity-check </a:t>
            </a:r>
            <a:endParaRPr lang="en-US" sz="2600" b="1" i="1" dirty="0" smtClean="0">
              <a:latin typeface="Times New Roman" panose="02020603050405020304" pitchFamily="18" charset="0"/>
            </a:endParaRPr>
          </a:p>
          <a:p>
            <a:r>
              <a:rPr lang="en-US" sz="2600" b="1" i="1" dirty="0" smtClean="0">
                <a:latin typeface="Times New Roman" panose="02020603050405020304" pitchFamily="18" charset="0"/>
              </a:rPr>
              <a:t>code </a:t>
            </a:r>
            <a:r>
              <a:rPr lang="en-US" sz="26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C(5, 4)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Code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08" y="1259839"/>
            <a:ext cx="8663383" cy="467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46653" y="5956671"/>
            <a:ext cx="809869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dirty="0" smtClean="0">
                <a:latin typeface="Times New Roman" panose="02020603050405020304" pitchFamily="18" charset="0"/>
              </a:rPr>
              <a:t>Encoder </a:t>
            </a:r>
            <a:r>
              <a:rPr lang="en-US" sz="2600" b="1" i="1" dirty="0">
                <a:latin typeface="Times New Roman" panose="02020603050405020304" pitchFamily="18" charset="0"/>
              </a:rPr>
              <a:t>and decoder for simple parity-check </a:t>
            </a:r>
            <a:r>
              <a:rPr lang="en-US" sz="2600" b="1" i="1" dirty="0" smtClean="0">
                <a:latin typeface="Times New Roman" panose="02020603050405020304" pitchFamily="18" charset="0"/>
              </a:rPr>
              <a:t>code </a:t>
            </a:r>
            <a:r>
              <a:rPr lang="en-US" sz="26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C(5, 4)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Code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9"/>
                <a:ext cx="10515600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 smtClean="0">
                    <a:ea typeface="Tahoma" panose="020B060403050404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b="1" dirty="0" smtClean="0">
                    <a:solidFill>
                      <a:srgbClr val="0070C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C(5</a:t>
                </a:r>
                <a:r>
                  <a:rPr lang="en-US" b="1" dirty="0">
                    <a:solidFill>
                      <a:srgbClr val="0070C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b="1" dirty="0" smtClean="0">
                    <a:solidFill>
                      <a:srgbClr val="0070C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4)</a:t>
                </a:r>
                <a:r>
                  <a:rPr lang="en-US" dirty="0" smtClean="0">
                    <a:ea typeface="Tahoma" panose="020B0604030504040204" pitchFamily="34" charset="0"/>
                    <a:cs typeface="Times New Roman" panose="02020603050405020304" pitchFamily="18" charset="0"/>
                  </a:rPr>
                  <a:t>, at sender side 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the parity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is generated using the four bits </a:t>
                </a:r>
                <a:r>
                  <a:rPr lang="en-US" dirty="0" err="1">
                    <a:ea typeface="Tahoma" panose="020B0604030504040204" pitchFamily="34" charset="0"/>
                    <a:cs typeface="Times New Roman" panose="02020603050405020304" pitchFamily="18" charset="0"/>
                  </a:rPr>
                  <a:t>dataword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𝑚𝑜𝑑𝑢𝑙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At receiver, the generated result is called </a:t>
                </a:r>
                <a:r>
                  <a:rPr lang="en-US" b="1" dirty="0">
                    <a:solidFill>
                      <a:srgbClr val="0070C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syndrome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𝑚𝑜𝑑𝑢𝑙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solidFill>
                      <a:srgbClr val="0070C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If syndrome is 0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, there is no detectable error and data portion of received </a:t>
                </a:r>
                <a:r>
                  <a:rPr lang="en-US" dirty="0" err="1">
                    <a:ea typeface="Tahoma" panose="020B0604030504040204" pitchFamily="34" charset="0"/>
                    <a:cs typeface="Times New Roman" panose="02020603050405020304" pitchFamily="18" charset="0"/>
                  </a:rPr>
                  <a:t>codeword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is accepted as the </a:t>
                </a:r>
                <a:r>
                  <a:rPr lang="en-US" dirty="0" err="1">
                    <a:ea typeface="Tahoma" panose="020B0604030504040204" pitchFamily="34" charset="0"/>
                    <a:cs typeface="Times New Roman" panose="02020603050405020304" pitchFamily="18" charset="0"/>
                  </a:rPr>
                  <a:t>dataword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solidFill>
                      <a:srgbClr val="0070C0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If syndrome is 1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, data portion of received </a:t>
                </a:r>
                <a:r>
                  <a:rPr lang="en-US" dirty="0" err="1">
                    <a:ea typeface="Tahoma" panose="020B0604030504040204" pitchFamily="34" charset="0"/>
                    <a:cs typeface="Times New Roman" panose="02020603050405020304" pitchFamily="18" charset="0"/>
                  </a:rPr>
                  <a:t>codeword</a:t>
                </a:r>
                <a:r>
                  <a:rPr lang="en-US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is discarded.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9"/>
                <a:ext cx="10515600" cy="4872105"/>
              </a:xfrm>
              <a:blipFill>
                <a:blip r:embed="rId2"/>
                <a:stretch>
                  <a:fillRect l="-1043" t="-751" r="-1159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961915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Assume the sender sends the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1011. The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created from this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is 10111, which is sent to the receiver. We examine five cases:</a:t>
            </a:r>
            <a:endParaRPr lang="en-US" i="1" dirty="0"/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No error occurs; the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10111. The syndrome is 0. The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1011 is created.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One single-bit error changes a</a:t>
            </a:r>
            <a:r>
              <a:rPr lang="en-US" baseline="-14000" dirty="0"/>
              <a:t>1 </a:t>
            </a:r>
            <a:r>
              <a:rPr lang="en-US" dirty="0"/>
              <a:t>. The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10011. The syndrome is 1. No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is created.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One single-bit error changes r</a:t>
            </a:r>
            <a:r>
              <a:rPr lang="en-US" baseline="-14000" dirty="0"/>
              <a:t>0 </a:t>
            </a:r>
            <a:r>
              <a:rPr lang="en-US" dirty="0"/>
              <a:t>. The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10110. The syndrome is 1. No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is created.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415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An error changes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14000" dirty="0">
                <a:solidFill>
                  <a:srgbClr val="0070C0"/>
                </a:solidFill>
              </a:rPr>
              <a:t>0</a:t>
            </a:r>
            <a:r>
              <a:rPr lang="en-US" dirty="0"/>
              <a:t> and a second error changes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baseline="-14000" dirty="0">
                <a:solidFill>
                  <a:srgbClr val="0070C0"/>
                </a:solidFill>
              </a:rPr>
              <a:t>3</a:t>
            </a:r>
            <a:r>
              <a:rPr lang="en-US" baseline="-14000" dirty="0"/>
              <a:t> </a:t>
            </a:r>
            <a:r>
              <a:rPr lang="en-US" dirty="0"/>
              <a:t>. The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00110. The syndrome is 0. The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0011 is created at the receiver. Note that here the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/>
              <a:t> is  wrongly created due to the syndrome value. 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Three bits (a</a:t>
            </a:r>
            <a:r>
              <a:rPr lang="en-US" baseline="-14000" dirty="0"/>
              <a:t>3</a:t>
            </a:r>
            <a:r>
              <a:rPr lang="en-US" dirty="0"/>
              <a:t>, a</a:t>
            </a:r>
            <a:r>
              <a:rPr lang="en-US" baseline="-14000" dirty="0"/>
              <a:t>2</a:t>
            </a:r>
            <a:r>
              <a:rPr lang="en-US" dirty="0"/>
              <a:t>, and a</a:t>
            </a:r>
            <a:r>
              <a:rPr lang="en-US" baseline="-14000" dirty="0"/>
              <a:t>1</a:t>
            </a:r>
            <a:r>
              <a:rPr lang="en-US" dirty="0"/>
              <a:t>) are changed by errors. The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</a:t>
            </a:r>
            <a:r>
              <a:rPr lang="en-US" dirty="0" smtClean="0"/>
              <a:t>01011, and the </a:t>
            </a:r>
            <a:r>
              <a:rPr lang="en-US" dirty="0"/>
              <a:t>syndrome is 1. </a:t>
            </a:r>
            <a:r>
              <a:rPr lang="en-US" dirty="0" smtClean="0"/>
              <a:t>Hence, the </a:t>
            </a:r>
            <a:r>
              <a:rPr lang="en-US" dirty="0" err="1">
                <a:solidFill>
                  <a:srgbClr val="0070C0"/>
                </a:solidFill>
              </a:rPr>
              <a:t>dataword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not created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Note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r>
              <a:rPr lang="en-US" b="1" i="1" dirty="0"/>
              <a:t> the above example shows that the simple parity check, guaranteed to detect one single error, can also find any odd number of errors.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327"/>
            <a:ext cx="10515600" cy="4599954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dirty="0"/>
              <a:t>Transmitted bits are subject to </a:t>
            </a:r>
            <a:r>
              <a:rPr lang="en-US" b="1" dirty="0">
                <a:solidFill>
                  <a:srgbClr val="0070C0"/>
                </a:solidFill>
              </a:rPr>
              <a:t>unpredictable</a:t>
            </a:r>
            <a:r>
              <a:rPr lang="en-US" dirty="0"/>
              <a:t> changes, because of several factors including interference.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Single-bit error:</a:t>
            </a:r>
            <a:r>
              <a:rPr lang="en-US" dirty="0"/>
              <a:t> means that only 1 bit of a given data unit is changed, either from </a:t>
            </a:r>
            <a:r>
              <a:rPr lang="en-US" b="1" dirty="0"/>
              <a:t>1 to 0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OR</a:t>
            </a:r>
            <a:r>
              <a:rPr lang="en-US" dirty="0"/>
              <a:t> from </a:t>
            </a:r>
            <a:r>
              <a:rPr lang="en-US" b="1" dirty="0"/>
              <a:t>0 to 1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Burst error: </a:t>
            </a:r>
            <a:r>
              <a:rPr lang="en-US" dirty="0"/>
              <a:t>two or more bits in a given data unit have changed.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3" y="4753020"/>
            <a:ext cx="5566288" cy="114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13" y="4026291"/>
            <a:ext cx="5235677" cy="25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25060" y="5930380"/>
            <a:ext cx="1811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</a:rPr>
              <a:t>Single-bit </a:t>
            </a:r>
            <a:r>
              <a:rPr lang="en-US" sz="2000" b="1" i="1" dirty="0">
                <a:latin typeface="Times New Roman" pitchFamily="18" charset="0"/>
              </a:rPr>
              <a:t>error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417605" y="6355288"/>
            <a:ext cx="1372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</a:rPr>
              <a:t>Burst error</a:t>
            </a:r>
            <a:endParaRPr lang="en-US" sz="2000" b="1" i="1" dirty="0">
              <a:latin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Parity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4604657" cy="487210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datawords</a:t>
            </a:r>
            <a:r>
              <a:rPr lang="en-US" dirty="0" smtClean="0"/>
              <a:t> are </a:t>
            </a:r>
            <a:r>
              <a:rPr lang="en-US" dirty="0"/>
              <a:t>organized in a table </a:t>
            </a:r>
            <a:r>
              <a:rPr lang="en-US" b="1" i="1" dirty="0">
                <a:solidFill>
                  <a:srgbClr val="0070C0"/>
                </a:solidFill>
              </a:rPr>
              <a:t>(rows and columns)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Example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Four </a:t>
            </a:r>
            <a:r>
              <a:rPr lang="en-US" dirty="0" err="1" smtClean="0"/>
              <a:t>datawords</a:t>
            </a:r>
            <a:r>
              <a:rPr lang="en-US" dirty="0" smtClean="0"/>
              <a:t> each of 7-bits are </a:t>
            </a:r>
            <a:r>
              <a:rPr lang="en-US" dirty="0"/>
              <a:t>put in separate rows.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For each row and each column, 1 parity-check bit is calculated.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1773372"/>
            <a:ext cx="6142491" cy="434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Parity </a:t>
            </a:r>
            <a:r>
              <a:rPr lang="en-US" dirty="0" smtClean="0"/>
              <a:t>Check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332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Example (Cont.)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pPr marL="285750" indent="-2857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 Antiqua" panose="02040602050305030304" pitchFamily="18" charset="0"/>
              </a:rPr>
              <a:t>The whole table is then sent to the receiver, which finds the syndrome for each row and each column.</a:t>
            </a:r>
          </a:p>
          <a:p>
            <a:pPr marL="285750" indent="-2857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two-dimensional parity check can detect up to 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three errors</a:t>
            </a:r>
            <a:r>
              <a:rPr lang="en-US" sz="2800" dirty="0">
                <a:latin typeface="Book Antiqua" panose="02040602050305030304" pitchFamily="18" charset="0"/>
              </a:rPr>
              <a:t> that occur anywhere in the table. However, errors affecting 4 bits may not be detected.</a:t>
            </a:r>
          </a:p>
        </p:txBody>
      </p:sp>
    </p:spTree>
    <p:extLst>
      <p:ext uri="{BB962C8B-B14F-4D97-AF65-F5344CB8AC3E}">
        <p14:creationId xmlns:p14="http://schemas.microsoft.com/office/powerpoint/2010/main" val="24257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" y="1558977"/>
            <a:ext cx="11864661" cy="394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4" y="1741462"/>
            <a:ext cx="11791818" cy="391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3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860314" cy="459995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Cyclic codes are special </a:t>
            </a:r>
            <a:r>
              <a:rPr lang="en-US" dirty="0">
                <a:solidFill>
                  <a:srgbClr val="0070C0"/>
                </a:solidFill>
              </a:rPr>
              <a:t>linear block codes</a:t>
            </a:r>
            <a:r>
              <a:rPr lang="en-US" dirty="0"/>
              <a:t> with an extra property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In cyclic code, if </a:t>
            </a:r>
            <a:r>
              <a:rPr lang="en-US" dirty="0"/>
              <a:t>a code is cyclically shifted </a:t>
            </a:r>
            <a:r>
              <a:rPr lang="en-US" dirty="0" smtClean="0"/>
              <a:t>(i.e. rotated</a:t>
            </a:r>
            <a:r>
              <a:rPr lang="en-US" dirty="0"/>
              <a:t>), the result is another </a:t>
            </a:r>
            <a:r>
              <a:rPr lang="en-US" dirty="0" err="1"/>
              <a:t>codeword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if 1011000 is a </a:t>
            </a:r>
            <a:r>
              <a:rPr lang="en-US" dirty="0" err="1"/>
              <a:t>codeword</a:t>
            </a:r>
            <a:r>
              <a:rPr lang="en-US" dirty="0"/>
              <a:t>, then cyclically left-shifted will become 0110001 is also a </a:t>
            </a:r>
            <a:r>
              <a:rPr lang="en-US" dirty="0" err="1"/>
              <a:t>codeword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Cyclic redundancy check (CRC) is a cyclic code used in LANs and WANs for detecting errors.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Both </a:t>
            </a:r>
            <a:r>
              <a:rPr lang="en-US" dirty="0"/>
              <a:t>linear and cyclic properties are observed in the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81" y="2071690"/>
            <a:ext cx="8148637" cy="399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251511" y="5956671"/>
            <a:ext cx="36889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600" b="1" i="1" dirty="0" smtClean="0">
                <a:latin typeface="Times New Roman" panose="02020603050405020304" pitchFamily="18" charset="0"/>
              </a:rPr>
              <a:t>A </a:t>
            </a:r>
            <a:r>
              <a:rPr lang="en-US" sz="2600" b="1" i="1" dirty="0">
                <a:latin typeface="Times New Roman" panose="02020603050405020304" pitchFamily="18" charset="0"/>
              </a:rPr>
              <a:t>CRC code </a:t>
            </a:r>
            <a:r>
              <a:rPr lang="en-US" sz="2600" b="1" i="1" dirty="0" smtClean="0">
                <a:latin typeface="Times New Roman" panose="02020603050405020304" pitchFamily="18" charset="0"/>
              </a:rPr>
              <a:t>with </a:t>
            </a:r>
            <a:r>
              <a:rPr lang="en-US" sz="26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C(7, 4)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</a:t>
            </a:r>
            <a:r>
              <a:rPr lang="en-US" dirty="0" smtClean="0"/>
              <a:t>Check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52" y="1285761"/>
            <a:ext cx="8947696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02693" y="5956671"/>
            <a:ext cx="378661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dirty="0" smtClean="0">
                <a:latin typeface="Times New Roman" panose="02020603050405020304" pitchFamily="18" charset="0"/>
              </a:rPr>
              <a:t>CRC </a:t>
            </a:r>
            <a:r>
              <a:rPr lang="en-US" sz="2600" b="1" i="1" dirty="0">
                <a:latin typeface="Times New Roman" panose="02020603050405020304" pitchFamily="18" charset="0"/>
              </a:rPr>
              <a:t>encoder and decoder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CRC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56" y="1548432"/>
            <a:ext cx="5446486" cy="48721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example</a:t>
            </a:r>
            <a:r>
              <a:rPr lang="en-US" dirty="0"/>
              <a:t>, k = 4, n = 7.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Number of 0s to add (n – k = 3).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Predefined and agreed </a:t>
            </a:r>
            <a:r>
              <a:rPr lang="en-US" dirty="0" smtClean="0"/>
              <a:t>upon divisor </a:t>
            </a:r>
            <a:r>
              <a:rPr lang="en-US" dirty="0"/>
              <a:t>is of size (n – k + 1).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Apply modulu-2 division.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Multiply </a:t>
            </a:r>
            <a:r>
              <a:rPr lang="en-US" dirty="0">
                <a:solidFill>
                  <a:srgbClr val="C00000"/>
                </a:solidFill>
              </a:rPr>
              <a:t>is AND operator.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Subtract is XOR operator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Quotient is discarded, while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remainder is appended.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92" y="207353"/>
            <a:ext cx="6007737" cy="621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13" y="51570"/>
            <a:ext cx="10057850" cy="596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63081" y="5988123"/>
            <a:ext cx="59747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dirty="0" smtClean="0">
                <a:latin typeface="Times New Roman" panose="02020603050405020304" pitchFamily="18" charset="0"/>
              </a:rPr>
              <a:t>Division in the CRC decoder for two cases</a:t>
            </a:r>
            <a:endParaRPr lang="en-US" sz="2600" b="1" i="1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839201" y="1422400"/>
            <a:ext cx="319314" cy="3483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8229" y="1059699"/>
            <a:ext cx="203199" cy="250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 Antiqua" panose="02040602050305030304" pitchFamily="18" charset="0"/>
              </a:rPr>
              <a:t>1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using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Polynomial </a:t>
                </a:r>
                <a:r>
                  <a:rPr lang="en-US" dirty="0" smtClean="0"/>
                  <a:t>representation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>
                  <a:lnSpc>
                    <a:spcPct val="100000"/>
                  </a:lnSpc>
                  <a:spcAft>
                    <a:spcPts val="2000"/>
                  </a:spcAft>
                </a:pPr>
                <a:r>
                  <a:rPr lang="en-US" dirty="0"/>
                  <a:t>A polynomial can also be like this: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2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2308939"/>
            <a:ext cx="8848725" cy="239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and Coding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715171" cy="487210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Redundancy:</a:t>
            </a:r>
            <a:r>
              <a:rPr lang="en-US" dirty="0"/>
              <a:t> extra bits sent with the </a:t>
            </a:r>
            <a:r>
              <a:rPr lang="en-US" dirty="0" smtClean="0"/>
              <a:t>data for </a:t>
            </a:r>
            <a:r>
              <a:rPr lang="en-US" b="1" dirty="0">
                <a:solidFill>
                  <a:srgbClr val="0070C0"/>
                </a:solidFill>
              </a:rPr>
              <a:t>detecting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correcting</a:t>
            </a:r>
            <a:r>
              <a:rPr lang="en-US" dirty="0"/>
              <a:t> </a:t>
            </a:r>
            <a:r>
              <a:rPr lang="en-US" dirty="0" smtClean="0"/>
              <a:t>errors.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dirty="0" smtClean="0"/>
              <a:t>Redundancy </a:t>
            </a:r>
            <a:r>
              <a:rPr lang="en-US" dirty="0"/>
              <a:t>is added at the </a:t>
            </a:r>
            <a:r>
              <a:rPr lang="en-US" b="1" dirty="0">
                <a:solidFill>
                  <a:srgbClr val="C00000"/>
                </a:solidFill>
              </a:rPr>
              <a:t>sender side</a:t>
            </a:r>
            <a:r>
              <a:rPr lang="en-US" dirty="0"/>
              <a:t> and removed at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receiver side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dirty="0" smtClean="0"/>
              <a:t>In </a:t>
            </a:r>
            <a:r>
              <a:rPr lang="en-US" dirty="0"/>
              <a:t>general, the sender adds redundant bits through a process that creates a relation between redundant bits and actual data bits.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Redundancy is obtained using various </a:t>
            </a:r>
            <a:r>
              <a:rPr lang="en-US" b="1" dirty="0">
                <a:solidFill>
                  <a:srgbClr val="0070C0"/>
                </a:solidFill>
              </a:rPr>
              <a:t>coding </a:t>
            </a:r>
            <a:r>
              <a:rPr lang="en-US" b="1" dirty="0" smtClean="0">
                <a:solidFill>
                  <a:srgbClr val="0070C0"/>
                </a:solidFill>
              </a:rPr>
              <a:t>schemes</a:t>
            </a:r>
            <a:r>
              <a:rPr lang="en-US" dirty="0" smtClean="0"/>
              <a:t>, where coding schemes </a:t>
            </a:r>
            <a:r>
              <a:rPr lang="en-US" dirty="0"/>
              <a:t>can be divided </a:t>
            </a:r>
            <a:r>
              <a:rPr lang="en-US" dirty="0" smtClean="0"/>
              <a:t>into: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</a:rPr>
              <a:t>Block coding</a:t>
            </a:r>
            <a:r>
              <a:rPr lang="en-US" sz="2800" dirty="0" smtClean="0"/>
              <a:t> and  </a:t>
            </a:r>
            <a:r>
              <a:rPr lang="en-US" sz="2800" b="1" i="1" dirty="0" smtClean="0">
                <a:solidFill>
                  <a:srgbClr val="C00000"/>
                </a:solidFill>
              </a:rPr>
              <a:t>Convolutional coding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using Polynomials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Things to remember before using polynomials:</a:t>
            </a: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Degree</a:t>
            </a:r>
            <a:r>
              <a:rPr lang="en-US" dirty="0"/>
              <a:t> of </a:t>
            </a:r>
            <a:r>
              <a:rPr lang="en-US" dirty="0" smtClean="0"/>
              <a:t>polynomial is the </a:t>
            </a:r>
            <a:r>
              <a:rPr lang="en-US" dirty="0"/>
              <a:t>highest power.</a:t>
            </a: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Add/subtract</a:t>
            </a:r>
            <a:r>
              <a:rPr lang="en-US" dirty="0"/>
              <a:t> </a:t>
            </a:r>
            <a:r>
              <a:rPr lang="en-US" dirty="0" smtClean="0"/>
              <a:t>polynomial means to combine </a:t>
            </a:r>
            <a:r>
              <a:rPr lang="en-US" dirty="0"/>
              <a:t>different terms, while deleting identical terms </a:t>
            </a:r>
            <a:r>
              <a:rPr lang="en-US" b="1" i="1" dirty="0">
                <a:solidFill>
                  <a:srgbClr val="0070C0"/>
                </a:solidFill>
              </a:rPr>
              <a:t>(only in pairs)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Multiply/divide</a:t>
            </a:r>
            <a:r>
              <a:rPr lang="en-US" dirty="0"/>
              <a:t> </a:t>
            </a:r>
            <a:r>
              <a:rPr lang="en-US" dirty="0" smtClean="0"/>
              <a:t>polynomial </a:t>
            </a:r>
            <a:r>
              <a:rPr lang="en-US" dirty="0"/>
              <a:t>means to </a:t>
            </a:r>
            <a:r>
              <a:rPr lang="en-US" dirty="0" smtClean="0"/>
              <a:t>add </a:t>
            </a:r>
            <a:r>
              <a:rPr lang="en-US" dirty="0"/>
              <a:t>and subtract </a:t>
            </a:r>
            <a:r>
              <a:rPr lang="en-US" dirty="0" smtClean="0"/>
              <a:t>powers, </a:t>
            </a:r>
            <a:r>
              <a:rPr lang="en-US" dirty="0"/>
              <a:t>respectively.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Multiply two polynomials is done term by term, followed by simplification.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using Polynomials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577008"/>
                <a:ext cx="11283403" cy="5128592"/>
              </a:xfrm>
            </p:spPr>
            <p:txBody>
              <a:bodyPr>
                <a:normAutofit/>
              </a:bodyPr>
              <a:lstStyle/>
              <a:p>
                <a:pPr marL="514350" indent="-514350" algn="just">
                  <a:lnSpc>
                    <a:spcPct val="114000"/>
                  </a:lnSpc>
                  <a:buFont typeface="+mj-lt"/>
                  <a:buAutoNum type="arabicPeriod" startAt="5"/>
                </a:pPr>
                <a:r>
                  <a:rPr lang="en-US" sz="2700" dirty="0"/>
                  <a:t>Divide one polynomial by another </a:t>
                </a:r>
                <a:r>
                  <a:rPr lang="en-US" sz="2700" dirty="0" smtClean="0"/>
                  <a:t>is done by dividing </a:t>
                </a:r>
                <a:r>
                  <a:rPr lang="en-US" sz="2700" dirty="0"/>
                  <a:t>first term of dividend by first term of divisor to get first term of quotient, and so on. Repeat till dividend degree is less than divisor degree.</a:t>
                </a:r>
              </a:p>
              <a:p>
                <a:pPr marL="514350" indent="-514350" algn="just">
                  <a:lnSpc>
                    <a:spcPct val="114000"/>
                  </a:lnSpc>
                  <a:buFont typeface="+mj-lt"/>
                  <a:buAutoNum type="arabicPeriod" startAt="5"/>
                </a:pPr>
                <a:r>
                  <a:rPr lang="en-US" sz="2700" dirty="0" smtClean="0"/>
                  <a:t>Shift binary patterns, where </a:t>
                </a:r>
                <a14:m>
                  <m:oMath xmlns:m="http://schemas.openxmlformats.org/officeDocument/2006/math">
                    <m:r>
                      <a:rPr lang="en-US" sz="2700" b="1" i="1" smtClean="0">
                        <a:solidFill>
                          <a:srgbClr val="C0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700" dirty="0"/>
                  <a:t> is number of shifted </a:t>
                </a:r>
                <a:r>
                  <a:rPr lang="en-US" sz="2700" dirty="0" smtClean="0"/>
                  <a:t>bits.</a:t>
                </a:r>
                <a:endParaRPr lang="en-US" sz="2700" dirty="0"/>
              </a:p>
              <a:p>
                <a:pPr marL="914400" lvl="1" indent="-449263" algn="just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sz="2700" dirty="0"/>
                  <a:t>Shift to the left</a:t>
                </a:r>
                <a:r>
                  <a:rPr lang="en-US" sz="2700" dirty="0" smtClean="0"/>
                  <a:t>:</a:t>
                </a:r>
                <a:endParaRPr lang="en-US" sz="2700" dirty="0"/>
              </a:p>
              <a:p>
                <a:pPr lvl="2" algn="just">
                  <a:lnSpc>
                    <a:spcPct val="114000"/>
                  </a:lnSpc>
                </a:pPr>
                <a:r>
                  <a:rPr lang="en-US" sz="2700" dirty="0"/>
                  <a:t>Adding extra 0s as rightmost bits.</a:t>
                </a:r>
              </a:p>
              <a:p>
                <a:pPr lvl="2" algn="just">
                  <a:lnSpc>
                    <a:spcPct val="114000"/>
                  </a:lnSpc>
                </a:pPr>
                <a:r>
                  <a:rPr lang="en-US" sz="2700" dirty="0"/>
                  <a:t>Multiply each polynomial term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7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b="1" dirty="0" smtClean="0">
                    <a:solidFill>
                      <a:srgbClr val="FF0000"/>
                    </a:solidFill>
                  </a:rPr>
                  <a:t>Example:</a:t>
                </a:r>
                <a:endParaRPr lang="en-US" sz="2700" b="1" dirty="0"/>
              </a:p>
              <a:p>
                <a:pPr lvl="1" algn="just">
                  <a:lnSpc>
                    <a:spcPct val="100000"/>
                  </a:lnSpc>
                </a:pPr>
                <a:r>
                  <a:rPr lang="en-US" sz="2700" dirty="0"/>
                  <a:t>Shift left 3 bits, 10011 </a:t>
                </a:r>
                <a:r>
                  <a:rPr lang="en-US" sz="2700" dirty="0">
                    <a:sym typeface="Wingdings" pitchFamily="2" charset="2"/>
                  </a:rPr>
                  <a:t> 10011</a:t>
                </a:r>
                <a:r>
                  <a:rPr lang="en-US" sz="2700" b="1" dirty="0">
                    <a:solidFill>
                      <a:srgbClr val="002060"/>
                    </a:solidFill>
                    <a:sym typeface="Wingdings" pitchFamily="2" charset="2"/>
                  </a:rPr>
                  <a:t>000</a:t>
                </a:r>
                <a:r>
                  <a:rPr lang="en-US" sz="27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sup>
                    </m:sSup>
                    <m:r>
                      <a:rPr lang="en-US" sz="2700" b="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sz="2700" b="0" i="1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sz="2700" b="0" i="1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r>
                  <a:rPr lang="en-US" sz="2700" dirty="0">
                    <a:sym typeface="Wingdings" pitchFamily="2" charset="2"/>
                  </a:rPr>
                  <a:t>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sup>
                    </m:sSup>
                    <m:r>
                      <a:rPr lang="en-US" sz="2700" b="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sup>
                    </m:sSup>
                    <m:r>
                      <a:rPr lang="en-US" sz="2700" b="0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7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700" dirty="0" smtClean="0">
                    <a:sym typeface="Wingdings" pitchFamily="2" charset="2"/>
                  </a:rPr>
                  <a:t>.</a:t>
                </a:r>
                <a:endParaRPr lang="en-US" sz="27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577008"/>
                <a:ext cx="11283403" cy="5128592"/>
              </a:xfrm>
              <a:blipFill>
                <a:blip r:embed="rId2"/>
                <a:stretch>
                  <a:fillRect l="-1080" t="-832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61" y="583070"/>
            <a:ext cx="8429297" cy="594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10832" y="95113"/>
            <a:ext cx="460895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dirty="0" smtClean="0">
                <a:latin typeface="Times New Roman" panose="02020603050405020304" pitchFamily="18" charset="0"/>
              </a:rPr>
              <a:t>CRC </a:t>
            </a:r>
            <a:r>
              <a:rPr lang="en-US" sz="2600" b="1" i="1" dirty="0">
                <a:latin typeface="Times New Roman" panose="02020603050405020304" pitchFamily="18" charset="0"/>
              </a:rPr>
              <a:t>division using polynomials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/>
          <a:p>
            <a:fld id="{7F683324-014B-4814-998C-17F202EA78D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691813" cy="487210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Divide the message into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k-bits </a:t>
                </a:r>
                <a:r>
                  <a:rPr lang="en-US" dirty="0" smtClean="0"/>
                  <a:t>blocks, each called a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dataword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Add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redundant bits to each block to make the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/>
                  <a:t>The resulting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n-bits</a:t>
                </a:r>
                <a:r>
                  <a:rPr lang="en-US" dirty="0"/>
                  <a:t> blocks are called </a:t>
                </a:r>
                <a:r>
                  <a:rPr lang="en-US" b="1" i="1" dirty="0" err="1">
                    <a:solidFill>
                      <a:srgbClr val="0070C0"/>
                    </a:solidFill>
                  </a:rPr>
                  <a:t>codewords</a:t>
                </a:r>
                <a:r>
                  <a:rPr lang="en-US" dirty="0"/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i="1" dirty="0" err="1">
                    <a:solidFill>
                      <a:srgbClr val="0070C0"/>
                    </a:solidFill>
                  </a:rPr>
                  <a:t>Datawords</a:t>
                </a:r>
                <a:r>
                  <a:rPr lang="en-US" dirty="0"/>
                  <a:t> of size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 </a:t>
                </a:r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b="1" i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dirty="0" err="1">
                    <a:sym typeface="Wingdings" pitchFamily="2" charset="2"/>
                  </a:rPr>
                  <a:t>datawords</a:t>
                </a:r>
                <a:r>
                  <a:rPr lang="en-US" dirty="0">
                    <a:sym typeface="Wingdings" pitchFamily="2" charset="2"/>
                  </a:rPr>
                  <a:t> combinations are possible.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i="1" dirty="0" err="1">
                    <a:solidFill>
                      <a:srgbClr val="0070C0"/>
                    </a:solidFill>
                  </a:rPr>
                  <a:t>Codewords</a:t>
                </a:r>
                <a:r>
                  <a:rPr lang="en-US" dirty="0"/>
                  <a:t> of size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b="1" dirty="0">
                    <a:sym typeface="Wingdings" pitchFamily="2" charset="2"/>
                  </a:rPr>
                  <a:t> </a:t>
                </a:r>
                <a:r>
                  <a:rPr lang="en-US" b="1" i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codewords combinations are possible.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Since n &gt; k</a:t>
                </a:r>
                <a:r>
                  <a:rPr lang="en-US" dirty="0">
                    <a:sym typeface="Wingdings" pitchFamily="2" charset="2"/>
                  </a:rPr>
                  <a:t>, hence number of possible </a:t>
                </a:r>
                <a:r>
                  <a:rPr lang="en-US" dirty="0" err="1">
                    <a:sym typeface="Wingdings" pitchFamily="2" charset="2"/>
                  </a:rPr>
                  <a:t>codewords</a:t>
                </a:r>
                <a:r>
                  <a:rPr lang="en-US" dirty="0">
                    <a:sym typeface="Wingdings" pitchFamily="2" charset="2"/>
                  </a:rPr>
                  <a:t> is greater than number of possible </a:t>
                </a:r>
                <a:r>
                  <a:rPr lang="en-US" dirty="0" err="1">
                    <a:sym typeface="Wingdings" pitchFamily="2" charset="2"/>
                  </a:rPr>
                  <a:t>datawords</a:t>
                </a:r>
                <a:r>
                  <a:rPr lang="en-US" dirty="0">
                    <a:sym typeface="Wingdings" pitchFamily="2" charset="2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691813" cy="4872105"/>
              </a:xfrm>
              <a:blipFill>
                <a:blip r:embed="rId2"/>
                <a:stretch>
                  <a:fillRect l="-969" t="-626" r="-1197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en-US" dirty="0" smtClean="0"/>
              <a:t>Coding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9"/>
                <a:ext cx="11063514" cy="4599954"/>
              </a:xfrm>
            </p:spPr>
            <p:txBody>
              <a:bodyPr/>
              <a:lstStyle/>
              <a:p>
                <a:pPr algn="just">
                  <a:lnSpc>
                    <a:spcPct val="114000"/>
                  </a:lnSpc>
                </a:pPr>
                <a:r>
                  <a:rPr lang="en-US" dirty="0">
                    <a:sym typeface="Wingdings" pitchFamily="2" charset="2"/>
                  </a:rPr>
                  <a:t>Block coding process is </a:t>
                </a:r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one-to-one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itchFamily="2" charset="2"/>
                  </a:rPr>
                  <a:t>(</a:t>
                </a:r>
                <a:r>
                  <a:rPr lang="en-US" b="1" i="1" dirty="0" smtClean="0">
                    <a:solidFill>
                      <a:srgbClr val="C00000"/>
                    </a:solidFill>
                    <a:sym typeface="Wingdings" pitchFamily="2" charset="2"/>
                  </a:rPr>
                  <a:t>i.e. the same </a:t>
                </a:r>
                <a:r>
                  <a:rPr lang="en-US" b="1" i="1" dirty="0" err="1">
                    <a:solidFill>
                      <a:srgbClr val="C00000"/>
                    </a:solidFill>
                    <a:sym typeface="Wingdings" pitchFamily="2" charset="2"/>
                  </a:rPr>
                  <a:t>dataword</a:t>
                </a:r>
                <a:r>
                  <a:rPr lang="en-US" b="1" i="1" dirty="0">
                    <a:solidFill>
                      <a:srgbClr val="C00000"/>
                    </a:solidFill>
                    <a:sym typeface="Wingdings" pitchFamily="2" charset="2"/>
                  </a:rPr>
                  <a:t> is always encoded </a:t>
                </a:r>
                <a:r>
                  <a:rPr lang="en-US" b="1" i="1" dirty="0" smtClean="0">
                    <a:solidFill>
                      <a:srgbClr val="C00000"/>
                    </a:solidFill>
                    <a:sym typeface="Wingdings" pitchFamily="2" charset="2"/>
                  </a:rPr>
                  <a:t>with the </a:t>
                </a:r>
                <a:r>
                  <a:rPr lang="en-US" b="1" i="1" dirty="0">
                    <a:solidFill>
                      <a:srgbClr val="C00000"/>
                    </a:solidFill>
                    <a:sym typeface="Wingdings" pitchFamily="2" charset="2"/>
                  </a:rPr>
                  <a:t>same </a:t>
                </a:r>
                <a:r>
                  <a:rPr lang="en-US" b="1" i="1" dirty="0" err="1">
                    <a:solidFill>
                      <a:srgbClr val="C00000"/>
                    </a:solidFill>
                    <a:sym typeface="Wingdings" pitchFamily="2" charset="2"/>
                  </a:rPr>
                  <a:t>codeword</a:t>
                </a:r>
                <a:r>
                  <a:rPr lang="en-US" dirty="0">
                    <a:solidFill>
                      <a:srgbClr val="C00000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ym typeface="Wingdings" pitchFamily="2" charset="2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sym typeface="Wingdings" pitchFamily="2" charset="2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codewords</a:t>
                </a:r>
                <a:r>
                  <a:rPr lang="en-US" dirty="0"/>
                  <a:t> are not used </a:t>
                </a:r>
                <a:r>
                  <a:rPr lang="en-US" dirty="0">
                    <a:solidFill>
                      <a:srgbClr val="0070C0"/>
                    </a:solidFill>
                  </a:rPr>
                  <a:t>(called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invalid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codewords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 smtClean="0"/>
                  <a:t>The error </a:t>
                </a:r>
                <a:r>
                  <a:rPr lang="en-US" dirty="0"/>
                  <a:t>detection </a:t>
                </a:r>
                <a:r>
                  <a:rPr lang="en-US" dirty="0" smtClean="0"/>
                  <a:t>process is </a:t>
                </a:r>
                <a:r>
                  <a:rPr lang="en-US" dirty="0"/>
                  <a:t>to detect </a:t>
                </a:r>
                <a:r>
                  <a:rPr lang="en-US" dirty="0" smtClean="0"/>
                  <a:t>the invalid </a:t>
                </a:r>
                <a:r>
                  <a:rPr lang="en-US" dirty="0" err="1"/>
                  <a:t>codewords</a:t>
                </a:r>
                <a:r>
                  <a:rPr lang="en-US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While using block codes, errors can be detected by receiver if:</a:t>
                </a:r>
              </a:p>
              <a:p>
                <a:pPr marL="739775" lvl="1" indent="-514350" algn="just">
                  <a:lnSpc>
                    <a:spcPct val="114000"/>
                  </a:lnSpc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en-US" sz="2800" dirty="0"/>
                  <a:t>Receiver has a list of valid </a:t>
                </a:r>
                <a:r>
                  <a:rPr lang="en-US" sz="2800" dirty="0" err="1"/>
                  <a:t>codewords</a:t>
                </a:r>
                <a:r>
                  <a:rPr lang="en-US" sz="2800" dirty="0"/>
                  <a:t>.</a:t>
                </a:r>
              </a:p>
              <a:p>
                <a:pPr marL="739775" lvl="1" indent="-514350" algn="just">
                  <a:lnSpc>
                    <a:spcPct val="114000"/>
                  </a:lnSpc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original </a:t>
                </a:r>
                <a:r>
                  <a:rPr lang="en-US" sz="2800" dirty="0" err="1"/>
                  <a:t>codeword</a:t>
                </a:r>
                <a:r>
                  <a:rPr lang="en-US" sz="2800" dirty="0"/>
                  <a:t> has changed to </a:t>
                </a:r>
                <a:r>
                  <a:rPr lang="en-US" sz="2800" dirty="0" smtClean="0"/>
                  <a:t>an invalid </a:t>
                </a:r>
                <a:r>
                  <a:rPr lang="en-US" sz="2800" dirty="0" err="1" smtClean="0"/>
                  <a:t>codeword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9"/>
                <a:ext cx="11063514" cy="4599954"/>
              </a:xfrm>
              <a:blipFill>
                <a:blip r:embed="rId2"/>
                <a:stretch>
                  <a:fillRect l="-992" t="-796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A </a:t>
            </a:r>
            <a:r>
              <a:rPr lang="en-US" dirty="0"/>
              <a:t>coding scheme in which </a:t>
            </a:r>
            <a:r>
              <a:rPr lang="en-US" b="1" dirty="0">
                <a:solidFill>
                  <a:srgbClr val="0070C0"/>
                </a:solidFill>
              </a:rPr>
              <a:t>k = 4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n = 5</a:t>
            </a:r>
            <a:r>
              <a:rPr lang="en-US" dirty="0"/>
              <a:t>. We will have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baseline="30000" dirty="0">
                <a:solidFill>
                  <a:srgbClr val="0070C0"/>
                </a:solidFill>
              </a:rPr>
              <a:t>k</a:t>
            </a:r>
            <a:r>
              <a:rPr lang="en-US" b="1" dirty="0">
                <a:solidFill>
                  <a:srgbClr val="0070C0"/>
                </a:solidFill>
              </a:rPr>
              <a:t> = 16</a:t>
            </a:r>
            <a:r>
              <a:rPr lang="en-US" dirty="0"/>
              <a:t> </a:t>
            </a:r>
            <a:r>
              <a:rPr lang="en-US" dirty="0" err="1"/>
              <a:t>datawords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baseline="30000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 = 32</a:t>
            </a:r>
            <a:r>
              <a:rPr lang="en-US" dirty="0"/>
              <a:t> </a:t>
            </a:r>
            <a:r>
              <a:rPr lang="en-US" dirty="0" err="1"/>
              <a:t>codewords</a:t>
            </a:r>
            <a:r>
              <a:rPr lang="en-US" dirty="0"/>
              <a:t>, where 16 out of 32 </a:t>
            </a:r>
            <a:r>
              <a:rPr lang="en-US" dirty="0" err="1"/>
              <a:t>codewords</a:t>
            </a:r>
            <a:r>
              <a:rPr lang="en-US" dirty="0"/>
              <a:t> are used for message transfer and the rest will be considered as invalid.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90" y="3753720"/>
            <a:ext cx="6773620" cy="251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</a:t>
            </a:r>
            <a:r>
              <a:rPr lang="en-US" dirty="0" smtClean="0"/>
              <a:t>in Block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At the receiver side: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the same as one of the valid </a:t>
            </a:r>
            <a:r>
              <a:rPr lang="en-US" dirty="0" err="1">
                <a:solidFill>
                  <a:srgbClr val="0070C0"/>
                </a:solidFill>
              </a:rPr>
              <a:t>codewords</a:t>
            </a:r>
            <a:r>
              <a:rPr lang="en-US" dirty="0"/>
              <a:t>, the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accepted </a:t>
            </a:r>
            <a:r>
              <a:rPr lang="en-US" dirty="0">
                <a:sym typeface="Wingdings" panose="05000000000000000000" pitchFamily="2" charset="2"/>
              </a:rPr>
              <a:t> corresponding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dataword</a:t>
            </a:r>
            <a:r>
              <a:rPr lang="en-US" dirty="0">
                <a:sym typeface="Wingdings" panose="05000000000000000000" pitchFamily="2" charset="2"/>
              </a:rPr>
              <a:t> is extracted.</a:t>
            </a:r>
            <a:endParaRPr lang="en-US" dirty="0"/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received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 is not valid, it is discarded.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received </a:t>
            </a:r>
            <a:r>
              <a:rPr lang="en-US" dirty="0" err="1">
                <a:solidFill>
                  <a:srgbClr val="0070C0"/>
                </a:solidFill>
              </a:rPr>
              <a:t>codewrod</a:t>
            </a:r>
            <a:r>
              <a:rPr lang="en-US" dirty="0"/>
              <a:t> is corrupted but still matches a valid </a:t>
            </a:r>
            <a:r>
              <a:rPr lang="en-US" dirty="0" err="1">
                <a:solidFill>
                  <a:srgbClr val="0070C0"/>
                </a:solidFill>
              </a:rPr>
              <a:t>codeword</a:t>
            </a:r>
            <a:r>
              <a:rPr lang="en-US" dirty="0"/>
              <a:t>, the </a:t>
            </a:r>
            <a:r>
              <a:rPr lang="en-US" b="1" dirty="0" smtClean="0">
                <a:solidFill>
                  <a:srgbClr val="C00000"/>
                </a:solidFill>
              </a:rPr>
              <a:t>“error </a:t>
            </a:r>
            <a:r>
              <a:rPr lang="en-US" b="1" dirty="0">
                <a:solidFill>
                  <a:srgbClr val="C00000"/>
                </a:solidFill>
              </a:rPr>
              <a:t>remains </a:t>
            </a:r>
            <a:r>
              <a:rPr lang="en-US" b="1" dirty="0" smtClean="0">
                <a:solidFill>
                  <a:srgbClr val="C00000"/>
                </a:solidFill>
              </a:rPr>
              <a:t>undetected”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 smtClean="0"/>
              <a:t>error-detection </a:t>
            </a:r>
            <a:r>
              <a:rPr lang="en-US" dirty="0"/>
              <a:t>code can detect only the types of errors for which it is designed; </a:t>
            </a:r>
            <a:r>
              <a:rPr lang="en-US" dirty="0" smtClean="0"/>
              <a:t>while other </a:t>
            </a:r>
            <a:r>
              <a:rPr lang="en-US" dirty="0"/>
              <a:t>types of errors </a:t>
            </a:r>
            <a:r>
              <a:rPr lang="en-US" dirty="0">
                <a:solidFill>
                  <a:srgbClr val="FF0000"/>
                </a:solidFill>
              </a:rPr>
              <a:t>may remain undetected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Block </a:t>
            </a:r>
            <a:r>
              <a:rPr lang="en-US" dirty="0" smtClean="0"/>
              <a:t>Coding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assume </a:t>
            </a:r>
            <a:r>
              <a:rPr lang="en-US" b="1" dirty="0">
                <a:solidFill>
                  <a:srgbClr val="0070C0"/>
                </a:solidFill>
              </a:rPr>
              <a:t>k = 2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n = 3</a:t>
            </a:r>
            <a:r>
              <a:rPr lang="en-US" dirty="0"/>
              <a:t>. Table below shows the list of </a:t>
            </a:r>
            <a:r>
              <a:rPr lang="en-US" dirty="0" err="1"/>
              <a:t>datawords</a:t>
            </a:r>
            <a:r>
              <a:rPr lang="en-US" dirty="0"/>
              <a:t> and </a:t>
            </a:r>
            <a:r>
              <a:rPr lang="en-US" dirty="0" err="1"/>
              <a:t>codewords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4574" b="15260"/>
          <a:stretch/>
        </p:blipFill>
        <p:spPr bwMode="auto">
          <a:xfrm>
            <a:off x="2700337" y="2957771"/>
            <a:ext cx="6791325" cy="25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Block Coding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assume </a:t>
            </a:r>
            <a:r>
              <a:rPr lang="en-US" dirty="0"/>
              <a:t>that sender encodes the </a:t>
            </a:r>
            <a:r>
              <a:rPr lang="en-US" dirty="0" err="1"/>
              <a:t>dataword</a:t>
            </a:r>
            <a:r>
              <a:rPr lang="en-US" dirty="0"/>
              <a:t> 01 as 011 and sends it to the receiver. </a:t>
            </a:r>
            <a:r>
              <a:rPr lang="en-US" b="1" dirty="0">
                <a:solidFill>
                  <a:srgbClr val="002060"/>
                </a:solidFill>
              </a:rPr>
              <a:t>Consider the following cases: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Receiver </a:t>
            </a:r>
            <a:r>
              <a:rPr lang="en-US" dirty="0"/>
              <a:t>receives </a:t>
            </a:r>
            <a:r>
              <a:rPr lang="en-US" dirty="0">
                <a:solidFill>
                  <a:srgbClr val="FF0000"/>
                </a:solidFill>
              </a:rPr>
              <a:t>011</a:t>
            </a:r>
            <a:r>
              <a:rPr lang="en-US" dirty="0"/>
              <a:t>, i.e. a valid </a:t>
            </a:r>
            <a:r>
              <a:rPr lang="en-US" dirty="0" err="1"/>
              <a:t>codeword</a:t>
            </a:r>
            <a:r>
              <a:rPr lang="en-US" dirty="0"/>
              <a:t>. The receiver extracts the </a:t>
            </a:r>
            <a:r>
              <a:rPr lang="en-US" dirty="0" err="1"/>
              <a:t>dataword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 from it.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codeword</a:t>
            </a:r>
            <a:r>
              <a:rPr lang="en-US" dirty="0"/>
              <a:t> is corrupted and </a:t>
            </a:r>
            <a:r>
              <a:rPr lang="en-US" dirty="0">
                <a:solidFill>
                  <a:srgbClr val="FF0000"/>
                </a:solidFill>
              </a:rPr>
              <a:t>111</a:t>
            </a:r>
            <a:r>
              <a:rPr lang="en-US" dirty="0"/>
              <a:t> is received, i.e. not a valid </a:t>
            </a:r>
            <a:r>
              <a:rPr lang="en-US" dirty="0" err="1"/>
              <a:t>codeword</a:t>
            </a:r>
            <a:r>
              <a:rPr lang="en-US" dirty="0"/>
              <a:t>. Hence, it is discarded.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Codeword</a:t>
            </a:r>
            <a:r>
              <a:rPr lang="en-US" dirty="0"/>
              <a:t> is corrupted and 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 is received, i.e. a valid </a:t>
            </a:r>
            <a:r>
              <a:rPr lang="en-US" dirty="0" err="1"/>
              <a:t>codeword</a:t>
            </a:r>
            <a:r>
              <a:rPr lang="en-US" dirty="0"/>
              <a:t>. Hence</a:t>
            </a:r>
            <a:r>
              <a:rPr lang="en-US" dirty="0" smtClean="0"/>
              <a:t>, </a:t>
            </a:r>
            <a:r>
              <a:rPr lang="en-US" dirty="0"/>
              <a:t>receiver incorrectly extracts </a:t>
            </a:r>
            <a:r>
              <a:rPr lang="en-US" dirty="0" err="1"/>
              <a:t>dataword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. Hence, two corrupted bits made error undetectable.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1900</Words>
  <Application>Microsoft Office PowerPoint</Application>
  <PresentationFormat>Widescreen</PresentationFormat>
  <Paragraphs>241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Data-Link Layer:  Error Detection &amp; Correction </vt:lpstr>
      <vt:lpstr>Types of Errors</vt:lpstr>
      <vt:lpstr>Redundancy and Coding Techniques</vt:lpstr>
      <vt:lpstr>Block Coding</vt:lpstr>
      <vt:lpstr>Block Coding (Cont.)</vt:lpstr>
      <vt:lpstr>Block Coding (Cont.)</vt:lpstr>
      <vt:lpstr>Error Detection in Block Coding</vt:lpstr>
      <vt:lpstr>Error Detection in Block Coding (Cont.)</vt:lpstr>
      <vt:lpstr>Error Detection in Block Coding (Cont.)</vt:lpstr>
      <vt:lpstr>Hamming Distance</vt:lpstr>
      <vt:lpstr>Hamming Distance (Cont.)</vt:lpstr>
      <vt:lpstr>Minimum Hamming Distance</vt:lpstr>
      <vt:lpstr>Linear Block Code</vt:lpstr>
      <vt:lpstr>Parity Check Code</vt:lpstr>
      <vt:lpstr>Parity Check Code (Cont.)</vt:lpstr>
      <vt:lpstr>Parity Check Code (Cont.)</vt:lpstr>
      <vt:lpstr>Parity Check Code (Cont.)</vt:lpstr>
      <vt:lpstr>Parity Check Code (Cont.)</vt:lpstr>
      <vt:lpstr>Parity Check Code (Cont.)</vt:lpstr>
      <vt:lpstr>Two-dimensional Parity Check</vt:lpstr>
      <vt:lpstr>Two-dimensional Parity Check (Cont.)</vt:lpstr>
      <vt:lpstr>PowerPoint Presentation</vt:lpstr>
      <vt:lpstr>PowerPoint Presentation</vt:lpstr>
      <vt:lpstr>Cyclic Codes</vt:lpstr>
      <vt:lpstr>Cyclic Redundancy Check</vt:lpstr>
      <vt:lpstr>Cyclic Redundancy Check (Cont.)</vt:lpstr>
      <vt:lpstr> CRC (Cont.)</vt:lpstr>
      <vt:lpstr>PowerPoint Presentation</vt:lpstr>
      <vt:lpstr>CRC using Polynomials</vt:lpstr>
      <vt:lpstr>CRC using Polynomials (Cont.)</vt:lpstr>
      <vt:lpstr>CRC using Polynomials (Cont.)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1302</cp:revision>
  <dcterms:created xsi:type="dcterms:W3CDTF">2016-09-03T17:31:17Z</dcterms:created>
  <dcterms:modified xsi:type="dcterms:W3CDTF">2022-12-05T02:08:23Z</dcterms:modified>
</cp:coreProperties>
</file>