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92" r:id="rId4"/>
    <p:sldId id="293" r:id="rId5"/>
    <p:sldId id="294" r:id="rId6"/>
    <p:sldId id="297" r:id="rId7"/>
    <p:sldId id="298" r:id="rId8"/>
    <p:sldId id="299" r:id="rId9"/>
    <p:sldId id="300" r:id="rId10"/>
    <p:sldId id="301" r:id="rId11"/>
    <p:sldId id="296" r:id="rId12"/>
    <p:sldId id="295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6" r:id="rId21"/>
    <p:sldId id="311" r:id="rId22"/>
    <p:sldId id="312" r:id="rId23"/>
    <p:sldId id="317" r:id="rId24"/>
    <p:sldId id="318" r:id="rId25"/>
    <p:sldId id="314" r:id="rId26"/>
    <p:sldId id="315" r:id="rId27"/>
    <p:sldId id="31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" y="69513"/>
            <a:ext cx="2301741" cy="6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426" y="1114096"/>
            <a:ext cx="10232572" cy="1972501"/>
          </a:xfrm>
        </p:spPr>
        <p:txBody>
          <a:bodyPr>
            <a:normAutofit/>
          </a:bodyPr>
          <a:lstStyle/>
          <a:p>
            <a:r>
              <a:rPr lang="en-US" u="sng" dirty="0"/>
              <a:t>Network Layer: 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Classless IP Addressing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712" y="3179492"/>
            <a:ext cx="9652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Chapter#18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Information from </a:t>
            </a:r>
            <a:br>
              <a:rPr lang="en-US" dirty="0"/>
            </a:br>
            <a:r>
              <a:rPr lang="en-US" dirty="0"/>
              <a:t>IPv4 Address: 2nd </a:t>
            </a:r>
            <a:r>
              <a:rPr lang="en-US" dirty="0" smtClean="0"/>
              <a:t>Technique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Q) </a:t>
            </a:r>
            <a:r>
              <a:rPr lang="en-US" dirty="0"/>
              <a:t>A classless address is given as </a:t>
            </a:r>
            <a:r>
              <a:rPr lang="en-US" b="1" dirty="0" smtClean="0"/>
              <a:t>167.199.170.82</a:t>
            </a:r>
            <a:r>
              <a:rPr lang="en-US" b="1" dirty="0" smtClean="0">
                <a:solidFill>
                  <a:srgbClr val="FF0000"/>
                </a:solidFill>
              </a:rPr>
              <a:t>/27</a:t>
            </a:r>
            <a:r>
              <a:rPr lang="en-US" dirty="0"/>
              <a:t>, find block size, first and last addresses in the block.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A)</a:t>
            </a:r>
            <a:r>
              <a:rPr lang="en-US" dirty="0"/>
              <a:t> 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/>
              <a:t>address in the block = 167.199.170.64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Last address in the block = 167.199.170.95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05" y="1553401"/>
            <a:ext cx="4165298" cy="49979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Given any IP address, why is it required to find the network address?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/>
              <a:t>a packet arrives at the </a:t>
            </a:r>
            <a:r>
              <a:rPr lang="en-US" dirty="0">
                <a:solidFill>
                  <a:srgbClr val="0070C0"/>
                </a:solidFill>
              </a:rPr>
              <a:t>router</a:t>
            </a:r>
            <a:r>
              <a:rPr lang="en-US" dirty="0"/>
              <a:t> from any source, the router needs to know to which </a:t>
            </a:r>
            <a:r>
              <a:rPr lang="en-US" b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the packet should be sent, hence </a:t>
            </a:r>
            <a:r>
              <a:rPr lang="en-US" dirty="0" smtClean="0"/>
              <a:t>finding the </a:t>
            </a:r>
            <a:r>
              <a:rPr lang="en-US" dirty="0"/>
              <a:t>interface </a:t>
            </a:r>
            <a:r>
              <a:rPr lang="en-US" dirty="0" smtClean="0"/>
              <a:t>through which the </a:t>
            </a:r>
            <a:r>
              <a:rPr lang="en-US" dirty="0"/>
              <a:t>packet should be </a:t>
            </a:r>
            <a:r>
              <a:rPr lang="en-US" dirty="0" smtClean="0"/>
              <a:t>sent.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66" y="1399257"/>
            <a:ext cx="7578936" cy="49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773229" cy="487210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Subnetting:</a:t>
                </a:r>
                <a:r>
                  <a:rPr lang="en-US" dirty="0" smtClean="0"/>
                  <a:t> a technique that provides more </a:t>
                </a:r>
                <a:r>
                  <a:rPr lang="en-US" b="1" dirty="0">
                    <a:solidFill>
                      <a:srgbClr val="0070C0"/>
                    </a:solidFill>
                  </a:rPr>
                  <a:t>levels of hierarchy</a:t>
                </a:r>
                <a:r>
                  <a:rPr lang="en-US" dirty="0"/>
                  <a:t> in </a:t>
                </a:r>
                <a:r>
                  <a:rPr lang="en-US" dirty="0" smtClean="0"/>
                  <a:t>network addressing.</a:t>
                </a:r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Assuming the following notions: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§"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assigned number of addresses to each subnetwork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692150" lvl="1" indent="-457200" algn="just">
                  <a:lnSpc>
                    <a:spcPct val="100000"/>
                  </a:lnSpc>
                  <a:spcBef>
                    <a:spcPts val="1000"/>
                  </a:spcBef>
                  <a:buFont typeface="Wingdings" pitchFamily="2" charset="2"/>
                  <a:buChar char="§"/>
                </a:pPr>
                <a:r>
                  <a:rPr lang="en-US" sz="2800" dirty="0"/>
                  <a:t>The prefix length for each </a:t>
                </a:r>
                <a:r>
                  <a:rPr lang="en-US" sz="2800" dirty="0" err="1"/>
                  <a:t>subnetwork</a:t>
                </a:r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The following steps guarantee proper operation of the </a:t>
                </a:r>
                <a:r>
                  <a:rPr lang="en-US" dirty="0" err="1">
                    <a:solidFill>
                      <a:srgbClr val="C00000"/>
                    </a:solidFill>
                  </a:rPr>
                  <a:t>subnetworks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739775" lvl="1" indent="-514350" algn="just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Number of addresses in each </a:t>
                </a:r>
                <a:r>
                  <a:rPr lang="en-US" sz="2800" dirty="0" err="1" smtClean="0"/>
                  <a:t>subnetwork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is power of 2.</a:t>
                </a:r>
              </a:p>
              <a:p>
                <a:pPr marL="739775" lvl="1" indent="-514350" algn="just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Prefix length for each </a:t>
                </a:r>
                <a:r>
                  <a:rPr lang="en-US" sz="2800" dirty="0" err="1"/>
                  <a:t>subnetwork</a:t>
                </a:r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𝑠𝑢𝑏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=32−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𝑠𝑢𝑏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773229" cy="4872105"/>
              </a:xfrm>
              <a:blipFill>
                <a:blip r:embed="rId2"/>
                <a:stretch>
                  <a:fillRect l="-962" t="-1502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715" y="6449114"/>
            <a:ext cx="4804228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Example#01:</a:t>
            </a:r>
            <a:endParaRPr lang="en-US" sz="3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5"/>
          <a:stretch/>
        </p:blipFill>
        <p:spPr bwMode="auto">
          <a:xfrm>
            <a:off x="838200" y="2248370"/>
            <a:ext cx="10341020" cy="24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1" b="3730"/>
          <a:stretch/>
        </p:blipFill>
        <p:spPr bwMode="auto">
          <a:xfrm>
            <a:off x="838196" y="1577009"/>
            <a:ext cx="10515604" cy="314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70"/>
          <a:stretch/>
        </p:blipFill>
        <p:spPr bwMode="auto">
          <a:xfrm>
            <a:off x="838200" y="1577009"/>
            <a:ext cx="10369655" cy="254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1"/>
          <a:stretch/>
        </p:blipFill>
        <p:spPr bwMode="auto">
          <a:xfrm>
            <a:off x="838200" y="1577009"/>
            <a:ext cx="10635123" cy="33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C. </a:t>
                </a:r>
                <a:r>
                  <a:rPr lang="en-US" sz="32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The number of addresses in smallest </a:t>
                </a:r>
                <a:r>
                  <a:rPr lang="en-US" sz="3200" dirty="0" err="1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subblock</a:t>
                </a:r>
                <a:r>
                  <a:rPr lang="en-US" sz="32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, which requires 10 addresses, is not a power of 2. We allocate 16 addresses. The subnet mask for this subnet can be found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=32−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/>
                          </a:rPr>
                          <m:t>16</m:t>
                        </m:r>
                      </m:e>
                    </m:func>
                    <m:r>
                      <a:rPr lang="en-US" sz="3200" i="1">
                        <a:latin typeface="Cambria Math"/>
                      </a:rPr>
                      <m:t>=28</m:t>
                    </m:r>
                    <m:r>
                      <a:rPr lang="en-US" sz="3200">
                        <a:latin typeface="Cambria Math"/>
                      </a:rPr>
                      <m:t>.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The first address in the block is 14.24.74.192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/28</a:t>
                </a:r>
                <a:r>
                  <a:rPr lang="en-US" sz="32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; the last address is 14.24.74.207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/28</a:t>
                </a:r>
                <a:r>
                  <a:rPr lang="en-US" sz="32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132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" y="1577009"/>
            <a:ext cx="10382864" cy="310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9114"/>
            <a:ext cx="4114800" cy="365125"/>
          </a:xfr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2" y="1442768"/>
            <a:ext cx="10538261" cy="53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1038491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US" dirty="0"/>
                  <a:t>With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growth </a:t>
                </a:r>
                <a:r>
                  <a:rPr lang="en-US" b="1" dirty="0">
                    <a:solidFill>
                      <a:srgbClr val="C00000"/>
                    </a:solidFill>
                  </a:rPr>
                  <a:t>of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Internet</a:t>
                </a:r>
                <a:r>
                  <a:rPr lang="en-US" dirty="0"/>
                  <a:t>, it was clear that a larger address space was needed as </a:t>
                </a:r>
                <a:r>
                  <a:rPr lang="en-US" dirty="0" smtClean="0"/>
                  <a:t>a along-term </a:t>
                </a:r>
                <a:r>
                  <a:rPr lang="en-US" dirty="0"/>
                  <a:t>solution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US" dirty="0"/>
                  <a:t>The </a:t>
                </a:r>
                <a:r>
                  <a:rPr lang="en-US" dirty="0" smtClean="0"/>
                  <a:t>long-term </a:t>
                </a:r>
                <a:r>
                  <a:rPr lang="en-US" dirty="0"/>
                  <a:t>solution has already been devised and is called </a:t>
                </a:r>
                <a:r>
                  <a:rPr lang="en-US" b="1" dirty="0">
                    <a:solidFill>
                      <a:srgbClr val="0070C0"/>
                    </a:solidFill>
                  </a:rPr>
                  <a:t>IPv6</a:t>
                </a:r>
                <a:r>
                  <a:rPr lang="en-US" dirty="0"/>
                  <a:t>, where the address </a:t>
                </a:r>
                <a:r>
                  <a:rPr lang="en-US" dirty="0" smtClean="0"/>
                  <a:t>is </a:t>
                </a:r>
                <a:r>
                  <a:rPr lang="en-US" b="1" dirty="0">
                    <a:solidFill>
                      <a:srgbClr val="0070C0"/>
                    </a:solidFill>
                  </a:rPr>
                  <a:t>128 bits </a:t>
                </a:r>
                <a:r>
                  <a:rPr lang="en-US" dirty="0" smtClean="0"/>
                  <a:t>long. </a:t>
                </a:r>
              </a:p>
              <a:p>
                <a:pPr algn="just"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US" dirty="0" smtClean="0"/>
                  <a:t>Hence, IPv6 </a:t>
                </a:r>
                <a:r>
                  <a:rPr lang="en-US" dirty="0"/>
                  <a:t>address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/>
                  <a:t> addresses.</a:t>
                </a:r>
              </a:p>
              <a:p>
                <a:pPr algn="just"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US" dirty="0"/>
                  <a:t>Few short-term solutions were introduced. One of them is </a:t>
                </a:r>
                <a:r>
                  <a:rPr lang="en-US" b="1" dirty="0">
                    <a:solidFill>
                      <a:srgbClr val="002060"/>
                    </a:solidFill>
                  </a:rPr>
                  <a:t>classless IP addressing</a:t>
                </a:r>
                <a:r>
                  <a:rPr lang="en-US" dirty="0"/>
                  <a:t>, that was introduced to tackle </a:t>
                </a:r>
                <a:r>
                  <a:rPr lang="en-US" b="1" dirty="0">
                    <a:solidFill>
                      <a:srgbClr val="002060"/>
                    </a:solidFill>
                  </a:rPr>
                  <a:t>IPv4 depletion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US" dirty="0" smtClean="0"/>
                  <a:t>By classless addressing, the “class privilege” </a:t>
                </a:r>
                <a:r>
                  <a:rPr lang="en-US" dirty="0"/>
                  <a:t>is </a:t>
                </a:r>
                <a:r>
                  <a:rPr lang="en-US" dirty="0" smtClean="0"/>
                  <a:t>removed.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1038491" cy="4872105"/>
              </a:xfrm>
              <a:blipFill>
                <a:blip r:embed="rId2"/>
                <a:stretch>
                  <a:fillRect l="-939" t="-751" r="-1160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Subnetting</a:t>
            </a:r>
            <a:r>
              <a:rPr lang="en-US" dirty="0" smtClean="0"/>
              <a:t> a larger network into same sized sub-networks.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00" y="2061029"/>
            <a:ext cx="8954000" cy="4388085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Network Address Translation </a:t>
            </a:r>
            <a:r>
              <a:rPr lang="en-US" b="1" dirty="0" smtClean="0">
                <a:solidFill>
                  <a:srgbClr val="FF0000"/>
                </a:solidFill>
              </a:rPr>
              <a:t>(NAT):</a:t>
            </a:r>
            <a:r>
              <a:rPr lang="en-US" dirty="0" smtClean="0"/>
              <a:t> </a:t>
            </a:r>
            <a:r>
              <a:rPr lang="en-US" dirty="0"/>
              <a:t>a technology that can provide the mapping between the </a:t>
            </a:r>
            <a:r>
              <a:rPr lang="en-US" b="1" dirty="0">
                <a:solidFill>
                  <a:srgbClr val="002060"/>
                </a:solidFill>
              </a:rPr>
              <a:t>private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universal</a:t>
            </a:r>
            <a:r>
              <a:rPr lang="en-US" dirty="0"/>
              <a:t> IP addresses.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Private </a:t>
            </a:r>
            <a:r>
              <a:rPr lang="en-US" b="1" dirty="0">
                <a:solidFill>
                  <a:srgbClr val="FF0000"/>
                </a:solidFill>
              </a:rPr>
              <a:t>Addresses:</a:t>
            </a:r>
            <a:r>
              <a:rPr lang="en-US" dirty="0"/>
              <a:t> </a:t>
            </a:r>
            <a:r>
              <a:rPr lang="en-US" dirty="0" smtClean="0"/>
              <a:t>is an IPv4 special address that has four </a:t>
            </a:r>
            <a:r>
              <a:rPr lang="en-US" dirty="0"/>
              <a:t>assigned </a:t>
            </a:r>
            <a:r>
              <a:rPr lang="en-US" dirty="0" smtClean="0"/>
              <a:t>blocks for this purpose, which </a:t>
            </a:r>
            <a:r>
              <a:rPr lang="en-US" dirty="0"/>
              <a:t>are </a:t>
            </a:r>
            <a:r>
              <a:rPr lang="en-US" b="1" dirty="0" smtClean="0">
                <a:solidFill>
                  <a:srgbClr val="0070C0"/>
                </a:solidFill>
              </a:rPr>
              <a:t>10.0.0.0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172.16.0.0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192.168.0.0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169.254.0.0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</a:t>
            </a:r>
            <a:r>
              <a:rPr lang="en-US" dirty="0" smtClean="0"/>
              <a:t>Translation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816771" cy="4872105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NAT Working mechanism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NAT </a:t>
            </a:r>
            <a:r>
              <a:rPr lang="en-US" dirty="0"/>
              <a:t>is used to assign private IP address to a group of computers to have their own internal communication among themselves.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NAT translates the private IP address into a public IP address for external communications on the internet, and vice versa is correct.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above described setup requires a </a:t>
            </a:r>
            <a:r>
              <a:rPr lang="en-US" b="1" dirty="0">
                <a:solidFill>
                  <a:srgbClr val="0070C0"/>
                </a:solidFill>
              </a:rPr>
              <a:t>NAT-capable router</a:t>
            </a:r>
            <a:r>
              <a:rPr lang="en-US" b="1" dirty="0"/>
              <a:t> </a:t>
            </a:r>
            <a:r>
              <a:rPr lang="en-US" dirty="0"/>
              <a:t>that runs </a:t>
            </a:r>
            <a:r>
              <a:rPr lang="en-US" b="1" dirty="0">
                <a:solidFill>
                  <a:srgbClr val="0070C0"/>
                </a:solidFill>
              </a:rPr>
              <a:t>NAT software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universal address should be </a:t>
            </a:r>
            <a:r>
              <a:rPr lang="en-US" b="1" dirty="0">
                <a:solidFill>
                  <a:srgbClr val="0070C0"/>
                </a:solidFill>
              </a:rPr>
              <a:t>at-least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7" y="1746320"/>
            <a:ext cx="11370045" cy="414648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6059" y="5882067"/>
            <a:ext cx="2839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NAT </a:t>
            </a:r>
            <a:r>
              <a:rPr lang="en-US" sz="2400" b="1" i="1" baseline="0" dirty="0">
                <a:latin typeface="Times New Roman" pitchFamily="18" charset="0"/>
              </a:rPr>
              <a:t>implementation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5"/>
            <a:ext cx="11283402" cy="4885192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private network uses private addresses.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router that connects the network to the global address uses one private address and one global address.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private network is </a:t>
            </a:r>
            <a:r>
              <a:rPr lang="en-US" b="1" dirty="0">
                <a:solidFill>
                  <a:srgbClr val="C00000"/>
                </a:solidFill>
              </a:rPr>
              <a:t>invisible</a:t>
            </a:r>
            <a:r>
              <a:rPr lang="en-US" dirty="0"/>
              <a:t> to the rest of the </a:t>
            </a:r>
            <a:r>
              <a:rPr lang="en-US" dirty="0" smtClean="0"/>
              <a:t>Internet.</a:t>
            </a:r>
          </a:p>
          <a:p>
            <a:pPr algn="just"/>
            <a:r>
              <a:rPr lang="en-US" dirty="0" smtClean="0"/>
              <a:t>Rest </a:t>
            </a:r>
            <a:r>
              <a:rPr lang="en-US" dirty="0"/>
              <a:t>of the Internet sees only the NAT router with </a:t>
            </a:r>
            <a:r>
              <a:rPr lang="en-US" dirty="0" smtClean="0"/>
              <a:t>address </a:t>
            </a:r>
            <a:r>
              <a:rPr lang="en-US" dirty="0">
                <a:solidFill>
                  <a:srgbClr val="0070C0"/>
                </a:solidFill>
              </a:rPr>
              <a:t>200.24.5.8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63" y="3843303"/>
            <a:ext cx="9922633" cy="25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42985" y="5948678"/>
            <a:ext cx="2854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Addresses </a:t>
            </a:r>
            <a:r>
              <a:rPr lang="en-US" sz="2400" b="1" i="1" baseline="0" dirty="0">
                <a:latin typeface="Times New Roman" pitchFamily="18" charset="0"/>
              </a:rPr>
              <a:t>in a NAT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3" y="1577008"/>
            <a:ext cx="5449579" cy="48721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NAT Working </a:t>
            </a:r>
            <a:r>
              <a:rPr lang="en-US" b="1" u="sng" dirty="0" smtClean="0">
                <a:solidFill>
                  <a:srgbClr val="C00000"/>
                </a:solidFill>
              </a:rPr>
              <a:t>mechanism (Cont.)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private address in invisible to rest of the world.</a:t>
            </a:r>
          </a:p>
          <a:p>
            <a:pPr algn="just">
              <a:lnSpc>
                <a:spcPct val="100000"/>
              </a:lnSpc>
            </a:pPr>
            <a:r>
              <a:rPr lang="en-US" sz="3000" dirty="0"/>
              <a:t>The rest of the internet sees only the NAT router with the universal address.</a:t>
            </a:r>
          </a:p>
          <a:p>
            <a:pPr algn="just">
              <a:lnSpc>
                <a:spcPct val="100000"/>
              </a:lnSpc>
            </a:pPr>
            <a:r>
              <a:rPr lang="en-US" sz="3000" dirty="0"/>
              <a:t>NAT router uses a translation table to maintain mapping of addresses.</a:t>
            </a:r>
          </a:p>
          <a:p>
            <a:pPr algn="just">
              <a:lnSpc>
                <a:spcPct val="100000"/>
              </a:lnSpc>
            </a:pPr>
            <a:r>
              <a:rPr lang="en-US" sz="3000" dirty="0"/>
              <a:t>In the table, both </a:t>
            </a:r>
            <a:r>
              <a:rPr lang="en-US" sz="3000" b="1" dirty="0">
                <a:solidFill>
                  <a:srgbClr val="002060"/>
                </a:solidFill>
              </a:rPr>
              <a:t>IP addresses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2060"/>
                </a:solidFill>
              </a:rPr>
              <a:t>port addresses </a:t>
            </a:r>
            <a:r>
              <a:rPr lang="en-US" sz="3000" dirty="0"/>
              <a:t>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22" y="1548917"/>
            <a:ext cx="6051550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allow </a:t>
            </a:r>
            <a:r>
              <a:rPr lang="en-US" b="1" dirty="0">
                <a:solidFill>
                  <a:srgbClr val="0070C0"/>
                </a:solidFill>
              </a:rPr>
              <a:t>many-to-many</a:t>
            </a:r>
            <a:r>
              <a:rPr lang="en-US" dirty="0"/>
              <a:t> communication between hosts in private networks and the external internet nodes while eliminating any kind of ambiguities, we use both </a:t>
            </a:r>
            <a:r>
              <a:rPr lang="en-US" b="1" dirty="0">
                <a:solidFill>
                  <a:srgbClr val="002060"/>
                </a:solidFill>
              </a:rPr>
              <a:t>IP addresses and port addresses</a:t>
            </a:r>
            <a:r>
              <a:rPr lang="en-US" dirty="0"/>
              <a:t> in a five-column NAT translation table.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for this five-column NAT translation to work, </a:t>
            </a:r>
            <a:r>
              <a:rPr lang="en-US" dirty="0">
                <a:solidFill>
                  <a:srgbClr val="C00000"/>
                </a:solidFill>
              </a:rPr>
              <a:t>the port addresses must be unique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5245563"/>
            <a:ext cx="3961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Five-column </a:t>
            </a:r>
            <a:r>
              <a:rPr lang="en-US" sz="2400" b="1" i="1" baseline="0" dirty="0">
                <a:latin typeface="Times New Roman" pitchFamily="18" charset="0"/>
              </a:rPr>
              <a:t>translation table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3398" b="4526"/>
          <a:stretch/>
        </p:blipFill>
        <p:spPr bwMode="auto">
          <a:xfrm>
            <a:off x="4800174" y="4229494"/>
            <a:ext cx="7272083" cy="224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Q) In the five-column NAT mechanism, why use a unique port address to identify the destinations within a private network if we already have a unique set of private IP addresses?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5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Addressing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Unlike </a:t>
                </a:r>
                <a:r>
                  <a:rPr lang="en-US" dirty="0" err="1"/>
                  <a:t>classful</a:t>
                </a:r>
                <a:r>
                  <a:rPr lang="en-US" dirty="0"/>
                  <a:t> addressing, the prefix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in classless addressing is </a:t>
                </a:r>
                <a:r>
                  <a:rPr lang="en-US" b="1" dirty="0">
                    <a:solidFill>
                      <a:srgbClr val="C00000"/>
                    </a:solidFill>
                  </a:rPr>
                  <a:t>variable in length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The prefix is added to the address separated by a slash.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The slash notion is formally referred to as </a:t>
                </a:r>
                <a:r>
                  <a:rPr lang="en-US" b="1" dirty="0">
                    <a:solidFill>
                      <a:srgbClr val="002060"/>
                    </a:solidFill>
                  </a:rPr>
                  <a:t>classless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inter-domain </a:t>
                </a:r>
                <a:r>
                  <a:rPr lang="en-US" b="1" dirty="0">
                    <a:solidFill>
                      <a:srgbClr val="002060"/>
                    </a:solidFill>
                  </a:rPr>
                  <a:t>routing (CIDR)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043" t="-62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38" y="4663847"/>
            <a:ext cx="64293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88" y="4744809"/>
            <a:ext cx="22764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3000" b="1" dirty="0" smtClean="0">
                <a:solidFill>
                  <a:srgbClr val="C00000"/>
                </a:solidFill>
              </a:rPr>
              <a:t>Advantage;</a:t>
            </a:r>
            <a:r>
              <a:rPr lang="en-US" sz="3000" dirty="0" smtClean="0"/>
              <a:t> it can </a:t>
            </a:r>
            <a:r>
              <a:rPr lang="en-US" sz="3000" dirty="0"/>
              <a:t>create multiple networks using a single network address.</a:t>
            </a:r>
          </a:p>
          <a:p>
            <a:pPr algn="just">
              <a:lnSpc>
                <a:spcPct val="114000"/>
              </a:lnSpc>
            </a:pPr>
            <a:r>
              <a:rPr lang="en-US" sz="3000" dirty="0">
                <a:sym typeface="Wingdings" panose="05000000000000000000" pitchFamily="2" charset="2"/>
              </a:rPr>
              <a:t>In classless addressing, maximum subnet mask could be </a:t>
            </a:r>
            <a:r>
              <a:rPr lang="en-US" sz="3000" dirty="0">
                <a:solidFill>
                  <a:srgbClr val="0070C0"/>
                </a:solidFill>
                <a:sym typeface="Wingdings" panose="05000000000000000000" pitchFamily="2" charset="2"/>
              </a:rPr>
              <a:t>/30 </a:t>
            </a:r>
            <a:r>
              <a:rPr lang="en-US" sz="3000" dirty="0">
                <a:sym typeface="Wingdings" panose="05000000000000000000" pitchFamily="2" charset="2"/>
              </a:rPr>
              <a:t>for keeping 2 bits for host IP address.</a:t>
            </a:r>
          </a:p>
          <a:p>
            <a:pPr algn="just">
              <a:lnSpc>
                <a:spcPct val="114000"/>
              </a:lnSpc>
            </a:pPr>
            <a:r>
              <a:rPr lang="en-US" sz="3000" dirty="0">
                <a:sym typeface="Wingdings" panose="05000000000000000000" pitchFamily="2" charset="2"/>
              </a:rPr>
              <a:t>As shown previously:</a:t>
            </a:r>
          </a:p>
          <a:p>
            <a:pPr marL="577850" lvl="1" indent="-342900" algn="just"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800" dirty="0">
                <a:sym typeface="Wingdings" panose="05000000000000000000" pitchFamily="2" charset="2"/>
              </a:rPr>
              <a:t>Class A default subnet mask 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/8</a:t>
            </a:r>
          </a:p>
          <a:p>
            <a:pPr marL="577850" lvl="1" indent="-342900" algn="just"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800" dirty="0">
                <a:sym typeface="Wingdings" panose="05000000000000000000" pitchFamily="2" charset="2"/>
              </a:rPr>
              <a:t>Class B default subnet mask 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/16</a:t>
            </a:r>
          </a:p>
          <a:p>
            <a:pPr marL="577850" lvl="1" indent="-342900" algn="just"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800" dirty="0">
                <a:sym typeface="Wingdings" panose="05000000000000000000" pitchFamily="2" charset="2"/>
              </a:rPr>
              <a:t>Class C default subnet mask 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/24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Addressing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43007"/>
              </p:ext>
            </p:extLst>
          </p:nvPr>
        </p:nvGraphicFramePr>
        <p:xfrm>
          <a:off x="2152650" y="1264619"/>
          <a:ext cx="78867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u="none" strike="noStrike" baseline="0" dirty="0" smtClean="0"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Subnet Mask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u="none" strike="noStrike" baseline="0" dirty="0" smtClean="0"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CIDR Value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255.0.0.0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/8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255.128.0.0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/9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255.192.0.0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/10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255.224.0.0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/11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255.240.0.0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/12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255.255.255.240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/28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255.255.255.248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/29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255.255.255.252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Book Antiqua" panose="02040602050305030304" pitchFamily="18" charset="0"/>
                          <a:ea typeface="Tahoma" pitchFamily="34" charset="0"/>
                          <a:cs typeface="Arial" pitchFamily="34" charset="0"/>
                        </a:rPr>
                        <a:t>/30</a:t>
                      </a:r>
                      <a:endParaRPr lang="en-US" sz="2600" dirty="0">
                        <a:latin typeface="Book Antiqua" panose="02040602050305030304" pitchFamily="18" charset="0"/>
                        <a:ea typeface="Tahoma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04524" y="6089047"/>
            <a:ext cx="6073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 smtClean="0">
                <a:latin typeface="Book Antiqua" panose="02040602050305030304" pitchFamily="18" charset="0"/>
                <a:ea typeface="Tahoma" pitchFamily="34" charset="0"/>
                <a:cs typeface="Times New Roman" pitchFamily="18" charset="0"/>
              </a:rPr>
              <a:t>Complete </a:t>
            </a:r>
            <a:r>
              <a:rPr lang="en-US" sz="2400" dirty="0">
                <a:latin typeface="Book Antiqua" panose="02040602050305030304" pitchFamily="18" charset="0"/>
                <a:ea typeface="Tahoma" pitchFamily="34" charset="0"/>
                <a:cs typeface="Times New Roman" pitchFamily="18" charset="0"/>
              </a:rPr>
              <a:t>list of subnet mask and CIDR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</a:t>
            </a:r>
            <a:r>
              <a:rPr lang="en-US" dirty="0" smtClean="0"/>
              <a:t>Information from </a:t>
            </a:r>
            <a:br>
              <a:rPr lang="en-US" dirty="0" smtClean="0"/>
            </a:br>
            <a:r>
              <a:rPr lang="en-US" dirty="0" smtClean="0"/>
              <a:t>IPv4 Address</a:t>
            </a:r>
            <a:r>
              <a:rPr lang="en-US" dirty="0"/>
              <a:t>: </a:t>
            </a:r>
            <a:r>
              <a:rPr lang="en-US" dirty="0" smtClean="0"/>
              <a:t>1st </a:t>
            </a:r>
            <a:r>
              <a:rPr lang="en-US" dirty="0"/>
              <a:t>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1121572" cy="4983449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14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Given any </a:t>
                </a:r>
                <a:r>
                  <a:rPr lang="en-US" dirty="0" smtClean="0"/>
                  <a:t>IPv4 </a:t>
                </a:r>
                <a:r>
                  <a:rPr lang="en-US" dirty="0"/>
                  <a:t>address along with prefix length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we can find the following information about the block to which the address belongs:</a:t>
                </a:r>
              </a:p>
              <a:p>
                <a:pPr marL="514350" indent="-514350" algn="just">
                  <a:lnSpc>
                    <a:spcPct val="114000"/>
                  </a:lnSpc>
                  <a:spcBef>
                    <a:spcPts val="50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The block size is given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(32−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US" dirty="0">
                    <a:solidFill>
                      <a:srgbClr val="002060"/>
                    </a:solidFill>
                  </a:rPr>
                  <a:t>total IP addresses that can be assigned to hosts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(32−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514350" indent="-514350" algn="just">
                  <a:lnSpc>
                    <a:spcPct val="114000"/>
                  </a:lnSpc>
                  <a:spcBef>
                    <a:spcPts val="500"/>
                  </a:spcBef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2060"/>
                    </a:solidFill>
                  </a:rPr>
                  <a:t>The first address in the 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(network/sub-network </a:t>
                </a:r>
                <a:r>
                  <a:rPr lang="en-US" dirty="0">
                    <a:solidFill>
                      <a:srgbClr val="FF0000"/>
                    </a:solidFill>
                  </a:rPr>
                  <a:t>address)</a:t>
                </a:r>
                <a:r>
                  <a:rPr lang="en-US" dirty="0">
                    <a:solidFill>
                      <a:srgbClr val="002060"/>
                    </a:solidFill>
                  </a:rPr>
                  <a:t>. Found by keeping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leftmost bits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as it is and </a:t>
                </a:r>
                <a:r>
                  <a:rPr lang="en-US" dirty="0">
                    <a:solidFill>
                      <a:srgbClr val="002060"/>
                    </a:solidFill>
                  </a:rPr>
                  <a:t>setting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(32−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rightmost bits all to 0s </a:t>
                </a:r>
                <a:r>
                  <a:rPr lang="en-US" dirty="0">
                    <a:solidFill>
                      <a:srgbClr val="C00000"/>
                    </a:solidFill>
                  </a:rPr>
                  <a:t>(done in binary format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514350" indent="-514350" algn="just">
                  <a:lnSpc>
                    <a:spcPct val="114000"/>
                  </a:lnSpc>
                  <a:spcBef>
                    <a:spcPts val="500"/>
                  </a:spcBef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2060"/>
                    </a:solidFill>
                  </a:rPr>
                  <a:t>The last address in the 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(network/sub-network’s </a:t>
                </a:r>
                <a:r>
                  <a:rPr lang="en-US" dirty="0">
                    <a:solidFill>
                      <a:srgbClr val="FF0000"/>
                    </a:solidFill>
                  </a:rPr>
                  <a:t>broadcast address)</a:t>
                </a:r>
                <a:r>
                  <a:rPr lang="en-US" dirty="0">
                    <a:solidFill>
                      <a:srgbClr val="002060"/>
                    </a:solidFill>
                  </a:rPr>
                  <a:t>. Found by keeping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leftmost bits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as it is and </a:t>
                </a:r>
                <a:r>
                  <a:rPr lang="en-US" dirty="0">
                    <a:solidFill>
                      <a:srgbClr val="002060"/>
                    </a:solidFill>
                  </a:rPr>
                  <a:t>setting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(32−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rightmost bits all to 1s </a:t>
                </a:r>
                <a:r>
                  <a:rPr lang="en-US" dirty="0">
                    <a:solidFill>
                      <a:srgbClr val="C00000"/>
                    </a:solidFill>
                  </a:rPr>
                  <a:t>(done in binary format)</a:t>
                </a:r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1121572" cy="4983449"/>
              </a:xfrm>
              <a:blipFill>
                <a:blip r:embed="rId2"/>
                <a:stretch>
                  <a:fillRect l="-986" t="-490" r="-932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Information from </a:t>
            </a:r>
            <a:br>
              <a:rPr lang="en-US" dirty="0"/>
            </a:br>
            <a:r>
              <a:rPr lang="en-US" dirty="0" smtClean="0"/>
              <a:t>IPv4 </a:t>
            </a:r>
            <a:r>
              <a:rPr lang="en-US" dirty="0"/>
              <a:t>Address: </a:t>
            </a:r>
            <a:r>
              <a:rPr lang="en-US" dirty="0" smtClean="0"/>
              <a:t>1st Technique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2" y="1444488"/>
            <a:ext cx="8257316" cy="515071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44"/>
            <a:ext cx="10515600" cy="1079362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Information from </a:t>
            </a:r>
            <a:br>
              <a:rPr lang="en-US" dirty="0"/>
            </a:br>
            <a:r>
              <a:rPr lang="en-US" dirty="0" smtClean="0"/>
              <a:t>IPv4 </a:t>
            </a:r>
            <a:r>
              <a:rPr lang="en-US" dirty="0"/>
              <a:t>Address: </a:t>
            </a:r>
            <a:r>
              <a:rPr lang="en-US" dirty="0" smtClean="0"/>
              <a:t>1st </a:t>
            </a:r>
            <a:r>
              <a:rPr lang="en-US" dirty="0"/>
              <a:t>Technique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187"/>
                <a:ext cx="10515600" cy="459995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Q) </a:t>
                </a:r>
                <a:r>
                  <a:rPr lang="en-US" dirty="0"/>
                  <a:t>A classless address is given as </a:t>
                </a:r>
                <a:r>
                  <a:rPr lang="en-US" b="1" dirty="0">
                    <a:solidFill>
                      <a:srgbClr val="FF0000"/>
                    </a:solidFill>
                  </a:rPr>
                  <a:t>167.199.170.82/</a:t>
                </a:r>
                <a:r>
                  <a:rPr lang="en-US" b="1" dirty="0">
                    <a:solidFill>
                      <a:srgbClr val="0070C0"/>
                    </a:solidFill>
                  </a:rPr>
                  <a:t>27</a:t>
                </a:r>
                <a:r>
                  <a:rPr lang="en-US" dirty="0"/>
                  <a:t>, find </a:t>
                </a:r>
                <a:r>
                  <a:rPr lang="en-US" dirty="0" smtClean="0"/>
                  <a:t>the block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size</a:t>
                </a:r>
                <a:r>
                  <a:rPr lang="en-US" dirty="0"/>
                  <a:t>, first and </a:t>
                </a:r>
                <a:r>
                  <a:rPr lang="en-US" dirty="0" smtClean="0"/>
                  <a:t>last IP </a:t>
                </a:r>
                <a:r>
                  <a:rPr lang="en-US" dirty="0"/>
                  <a:t>addresses in the block.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A) </a:t>
                </a:r>
                <a:r>
                  <a:rPr lang="en-US" dirty="0"/>
                  <a:t>The block size is given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(32−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(32−27)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=32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first address can be found by keeping the first </a:t>
                </a:r>
                <a:r>
                  <a:rPr lang="en-US" b="1" dirty="0">
                    <a:solidFill>
                      <a:srgbClr val="0070C0"/>
                    </a:solidFill>
                  </a:rPr>
                  <a:t>27</a:t>
                </a:r>
                <a:r>
                  <a:rPr lang="en-US" dirty="0"/>
                  <a:t> bits and changing the rest of the bits to 0s</a:t>
                </a:r>
                <a:r>
                  <a:rPr lang="en-US" dirty="0" smtClean="0"/>
                  <a:t>.</a:t>
                </a:r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4572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last address can be found by keeping the first </a:t>
                </a:r>
                <a:r>
                  <a:rPr lang="en-US" b="1" dirty="0">
                    <a:solidFill>
                      <a:srgbClr val="0070C0"/>
                    </a:solidFill>
                  </a:rPr>
                  <a:t>27</a:t>
                </a:r>
                <a:r>
                  <a:rPr lang="en-US" dirty="0"/>
                  <a:t> bits and changing the rest of the bits to 1s.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187"/>
                <a:ext cx="10515600" cy="4599954"/>
              </a:xfrm>
              <a:blipFill>
                <a:blip r:embed="rId2"/>
                <a:stretch>
                  <a:fillRect l="-1217" t="-158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9114"/>
            <a:ext cx="4114800" cy="365125"/>
          </a:xfr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0" y="3453663"/>
            <a:ext cx="10509910" cy="131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2" y="5567594"/>
            <a:ext cx="10347682" cy="126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Information from </a:t>
            </a:r>
            <a:br>
              <a:rPr lang="en-US" dirty="0"/>
            </a:br>
            <a:r>
              <a:rPr lang="en-US" dirty="0" smtClean="0"/>
              <a:t>IPv4 </a:t>
            </a:r>
            <a:r>
              <a:rPr lang="en-US" dirty="0"/>
              <a:t>Address: </a:t>
            </a:r>
            <a:r>
              <a:rPr lang="en-US" dirty="0" smtClean="0"/>
              <a:t>2nd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Another way to find first and last addresses in the block is by using the </a:t>
                </a:r>
                <a:r>
                  <a:rPr lang="en-US" dirty="0">
                    <a:solidFill>
                      <a:srgbClr val="0070C0"/>
                    </a:solidFill>
                  </a:rPr>
                  <a:t>subnet mask address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/>
                  <a:t>This technique can be used for computer programming, while using bit-wise operations </a:t>
                </a:r>
                <a:r>
                  <a:rPr lang="en-US" dirty="0">
                    <a:solidFill>
                      <a:srgbClr val="FF0000"/>
                    </a:solidFill>
                  </a:rPr>
                  <a:t>NOT, AND, and OR</a:t>
                </a:r>
                <a:r>
                  <a:rPr lang="en-US" dirty="0"/>
                  <a:t>.</a:t>
                </a:r>
              </a:p>
              <a:p>
                <a:pPr marL="514350" indent="-51435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dirty="0" smtClean="0"/>
                  <a:t>First </a:t>
                </a:r>
                <a:r>
                  <a:rPr lang="en-US" dirty="0"/>
                  <a:t>address in the block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𝑎𝑑𝑑𝑟𝑒𝑠𝑠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𝐴𝑁𝐷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𝑚𝑎𝑠𝑘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dirty="0"/>
                  <a:t>Last address in the block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𝑎𝑑𝑑𝑟𝑒𝑠𝑠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𝑂𝑅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𝑁𝑂𝑇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𝑚𝑎𝑠𝑘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66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0800" y="6449114"/>
            <a:ext cx="4688114" cy="365125"/>
          </a:xfrm>
        </p:spPr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1286</Words>
  <Application>Microsoft Office PowerPoint</Application>
  <PresentationFormat>Widescreen</PresentationFormat>
  <Paragraphs>200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Network Layer:  Classless IP Addressing</vt:lpstr>
      <vt:lpstr>Classless Addressing</vt:lpstr>
      <vt:lpstr>Classless Addressing (Cont.)</vt:lpstr>
      <vt:lpstr>Classless Addressing (Cont.)</vt:lpstr>
      <vt:lpstr>Classless Addressing (Cont.)</vt:lpstr>
      <vt:lpstr>Extracting Information from  IPv4 Address: 1st Technique</vt:lpstr>
      <vt:lpstr>Extracting Information from  IPv4 Address: 1st Technique (Cont.)</vt:lpstr>
      <vt:lpstr>Extracting Information from  IPv4 Address: 1st Technique (Cont.)</vt:lpstr>
      <vt:lpstr>Extracting Information from  IPv4 Address: 2nd Technique</vt:lpstr>
      <vt:lpstr>Extracting Information from  IPv4 Address: 2nd Technique (Cont.)</vt:lpstr>
      <vt:lpstr>The Network Address</vt:lpstr>
      <vt:lpstr>Subnetting</vt:lpstr>
      <vt:lpstr>Subnetting (Cont.)</vt:lpstr>
      <vt:lpstr>Subnetting (Cont.)</vt:lpstr>
      <vt:lpstr>Subnetting (Cont.)</vt:lpstr>
      <vt:lpstr>Subnetting (Cont.)</vt:lpstr>
      <vt:lpstr>Subnetting (Cont.)</vt:lpstr>
      <vt:lpstr>Subnetting (Cont.)</vt:lpstr>
      <vt:lpstr>Subnetting (Cont.)</vt:lpstr>
      <vt:lpstr>Subnetting (Cont.)</vt:lpstr>
      <vt:lpstr>Network Address Translation</vt:lpstr>
      <vt:lpstr>Network Address Translation (Cont.)</vt:lpstr>
      <vt:lpstr>Network Address Translation (Cont.)</vt:lpstr>
      <vt:lpstr>Network Address Translation (Cont.)</vt:lpstr>
      <vt:lpstr>Network Address Translation (Cont.)</vt:lpstr>
      <vt:lpstr>Network Address Translation (Cont.)</vt:lpstr>
      <vt:lpstr>Network Address Translation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1555</cp:revision>
  <dcterms:created xsi:type="dcterms:W3CDTF">2016-09-03T17:31:17Z</dcterms:created>
  <dcterms:modified xsi:type="dcterms:W3CDTF">2023-01-06T02:19:47Z</dcterms:modified>
</cp:coreProperties>
</file>