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044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52BE-17C0-42AB-AC86-091A6F5C8A8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5AAF-E32A-425D-8609-079A4215B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25AAF-E32A-425D-8609-079A4215B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841" y="6595872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5213" y="6597396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9117" y="65928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7535" y="6629399"/>
            <a:ext cx="573479" cy="537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0552" y="6568154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0841" y="377952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203" y="896319"/>
            <a:ext cx="2406015" cy="315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0439" y="1134808"/>
            <a:ext cx="5359400" cy="374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4702" y="6645116"/>
            <a:ext cx="6068695" cy="50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68551" y="6789992"/>
            <a:ext cx="67056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6594" y="6948128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6179820"/>
            <a:ext cx="5929630" cy="1027430"/>
          </a:xfrm>
          <a:custGeom>
            <a:avLst/>
            <a:gdLst/>
            <a:ahLst/>
            <a:cxnLst/>
            <a:rect l="l" t="t" r="r" b="b"/>
            <a:pathLst>
              <a:path w="5929630" h="1027429">
                <a:moveTo>
                  <a:pt x="5929121" y="1027176"/>
                </a:moveTo>
                <a:lnTo>
                  <a:pt x="5929121" y="0"/>
                </a:lnTo>
                <a:lnTo>
                  <a:pt x="0" y="0"/>
                </a:lnTo>
                <a:lnTo>
                  <a:pt x="0" y="1027176"/>
                </a:lnTo>
                <a:lnTo>
                  <a:pt x="5929121" y="102717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839" y="6181344"/>
            <a:ext cx="5929630" cy="70981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 marR="151765">
              <a:lnSpc>
                <a:spcPct val="100000"/>
              </a:lnSpc>
              <a:spcBef>
                <a:spcPts val="855"/>
              </a:spcBef>
            </a:pPr>
            <a:r>
              <a:rPr sz="1800" spc="-5" dirty="0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1800" spc="-5" dirty="0" smtClean="0">
                <a:solidFill>
                  <a:srgbClr val="FFFFFF"/>
                </a:solidFill>
                <a:latin typeface="Arial"/>
                <a:cs typeface="Arial"/>
              </a:rPr>
              <a:t>Software Engineering</a:t>
            </a:r>
          </a:p>
          <a:p>
            <a:pPr marL="92075" marR="151765">
              <a:lnSpc>
                <a:spcPct val="100000"/>
              </a:lnSpc>
              <a:spcBef>
                <a:spcPts val="855"/>
              </a:spcBef>
            </a:pPr>
            <a:r>
              <a:rPr lang="en-US" spc="-5" dirty="0" err="1" smtClean="0">
                <a:solidFill>
                  <a:srgbClr val="FFFFFF"/>
                </a:solidFill>
                <a:latin typeface="Arial"/>
                <a:cs typeface="Arial"/>
              </a:rPr>
              <a:t>Bahria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University, Karachi Campus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8285" y="348995"/>
            <a:ext cx="7480934" cy="6858000"/>
            <a:chOff x="2438285" y="348995"/>
            <a:chExt cx="7480934" cy="6858000"/>
          </a:xfrm>
        </p:grpSpPr>
        <p:sp>
          <p:nvSpPr>
            <p:cNvPr id="5" name="object 5"/>
            <p:cNvSpPr/>
            <p:nvPr/>
          </p:nvSpPr>
          <p:spPr>
            <a:xfrm>
              <a:off x="6696341" y="6181343"/>
              <a:ext cx="3222625" cy="1026160"/>
            </a:xfrm>
            <a:custGeom>
              <a:avLst/>
              <a:gdLst/>
              <a:ahLst/>
              <a:cxnLst/>
              <a:rect l="l" t="t" r="r" b="b"/>
              <a:pathLst>
                <a:path w="3222625" h="1026159">
                  <a:moveTo>
                    <a:pt x="3222498" y="1025652"/>
                  </a:moveTo>
                  <a:lnTo>
                    <a:pt x="3222498" y="0"/>
                  </a:lnTo>
                  <a:lnTo>
                    <a:pt x="0" y="0"/>
                  </a:lnTo>
                  <a:lnTo>
                    <a:pt x="0" y="1025652"/>
                  </a:lnTo>
                  <a:lnTo>
                    <a:pt x="3222498" y="1025652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7865" y="348995"/>
              <a:ext cx="3217926" cy="5827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285" y="3219450"/>
              <a:ext cx="3264535" cy="0"/>
            </a:xfrm>
            <a:custGeom>
              <a:avLst/>
              <a:gdLst/>
              <a:ahLst/>
              <a:cxnLst/>
              <a:rect l="l" t="t" r="r" b="b"/>
              <a:pathLst>
                <a:path w="3264535">
                  <a:moveTo>
                    <a:pt x="0" y="0"/>
                  </a:moveTo>
                  <a:lnTo>
                    <a:pt x="3264407" y="0"/>
                  </a:lnTo>
                </a:path>
              </a:pathLst>
            </a:custGeom>
            <a:ln w="2222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34439" y="1920493"/>
            <a:ext cx="410082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4525" marR="5080" indent="-632460">
              <a:lnSpc>
                <a:spcPct val="100000"/>
              </a:lnSpc>
              <a:spcBef>
                <a:spcPts val="100"/>
              </a:spcBef>
            </a:pPr>
            <a:r>
              <a:rPr lang="en-US" sz="2800" i="0" spc="-5" dirty="0" smtClean="0"/>
              <a:t>Assembly program for Embedded System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1" y="3414061"/>
            <a:ext cx="5387078" cy="683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73355">
              <a:lnSpc>
                <a:spcPts val="2400"/>
              </a:lnSpc>
              <a:spcBef>
                <a:spcPts val="290"/>
              </a:spcBef>
            </a:pPr>
            <a:r>
              <a:rPr sz="2100" i="1" spc="-60" dirty="0" smtClean="0">
                <a:latin typeface="Tahoma"/>
                <a:cs typeface="Tahoma"/>
              </a:rPr>
              <a:t>Embedded  </a:t>
            </a:r>
            <a:r>
              <a:rPr sz="2100" i="1" spc="-55" dirty="0">
                <a:latin typeface="Tahoma"/>
                <a:cs typeface="Tahoma"/>
              </a:rPr>
              <a:t>Systems: </a:t>
            </a:r>
            <a:r>
              <a:rPr sz="2100" i="1" spc="-50" dirty="0">
                <a:latin typeface="Tahoma"/>
                <a:cs typeface="Tahoma"/>
              </a:rPr>
              <a:t>Using </a:t>
            </a:r>
            <a:r>
              <a:rPr sz="2100" i="1" spc="-55" dirty="0">
                <a:latin typeface="Tahoma"/>
                <a:cs typeface="Tahoma"/>
              </a:rPr>
              <a:t>Assembly </a:t>
            </a:r>
            <a:r>
              <a:rPr sz="2100" i="1" spc="-60" dirty="0">
                <a:latin typeface="Tahoma"/>
                <a:cs typeface="Tahoma"/>
              </a:rPr>
              <a:t>and</a:t>
            </a:r>
            <a:r>
              <a:rPr sz="2100" i="1" spc="20" dirty="0">
                <a:latin typeface="Tahoma"/>
                <a:cs typeface="Tahoma"/>
              </a:rPr>
              <a:t> </a:t>
            </a:r>
            <a:r>
              <a:rPr sz="2100" i="1" spc="-65" dirty="0">
                <a:latin typeface="Tahoma"/>
                <a:cs typeface="Tahoma"/>
              </a:rPr>
              <a:t>C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40329" y="812545"/>
            <a:ext cx="6534150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19734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CPU </a:t>
            </a:r>
            <a:r>
              <a:rPr sz="2800" dirty="0">
                <a:latin typeface="Tahoma"/>
                <a:cs typeface="Tahoma"/>
              </a:rPr>
              <a:t>executing an </a:t>
            </a:r>
            <a:r>
              <a:rPr sz="2800" spc="-5" dirty="0">
                <a:latin typeface="Tahoma"/>
                <a:cs typeface="Tahoma"/>
              </a:rPr>
              <a:t>instruction takes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certain number of clock cycles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These are referred as to as </a:t>
            </a:r>
            <a:r>
              <a:rPr sz="2500" i="1" spc="-55" dirty="0">
                <a:solidFill>
                  <a:srgbClr val="545471"/>
                </a:solidFill>
                <a:latin typeface="Tahoma"/>
                <a:cs typeface="Tahoma"/>
              </a:rPr>
              <a:t>machine</a:t>
            </a:r>
            <a:r>
              <a:rPr sz="2500" i="1" spc="-45" dirty="0">
                <a:solidFill>
                  <a:srgbClr val="545471"/>
                </a:solidFill>
                <a:latin typeface="Tahoma"/>
                <a:cs typeface="Tahoma"/>
              </a:rPr>
              <a:t> cycles</a:t>
            </a:r>
            <a:endParaRPr sz="2500">
              <a:latin typeface="Tahoma"/>
              <a:cs typeface="Tahoma"/>
            </a:endParaRPr>
          </a:p>
          <a:p>
            <a:pPr marL="354965" marR="321310" indent="-342900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length of </a:t>
            </a:r>
            <a:r>
              <a:rPr sz="2800" dirty="0">
                <a:latin typeface="Tahoma"/>
                <a:cs typeface="Tahoma"/>
              </a:rPr>
              <a:t>machine </a:t>
            </a:r>
            <a:r>
              <a:rPr sz="2800" spc="-5" dirty="0">
                <a:latin typeface="Tahoma"/>
                <a:cs typeface="Tahoma"/>
              </a:rPr>
              <a:t>cycle depends  </a:t>
            </a:r>
            <a:r>
              <a:rPr sz="2800" dirty="0">
                <a:latin typeface="Tahoma"/>
                <a:cs typeface="Tahoma"/>
              </a:rPr>
              <a:t>on the frequency of the crystal  </a:t>
            </a:r>
            <a:r>
              <a:rPr sz="2800" spc="-5" dirty="0">
                <a:latin typeface="Tahoma"/>
                <a:cs typeface="Tahoma"/>
              </a:rPr>
              <a:t>oscillator connected 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8051</a:t>
            </a:r>
            <a:endParaRPr sz="2800">
              <a:latin typeface="Tahoma"/>
              <a:cs typeface="Tahoma"/>
            </a:endParaRPr>
          </a:p>
          <a:p>
            <a:pPr marL="354965" marR="584200" indent="-3429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In original 8051, one machine cycle  lasts 12 oscillator periods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937" y="4578096"/>
            <a:ext cx="6670675" cy="1719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89408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imes New Roman"/>
                <a:cs typeface="Times New Roman"/>
              </a:rPr>
              <a:t>Find the period of the machine cycle for 11.0592 MHz crystal  frequency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96520">
              <a:lnSpc>
                <a:spcPts val="1839"/>
              </a:lnSpc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11.0592/12 = 921.6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kHz;</a:t>
            </a:r>
            <a:endParaRPr sz="1800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machine cycle is 1/921.6 kHz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40" dirty="0">
                <a:latin typeface="Courier New"/>
                <a:cs typeface="Courier New"/>
              </a:rPr>
              <a:t>1.085</a:t>
            </a:r>
            <a:r>
              <a:rPr sz="1800" spc="40" dirty="0">
                <a:latin typeface="BM JUA"/>
                <a:cs typeface="BM JUA"/>
              </a:rPr>
              <a:t>μ</a:t>
            </a:r>
            <a:r>
              <a:rPr sz="1800" spc="4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390"/>
              </a:lnSpc>
            </a:pPr>
            <a:r>
              <a:rPr sz="2000" b="0" i="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515" y="781050"/>
            <a:ext cx="6468745" cy="4079875"/>
          </a:xfrm>
          <a:custGeom>
            <a:avLst/>
            <a:gdLst/>
            <a:ahLst/>
            <a:cxnLst/>
            <a:rect l="l" t="t" r="r" b="b"/>
            <a:pathLst>
              <a:path w="6468745" h="4079875">
                <a:moveTo>
                  <a:pt x="0" y="0"/>
                </a:moveTo>
                <a:lnTo>
                  <a:pt x="0" y="4079748"/>
                </a:lnTo>
                <a:lnTo>
                  <a:pt x="6468618" y="4079747"/>
                </a:lnTo>
                <a:lnTo>
                  <a:pt x="646861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9576" y="811021"/>
            <a:ext cx="622300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8051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of 11.0592 </a:t>
            </a:r>
            <a:r>
              <a:rPr sz="1800" spc="-5" dirty="0">
                <a:latin typeface="Times New Roman"/>
                <a:cs typeface="Times New Roman"/>
              </a:rPr>
              <a:t>MHz, </a:t>
            </a:r>
            <a:r>
              <a:rPr sz="1800" dirty="0">
                <a:latin typeface="Times New Roman"/>
                <a:cs typeface="Times New Roman"/>
              </a:rPr>
              <a:t>find how long it takes 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  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1800" spc="-5" dirty="0">
                <a:latin typeface="Courier New"/>
                <a:cs typeface="Courier New"/>
              </a:rPr>
              <a:t>(a) </a:t>
            </a: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5" dirty="0">
                <a:latin typeface="Courier New"/>
                <a:cs typeface="Courier New"/>
              </a:rPr>
              <a:t>R3,#55 (b) DEC R3 (c) DJNZ R2</a:t>
            </a:r>
            <a:r>
              <a:rPr sz="1800" spc="-2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target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(d) LJMP (e) SJMP (f) NOP (g) MUL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Department of Computer Science and Information</a:t>
            </a:r>
            <a:r>
              <a:rPr spc="5" dirty="0"/>
              <a:t> </a:t>
            </a:r>
            <a:r>
              <a:rPr spc="-5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National Cheng Kung University,</a:t>
            </a:r>
            <a:r>
              <a:rPr spc="-10" dirty="0"/>
              <a:t> </a:t>
            </a:r>
            <a:r>
              <a:rPr spc="-5" dirty="0"/>
              <a:t>TAIWAN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219576" y="2165088"/>
            <a:ext cx="2851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Solution: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Machine</a:t>
            </a:r>
            <a:r>
              <a:rPr sz="1800" b="1" i="1" spc="-65" dirty="0">
                <a:latin typeface="Courier New"/>
                <a:cs typeface="Courier New"/>
              </a:rPr>
              <a:t> </a:t>
            </a:r>
            <a:r>
              <a:rPr sz="1800" b="1" i="1" spc="-15" dirty="0">
                <a:latin typeface="Courier New"/>
                <a:cs typeface="Courier New"/>
              </a:rPr>
              <a:t>cycles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975" y="2439408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Time to</a:t>
            </a:r>
            <a:r>
              <a:rPr sz="1800" b="1" i="1" spc="-55" dirty="0">
                <a:latin typeface="Courier New"/>
                <a:cs typeface="Courier New"/>
              </a:rPr>
              <a:t> </a:t>
            </a:r>
            <a:r>
              <a:rPr sz="1800" b="1" i="1" spc="-15" dirty="0">
                <a:latin typeface="Courier New"/>
                <a:cs typeface="Courier New"/>
              </a:rPr>
              <a:t>execute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9576" y="2714482"/>
            <a:ext cx="435609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(a)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(b)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(c)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(f)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(g)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874" y="2714482"/>
            <a:ext cx="163195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8605" y="2714482"/>
            <a:ext cx="134747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1x1.08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1x1.08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2x1.08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2x1.08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2x1.08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1x1.08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  </a:t>
            </a:r>
            <a:r>
              <a:rPr sz="1800" spc="-10" dirty="0">
                <a:latin typeface="Courier New"/>
                <a:cs typeface="Courier New"/>
              </a:rPr>
              <a:t>4x1.08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6844" y="2714482"/>
            <a:ext cx="144018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6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6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55" dirty="0">
                <a:latin typeface="Courier New"/>
                <a:cs typeface="Courier New"/>
              </a:rPr>
              <a:t>2.17</a:t>
            </a:r>
            <a:r>
              <a:rPr sz="1800" spc="55" dirty="0">
                <a:latin typeface="BM JUA"/>
                <a:cs typeface="BM JUA"/>
              </a:rPr>
              <a:t>μ</a:t>
            </a:r>
            <a:r>
              <a:rPr sz="1800" spc="5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55" dirty="0">
                <a:latin typeface="Courier New"/>
                <a:cs typeface="Courier New"/>
              </a:rPr>
              <a:t>2.17</a:t>
            </a:r>
            <a:r>
              <a:rPr sz="1800" spc="55" dirty="0">
                <a:latin typeface="BM JUA"/>
                <a:cs typeface="BM JUA"/>
              </a:rPr>
              <a:t>μ</a:t>
            </a:r>
            <a:r>
              <a:rPr sz="1800" spc="5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55" dirty="0">
                <a:latin typeface="Courier New"/>
                <a:cs typeface="Courier New"/>
              </a:rPr>
              <a:t>2.17</a:t>
            </a:r>
            <a:r>
              <a:rPr sz="1800" spc="55" dirty="0">
                <a:latin typeface="BM JUA"/>
                <a:cs typeface="BM JUA"/>
              </a:rPr>
              <a:t>μ</a:t>
            </a:r>
            <a:r>
              <a:rPr sz="1800" spc="5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1.08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6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55" dirty="0">
                <a:latin typeface="Courier New"/>
                <a:cs typeface="Courier New"/>
              </a:rPr>
              <a:t>4.34</a:t>
            </a:r>
            <a:r>
              <a:rPr sz="1800" spc="55" dirty="0">
                <a:latin typeface="BM JUA"/>
                <a:cs typeface="BM JUA"/>
              </a:rPr>
              <a:t>μ</a:t>
            </a:r>
            <a:r>
              <a:rPr sz="1800" spc="5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419" y="2543047"/>
            <a:ext cx="14865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  Calculation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3991" y="948689"/>
            <a:ext cx="6619875" cy="5396865"/>
          </a:xfrm>
          <a:custGeom>
            <a:avLst/>
            <a:gdLst/>
            <a:ahLst/>
            <a:cxnLst/>
            <a:rect l="l" t="t" r="r" b="b"/>
            <a:pathLst>
              <a:path w="6619875" h="5396865">
                <a:moveTo>
                  <a:pt x="0" y="0"/>
                </a:moveTo>
                <a:lnTo>
                  <a:pt x="0" y="5396484"/>
                </a:lnTo>
                <a:lnTo>
                  <a:pt x="6619494" y="5396484"/>
                </a:lnTo>
                <a:lnTo>
                  <a:pt x="661949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0752" y="979423"/>
            <a:ext cx="558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Find the size of the delay in following program,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 crystal  frequency is</a:t>
            </a:r>
            <a:r>
              <a:rPr sz="1800" dirty="0">
                <a:latin typeface="Times New Roman"/>
                <a:cs typeface="Times New Roman"/>
              </a:rPr>
              <a:t> 11.0592MHz.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752" y="1784096"/>
            <a:ext cx="137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556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MOV  AGAIN: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9677" y="1784096"/>
            <a:ext cx="8331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A,#55H  </a:t>
            </a:r>
            <a:r>
              <a:rPr sz="1800" spc="-15" dirty="0">
                <a:latin typeface="Courier New"/>
                <a:cs typeface="Courier New"/>
              </a:rPr>
              <a:t>P1,A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0752" y="2333490"/>
            <a:ext cx="2879725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675" marR="413384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1800" spc="-5" dirty="0">
                <a:latin typeface="Courier New"/>
                <a:cs typeface="Courier New"/>
              </a:rPr>
              <a:t>ACALL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DELAY  </a:t>
            </a:r>
            <a:r>
              <a:rPr sz="1800" spc="-5" dirty="0">
                <a:latin typeface="Courier New"/>
                <a:cs typeface="Courier New"/>
              </a:rPr>
              <a:t>CPL	A  </a:t>
            </a:r>
            <a:r>
              <a:rPr sz="1800" spc="-10" dirty="0">
                <a:latin typeface="Courier New"/>
                <a:cs typeface="Courier New"/>
              </a:rPr>
              <a:t>SJMP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AGAIN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  <a:tabLst>
                <a:tab pos="955675" algn="l"/>
                <a:tab pos="1638935" algn="l"/>
              </a:tabLst>
            </a:pPr>
            <a:r>
              <a:rPr sz="1800" spc="-5" dirty="0">
                <a:latin typeface="Courier New"/>
                <a:cs typeface="Courier New"/>
              </a:rPr>
              <a:t>;---time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delay-------  DELAY: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MOV	</a:t>
            </a:r>
            <a:r>
              <a:rPr sz="1800" spc="-15" dirty="0">
                <a:latin typeface="Courier New"/>
                <a:cs typeface="Courier New"/>
              </a:rPr>
              <a:t>R3,#200  </a:t>
            </a:r>
            <a:r>
              <a:rPr sz="1800" spc="-10" dirty="0">
                <a:latin typeface="Courier New"/>
                <a:cs typeface="Courier New"/>
              </a:rPr>
              <a:t>HERE:	DJNZ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R3,HERE</a:t>
            </a:r>
            <a:endParaRPr sz="18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0752" y="4549378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0752" y="5079731"/>
            <a:ext cx="26073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  <a:tabLst>
                <a:tab pos="955675" algn="l"/>
                <a:tab pos="1638935" algn="l"/>
              </a:tabLst>
            </a:pPr>
            <a:r>
              <a:rPr sz="1800" spc="-15" dirty="0">
                <a:latin typeface="Courier New"/>
                <a:cs typeface="Courier New"/>
              </a:rPr>
              <a:t>DELAY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R3,#200  </a:t>
            </a:r>
            <a:r>
              <a:rPr sz="1800" spc="-10" dirty="0">
                <a:latin typeface="Courier New"/>
                <a:cs typeface="Courier New"/>
              </a:rPr>
              <a:t>HERE:	DJNZ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R3,HERE</a:t>
            </a:r>
            <a:endParaRPr sz="1800">
              <a:latin typeface="Courier New"/>
              <a:cs typeface="Courier New"/>
            </a:endParaRPr>
          </a:p>
          <a:p>
            <a:pPr marR="27749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3953" y="4804656"/>
            <a:ext cx="17881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urier New"/>
                <a:cs typeface="Courier New"/>
              </a:rPr>
              <a:t>Machine</a:t>
            </a:r>
            <a:r>
              <a:rPr sz="1800" b="1" i="1" spc="-9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cycle</a:t>
            </a:r>
            <a:endParaRPr sz="1800">
              <a:latin typeface="Courier New"/>
              <a:cs typeface="Courier New"/>
            </a:endParaRPr>
          </a:p>
          <a:p>
            <a:pPr marL="17780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77800" algn="ct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7780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0752" y="5960595"/>
            <a:ext cx="647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00625" algn="l"/>
              </a:tabLst>
            </a:pPr>
            <a:r>
              <a:rPr sz="1800" spc="-10" dirty="0">
                <a:latin typeface="Courier New"/>
                <a:cs typeface="Courier New"/>
              </a:rPr>
              <a:t>Therefore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[(200x2)+1+2]x1.085</a:t>
            </a:r>
            <a:r>
              <a:rPr sz="1800" spc="360" dirty="0">
                <a:latin typeface="BM JUA"/>
                <a:cs typeface="BM JUA"/>
              </a:rPr>
              <a:t>μ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360" dirty="0">
                <a:solidFill>
                  <a:srgbClr val="545471"/>
                </a:solidFill>
                <a:latin typeface="BM JUA"/>
                <a:cs typeface="BM JUA"/>
              </a:rPr>
              <a:t>＝</a:t>
            </a:r>
            <a:r>
              <a:rPr sz="1800" dirty="0">
                <a:solidFill>
                  <a:srgbClr val="545471"/>
                </a:solidFill>
                <a:latin typeface="BM JUA"/>
                <a:cs typeface="BM JUA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436.25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350" dirty="0">
                <a:latin typeface="BM JUA"/>
                <a:cs typeface="BM JUA"/>
              </a:rPr>
              <a:t>μ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545471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34595" y="2820923"/>
            <a:ext cx="3647440" cy="1836420"/>
            <a:chOff x="5934595" y="2820923"/>
            <a:chExt cx="3647440" cy="1836420"/>
          </a:xfrm>
        </p:grpSpPr>
        <p:sp>
          <p:nvSpPr>
            <p:cNvPr id="14" name="object 14"/>
            <p:cNvSpPr/>
            <p:nvPr/>
          </p:nvSpPr>
          <p:spPr>
            <a:xfrm>
              <a:off x="6655193" y="2820923"/>
              <a:ext cx="2926842" cy="1836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7295" y="2935223"/>
              <a:ext cx="631825" cy="955675"/>
            </a:xfrm>
            <a:custGeom>
              <a:avLst/>
              <a:gdLst/>
              <a:ahLst/>
              <a:cxnLst/>
              <a:rect l="l" t="t" r="r" b="b"/>
              <a:pathLst>
                <a:path w="631825" h="955675">
                  <a:moveTo>
                    <a:pt x="0" y="955547"/>
                  </a:moveTo>
                  <a:lnTo>
                    <a:pt x="307848" y="0"/>
                  </a:lnTo>
                  <a:lnTo>
                    <a:pt x="63169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55193" y="2820923"/>
            <a:ext cx="2927350" cy="183642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89865" marR="182880">
              <a:lnSpc>
                <a:spcPct val="94900"/>
              </a:lnSpc>
              <a:spcBef>
                <a:spcPts val="59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 simple way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short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jump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itself in order to keep the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microcontroller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busy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HERE: SJMP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18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 can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following:</a:t>
            </a:r>
            <a:endParaRPr sz="180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SJMP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411" y="2543047"/>
            <a:ext cx="161544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Increasing  Delay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Using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3991" y="948689"/>
            <a:ext cx="6594475" cy="4923790"/>
          </a:xfrm>
          <a:custGeom>
            <a:avLst/>
            <a:gdLst/>
            <a:ahLst/>
            <a:cxnLst/>
            <a:rect l="l" t="t" r="r" b="b"/>
            <a:pathLst>
              <a:path w="6594475" h="4923790">
                <a:moveTo>
                  <a:pt x="0" y="0"/>
                </a:moveTo>
                <a:lnTo>
                  <a:pt x="0" y="4923282"/>
                </a:lnTo>
                <a:lnTo>
                  <a:pt x="6594348" y="4923282"/>
                </a:lnTo>
                <a:lnTo>
                  <a:pt x="6594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052" y="979423"/>
            <a:ext cx="560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Find the size of the delay in following program,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 crystal  frequency is</a:t>
            </a:r>
            <a:r>
              <a:rPr sz="1800" dirty="0">
                <a:latin typeface="Times New Roman"/>
                <a:cs typeface="Times New Roman"/>
              </a:rPr>
              <a:t> 11.0592MHz.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961253" y="1784096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urier New"/>
                <a:cs typeface="Courier New"/>
              </a:rPr>
              <a:t>Machine</a:t>
            </a:r>
            <a:r>
              <a:rPr sz="1800" b="1" i="1" spc="-8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Cycle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99002" y="2109402"/>
          <a:ext cx="3858260" cy="1907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/>
                <a:gridCol w="683260"/>
                <a:gridCol w="1555115"/>
                <a:gridCol w="700405"/>
              </a:tblGrid>
              <a:tr h="26701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DELAY: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R3,#250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HERE: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R3,HERE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7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18052" y="4275058"/>
            <a:ext cx="58972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1800" spc="-10" dirty="0">
                <a:latin typeface="Courier New"/>
                <a:cs typeface="Courier New"/>
              </a:rPr>
              <a:t>The time delay inside HERE loop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921125" algn="l"/>
              </a:tabLst>
            </a:pPr>
            <a:r>
              <a:rPr sz="1800" spc="10" dirty="0">
                <a:latin typeface="Courier New"/>
                <a:cs typeface="Courier New"/>
              </a:rPr>
              <a:t>[250(1+1+1+1+2)]x1.085</a:t>
            </a:r>
            <a:r>
              <a:rPr sz="1800" spc="10" dirty="0">
                <a:latin typeface="BM JUA"/>
                <a:cs typeface="BM JUA"/>
              </a:rPr>
              <a:t>μ</a:t>
            </a:r>
            <a:r>
              <a:rPr sz="1800" spc="1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360" dirty="0">
                <a:solidFill>
                  <a:srgbClr val="545471"/>
                </a:solidFill>
                <a:latin typeface="BM JUA"/>
                <a:cs typeface="BM JUA"/>
              </a:rPr>
              <a:t>＝	</a:t>
            </a:r>
            <a:r>
              <a:rPr sz="1800" spc="30" dirty="0">
                <a:latin typeface="Courier New"/>
                <a:cs typeface="Courier New"/>
              </a:rPr>
              <a:t>1627.5</a:t>
            </a:r>
            <a:r>
              <a:rPr sz="1800" spc="30" dirty="0">
                <a:latin typeface="BM JUA"/>
                <a:cs typeface="BM JUA"/>
              </a:rPr>
              <a:t>μ</a:t>
            </a:r>
            <a:r>
              <a:rPr sz="1800" spc="30" dirty="0">
                <a:latin typeface="Courier New"/>
                <a:cs typeface="Courier New"/>
              </a:rPr>
              <a:t>s</a:t>
            </a:r>
            <a:r>
              <a:rPr sz="1800" spc="30" dirty="0">
                <a:solidFill>
                  <a:srgbClr val="545471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Adding the two instructions </a:t>
            </a:r>
            <a:r>
              <a:rPr sz="1800" spc="-5" dirty="0">
                <a:latin typeface="Courier New"/>
                <a:cs typeface="Courier New"/>
              </a:rPr>
              <a:t>outside loop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ourier New"/>
                <a:cs typeface="Courier New"/>
              </a:rPr>
              <a:t>have </a:t>
            </a:r>
            <a:r>
              <a:rPr sz="1800" spc="40" dirty="0">
                <a:latin typeface="Courier New"/>
                <a:cs typeface="Courier New"/>
              </a:rPr>
              <a:t>1627.5</a:t>
            </a:r>
            <a:r>
              <a:rPr sz="1800" spc="40" dirty="0">
                <a:latin typeface="BM JUA"/>
                <a:cs typeface="BM JUA"/>
              </a:rPr>
              <a:t>μ</a:t>
            </a:r>
            <a:r>
              <a:rPr sz="1800" spc="40" dirty="0">
                <a:latin typeface="Courier New"/>
                <a:cs typeface="Courier New"/>
              </a:rPr>
              <a:t>s </a:t>
            </a:r>
            <a:r>
              <a:rPr sz="1800" spc="-5" dirty="0">
                <a:latin typeface="Courier New"/>
                <a:cs typeface="Courier New"/>
              </a:rPr>
              <a:t>+ 3 x </a:t>
            </a:r>
            <a:r>
              <a:rPr sz="1800" spc="45" dirty="0">
                <a:latin typeface="Courier New"/>
                <a:cs typeface="Courier New"/>
              </a:rPr>
              <a:t>1.085</a:t>
            </a:r>
            <a:r>
              <a:rPr sz="1800" spc="45" dirty="0">
                <a:latin typeface="BM JUA"/>
                <a:cs typeface="BM JUA"/>
              </a:rPr>
              <a:t>μ</a:t>
            </a:r>
            <a:r>
              <a:rPr sz="1800" spc="45" dirty="0">
                <a:latin typeface="Courier New"/>
                <a:cs typeface="Courier New"/>
              </a:rPr>
              <a:t>s </a:t>
            </a:r>
            <a:r>
              <a:rPr sz="1800" spc="360" dirty="0">
                <a:solidFill>
                  <a:srgbClr val="545471"/>
                </a:solidFill>
                <a:latin typeface="BM JUA"/>
                <a:cs typeface="BM JUA"/>
              </a:rPr>
              <a:t>＝</a:t>
            </a:r>
            <a:r>
              <a:rPr sz="1800" spc="-75" dirty="0">
                <a:solidFill>
                  <a:srgbClr val="545471"/>
                </a:solidFill>
                <a:latin typeface="BM JUA"/>
                <a:cs typeface="BM JUA"/>
              </a:rPr>
              <a:t> </a:t>
            </a:r>
            <a:r>
              <a:rPr sz="1800" spc="30" dirty="0">
                <a:latin typeface="Courier New"/>
                <a:cs typeface="Courier New"/>
              </a:rPr>
              <a:t>1630.755</a:t>
            </a:r>
            <a:r>
              <a:rPr sz="1800" spc="30" dirty="0">
                <a:latin typeface="BM JUA"/>
                <a:cs typeface="BM JUA"/>
              </a:rPr>
              <a:t>μ</a:t>
            </a:r>
            <a:r>
              <a:rPr sz="1800" spc="3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971" y="2482850"/>
            <a:ext cx="179705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Large Delay  Using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Nested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3991" y="771144"/>
            <a:ext cx="6619875" cy="5320030"/>
          </a:xfrm>
          <a:custGeom>
            <a:avLst/>
            <a:gdLst/>
            <a:ahLst/>
            <a:cxnLst/>
            <a:rect l="l" t="t" r="r" b="b"/>
            <a:pathLst>
              <a:path w="6619875" h="5320030">
                <a:moveTo>
                  <a:pt x="0" y="0"/>
                </a:moveTo>
                <a:lnTo>
                  <a:pt x="0" y="5319522"/>
                </a:lnTo>
                <a:lnTo>
                  <a:pt x="6619494" y="5319522"/>
                </a:lnTo>
                <a:lnTo>
                  <a:pt x="661949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052" y="801116"/>
            <a:ext cx="56026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Find the size of the delay in following program,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 crystal  frequency is</a:t>
            </a:r>
            <a:r>
              <a:rPr sz="1800" dirty="0">
                <a:latin typeface="Times New Roman"/>
                <a:cs typeface="Times New Roman"/>
              </a:rPr>
              <a:t> 11.0592MHz.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1253" y="1606542"/>
            <a:ext cx="180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urier New"/>
                <a:cs typeface="Courier New"/>
              </a:rPr>
              <a:t>Machine</a:t>
            </a:r>
            <a:r>
              <a:rPr sz="1800" b="1" i="1" spc="-8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Cycle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99002" y="1931848"/>
          <a:ext cx="3859530" cy="190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/>
                <a:gridCol w="683260"/>
                <a:gridCol w="1623695"/>
                <a:gridCol w="633095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DELAY: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R2,#200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AGAIN: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R3,#250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HERE: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NOP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R3,HERE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R2,AGAIN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18052" y="4077685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Solution: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052" y="4352759"/>
            <a:ext cx="658368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For HERE loop, we have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40" dirty="0">
                <a:latin typeface="Courier New"/>
                <a:cs typeface="Courier New"/>
              </a:rPr>
              <a:t>(4x250)x1.085</a:t>
            </a:r>
            <a:r>
              <a:rPr sz="1800" spc="40" dirty="0">
                <a:latin typeface="BM JUA"/>
                <a:cs typeface="BM JUA"/>
              </a:rPr>
              <a:t>μ</a:t>
            </a:r>
            <a:r>
              <a:rPr sz="1800" spc="40" dirty="0">
                <a:latin typeface="Courier New"/>
                <a:cs typeface="Courier New"/>
              </a:rPr>
              <a:t>s</a:t>
            </a:r>
            <a:r>
              <a:rPr sz="1800" spc="40" dirty="0">
                <a:latin typeface="BM JUA"/>
                <a:cs typeface="BM JUA"/>
              </a:rPr>
              <a:t>＝</a:t>
            </a:r>
            <a:r>
              <a:rPr sz="1800" spc="40" dirty="0">
                <a:latin typeface="Courier New"/>
                <a:cs typeface="Courier New"/>
              </a:rPr>
              <a:t>1085</a:t>
            </a:r>
            <a:r>
              <a:rPr sz="1800" spc="40" dirty="0">
                <a:latin typeface="BM JUA"/>
                <a:cs typeface="BM JUA"/>
              </a:rPr>
              <a:t>μ</a:t>
            </a:r>
            <a:r>
              <a:rPr sz="1800" spc="40" dirty="0">
                <a:latin typeface="Courier New"/>
                <a:cs typeface="Courier New"/>
              </a:rPr>
              <a:t>s.  </a:t>
            </a:r>
            <a:r>
              <a:rPr sz="1800" spc="-5" dirty="0">
                <a:latin typeface="Courier New"/>
                <a:cs typeface="Courier New"/>
              </a:rPr>
              <a:t>For AGAIN loop repeats </a:t>
            </a:r>
            <a:r>
              <a:rPr sz="1800" spc="-10" dirty="0">
                <a:latin typeface="Courier New"/>
                <a:cs typeface="Courier New"/>
              </a:rPr>
              <a:t>HERE loop 200 times, </a:t>
            </a:r>
            <a:r>
              <a:rPr sz="1800" spc="-15" dirty="0">
                <a:latin typeface="Courier New"/>
                <a:cs typeface="Courier New"/>
              </a:rPr>
              <a:t>so  </a:t>
            </a:r>
            <a:r>
              <a:rPr sz="1800" spc="-5" dirty="0">
                <a:latin typeface="Courier New"/>
                <a:cs typeface="Courier New"/>
              </a:rPr>
              <a:t>we have </a:t>
            </a:r>
            <a:r>
              <a:rPr sz="1800" spc="45" dirty="0">
                <a:latin typeface="Courier New"/>
                <a:cs typeface="Courier New"/>
              </a:rPr>
              <a:t>200x1085</a:t>
            </a:r>
            <a:r>
              <a:rPr sz="1800" spc="45" dirty="0">
                <a:latin typeface="BM JUA"/>
                <a:cs typeface="BM JUA"/>
              </a:rPr>
              <a:t>μ</a:t>
            </a:r>
            <a:r>
              <a:rPr sz="1800" spc="45" dirty="0">
                <a:latin typeface="Courier New"/>
                <a:cs typeface="Courier New"/>
              </a:rPr>
              <a:t>s</a:t>
            </a:r>
            <a:r>
              <a:rPr sz="1800" spc="45" dirty="0">
                <a:latin typeface="BM JUA"/>
                <a:cs typeface="BM JUA"/>
              </a:rPr>
              <a:t>＝</a:t>
            </a:r>
            <a:r>
              <a:rPr sz="1800" spc="45" dirty="0">
                <a:latin typeface="Courier New"/>
                <a:cs typeface="Courier New"/>
              </a:rPr>
              <a:t>217000</a:t>
            </a:r>
            <a:r>
              <a:rPr sz="1800" spc="45" dirty="0">
                <a:latin typeface="BM JUA"/>
                <a:cs typeface="BM JUA"/>
              </a:rPr>
              <a:t>μ</a:t>
            </a:r>
            <a:r>
              <a:rPr sz="1800" spc="45" dirty="0">
                <a:latin typeface="Courier New"/>
                <a:cs typeface="Courier New"/>
              </a:rPr>
              <a:t>s. </a:t>
            </a:r>
            <a:r>
              <a:rPr sz="1800" spc="-5" dirty="0">
                <a:latin typeface="Courier New"/>
                <a:cs typeface="Courier New"/>
              </a:rPr>
              <a:t>But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“MOV</a:t>
            </a:r>
            <a:endParaRPr sz="1800">
              <a:latin typeface="Courier New"/>
              <a:cs typeface="Courier New"/>
            </a:endParaRPr>
          </a:p>
          <a:p>
            <a:pPr marL="12700" marR="1892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R3,#250” and “DJNZ </a:t>
            </a:r>
            <a:r>
              <a:rPr sz="1800" spc="-10" dirty="0">
                <a:latin typeface="Courier New"/>
                <a:cs typeface="Courier New"/>
              </a:rPr>
              <a:t>R2,AGAIN” at the start </a:t>
            </a:r>
            <a:r>
              <a:rPr sz="1800" spc="-15" dirty="0">
                <a:latin typeface="Courier New"/>
                <a:cs typeface="Courier New"/>
              </a:rPr>
              <a:t>and  </a:t>
            </a:r>
            <a:r>
              <a:rPr sz="1800" spc="-10" dirty="0">
                <a:latin typeface="Courier New"/>
                <a:cs typeface="Courier New"/>
              </a:rPr>
              <a:t>end of the AGAIN loop </a:t>
            </a:r>
            <a:r>
              <a:rPr sz="1800" spc="-5" dirty="0">
                <a:latin typeface="Courier New"/>
                <a:cs typeface="Courier New"/>
              </a:rPr>
              <a:t>add </a:t>
            </a:r>
            <a:r>
              <a:rPr sz="1800" spc="10" dirty="0">
                <a:latin typeface="Courier New"/>
                <a:cs typeface="Courier New"/>
              </a:rPr>
              <a:t>(3x200x1.805)=651</a:t>
            </a:r>
            <a:r>
              <a:rPr sz="1800" spc="10" dirty="0">
                <a:latin typeface="BM JUA"/>
                <a:cs typeface="BM JUA"/>
              </a:rPr>
              <a:t>μ</a:t>
            </a:r>
            <a:r>
              <a:rPr sz="1800" spc="10" dirty="0">
                <a:latin typeface="Courier New"/>
                <a:cs typeface="Courier New"/>
              </a:rPr>
              <a:t>s.  </a:t>
            </a:r>
            <a:r>
              <a:rPr sz="1800" spc="-10" dirty="0">
                <a:latin typeface="Courier New"/>
                <a:cs typeface="Courier New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result we have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217000+651=217651</a:t>
            </a:r>
            <a:r>
              <a:rPr sz="1800" spc="5" dirty="0">
                <a:latin typeface="BM JUA"/>
                <a:cs typeface="BM JUA"/>
              </a:rPr>
              <a:t>μ</a:t>
            </a:r>
            <a:r>
              <a:rPr sz="1800" spc="5" dirty="0">
                <a:latin typeface="Courier New"/>
                <a:cs typeface="Courier New"/>
              </a:rPr>
              <a:t>s.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01095" y="2031492"/>
            <a:ext cx="4970780" cy="2249805"/>
            <a:chOff x="4601095" y="2031492"/>
            <a:chExt cx="4970780" cy="2249805"/>
          </a:xfrm>
        </p:grpSpPr>
        <p:sp>
          <p:nvSpPr>
            <p:cNvPr id="11" name="object 11"/>
            <p:cNvSpPr/>
            <p:nvPr/>
          </p:nvSpPr>
          <p:spPr>
            <a:xfrm>
              <a:off x="7259446" y="2031492"/>
              <a:ext cx="2311907" cy="2249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3795" y="2145792"/>
              <a:ext cx="2569845" cy="1544955"/>
            </a:xfrm>
            <a:custGeom>
              <a:avLst/>
              <a:gdLst/>
              <a:ahLst/>
              <a:cxnLst/>
              <a:rect l="l" t="t" r="r" b="b"/>
              <a:pathLst>
                <a:path w="2569845" h="1544954">
                  <a:moveTo>
                    <a:pt x="0" y="1544574"/>
                  </a:moveTo>
                  <a:lnTo>
                    <a:pt x="1596389" y="0"/>
                  </a:lnTo>
                  <a:lnTo>
                    <a:pt x="256945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59446" y="2031492"/>
            <a:ext cx="2312035" cy="224980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52400" marR="1454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Notice in nested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loop,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 in all other time  delay loops, the time  is approximate since  we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have ignored the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  instructions in the  subroutine.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841" y="6578536"/>
            <a:ext cx="9103360" cy="626745"/>
            <a:chOff x="790841" y="6578536"/>
            <a:chExt cx="9103360" cy="626745"/>
          </a:xfrm>
        </p:grpSpPr>
        <p:sp>
          <p:nvSpPr>
            <p:cNvPr id="3" name="object 3"/>
            <p:cNvSpPr/>
            <p:nvPr/>
          </p:nvSpPr>
          <p:spPr>
            <a:xfrm>
              <a:off x="790841" y="6595871"/>
              <a:ext cx="2216150" cy="586105"/>
            </a:xfrm>
            <a:custGeom>
              <a:avLst/>
              <a:gdLst/>
              <a:ahLst/>
              <a:cxnLst/>
              <a:rect l="l" t="t" r="r" b="b"/>
              <a:pathLst>
                <a:path w="2216150" h="586104">
                  <a:moveTo>
                    <a:pt x="2215895" y="585977"/>
                  </a:moveTo>
                  <a:lnTo>
                    <a:pt x="2215895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2215895" y="585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5213" y="6597395"/>
              <a:ext cx="6888480" cy="584835"/>
            </a:xfrm>
            <a:custGeom>
              <a:avLst/>
              <a:gdLst/>
              <a:ahLst/>
              <a:cxnLst/>
              <a:rect l="l" t="t" r="r" b="b"/>
              <a:pathLst>
                <a:path w="6888480" h="584834">
                  <a:moveTo>
                    <a:pt x="6888479" y="584453"/>
                  </a:moveTo>
                  <a:lnTo>
                    <a:pt x="6888479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6888479" y="5844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9117" y="6592823"/>
              <a:ext cx="1905" cy="598170"/>
            </a:xfrm>
            <a:custGeom>
              <a:avLst/>
              <a:gdLst/>
              <a:ahLst/>
              <a:cxnLst/>
              <a:rect l="l" t="t" r="r" b="b"/>
              <a:pathLst>
                <a:path w="1905" h="598170">
                  <a:moveTo>
                    <a:pt x="1523" y="59817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535" y="6629399"/>
              <a:ext cx="573479" cy="537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0552" y="6568154"/>
            <a:ext cx="2240280" cy="15875"/>
          </a:xfrm>
          <a:custGeom>
            <a:avLst/>
            <a:gdLst/>
            <a:ahLst/>
            <a:cxnLst/>
            <a:rect l="l" t="t" r="r" b="b"/>
            <a:pathLst>
              <a:path w="2240280" h="15875">
                <a:moveTo>
                  <a:pt x="0" y="0"/>
                </a:moveTo>
                <a:lnTo>
                  <a:pt x="2239899" y="0"/>
                </a:lnTo>
              </a:path>
              <a:path w="2240280" h="15875">
                <a:moveTo>
                  <a:pt x="0" y="15811"/>
                </a:moveTo>
                <a:lnTo>
                  <a:pt x="2239899" y="15811"/>
                </a:lnTo>
              </a:path>
            </a:pathLst>
          </a:custGeom>
          <a:ln w="5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09785" y="4479797"/>
            <a:ext cx="6677659" cy="423545"/>
            <a:chOff x="3009785" y="4479797"/>
            <a:chExt cx="6677659" cy="423545"/>
          </a:xfrm>
        </p:grpSpPr>
        <p:sp>
          <p:nvSpPr>
            <p:cNvPr id="9" name="object 9"/>
            <p:cNvSpPr/>
            <p:nvPr/>
          </p:nvSpPr>
          <p:spPr>
            <a:xfrm>
              <a:off x="3735209" y="4888991"/>
              <a:ext cx="5952490" cy="0"/>
            </a:xfrm>
            <a:custGeom>
              <a:avLst/>
              <a:gdLst/>
              <a:ahLst/>
              <a:cxnLst/>
              <a:rect l="l" t="t" r="r" b="b"/>
              <a:pathLst>
                <a:path w="5952490">
                  <a:moveTo>
                    <a:pt x="0" y="0"/>
                  </a:moveTo>
                  <a:lnTo>
                    <a:pt x="5951982" y="0"/>
                  </a:lnTo>
                </a:path>
              </a:pathLst>
            </a:custGeom>
            <a:ln w="2857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9785" y="4479797"/>
              <a:ext cx="4997958" cy="366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735209" y="6563868"/>
            <a:ext cx="5952490" cy="0"/>
          </a:xfrm>
          <a:custGeom>
            <a:avLst/>
            <a:gdLst/>
            <a:ahLst/>
            <a:cxnLst/>
            <a:rect l="l" t="t" r="r" b="b"/>
            <a:pathLst>
              <a:path w="5952490">
                <a:moveTo>
                  <a:pt x="0" y="0"/>
                </a:moveTo>
                <a:lnTo>
                  <a:pt x="5951981" y="0"/>
                </a:lnTo>
              </a:path>
            </a:pathLst>
          </a:custGeom>
          <a:ln w="2857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0841" y="377952"/>
          <a:ext cx="8895713" cy="6190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165"/>
                <a:gridCol w="735330"/>
                <a:gridCol w="3129914"/>
                <a:gridCol w="2821304"/>
              </a:tblGrid>
              <a:tr h="45110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704465" indent="-343535">
                        <a:lnSpc>
                          <a:spcPts val="2680"/>
                        </a:lnSpc>
                        <a:buClr>
                          <a:srgbClr val="FF0000"/>
                        </a:buClr>
                        <a:buSzPct val="60714"/>
                        <a:buFont typeface="Wingdings"/>
                        <a:buChar char=""/>
                        <a:tabLst>
                          <a:tab pos="2704465" algn="l"/>
                          <a:tab pos="2705100" algn="l"/>
                        </a:tabLst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Two factors can affect the accuracy</a:t>
                      </a:r>
                      <a:r>
                        <a:rPr sz="2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dirty="0">
                          <a:latin typeface="Tahoma"/>
                          <a:cs typeface="Tahoma"/>
                        </a:rPr>
                        <a:t>of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255904">
                        <a:lnSpc>
                          <a:spcPts val="2640"/>
                        </a:lnSpc>
                        <a:tabLst>
                          <a:tab pos="2704465" algn="l"/>
                        </a:tabLst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sz="24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DELAY	</a:t>
                      </a:r>
                      <a:r>
                        <a:rPr sz="4200" baseline="-19841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4200" spc="-7" baseline="-1984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4200" baseline="-19841" dirty="0">
                          <a:latin typeface="Tahoma"/>
                          <a:cs typeface="Tahoma"/>
                        </a:rPr>
                        <a:t>delay</a:t>
                      </a:r>
                      <a:endParaRPr sz="4200" baseline="-19841">
                        <a:latin typeface="Tahoma"/>
                        <a:cs typeface="Tahoma"/>
                      </a:endParaRPr>
                    </a:p>
                    <a:p>
                      <a:pPr marL="140335">
                        <a:lnSpc>
                          <a:spcPts val="20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 VARIOUS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295275">
                        <a:lnSpc>
                          <a:spcPts val="2125"/>
                        </a:lnSpc>
                        <a:tabLst>
                          <a:tab pos="2818765" algn="l"/>
                        </a:tabLst>
                      </a:pPr>
                      <a:r>
                        <a:rPr sz="3600" baseline="-34722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8051</a:t>
                      </a:r>
                      <a:r>
                        <a:rPr sz="3600" spc="15" baseline="-34722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600" baseline="-34722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CHIPS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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Crystal</a:t>
                      </a:r>
                      <a:r>
                        <a:rPr sz="2400" spc="-8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frequency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3504565" marR="36830" lvl="1" indent="-228600">
                        <a:lnSpc>
                          <a:spcPts val="2170"/>
                        </a:lnSpc>
                        <a:spcBef>
                          <a:spcPts val="4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3505200" algn="l"/>
                        </a:tabLst>
                      </a:pP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The duration of the clock period of the machine  cycle is a function of this crystal</a:t>
                      </a:r>
                      <a:r>
                        <a:rPr sz="2000" spc="5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frequency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722630">
                        <a:lnSpc>
                          <a:spcPts val="1939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Delay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132715">
                        <a:lnSpc>
                          <a:spcPts val="1945"/>
                        </a:lnSpc>
                        <a:tabLst>
                          <a:tab pos="2818765" algn="l"/>
                        </a:tabLst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Calculation</a:t>
                      </a:r>
                      <a:r>
                        <a:rPr sz="2400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	</a:t>
                      </a:r>
                      <a:r>
                        <a:rPr sz="2700" spc="-7" baseline="52469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</a:t>
                      </a:r>
                      <a:r>
                        <a:rPr sz="2700" spc="-7" baseline="52469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39351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8051</a:t>
                      </a:r>
                      <a:r>
                        <a:rPr sz="3600" spc="-104" baseline="39351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600" spc="-7" baseline="39351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design</a:t>
                      </a:r>
                      <a:endParaRPr sz="3600" baseline="39351">
                        <a:latin typeface="Tahoma"/>
                        <a:cs typeface="Tahoma"/>
                      </a:endParaRPr>
                    </a:p>
                    <a:p>
                      <a:pPr marL="337185">
                        <a:lnSpc>
                          <a:spcPts val="1795"/>
                        </a:lnSpc>
                        <a:tabLst>
                          <a:tab pos="3275965" algn="l"/>
                        </a:tabLst>
                      </a:pPr>
                      <a:r>
                        <a:rPr sz="3600" spc="-7" baseline="-4282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Other</a:t>
                      </a:r>
                      <a:r>
                        <a:rPr sz="3600" spc="15" baseline="-4282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600" spc="-7" baseline="-4282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8051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The original machine cycle duration was set</a:t>
                      </a:r>
                      <a:r>
                        <a:rPr sz="2000" spc="-30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at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504565">
                        <a:lnSpc>
                          <a:spcPts val="2245"/>
                        </a:lnSpc>
                      </a:pP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12 clocks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504565" marR="297815" lvl="1" indent="-228600">
                        <a:lnSpc>
                          <a:spcPct val="90100"/>
                        </a:lnSpc>
                        <a:spcBef>
                          <a:spcPts val="47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3505200" algn="l"/>
                        </a:tabLst>
                      </a:pP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Advances in both IC technology and CPU  design in recent years have made the 1-clock  machine cycle a common</a:t>
                      </a:r>
                      <a:r>
                        <a:rPr sz="2000" spc="1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545471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3456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Clocks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cycle for various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8051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versions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Chip/Maker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Clocks per Machine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Cycle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AT89C51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Atmel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P89C54X2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Philips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DS5000 Dallas</a:t>
                      </a:r>
                      <a:r>
                        <a:rPr sz="16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Semi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DS89C420/30/40/50 Dallas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Semi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9050">
                      <a:solidFill>
                        <a:srgbClr val="545472"/>
                      </a:solidFill>
                      <a:prstDash val="solid"/>
                    </a:lnT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485" y="2482850"/>
            <a:ext cx="195453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  Calculation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for  Other 8051 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5515" y="781050"/>
            <a:ext cx="6468745" cy="3382645"/>
          </a:xfrm>
          <a:custGeom>
            <a:avLst/>
            <a:gdLst/>
            <a:ahLst/>
            <a:cxnLst/>
            <a:rect l="l" t="t" r="r" b="b"/>
            <a:pathLst>
              <a:path w="6468745" h="3382645">
                <a:moveTo>
                  <a:pt x="0" y="0"/>
                </a:moveTo>
                <a:lnTo>
                  <a:pt x="0" y="3382517"/>
                </a:lnTo>
                <a:lnTo>
                  <a:pt x="6468618" y="3382517"/>
                </a:lnTo>
                <a:lnTo>
                  <a:pt x="646861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9576" y="788161"/>
            <a:ext cx="6066155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45465" marR="5080" indent="-53340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Times New Roman"/>
                <a:cs typeface="Times New Roman"/>
              </a:rPr>
              <a:t>Find the period of the machine cycle (MC) for various versions of  8051,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XTAL=11.0592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MHz.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latin typeface="Times New Roman"/>
                <a:cs typeface="Times New Roman"/>
              </a:rPr>
              <a:t>(a) AT89C51 (b) P89C54X2 (c) DS5000 (d)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DS89C4x0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219576" y="1761220"/>
            <a:ext cx="55225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Solution: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(a) </a:t>
            </a:r>
            <a:r>
              <a:rPr sz="1800" spc="-10" dirty="0">
                <a:latin typeface="Courier New"/>
                <a:cs typeface="Courier New"/>
              </a:rPr>
              <a:t>11.0592MHz/12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921.6kHz;</a:t>
            </a:r>
            <a:endParaRPr sz="1800">
              <a:latin typeface="Courier New"/>
              <a:cs typeface="Courier New"/>
            </a:endParaRPr>
          </a:p>
          <a:p>
            <a:pPr marL="545465">
              <a:lnSpc>
                <a:spcPts val="2055"/>
              </a:lnSpc>
              <a:tabLst>
                <a:tab pos="4690110" algn="l"/>
              </a:tabLst>
            </a:pPr>
            <a:r>
              <a:rPr sz="1800" spc="-10" dirty="0">
                <a:latin typeface="Courier New"/>
                <a:cs typeface="Courier New"/>
              </a:rPr>
              <a:t>MC is 1/921.6kHz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40" dirty="0">
                <a:latin typeface="Courier New"/>
                <a:cs typeface="Courier New"/>
              </a:rPr>
              <a:t>1.085</a:t>
            </a:r>
            <a:r>
              <a:rPr sz="1800" spc="40" dirty="0">
                <a:latin typeface="BM JUA"/>
                <a:cs typeface="BM JUA"/>
              </a:rPr>
              <a:t>μ</a:t>
            </a:r>
            <a:r>
              <a:rPr sz="1800" spc="4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5" dirty="0">
                <a:latin typeface="Courier New"/>
                <a:cs typeface="Courier New"/>
              </a:rPr>
              <a:t>1085ns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00549" y="2555133"/>
          <a:ext cx="5706110" cy="149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4123690"/>
                <a:gridCol w="1079500"/>
              </a:tblGrid>
              <a:tr h="253301">
                <a:tc>
                  <a:txBody>
                    <a:bodyPr/>
                    <a:lstStyle/>
                    <a:p>
                      <a:pPr marR="2222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(b)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31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11.0592MHz/6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1.8432MHz;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3175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MC is 1/1.8432MHz =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40" dirty="0">
                          <a:latin typeface="Courier New"/>
                          <a:cs typeface="Courier New"/>
                        </a:rPr>
                        <a:t>0.5425</a:t>
                      </a:r>
                      <a:r>
                        <a:rPr sz="1800" spc="40" dirty="0">
                          <a:latin typeface="BM JUA"/>
                          <a:cs typeface="BM JUA"/>
                        </a:rPr>
                        <a:t>μ</a:t>
                      </a:r>
                      <a:r>
                        <a:rPr sz="1800" spc="4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BM JUA"/>
                          <a:cs typeface="BM JUA"/>
                        </a:rPr>
                        <a:t>＝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542ns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 marR="22225" algn="ctr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(c)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317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11.0592MHz/4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 2.7648MHz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3175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MC is 1/2.7648MHz = </a:t>
                      </a:r>
                      <a:r>
                        <a:rPr sz="1800" spc="55" dirty="0">
                          <a:latin typeface="Courier New"/>
                          <a:cs typeface="Courier New"/>
                        </a:rPr>
                        <a:t>0.36</a:t>
                      </a:r>
                      <a:r>
                        <a:rPr sz="1800" spc="55" dirty="0">
                          <a:latin typeface="BM JUA"/>
                          <a:cs typeface="BM JUA"/>
                        </a:rPr>
                        <a:t>μ</a:t>
                      </a:r>
                      <a:r>
                        <a:rPr sz="1800" spc="5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endParaRPr sz="1800">
                        <a:latin typeface="BM JUA"/>
                        <a:cs typeface="BM J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360ns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 marR="22225" algn="ctr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317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11.0592MHz/1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11.0592MHz;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MC is 1/11.0592MHz =</a:t>
                      </a:r>
                      <a:r>
                        <a:rPr sz="18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40" dirty="0">
                          <a:latin typeface="Courier New"/>
                          <a:cs typeface="Courier New"/>
                        </a:rPr>
                        <a:t>0.0904</a:t>
                      </a:r>
                      <a:r>
                        <a:rPr sz="1800" spc="40" dirty="0">
                          <a:latin typeface="BM JUA"/>
                          <a:cs typeface="BM JUA"/>
                        </a:rPr>
                        <a:t>μ</a:t>
                      </a:r>
                      <a:r>
                        <a:rPr sz="1800" spc="4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BM JUA"/>
                          <a:cs typeface="BM JUA"/>
                        </a:rPr>
                        <a:t>＝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90ns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05" y="1083055"/>
            <a:ext cx="19386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TIME DELAY  FOR</a:t>
            </a:r>
            <a:r>
              <a:rPr sz="2400" b="0" i="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VARIOUS  8051</a:t>
            </a:r>
            <a:r>
              <a:rPr sz="2400" b="0" i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CHIPS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1485" y="2482850"/>
            <a:ext cx="195453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Delay  Calculation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for  Other 8051 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515" y="2973323"/>
            <a:ext cx="6468745" cy="35420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29920" marR="141605" indent="-533400">
              <a:lnSpc>
                <a:spcPts val="1950"/>
              </a:lnSpc>
              <a:spcBef>
                <a:spcPts val="395"/>
              </a:spcBef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an AT8051 and DSC89C4x0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of 11.0592 </a:t>
            </a:r>
            <a:r>
              <a:rPr sz="1800" spc="-5" dirty="0">
                <a:latin typeface="Times New Roman"/>
                <a:cs typeface="Times New Roman"/>
              </a:rPr>
              <a:t>MHz,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  long it takes to execute 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ts val="1675"/>
              </a:lnSpc>
            </a:pPr>
            <a:r>
              <a:rPr sz="1800" spc="-5" dirty="0">
                <a:latin typeface="Courier New"/>
                <a:cs typeface="Courier New"/>
              </a:rPr>
              <a:t>(a) </a:t>
            </a: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5" dirty="0">
                <a:latin typeface="Courier New"/>
                <a:cs typeface="Courier New"/>
              </a:rPr>
              <a:t>R3,#55 (b) DEC R3 (c) DJNZ R2</a:t>
            </a:r>
            <a:r>
              <a:rPr sz="1800" spc="-2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target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(d) LJMP (e) SJMP (f) NOP (g) MUL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AB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ts val="2055"/>
              </a:lnSpc>
              <a:spcBef>
                <a:spcPts val="1515"/>
              </a:spcBef>
            </a:pPr>
            <a:r>
              <a:rPr sz="1800" b="1" spc="-10" dirty="0">
                <a:latin typeface="Courier New"/>
                <a:cs typeface="Courier New"/>
              </a:rPr>
              <a:t>Solution:</a:t>
            </a:r>
            <a:endParaRPr sz="1800">
              <a:latin typeface="Courier New"/>
              <a:cs typeface="Courier New"/>
            </a:endParaRPr>
          </a:p>
          <a:p>
            <a:pPr marR="300990" algn="ctr">
              <a:lnSpc>
                <a:spcPts val="1960"/>
              </a:lnSpc>
              <a:tabLst>
                <a:tab pos="2987040" algn="l"/>
              </a:tabLst>
            </a:pPr>
            <a:r>
              <a:rPr sz="1800" b="1" i="1" spc="-10" dirty="0">
                <a:latin typeface="Courier New"/>
                <a:cs typeface="Courier New"/>
              </a:rPr>
              <a:t>AT8051	</a:t>
            </a:r>
            <a:r>
              <a:rPr sz="1800" b="1" i="1" spc="-15" dirty="0">
                <a:latin typeface="Courier New"/>
                <a:cs typeface="Courier New"/>
              </a:rPr>
              <a:t>DS89C4x0</a:t>
            </a:r>
            <a:endParaRPr sz="1800">
              <a:latin typeface="Courier New"/>
              <a:cs typeface="Courier New"/>
            </a:endParaRPr>
          </a:p>
          <a:p>
            <a:pPr marL="96520" marR="728345">
              <a:lnSpc>
                <a:spcPts val="1950"/>
              </a:lnSpc>
              <a:spcBef>
                <a:spcPts val="145"/>
              </a:spcBef>
              <a:tabLst>
                <a:tab pos="2289810" algn="l"/>
                <a:tab pos="3753485" algn="l"/>
              </a:tabLst>
            </a:pPr>
            <a:r>
              <a:rPr sz="1800" spc="-5" dirty="0">
                <a:latin typeface="Courier New"/>
                <a:cs typeface="Courier New"/>
              </a:rPr>
              <a:t>(a)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1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1085ns	</a:t>
            </a:r>
            <a:r>
              <a:rPr sz="1800" spc="15" dirty="0">
                <a:latin typeface="Courier New"/>
                <a:cs typeface="Courier New"/>
              </a:rPr>
              <a:t>2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180ns  </a:t>
            </a:r>
            <a:r>
              <a:rPr sz="1800" spc="-5" dirty="0">
                <a:latin typeface="Courier New"/>
                <a:cs typeface="Courier New"/>
              </a:rPr>
              <a:t>(b)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1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1085ns	</a:t>
            </a:r>
            <a:r>
              <a:rPr sz="1800" spc="15" dirty="0">
                <a:latin typeface="Courier New"/>
                <a:cs typeface="Courier New"/>
              </a:rPr>
              <a:t>1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15" dirty="0">
                <a:latin typeface="Courier New"/>
                <a:cs typeface="Courier New"/>
              </a:rPr>
              <a:t>90ns  </a:t>
            </a:r>
            <a:r>
              <a:rPr sz="1800" spc="-5" dirty="0">
                <a:latin typeface="Courier New"/>
                <a:cs typeface="Courier New"/>
              </a:rPr>
              <a:t>(c)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2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2170ns	</a:t>
            </a:r>
            <a:r>
              <a:rPr sz="1800" spc="15" dirty="0">
                <a:latin typeface="Courier New"/>
                <a:cs typeface="Courier New"/>
              </a:rPr>
              <a:t>4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360ns  </a:t>
            </a:r>
            <a:r>
              <a:rPr sz="1800" spc="-5" dirty="0">
                <a:latin typeface="Courier New"/>
                <a:cs typeface="Courier New"/>
              </a:rPr>
              <a:t>(d)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2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5" dirty="0">
                <a:latin typeface="Courier New"/>
                <a:cs typeface="Courier New"/>
              </a:rPr>
              <a:t>2170ns	</a:t>
            </a:r>
            <a:r>
              <a:rPr sz="1800" spc="15" dirty="0">
                <a:latin typeface="Courier New"/>
                <a:cs typeface="Courier New"/>
              </a:rPr>
              <a:t>3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270ns  </a:t>
            </a:r>
            <a:r>
              <a:rPr sz="1800" spc="-5" dirty="0">
                <a:latin typeface="Courier New"/>
                <a:cs typeface="Courier New"/>
              </a:rPr>
              <a:t>(e)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2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5" dirty="0">
                <a:latin typeface="Courier New"/>
                <a:cs typeface="Courier New"/>
              </a:rPr>
              <a:t>2170ns	</a:t>
            </a:r>
            <a:r>
              <a:rPr sz="1800" spc="15" dirty="0">
                <a:latin typeface="Courier New"/>
                <a:cs typeface="Courier New"/>
              </a:rPr>
              <a:t>3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270ns  </a:t>
            </a:r>
            <a:r>
              <a:rPr sz="1800" spc="-5" dirty="0">
                <a:latin typeface="Courier New"/>
                <a:cs typeface="Courier New"/>
              </a:rPr>
              <a:t>(f)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1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10" dirty="0">
                <a:latin typeface="Courier New"/>
                <a:cs typeface="Courier New"/>
              </a:rPr>
              <a:t>1085ns	</a:t>
            </a:r>
            <a:r>
              <a:rPr sz="1800" spc="15" dirty="0">
                <a:latin typeface="Courier New"/>
                <a:cs typeface="Courier New"/>
              </a:rPr>
              <a:t>1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15" dirty="0">
                <a:latin typeface="Courier New"/>
                <a:cs typeface="Courier New"/>
              </a:rPr>
              <a:t>90ns  </a:t>
            </a:r>
            <a:r>
              <a:rPr sz="1800" spc="-5" dirty="0">
                <a:latin typeface="Courier New"/>
                <a:cs typeface="Courier New"/>
              </a:rPr>
              <a:t>(g)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4</a:t>
            </a:r>
            <a:r>
              <a:rPr sz="1800" spc="5" dirty="0">
                <a:latin typeface="Verdana"/>
                <a:cs typeface="Verdana"/>
              </a:rPr>
              <a:t>×</a:t>
            </a:r>
            <a:r>
              <a:rPr sz="1800" spc="5" dirty="0">
                <a:latin typeface="Courier New"/>
                <a:cs typeface="Courier New"/>
              </a:rPr>
              <a:t>1085ns </a:t>
            </a:r>
            <a:r>
              <a:rPr sz="1800" spc="360" dirty="0">
                <a:latin typeface="BM JUA"/>
                <a:cs typeface="BM JUA"/>
              </a:rPr>
              <a:t>＝	</a:t>
            </a:r>
            <a:r>
              <a:rPr sz="1800" spc="-5" dirty="0">
                <a:latin typeface="Courier New"/>
                <a:cs typeface="Courier New"/>
              </a:rPr>
              <a:t>4340ns	</a:t>
            </a:r>
            <a:r>
              <a:rPr sz="1800" spc="15" dirty="0">
                <a:latin typeface="Courier New"/>
                <a:cs typeface="Courier New"/>
              </a:rPr>
              <a:t>9</a:t>
            </a:r>
            <a:r>
              <a:rPr sz="1800" spc="15" dirty="0">
                <a:latin typeface="Verdana"/>
                <a:cs typeface="Verdana"/>
              </a:rPr>
              <a:t>×</a:t>
            </a:r>
            <a:r>
              <a:rPr sz="1800" spc="15" dirty="0">
                <a:latin typeface="Courier New"/>
                <a:cs typeface="Courier New"/>
              </a:rPr>
              <a:t>90ns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810ns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56089" y="548830"/>
          <a:ext cx="4672964" cy="233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514"/>
                <a:gridCol w="1036955"/>
                <a:gridCol w="1547495"/>
              </a:tblGrid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Instruction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8051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DSC89C4x0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R3,#55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DEC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DJNZ R2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target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LJMP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SJMP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NOP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2075">
                        <a:lnSpc>
                          <a:spcPts val="18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MUL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826" y="2543047"/>
            <a:ext cx="108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Looping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777493"/>
            <a:ext cx="6456045" cy="26911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5080" indent="-342900">
              <a:lnSpc>
                <a:spcPct val="88100"/>
              </a:lnSpc>
              <a:spcBef>
                <a:spcPts val="5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Repeating </a:t>
            </a:r>
            <a:r>
              <a:rPr sz="2800" dirty="0">
                <a:latin typeface="Tahoma"/>
                <a:cs typeface="Tahoma"/>
              </a:rPr>
              <a:t>a sequence </a:t>
            </a:r>
            <a:r>
              <a:rPr sz="2800" spc="-5" dirty="0">
                <a:latin typeface="Tahoma"/>
                <a:cs typeface="Tahoma"/>
              </a:rPr>
              <a:t>of instructions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certain number of times is called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950" i="1" spc="-70" dirty="0">
                <a:latin typeface="Tahoma"/>
                <a:cs typeface="Tahoma"/>
              </a:rPr>
              <a:t>loop</a:t>
            </a:r>
            <a:endParaRPr sz="295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Loop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action is performed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  <a:p>
            <a:pPr marL="755015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solidFill>
                  <a:srgbClr val="545471"/>
                </a:solidFill>
                <a:latin typeface="Courier New"/>
                <a:cs typeface="Courier New"/>
              </a:rPr>
              <a:t>DJNZ reg,</a:t>
            </a:r>
            <a:r>
              <a:rPr sz="2400" spc="-15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Courier New"/>
                <a:cs typeface="Courier New"/>
              </a:rPr>
              <a:t>Label</a:t>
            </a:r>
            <a:endParaRPr sz="2400">
              <a:latin typeface="Courier New"/>
              <a:cs typeface="Courier New"/>
            </a:endParaRPr>
          </a:p>
          <a:p>
            <a:pPr marL="1155700" lvl="2" indent="-22923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The register is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decremented</a:t>
            </a:r>
            <a:endParaRPr sz="20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If it is not zero, it jumps to the target</a:t>
            </a:r>
            <a:r>
              <a:rPr sz="2000" spc="1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328" y="3412489"/>
            <a:ext cx="2614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referred to by the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label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728" y="3747763"/>
            <a:ext cx="5425440" cy="938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0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Prior to the start of loop the register is loaded  with the counter for the number of</a:t>
            </a:r>
            <a:r>
              <a:rPr sz="2000" spc="8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repetitions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Counter can be R0 </a:t>
            </a:r>
            <a:r>
              <a:rPr sz="2000" spc="-5" dirty="0">
                <a:solidFill>
                  <a:srgbClr val="545471"/>
                </a:solidFill>
                <a:latin typeface="Times New Roman"/>
                <a:cs typeface="Times New Roman"/>
              </a:rPr>
              <a:t>–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R7 or RAM</a:t>
            </a:r>
            <a:r>
              <a:rPr sz="2000" spc="15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location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8083" y="4720590"/>
            <a:ext cx="6623684" cy="1750060"/>
          </a:xfrm>
          <a:custGeom>
            <a:avLst/>
            <a:gdLst/>
            <a:ahLst/>
            <a:cxnLst/>
            <a:rect l="l" t="t" r="r" b="b"/>
            <a:pathLst>
              <a:path w="6623684" h="1750060">
                <a:moveTo>
                  <a:pt x="0" y="0"/>
                </a:moveTo>
                <a:lnTo>
                  <a:pt x="0" y="1749552"/>
                </a:lnTo>
                <a:lnTo>
                  <a:pt x="6623304" y="1749552"/>
                </a:lnTo>
                <a:lnTo>
                  <a:pt x="66233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2907" y="4732273"/>
            <a:ext cx="644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;This program adds value 3 </a:t>
            </a:r>
            <a:r>
              <a:rPr sz="1800" spc="-10" dirty="0">
                <a:latin typeface="Courier New"/>
                <a:cs typeface="Courier New"/>
              </a:rPr>
              <a:t>to the ACC ten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2907" y="5006594"/>
            <a:ext cx="13500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MOV  </a:t>
            </a:r>
            <a:r>
              <a:rPr sz="1800" spc="-10" dirty="0">
                <a:latin typeface="Courier New"/>
                <a:cs typeface="Courier New"/>
              </a:rPr>
              <a:t>MOV  </a:t>
            </a:r>
            <a:r>
              <a:rPr sz="1800" spc="-5" dirty="0">
                <a:latin typeface="Courier New"/>
                <a:cs typeface="Courier New"/>
              </a:rPr>
              <a:t>AGAIN:</a:t>
            </a:r>
            <a:r>
              <a:rPr sz="1800" spc="-4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591" y="5006594"/>
            <a:ext cx="8483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A,#0  </a:t>
            </a:r>
            <a:r>
              <a:rPr sz="1800" spc="-10" dirty="0">
                <a:latin typeface="Courier New"/>
                <a:cs typeface="Courier New"/>
              </a:rPr>
              <a:t>R2,#10  A,#03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490" y="5006594"/>
            <a:ext cx="26200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;A=0, clear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ACC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;load counter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R2=10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;add 03 to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ACC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7307" y="5830308"/>
            <a:ext cx="55403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4690" algn="l"/>
                <a:tab pos="1840864" algn="l"/>
              </a:tabLst>
            </a:pPr>
            <a:r>
              <a:rPr sz="1800" spc="-5" dirty="0">
                <a:latin typeface="Courier New"/>
                <a:cs typeface="Courier New"/>
              </a:rPr>
              <a:t>DJNZ R2,AGAIN </a:t>
            </a:r>
            <a:r>
              <a:rPr sz="1800" spc="-10" dirty="0">
                <a:latin typeface="Courier New"/>
                <a:cs typeface="Courier New"/>
              </a:rPr>
              <a:t>;repeat until R2=0,10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times  </a:t>
            </a:r>
            <a:r>
              <a:rPr sz="1800" spc="-5" dirty="0">
                <a:latin typeface="Courier New"/>
                <a:cs typeface="Courier New"/>
              </a:rPr>
              <a:t>MOV	R5,A	;save A in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R5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3815" y="3673602"/>
            <a:ext cx="3950335" cy="1730375"/>
            <a:chOff x="963815" y="3673602"/>
            <a:chExt cx="3950335" cy="1730375"/>
          </a:xfrm>
        </p:grpSpPr>
        <p:sp>
          <p:nvSpPr>
            <p:cNvPr id="14" name="object 14"/>
            <p:cNvSpPr/>
            <p:nvPr/>
          </p:nvSpPr>
          <p:spPr>
            <a:xfrm>
              <a:off x="963815" y="3673602"/>
              <a:ext cx="2670048" cy="872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0063" y="3787140"/>
              <a:ext cx="1191260" cy="1604010"/>
            </a:xfrm>
            <a:custGeom>
              <a:avLst/>
              <a:gdLst/>
              <a:ahLst/>
              <a:cxnLst/>
              <a:rect l="l" t="t" r="r" b="b"/>
              <a:pathLst>
                <a:path w="1191260" h="1604010">
                  <a:moveTo>
                    <a:pt x="1191006" y="1604010"/>
                  </a:moveTo>
                  <a:lnTo>
                    <a:pt x="470154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5890" y="3677665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loop can be repeated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1095890" y="3952740"/>
            <a:ext cx="240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maximum of 255 times,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115" y="4227060"/>
            <a:ext cx="269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24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00" u="heavy" spc="-21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R2 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1800" u="heavy" spc="-8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FFH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216" y="2543047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Nested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812545"/>
            <a:ext cx="6435725" cy="21094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4965" marR="5080" indent="-342900">
              <a:lnSpc>
                <a:spcPts val="3360"/>
              </a:lnSpc>
              <a:spcBef>
                <a:spcPts val="21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want to repeat an action more  </a:t>
            </a:r>
            <a:r>
              <a:rPr sz="2800" spc="-5" dirty="0">
                <a:latin typeface="Tahoma"/>
                <a:cs typeface="Tahoma"/>
              </a:rPr>
              <a:t>times than </a:t>
            </a:r>
            <a:r>
              <a:rPr sz="2800" dirty="0">
                <a:latin typeface="Tahoma"/>
                <a:cs typeface="Tahoma"/>
              </a:rPr>
              <a:t>256, </a:t>
            </a:r>
            <a:r>
              <a:rPr sz="2800" spc="-5" dirty="0">
                <a:latin typeface="Tahoma"/>
                <a:cs typeface="Tahoma"/>
              </a:rPr>
              <a:t>we use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loop inside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loop, which is called </a:t>
            </a:r>
            <a:r>
              <a:rPr sz="2950" i="1" spc="-75" dirty="0">
                <a:latin typeface="Tahoma"/>
                <a:cs typeface="Tahoma"/>
              </a:rPr>
              <a:t>nested</a:t>
            </a:r>
            <a:r>
              <a:rPr sz="2950" i="1" spc="-60" dirty="0">
                <a:latin typeface="Tahoma"/>
                <a:cs typeface="Tahoma"/>
              </a:rPr>
              <a:t> </a:t>
            </a:r>
            <a:r>
              <a:rPr sz="2950" i="1" spc="-70" dirty="0">
                <a:latin typeface="Tahoma"/>
                <a:cs typeface="Tahoma"/>
              </a:rPr>
              <a:t>loop</a:t>
            </a:r>
            <a:endParaRPr sz="2950">
              <a:latin typeface="Tahoma"/>
              <a:cs typeface="Tahoma"/>
            </a:endParaRPr>
          </a:p>
          <a:p>
            <a:pPr marL="755015" marR="707390" lvl="1" indent="-285750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We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multiple registers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 hold</a:t>
            </a:r>
            <a:r>
              <a:rPr sz="2400" spc="-7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count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4283" y="3217926"/>
            <a:ext cx="6522084" cy="2573655"/>
          </a:xfrm>
          <a:custGeom>
            <a:avLst/>
            <a:gdLst/>
            <a:ahLst/>
            <a:cxnLst/>
            <a:rect l="l" t="t" r="r" b="b"/>
            <a:pathLst>
              <a:path w="6522084" h="2573654">
                <a:moveTo>
                  <a:pt x="0" y="0"/>
                </a:moveTo>
                <a:lnTo>
                  <a:pt x="0" y="2573274"/>
                </a:lnTo>
                <a:lnTo>
                  <a:pt x="6521958" y="2573274"/>
                </a:lnTo>
                <a:lnTo>
                  <a:pt x="652195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69107" y="3247897"/>
            <a:ext cx="630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 a program to (a) load the accumulator with the value 55H,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(b) complement the ACC 700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50057" y="4103556"/>
          <a:ext cx="6082028" cy="108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/>
                <a:gridCol w="593725"/>
                <a:gridCol w="1120140"/>
                <a:gridCol w="2006600"/>
                <a:gridCol w="1464944"/>
              </a:tblGrid>
              <a:tr h="2666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A,#55H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;A=55H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6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R3,#10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;R3=10,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outer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count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NEXT: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R2,#70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;R2=70,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inner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count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AGAIN: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CPL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;complement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register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83507" y="5151358"/>
            <a:ext cx="453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DJNZ R2,AGAIN ;repeat it 70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  DJNZ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R3,NEXT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418" y="2543047"/>
            <a:ext cx="15195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Conditional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Jumps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085" y="1672589"/>
            <a:ext cx="6522084" cy="1588135"/>
          </a:xfrm>
          <a:custGeom>
            <a:avLst/>
            <a:gdLst/>
            <a:ahLst/>
            <a:cxnLst/>
            <a:rect l="l" t="t" r="r" b="b"/>
            <a:pathLst>
              <a:path w="6522084" h="1588135">
                <a:moveTo>
                  <a:pt x="0" y="0"/>
                </a:moveTo>
                <a:lnTo>
                  <a:pt x="0" y="1588008"/>
                </a:lnTo>
                <a:lnTo>
                  <a:pt x="6521958" y="1588008"/>
                </a:lnTo>
                <a:lnTo>
                  <a:pt x="652195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0638" y="1662938"/>
            <a:ext cx="1938020" cy="1042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;A=R0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;jump if A =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;A=R1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;jump if A =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2546" y="1662938"/>
            <a:ext cx="125412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A,R0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OVER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A,R1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OVER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8147" y="2901150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OVER: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0329" y="767022"/>
            <a:ext cx="6356350" cy="8350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Jump only if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certain condition is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met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1840864" algn="l"/>
              </a:tabLst>
            </a:pPr>
            <a:r>
              <a:rPr sz="2000" b="1" spc="-5" dirty="0">
                <a:latin typeface="Courier New"/>
                <a:cs typeface="Courier New"/>
              </a:rPr>
              <a:t>JZ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label	;jump if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A=0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03321" y="3908297"/>
          <a:ext cx="6539865" cy="161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910"/>
                <a:gridCol w="1231900"/>
                <a:gridCol w="3250565"/>
                <a:gridCol w="491490"/>
              </a:tblGrid>
              <a:tr h="397812"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Determine if R5 contains the value 0. 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put 55H in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3732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A,R5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;copy R5 to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1365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NEXT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;jump if A is not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697">
                <a:tc>
                  <a:txBody>
                    <a:bodyPr/>
                    <a:lstStyle/>
                    <a:p>
                      <a:pPr marR="1365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R5,#55H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1829">
                <a:tc>
                  <a:txBody>
                    <a:bodyPr/>
                    <a:lstStyle/>
                    <a:p>
                      <a:pPr marR="135890" algn="r">
                        <a:lnSpc>
                          <a:spcPts val="1920"/>
                        </a:lnSpc>
                        <a:tabLst>
                          <a:tab pos="91376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394593" y="2635250"/>
            <a:ext cx="4773930" cy="965200"/>
            <a:chOff x="4394593" y="2635250"/>
            <a:chExt cx="4773930" cy="965200"/>
          </a:xfrm>
        </p:grpSpPr>
        <p:sp>
          <p:nvSpPr>
            <p:cNvPr id="11" name="object 11"/>
            <p:cNvSpPr/>
            <p:nvPr/>
          </p:nvSpPr>
          <p:spPr>
            <a:xfrm>
              <a:off x="5905385" y="2990850"/>
              <a:ext cx="3249929" cy="5966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07293" y="2647950"/>
              <a:ext cx="4748530" cy="939800"/>
            </a:xfrm>
            <a:custGeom>
              <a:avLst/>
              <a:gdLst/>
              <a:ahLst/>
              <a:cxnLst/>
              <a:rect l="l" t="t" r="r" b="b"/>
              <a:pathLst>
                <a:path w="4748530" h="939800">
                  <a:moveTo>
                    <a:pt x="0" y="0"/>
                  </a:moveTo>
                  <a:lnTo>
                    <a:pt x="299465" y="457199"/>
                  </a:lnTo>
                  <a:lnTo>
                    <a:pt x="1421891" y="457199"/>
                  </a:lnTo>
                </a:path>
                <a:path w="4748530" h="939800">
                  <a:moveTo>
                    <a:pt x="1498091" y="939545"/>
                  </a:moveTo>
                  <a:lnTo>
                    <a:pt x="1498091" y="342900"/>
                  </a:lnTo>
                  <a:lnTo>
                    <a:pt x="4748021" y="342899"/>
                  </a:lnTo>
                  <a:lnTo>
                    <a:pt x="4748021" y="939545"/>
                  </a:lnTo>
                  <a:lnTo>
                    <a:pt x="1498091" y="93954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53467" y="2993390"/>
            <a:ext cx="2952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 be used only for register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6053467" y="3268464"/>
            <a:ext cx="197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b="0" i="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b="0" i="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418" y="2543047"/>
            <a:ext cx="15195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Conditional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Jumps 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4967806"/>
            <a:ext cx="6303645" cy="12198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All conditional jumps are short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jumps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ts val="2735"/>
              </a:lnSpc>
              <a:spcBef>
                <a:spcPts val="2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address of the target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400" spc="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within</a:t>
            </a:r>
            <a:endParaRPr sz="2400">
              <a:latin typeface="Tahoma"/>
              <a:cs typeface="Tahoma"/>
            </a:endParaRPr>
          </a:p>
          <a:p>
            <a:pPr marL="755650">
              <a:lnSpc>
                <a:spcPts val="2735"/>
              </a:lnSpc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-128 to +127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bytes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of the contents of</a:t>
            </a:r>
            <a:r>
              <a:rPr sz="2400" spc="-7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PC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70439" y="1134808"/>
          <a:ext cx="5359400" cy="371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30"/>
                <a:gridCol w="3417570"/>
              </a:tblGrid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Instructions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7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r>
                        <a:rPr sz="1800" spc="3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JNZ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≠</a:t>
                      </a:r>
                      <a:r>
                        <a:rPr sz="1800" spc="3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DJNZ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Decrement and Jump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≠</a:t>
                      </a:r>
                      <a:r>
                        <a:rPr sz="1800" spc="-1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CJNE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A,byte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≠</a:t>
                      </a:r>
                      <a:r>
                        <a:rPr sz="1800" spc="3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7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CJNE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reg,#data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byte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≠</a:t>
                      </a:r>
                      <a:r>
                        <a:rPr sz="1800" spc="35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#data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27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CY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r>
                        <a:rPr sz="1800" spc="10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CY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r>
                        <a:rPr sz="1800" spc="10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bit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r>
                        <a:rPr sz="1800" spc="10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7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JNB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bit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</a:t>
                      </a:r>
                      <a:r>
                        <a:rPr sz="1800" spc="100" dirty="0">
                          <a:latin typeface="BM JUA"/>
                          <a:cs typeface="BM JU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JBC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Jump if bit </a:t>
                      </a:r>
                      <a:r>
                        <a:rPr sz="1800" spc="360" dirty="0">
                          <a:latin typeface="BM JUA"/>
                          <a:cs typeface="BM JUA"/>
                        </a:rPr>
                        <a:t>＝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clear</a:t>
                      </a:r>
                      <a:r>
                        <a:rPr sz="1800" spc="-2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365639" y="704850"/>
            <a:ext cx="3480053" cy="3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6183" y="730250"/>
            <a:ext cx="321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8051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conditional jump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2832" y="2543047"/>
            <a:ext cx="1847214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5080" indent="-4343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Unconditional 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Jumps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777493"/>
            <a:ext cx="6309995" cy="5519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marR="176530" indent="-342900">
              <a:lnSpc>
                <a:spcPct val="90100"/>
              </a:lnSpc>
              <a:spcBef>
                <a:spcPts val="43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unconditional jump is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jump in  which control is transferred  </a:t>
            </a:r>
            <a:r>
              <a:rPr sz="2800" dirty="0">
                <a:latin typeface="Tahoma"/>
                <a:cs typeface="Tahoma"/>
              </a:rPr>
              <a:t>unconditionally to the target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location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Courier New"/>
                <a:cs typeface="Courier New"/>
              </a:rPr>
              <a:t>LJMP </a:t>
            </a:r>
            <a:r>
              <a:rPr sz="2800" dirty="0">
                <a:latin typeface="Tahoma"/>
                <a:cs typeface="Tahoma"/>
              </a:rPr>
              <a:t>(long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jump)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3-byte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First byte is the</a:t>
            </a:r>
            <a:r>
              <a:rPr sz="20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opcode</a:t>
            </a:r>
            <a:endParaRPr sz="2000">
              <a:latin typeface="Tahoma"/>
              <a:cs typeface="Tahoma"/>
            </a:endParaRPr>
          </a:p>
          <a:p>
            <a:pPr marL="1155065" marR="252095" lvl="2" indent="-228600">
              <a:lnSpc>
                <a:spcPts val="216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Second and third bytes represent the 16-bit  target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  <a:p>
            <a:pPr marL="1612900" lvl="3" indent="-229235">
              <a:lnSpc>
                <a:spcPct val="100000"/>
              </a:lnSpc>
              <a:spcBef>
                <a:spcPts val="209"/>
              </a:spcBef>
              <a:buFont typeface="Times New Roman"/>
              <a:buChar char="–"/>
              <a:tabLst>
                <a:tab pos="16129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Any memory </a:t>
            </a:r>
            <a:r>
              <a:rPr sz="2000" dirty="0">
                <a:solidFill>
                  <a:srgbClr val="545471"/>
                </a:solidFill>
                <a:latin typeface="Tahoma"/>
                <a:cs typeface="Tahoma"/>
              </a:rPr>
              <a:t>location from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0000 to</a:t>
            </a:r>
            <a:r>
              <a:rPr sz="20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FFFFH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b="1" spc="-5" dirty="0">
                <a:latin typeface="Courier New"/>
                <a:cs typeface="Courier New"/>
              </a:rPr>
              <a:t>SJMP </a:t>
            </a:r>
            <a:r>
              <a:rPr sz="2800" dirty="0">
                <a:latin typeface="Tahoma"/>
                <a:cs typeface="Tahoma"/>
              </a:rPr>
              <a:t>(short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jump)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2-byte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First byte is the</a:t>
            </a:r>
            <a:r>
              <a:rPr sz="2000" spc="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opcode</a:t>
            </a:r>
            <a:endParaRPr sz="20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Second byte is the relative target</a:t>
            </a:r>
            <a:r>
              <a:rPr sz="2000" spc="4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  <a:p>
            <a:pPr marL="1612900" lvl="3" indent="-229235">
              <a:lnSpc>
                <a:spcPts val="2280"/>
              </a:lnSpc>
              <a:spcBef>
                <a:spcPts val="24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00 to FFH (forward +127 and</a:t>
            </a:r>
            <a:r>
              <a:rPr sz="2000" spc="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backward</a:t>
            </a:r>
            <a:endParaRPr sz="2000">
              <a:latin typeface="Tahoma"/>
              <a:cs typeface="Tahoma"/>
            </a:endParaRPr>
          </a:p>
          <a:p>
            <a:pPr marL="1612265">
              <a:lnSpc>
                <a:spcPts val="2280"/>
              </a:lnSpc>
            </a:pP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-128 bytes from the current</a:t>
            </a:r>
            <a:r>
              <a:rPr sz="2000" spc="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45471"/>
                </a:solidFill>
                <a:latin typeface="Tahoma"/>
                <a:cs typeface="Tahoma"/>
              </a:rPr>
              <a:t>PC)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98" y="1083055"/>
            <a:ext cx="214249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JUMP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9606" y="2543047"/>
            <a:ext cx="155829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Calculating  Short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Jump  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812545"/>
            <a:ext cx="6511290" cy="38525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4965" marR="446405" indent="-342900">
              <a:lnSpc>
                <a:spcPts val="3350"/>
              </a:lnSpc>
              <a:spcBef>
                <a:spcPts val="22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 calculate the target address of a  short jump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SJMP, JNC, JZ, DJNZ,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etc.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55015" marR="81915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second byte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added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to the PC of the 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instruction immediately below the</a:t>
            </a:r>
            <a:r>
              <a:rPr sz="2400" spc="-2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jump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the target address is more than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-128  to +127 bytes from the address below 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short </a:t>
            </a:r>
            <a:r>
              <a:rPr sz="2800" spc="-5" dirty="0">
                <a:latin typeface="Tahoma"/>
                <a:cs typeface="Tahoma"/>
              </a:rPr>
              <a:t>jump instruction</a:t>
            </a:r>
            <a:endParaRPr sz="2800">
              <a:latin typeface="Tahoma"/>
              <a:cs typeface="Tahoma"/>
            </a:endParaRPr>
          </a:p>
          <a:p>
            <a:pPr marL="755015" marR="794385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assembler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will generate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 error 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stating the jump is out of</a:t>
            </a:r>
            <a:r>
              <a:rPr sz="2400" spc="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range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003" y="1083055"/>
            <a:ext cx="214249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CALL  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703" y="2178050"/>
            <a:ext cx="847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LCALL</a:t>
            </a:r>
            <a:endParaRPr sz="2400">
              <a:latin typeface="Tahoma"/>
              <a:cs typeface="Tahoma"/>
            </a:endParaRPr>
          </a:p>
          <a:p>
            <a:pPr marL="5778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9983" y="649223"/>
            <a:ext cx="6722109" cy="4991100"/>
          </a:xfrm>
          <a:custGeom>
            <a:avLst/>
            <a:gdLst/>
            <a:ahLst/>
            <a:cxnLst/>
            <a:rect l="l" t="t" r="r" b="b"/>
            <a:pathLst>
              <a:path w="6722109" h="4991100">
                <a:moveTo>
                  <a:pt x="0" y="0"/>
                </a:moveTo>
                <a:lnTo>
                  <a:pt x="0" y="4991100"/>
                </a:lnTo>
                <a:lnTo>
                  <a:pt x="6721602" y="4991100"/>
                </a:lnTo>
                <a:lnTo>
                  <a:pt x="6721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4805" y="909310"/>
            <a:ext cx="6369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BACK: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0492" y="664717"/>
            <a:ext cx="149288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ORG	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A,#55H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P1,A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0533" y="1398495"/>
            <a:ext cx="1370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LCALL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0533" y="1643087"/>
            <a:ext cx="1614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5490" algn="l"/>
              </a:tabLst>
            </a:pPr>
            <a:r>
              <a:rPr sz="1600" dirty="0">
                <a:latin typeface="Courier New"/>
                <a:cs typeface="Courier New"/>
              </a:rPr>
              <a:t>MOV	A,#0AAH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P1,A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7324" y="909310"/>
            <a:ext cx="295973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;load A with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55H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;send 55H to 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;time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;load A with AA (in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hex)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;send AAH to 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0533" y="2131519"/>
            <a:ext cx="137096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LCALL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  SJMP	BACK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8240" y="2376112"/>
            <a:ext cx="3571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;keep doing this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indefinitely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4805" y="4087567"/>
            <a:ext cx="6017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;---------- this is delay subroutine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------------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618" y="4332159"/>
            <a:ext cx="10039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300H  R5,#0FFH  R5,AGAIN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7182" y="4332159"/>
            <a:ext cx="369506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;put DELAY at address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300H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;R5=255 (FF in hex),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counter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;stay here until R5 become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;return to caller (when R5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=0)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4805" y="4332159"/>
            <a:ext cx="1370330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5344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ORG  DELAY: MOV  AGAIN: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DJNZ</a:t>
            </a:r>
            <a:endParaRPr sz="1600">
              <a:latin typeface="Courier New"/>
              <a:cs typeface="Courier New"/>
            </a:endParaRPr>
          </a:p>
          <a:p>
            <a:pPr marL="868044" marR="1270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RET  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0390" y="5356550"/>
            <a:ext cx="1955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;end of asm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86439" y="1568450"/>
            <a:ext cx="4775200" cy="2565400"/>
            <a:chOff x="4686439" y="1568450"/>
            <a:chExt cx="4775200" cy="2565400"/>
          </a:xfrm>
        </p:grpSpPr>
        <p:sp>
          <p:nvSpPr>
            <p:cNvPr id="18" name="object 18"/>
            <p:cNvSpPr/>
            <p:nvPr/>
          </p:nvSpPr>
          <p:spPr>
            <a:xfrm>
              <a:off x="5905385" y="2698241"/>
              <a:ext cx="3556254" cy="143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9139" y="1581150"/>
              <a:ext cx="1130300" cy="1231900"/>
            </a:xfrm>
            <a:custGeom>
              <a:avLst/>
              <a:gdLst/>
              <a:ahLst/>
              <a:cxnLst/>
              <a:rect l="l" t="t" r="r" b="b"/>
              <a:pathLst>
                <a:path w="1130300" h="1231900">
                  <a:moveTo>
                    <a:pt x="0" y="0"/>
                  </a:moveTo>
                  <a:lnTo>
                    <a:pt x="237743" y="1231391"/>
                  </a:lnTo>
                  <a:lnTo>
                    <a:pt x="1130045" y="123139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05385" y="2698242"/>
            <a:ext cx="3556635" cy="143573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30175" marR="123189">
              <a:lnSpc>
                <a:spcPct val="101600"/>
              </a:lnSpc>
              <a:spcBef>
                <a:spcPts val="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Upon executing “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LCALL DELAY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”,  the address of instruction below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it,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MOV A,#0AAH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” 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pushed onto  stack, and the 8051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starts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execute  at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300H.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70493" y="3180842"/>
            <a:ext cx="3429000" cy="1448435"/>
            <a:chOff x="2070493" y="3180842"/>
            <a:chExt cx="3429000" cy="1448435"/>
          </a:xfrm>
        </p:grpSpPr>
        <p:sp>
          <p:nvSpPr>
            <p:cNvPr id="22" name="object 22"/>
            <p:cNvSpPr/>
            <p:nvPr/>
          </p:nvSpPr>
          <p:spPr>
            <a:xfrm>
              <a:off x="2083193" y="3193542"/>
              <a:ext cx="2552699" cy="800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3193" y="3193542"/>
              <a:ext cx="3403600" cy="1423035"/>
            </a:xfrm>
            <a:custGeom>
              <a:avLst/>
              <a:gdLst/>
              <a:ahLst/>
              <a:cxnLst/>
              <a:rect l="l" t="t" r="r" b="b"/>
              <a:pathLst>
                <a:path w="3403600" h="1423035">
                  <a:moveTo>
                    <a:pt x="3403091" y="1422654"/>
                  </a:moveTo>
                  <a:lnTo>
                    <a:pt x="3015996" y="114300"/>
                  </a:lnTo>
                  <a:lnTo>
                    <a:pt x="2628899" y="114300"/>
                  </a:lnTo>
                </a:path>
                <a:path w="3403600" h="1423035">
                  <a:moveTo>
                    <a:pt x="0" y="800100"/>
                  </a:moveTo>
                  <a:lnTo>
                    <a:pt x="0" y="0"/>
                  </a:lnTo>
                  <a:lnTo>
                    <a:pt x="2552699" y="0"/>
                  </a:lnTo>
                  <a:lnTo>
                    <a:pt x="2552699" y="800100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22880" y="3179317"/>
            <a:ext cx="227330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counter R5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set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FFH; so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loop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repeated  255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56493" y="5251196"/>
            <a:ext cx="5359400" cy="1303655"/>
            <a:chOff x="4356493" y="5251196"/>
            <a:chExt cx="5359400" cy="1303655"/>
          </a:xfrm>
        </p:grpSpPr>
        <p:sp>
          <p:nvSpPr>
            <p:cNvPr id="26" name="object 26"/>
            <p:cNvSpPr/>
            <p:nvPr/>
          </p:nvSpPr>
          <p:spPr>
            <a:xfrm>
              <a:off x="5499239" y="5373624"/>
              <a:ext cx="4203953" cy="1168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9193" y="5263896"/>
              <a:ext cx="5334000" cy="1278255"/>
            </a:xfrm>
            <a:custGeom>
              <a:avLst/>
              <a:gdLst/>
              <a:ahLst/>
              <a:cxnLst/>
              <a:rect l="l" t="t" r="r" b="b"/>
              <a:pathLst>
                <a:path w="5334000" h="1278254">
                  <a:moveTo>
                    <a:pt x="0" y="0"/>
                  </a:moveTo>
                  <a:lnTo>
                    <a:pt x="300989" y="224027"/>
                  </a:lnTo>
                  <a:lnTo>
                    <a:pt x="1053846" y="224027"/>
                  </a:lnTo>
                </a:path>
                <a:path w="5334000" h="1278254">
                  <a:moveTo>
                    <a:pt x="1130046" y="1277874"/>
                  </a:moveTo>
                  <a:lnTo>
                    <a:pt x="1130046" y="109727"/>
                  </a:lnTo>
                  <a:lnTo>
                    <a:pt x="5333999" y="109727"/>
                  </a:lnTo>
                  <a:lnTo>
                    <a:pt x="5333999" y="1277874"/>
                  </a:lnTo>
                  <a:lnTo>
                    <a:pt x="1130046" y="127787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08446" y="5418835"/>
            <a:ext cx="370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When R5 becomes 0, control falls to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08446" y="5652762"/>
            <a:ext cx="3983990" cy="7950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09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pops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from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into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PC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executing the  instructions after 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33385" y="5738621"/>
            <a:ext cx="3480054" cy="587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76895" y="5741161"/>
            <a:ext cx="3195320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amount of time delay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depends  on the frequency of 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03" y="1083055"/>
            <a:ext cx="214249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0">
              <a:lnSpc>
                <a:spcPct val="100000"/>
              </a:lnSpc>
              <a:spcBef>
                <a:spcPts val="100"/>
              </a:spcBef>
            </a:pPr>
            <a:r>
              <a:rPr sz="2400" b="0" i="0" spc="-10" dirty="0">
                <a:solidFill>
                  <a:srgbClr val="FFFFFF"/>
                </a:solidFill>
                <a:latin typeface="Tahoma"/>
                <a:cs typeface="Tahoma"/>
              </a:rPr>
              <a:t>CALL  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463" y="2178050"/>
            <a:ext cx="878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ACALL</a:t>
            </a:r>
            <a:endParaRPr sz="2400">
              <a:latin typeface="Tahoma"/>
              <a:cs typeface="Tahoma"/>
            </a:endParaRPr>
          </a:p>
          <a:p>
            <a:pPr marL="730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9983" y="4009644"/>
            <a:ext cx="6684009" cy="2057400"/>
          </a:xfrm>
          <a:custGeom>
            <a:avLst/>
            <a:gdLst/>
            <a:ahLst/>
            <a:cxnLst/>
            <a:rect l="l" t="t" r="r" b="b"/>
            <a:pathLst>
              <a:path w="6684009" h="2057400">
                <a:moveTo>
                  <a:pt x="0" y="0"/>
                </a:moveTo>
                <a:lnTo>
                  <a:pt x="0" y="2057400"/>
                </a:lnTo>
                <a:lnTo>
                  <a:pt x="6683502" y="2057400"/>
                </a:lnTo>
                <a:lnTo>
                  <a:pt x="66835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4805" y="4514332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BACK: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0390" y="4025900"/>
            <a:ext cx="14935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ORG	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A,#55H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P1,A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0512" y="4758924"/>
            <a:ext cx="1370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ACALL</a:t>
            </a:r>
            <a:r>
              <a:rPr sz="16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7487" y="4270492"/>
            <a:ext cx="357187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;load A with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55H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;send 55H to port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;time delay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;complement reg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;keep doing this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indefinitely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0492" y="5003516"/>
            <a:ext cx="124841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CPL	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SJMP	BACK</a:t>
            </a:r>
            <a:endParaRPr sz="1600">
              <a:latin typeface="Courier New"/>
              <a:cs typeface="Courier New"/>
            </a:endParaRPr>
          </a:p>
          <a:p>
            <a:pPr marL="12700" marR="803275" indent="5841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...  </a:t>
            </a:r>
            <a:r>
              <a:rPr sz="1600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7812" y="5737293"/>
            <a:ext cx="1981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;end of asm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9983" y="826769"/>
            <a:ext cx="6684009" cy="2546985"/>
          </a:xfrm>
          <a:custGeom>
            <a:avLst/>
            <a:gdLst/>
            <a:ahLst/>
            <a:cxnLst/>
            <a:rect l="l" t="t" r="r" b="b"/>
            <a:pathLst>
              <a:path w="6684009" h="2546985">
                <a:moveTo>
                  <a:pt x="0" y="0"/>
                </a:moveTo>
                <a:lnTo>
                  <a:pt x="0" y="2546604"/>
                </a:lnTo>
                <a:lnTo>
                  <a:pt x="6683502" y="2546604"/>
                </a:lnTo>
                <a:lnTo>
                  <a:pt x="6683502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54805" y="1086865"/>
            <a:ext cx="6369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BACK: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492" y="843025"/>
            <a:ext cx="14928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ORG	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A,#55H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P1,A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0533" y="1576050"/>
            <a:ext cx="1370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LCALL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0533" y="1820642"/>
            <a:ext cx="161480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5490" algn="l"/>
              </a:tabLst>
            </a:pPr>
            <a:r>
              <a:rPr sz="1600" dirty="0">
                <a:latin typeface="Courier New"/>
                <a:cs typeface="Courier New"/>
              </a:rPr>
              <a:t>MOV	A,#0AAH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MOV	P1,A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7324" y="1086865"/>
            <a:ext cx="2959735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;load A with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55H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;send 55H to 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;time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;load A with AA (in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hex)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;send AAH to 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0533" y="2309827"/>
            <a:ext cx="1370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LCALL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DELAY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8240" y="2553667"/>
            <a:ext cx="3571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;keep doing this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indefinitely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0512" y="2553667"/>
            <a:ext cx="124841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1600" dirty="0">
                <a:latin typeface="Courier New"/>
                <a:cs typeface="Courier New"/>
              </a:rPr>
              <a:t>SJMP	BACK</a:t>
            </a:r>
            <a:endParaRPr sz="1600">
              <a:latin typeface="Courier New"/>
              <a:cs typeface="Courier New"/>
            </a:endParaRPr>
          </a:p>
          <a:p>
            <a:pPr marL="12700" marR="803275" indent="5841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...  </a:t>
            </a:r>
            <a:r>
              <a:rPr sz="1600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7670" y="3042852"/>
            <a:ext cx="19812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;end of asm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09785" y="3707891"/>
            <a:ext cx="4445508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5276" y="3733291"/>
            <a:ext cx="425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rewritten program which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229" dirty="0"/>
              <a:t>HANEL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1675</Words>
  <Application>Microsoft Office PowerPoint</Application>
  <PresentationFormat>Custom</PresentationFormat>
  <Paragraphs>411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Assembly program for Embedded System</vt:lpstr>
      <vt:lpstr>PowerPoint Presentation</vt:lpstr>
      <vt:lpstr>PowerPoint Presentation</vt:lpstr>
      <vt:lpstr>PowerPoint Presentation</vt:lpstr>
      <vt:lpstr>LOOP AND  JUMP  INSTRUCTIONS</vt:lpstr>
      <vt:lpstr>PowerPoint Presentation</vt:lpstr>
      <vt:lpstr>PowerPoint Presentation</vt:lpstr>
      <vt:lpstr>PowerPoint Presentation</vt:lpstr>
      <vt:lpstr>CALL  INSTRUCTIONS</vt:lpstr>
      <vt:lpstr>PowerPoint Presentation</vt:lpstr>
      <vt:lpstr>TIME DELAY  FOR VARIOUS  8051 CHIPS (cont’)</vt:lpstr>
      <vt:lpstr>TIME DELAY  FOR VARIOUS  8051 CHIPS</vt:lpstr>
      <vt:lpstr>TIME DELAY  FOR VARIOUS  8051 CHIPS</vt:lpstr>
      <vt:lpstr>TIME DELAY  FOR VARIOUS  8051 CHIPS</vt:lpstr>
      <vt:lpstr>PowerPoint Presentation</vt:lpstr>
      <vt:lpstr>TIME DELAY  FOR VARIOUS  8051 CHIPS</vt:lpstr>
      <vt:lpstr>TIME DELAY  FOR VARIOUS  8051 CHIPS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JUMP, LOOP AND CALL  INSTRUCTIONS</dc:title>
  <cp:lastModifiedBy>PC</cp:lastModifiedBy>
  <cp:revision>3</cp:revision>
  <dcterms:created xsi:type="dcterms:W3CDTF">2023-10-09T17:15:04Z</dcterms:created>
  <dcterms:modified xsi:type="dcterms:W3CDTF">2023-11-01T09:11:58Z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2023-10-09T00:00:00Z</vt:filetime>
  </property>
  <property fmtid="{D5CDD505-2E9C-101B-9397-08002B2CF9AE}" pid="3" name="Creator">
    <vt:lpwstr>Adobe Acrobat 7.08</vt:lpwstr>
  </property>
  <property fmtid="{D5CDD505-2E9C-101B-9397-08002B2CF9AE}" pid="4" name="LastSaved">
    <vt:filetime>2023-10-09T00:00:00Z</vt:filetime>
  </property>
</Properties>
</file>