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18600" cy="6819900"/>
  <p:notesSz cx="9118600" cy="6819900"/>
  <p:embeddedFontLst>
    <p:embeddedFont>
      <p:font typeface="Tahoma" pitchFamily="34" charset="0"/>
      <p:regular r:id="rId19"/>
      <p:bold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PMingLiU" pitchFamily="18" charset="-120"/>
      <p:regular r:id="rId25"/>
    </p:embeddedFont>
    <p:embeddedFont>
      <p:font typeface="LBTMVS+SymbolMT" charset="2"/>
      <p:regular r:id="rId26"/>
    </p:embeddedFont>
    <p:embeddedFont>
      <p:font typeface="TSBRRK+Wingdings-Regular" charset="2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6" y="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95004" y="1364344"/>
            <a:ext cx="5919825" cy="4007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9971" marR="0" algn="ctr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000000"/>
                </a:solidFill>
                <a:latin typeface="Tahoma"/>
                <a:cs typeface="Tahoma"/>
              </a:rPr>
              <a:t>Ports Programming</a:t>
            </a:r>
            <a:endParaRPr sz="2800" b="1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0988" y="2185814"/>
            <a:ext cx="518503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" marR="0">
              <a:lnSpc>
                <a:spcPts val="241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 smtClean="0">
                <a:solidFill>
                  <a:srgbClr val="000000"/>
                </a:solidFill>
                <a:latin typeface="Tahoma"/>
                <a:cs typeface="Tahoma"/>
              </a:rPr>
              <a:t>Embedded</a:t>
            </a:r>
            <a:r>
              <a:rPr lang="en-US" sz="2000" dirty="0" smtClean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000" dirty="0" smtClean="0">
                <a:solidFill>
                  <a:srgbClr val="000000"/>
                </a:solidFill>
                <a:latin typeface="Tahoma"/>
                <a:cs typeface="Tahoma"/>
              </a:rPr>
              <a:t>Systems</a:t>
            </a:r>
            <a:r>
              <a:rPr sz="2000" dirty="0">
                <a:solidFill>
                  <a:srgbClr val="000000"/>
                </a:solidFill>
                <a:latin typeface="Tahoma"/>
                <a:cs typeface="Tahoma"/>
              </a:rPr>
              <a:t>: Using Assembly </a:t>
            </a:r>
            <a:r>
              <a:rPr sz="2000" dirty="0" smtClean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lang="en-US" sz="2000" dirty="0" smtClean="0">
                <a:solidFill>
                  <a:srgbClr val="000000"/>
                </a:solidFill>
                <a:latin typeface="Tahoma"/>
                <a:cs typeface="Tahoma"/>
              </a:rPr>
              <a:t> C</a:t>
            </a:r>
            <a:endParaRPr sz="20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35" y="6227128"/>
            <a:ext cx="5829682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Dept. of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lang="en-US" sz="18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Bahria University, Karachi Campus</a:t>
            </a:r>
            <a:endParaRPr sz="18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06292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5635" y="456772"/>
            <a:ext cx="6377422" cy="46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</a:t>
            </a:r>
            <a:r>
              <a:rPr sz="1700" spc="7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Port 2 can be used as input or 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211" y="727307"/>
            <a:ext cx="598289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22835" y="955907"/>
            <a:ext cx="6219985" cy="113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¾</a:t>
            </a:r>
            <a:r>
              <a:rPr sz="1800" spc="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Just like P1, port 2 does not need any pull-</a:t>
            </a:r>
          </a:p>
          <a:p>
            <a:pPr marL="285749" marR="0">
              <a:lnSpc>
                <a:spcPts val="287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up resistors since it already has pull-up</a:t>
            </a:r>
          </a:p>
          <a:p>
            <a:pPr marL="285749" marR="0">
              <a:lnSpc>
                <a:spcPts val="287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resistors internally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630" y="1092303"/>
            <a:ext cx="2290992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7617" y="1822300"/>
            <a:ext cx="958031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Port 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22835" y="2124053"/>
            <a:ext cx="6309799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¾</a:t>
            </a:r>
            <a:r>
              <a:rPr sz="1800" spc="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Upon reset, port 2 is configured as an input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08585" y="2489049"/>
            <a:ext cx="698152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port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8964" y="3775421"/>
            <a:ext cx="206089" cy="90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</a:t>
            </a:r>
          </a:p>
          <a:p>
            <a:pPr marL="0" marR="0">
              <a:lnSpc>
                <a:spcPts val="84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5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6</a:t>
            </a:r>
          </a:p>
          <a:p>
            <a:pPr marL="0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7</a:t>
            </a:r>
          </a:p>
          <a:p>
            <a:pPr marL="0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95792" y="3760215"/>
            <a:ext cx="263160" cy="101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40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39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38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37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36</a:t>
            </a:r>
          </a:p>
          <a:p>
            <a:pPr marL="3052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35</a:t>
            </a:r>
          </a:p>
          <a:p>
            <a:pPr marL="3052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34</a:t>
            </a:r>
          </a:p>
          <a:p>
            <a:pPr marL="3052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33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47835" y="3770809"/>
            <a:ext cx="32560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Vcc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5479" y="3782224"/>
            <a:ext cx="349411" cy="101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P1.0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P1.1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P1.3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P1.4</a:t>
            </a:r>
          </a:p>
          <a:p>
            <a:pPr marL="0" marR="0">
              <a:lnSpc>
                <a:spcPts val="82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P1.5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P1.6</a:t>
            </a:r>
          </a:p>
          <a:p>
            <a:pPr marL="0" marR="0">
              <a:lnSpc>
                <a:spcPts val="88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P1.7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RST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47835" y="3879017"/>
            <a:ext cx="677242" cy="1226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P0.0(AD0)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P0.1(AD1)</a:t>
            </a:r>
          </a:p>
          <a:p>
            <a:pPr marL="0" marR="0">
              <a:lnSpc>
                <a:spcPts val="84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P0.2(AD2)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P0.3(AD3)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P0.4(AD4)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P0.5(AD5)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P0.6(AD6)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P0.7(AD7)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-EA/VPP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ALE/PROG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-PSEN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95158" y="4641059"/>
            <a:ext cx="611280" cy="22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37347" dirty="0">
                <a:solidFill>
                  <a:srgbClr val="FF0000"/>
                </a:solidFill>
                <a:latin typeface="PMingLiU"/>
                <a:cs typeface="PMingLiU"/>
              </a:rPr>
              <a:t>9</a:t>
            </a:r>
            <a:r>
              <a:rPr sz="1350" spc="240" baseline="37347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8051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4010" y="4758358"/>
            <a:ext cx="653938" cy="117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(RXD)P3.0</a:t>
            </a:r>
          </a:p>
          <a:p>
            <a:pPr marL="1294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(TXD)P3.1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(INT0)P3.2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(INT1)P3.3</a:t>
            </a:r>
          </a:p>
          <a:p>
            <a:pPr marL="114299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(T0)P3.4</a:t>
            </a:r>
          </a:p>
          <a:p>
            <a:pPr marL="11429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(T1)P3.5</a:t>
            </a:r>
          </a:p>
          <a:p>
            <a:pPr marL="60202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(WR)P3.6</a:t>
            </a:r>
          </a:p>
          <a:p>
            <a:pPr marL="83827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(RD)P3.7</a:t>
            </a:r>
          </a:p>
          <a:p>
            <a:pPr marL="16155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XTAL2</a:t>
            </a:r>
          </a:p>
          <a:p>
            <a:pPr marL="16155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XTAL1</a:t>
            </a:r>
          </a:p>
          <a:p>
            <a:pPr marL="268227" marR="0">
              <a:lnSpc>
                <a:spcPts val="81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GND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73064" y="4764504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00364" y="4749299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73064" y="4845027"/>
            <a:ext cx="787407" cy="22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spc="-41" baseline="17041" dirty="0">
                <a:solidFill>
                  <a:srgbClr val="FF0000"/>
                </a:solidFill>
                <a:latin typeface="PMingLiU"/>
                <a:cs typeface="PMingLiU"/>
              </a:rPr>
              <a:t>11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(8031</a:t>
            </a:r>
            <a:r>
              <a:rPr sz="1300" spc="-58" dirty="0">
                <a:solidFill>
                  <a:srgbClr val="FFFFFF"/>
                </a:solidFill>
                <a:latin typeface="PMingLiU"/>
                <a:cs typeface="PMingLiU"/>
              </a:rPr>
              <a:t>)</a:t>
            </a:r>
            <a:r>
              <a:rPr sz="1350" baseline="26714" dirty="0">
                <a:solidFill>
                  <a:srgbClr val="FF0000"/>
                </a:solidFill>
                <a:latin typeface="PMingLiU"/>
                <a:cs typeface="PMingLiU"/>
              </a:rPr>
              <a:t>30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73064" y="4974062"/>
            <a:ext cx="260107" cy="970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12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13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14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15</a:t>
            </a:r>
          </a:p>
          <a:p>
            <a:pPr marL="0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16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17</a:t>
            </a:r>
          </a:p>
          <a:p>
            <a:pPr marL="0" marR="0">
              <a:lnSpc>
                <a:spcPts val="78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18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00364" y="4958844"/>
            <a:ext cx="260107" cy="96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28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27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26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25</a:t>
            </a:r>
          </a:p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24</a:t>
            </a:r>
          </a:p>
          <a:p>
            <a:pPr marL="0" marR="0">
              <a:lnSpc>
                <a:spcPts val="77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23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47835" y="5057094"/>
            <a:ext cx="605065" cy="86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P2.7(A15)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P2.6(A14)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P2.5(A13)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P2.4(A12)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P2.3(A11)</a:t>
            </a:r>
          </a:p>
          <a:p>
            <a:pPr marL="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P2.2(A10)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P2.1(A9)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P2.0(A8)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837300" y="6592527"/>
            <a:ext cx="321915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06292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5635" y="456772"/>
            <a:ext cx="6685998" cy="1321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</a:t>
            </a:r>
            <a:r>
              <a:rPr sz="1700" spc="7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To make port 2 an input port, it must</a:t>
            </a:r>
          </a:p>
          <a:p>
            <a:pPr marL="3429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be programmed as such by writing 1 to</a:t>
            </a:r>
          </a:p>
          <a:p>
            <a:pPr marL="3429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all its bits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211" y="727307"/>
            <a:ext cx="598289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630" y="1092303"/>
            <a:ext cx="2290992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826" y="1822300"/>
            <a:ext cx="9037374" cy="46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Port 2 as Input</a:t>
            </a:r>
            <a:r>
              <a:rPr sz="2400" spc="395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In many 8051-based system, P2 is used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65635" y="1985216"/>
            <a:ext cx="344565" cy="277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84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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3183" y="2187297"/>
            <a:ext cx="1809163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or Dual Role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08535" y="2250523"/>
            <a:ext cx="2245796" cy="46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as simple I/O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65635" y="2763346"/>
            <a:ext cx="6682187" cy="1321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</a:t>
            </a:r>
            <a:r>
              <a:rPr sz="1700" spc="7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In 8031-based systems, port 2 must be</a:t>
            </a:r>
          </a:p>
          <a:p>
            <a:pPr marL="3429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used along with P0 to provide the 16-</a:t>
            </a:r>
          </a:p>
          <a:p>
            <a:pPr marL="3429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bit address for the external memory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98964" y="3775421"/>
            <a:ext cx="206089" cy="90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</a:t>
            </a:r>
          </a:p>
          <a:p>
            <a:pPr marL="0" marR="0">
              <a:lnSpc>
                <a:spcPts val="84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5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6</a:t>
            </a:r>
          </a:p>
          <a:p>
            <a:pPr marL="0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7</a:t>
            </a:r>
          </a:p>
          <a:p>
            <a:pPr marL="0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95792" y="3760215"/>
            <a:ext cx="263160" cy="101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40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39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38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37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36</a:t>
            </a:r>
          </a:p>
          <a:p>
            <a:pPr marL="3052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35</a:t>
            </a:r>
          </a:p>
          <a:p>
            <a:pPr marL="3052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34</a:t>
            </a:r>
          </a:p>
          <a:p>
            <a:pPr marL="3052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33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47835" y="3770809"/>
            <a:ext cx="32560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Vcc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55479" y="3782224"/>
            <a:ext cx="349411" cy="101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P1.0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P1.1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P1.3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P1.4</a:t>
            </a:r>
          </a:p>
          <a:p>
            <a:pPr marL="0" marR="0">
              <a:lnSpc>
                <a:spcPts val="82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P1.5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P1.6</a:t>
            </a:r>
          </a:p>
          <a:p>
            <a:pPr marL="0" marR="0">
              <a:lnSpc>
                <a:spcPts val="88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P1.7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RST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47835" y="3879017"/>
            <a:ext cx="677242" cy="1226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P0.0(AD0)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P0.1(AD1)</a:t>
            </a:r>
          </a:p>
          <a:p>
            <a:pPr marL="0" marR="0">
              <a:lnSpc>
                <a:spcPts val="84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P0.2(AD2)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P0.3(AD3)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P0.4(AD4)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P0.5(AD5)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P0.6(AD6)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P0.7(AD7)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-EA/VPP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ALE/PROG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-PSEN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822835" y="4114396"/>
            <a:ext cx="6272415" cy="1212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¾</a:t>
            </a:r>
            <a:r>
              <a:rPr sz="1800" spc="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Port 2 is also designated as A8</a:t>
            </a:r>
            <a:r>
              <a:rPr sz="2400" spc="10" dirty="0">
                <a:solidFill>
                  <a:srgbClr val="535371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35371"/>
                </a:solidFill>
                <a:latin typeface="Times New Roman"/>
                <a:cs typeface="Times New Roman"/>
              </a:rPr>
              <a:t>–</a:t>
            </a:r>
            <a:r>
              <a:rPr sz="2400" spc="150" dirty="0">
                <a:solidFill>
                  <a:srgbClr val="5353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A15,</a:t>
            </a:r>
          </a:p>
          <a:p>
            <a:pPr marL="285749" marR="0">
              <a:lnSpc>
                <a:spcPts val="28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indicating its dual function</a:t>
            </a:r>
          </a:p>
          <a:p>
            <a:pPr marL="0" marR="0">
              <a:lnSpc>
                <a:spcPts val="2896"/>
              </a:lnSpc>
              <a:spcBef>
                <a:spcPts val="541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¾</a:t>
            </a:r>
            <a:r>
              <a:rPr sz="1800" spc="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Port 0 provides the lower 8 bits via A0 </a:t>
            </a:r>
            <a:r>
              <a:rPr sz="2400" dirty="0">
                <a:solidFill>
                  <a:srgbClr val="535371"/>
                </a:solidFill>
                <a:latin typeface="Times New Roman"/>
                <a:cs typeface="Times New Roman"/>
              </a:rPr>
              <a:t>–</a:t>
            </a:r>
            <a:r>
              <a:rPr sz="2400" spc="150" dirty="0">
                <a:solidFill>
                  <a:srgbClr val="53537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A7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5158" y="4641059"/>
            <a:ext cx="611280" cy="22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37347" dirty="0">
                <a:solidFill>
                  <a:srgbClr val="FF0000"/>
                </a:solidFill>
                <a:latin typeface="PMingLiU"/>
                <a:cs typeface="PMingLiU"/>
              </a:rPr>
              <a:t>9</a:t>
            </a:r>
            <a:r>
              <a:rPr sz="1350" spc="240" baseline="37347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8051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010" y="4758358"/>
            <a:ext cx="653938" cy="117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(RXD)P3.0</a:t>
            </a:r>
          </a:p>
          <a:p>
            <a:pPr marL="1294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(TXD)P3.1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(INT0)P3.2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(INT1)P3.3</a:t>
            </a:r>
          </a:p>
          <a:p>
            <a:pPr marL="114299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(T0)P3.4</a:t>
            </a:r>
          </a:p>
          <a:p>
            <a:pPr marL="11429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(T1)P3.5</a:t>
            </a:r>
          </a:p>
          <a:p>
            <a:pPr marL="60202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(WR)P3.6</a:t>
            </a:r>
          </a:p>
          <a:p>
            <a:pPr marL="83827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(RD)P3.7</a:t>
            </a:r>
          </a:p>
          <a:p>
            <a:pPr marL="16155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XTAL2</a:t>
            </a:r>
          </a:p>
          <a:p>
            <a:pPr marL="16155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XTAL1</a:t>
            </a:r>
          </a:p>
          <a:p>
            <a:pPr marL="268227" marR="0">
              <a:lnSpc>
                <a:spcPts val="81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GND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73064" y="4764504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00364" y="4749299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73064" y="4845027"/>
            <a:ext cx="787407" cy="22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17041" dirty="0">
                <a:solidFill>
                  <a:srgbClr val="FF0000"/>
                </a:solidFill>
                <a:latin typeface="PMingLiU"/>
                <a:cs typeface="PMingLiU"/>
              </a:rPr>
              <a:t>11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(8031)</a:t>
            </a:r>
            <a:r>
              <a:rPr sz="1350" baseline="26714" dirty="0">
                <a:solidFill>
                  <a:srgbClr val="FF0000"/>
                </a:solidFill>
                <a:latin typeface="PMingLiU"/>
                <a:cs typeface="PMingLiU"/>
              </a:rPr>
              <a:t>30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73064" y="4974062"/>
            <a:ext cx="260107" cy="970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12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13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14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15</a:t>
            </a:r>
          </a:p>
          <a:p>
            <a:pPr marL="0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16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17</a:t>
            </a:r>
          </a:p>
          <a:p>
            <a:pPr marL="0" marR="0">
              <a:lnSpc>
                <a:spcPts val="78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18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00364" y="4958844"/>
            <a:ext cx="260107" cy="96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28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27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26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25</a:t>
            </a:r>
          </a:p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24</a:t>
            </a:r>
          </a:p>
          <a:p>
            <a:pPr marL="0" marR="0">
              <a:lnSpc>
                <a:spcPts val="77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23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647835" y="5057094"/>
            <a:ext cx="605065" cy="86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P2.7(A15)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P2.6(A14)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P2.5(A13)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P2.4(A12)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P2.3(A11)</a:t>
            </a:r>
          </a:p>
          <a:p>
            <a:pPr marL="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P2.2(A10)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P2.1(A9)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P2.0(A8)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837300" y="6592527"/>
            <a:ext cx="321915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06292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5635" y="456772"/>
            <a:ext cx="6377422" cy="46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</a:t>
            </a:r>
            <a:r>
              <a:rPr sz="1700" spc="7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Port 3 can be used as input or 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211" y="727307"/>
            <a:ext cx="598289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22835" y="955907"/>
            <a:ext cx="6077588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¾</a:t>
            </a:r>
            <a:r>
              <a:rPr sz="1800" spc="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Port 3 does not need any pull-up resistors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630" y="1092303"/>
            <a:ext cx="2290992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22835" y="1394057"/>
            <a:ext cx="6061340" cy="113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¾</a:t>
            </a:r>
            <a:r>
              <a:rPr sz="1800" spc="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Port 3 is configured as an input port upon</a:t>
            </a:r>
          </a:p>
          <a:p>
            <a:pPr marL="285749" marR="0">
              <a:lnSpc>
                <a:spcPts val="287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reset, this is not the way it is most</a:t>
            </a:r>
          </a:p>
          <a:p>
            <a:pPr marL="285749" marR="0">
              <a:lnSpc>
                <a:spcPts val="287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commonly used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617" y="1822300"/>
            <a:ext cx="958031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Port 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8964" y="3775421"/>
            <a:ext cx="206089" cy="90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</a:t>
            </a:r>
          </a:p>
          <a:p>
            <a:pPr marL="0" marR="0">
              <a:lnSpc>
                <a:spcPts val="84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5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6</a:t>
            </a:r>
          </a:p>
          <a:p>
            <a:pPr marL="0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7</a:t>
            </a:r>
          </a:p>
          <a:p>
            <a:pPr marL="0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95792" y="3760215"/>
            <a:ext cx="263160" cy="101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40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39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38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37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36</a:t>
            </a:r>
          </a:p>
          <a:p>
            <a:pPr marL="3052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35</a:t>
            </a:r>
          </a:p>
          <a:p>
            <a:pPr marL="3052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34</a:t>
            </a:r>
          </a:p>
          <a:p>
            <a:pPr marL="3052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33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47835" y="3770809"/>
            <a:ext cx="32560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Vcc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5479" y="3782224"/>
            <a:ext cx="349411" cy="101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P1.0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P1.1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P1.3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P1.4</a:t>
            </a:r>
          </a:p>
          <a:p>
            <a:pPr marL="0" marR="0">
              <a:lnSpc>
                <a:spcPts val="82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P1.5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P1.6</a:t>
            </a:r>
          </a:p>
          <a:p>
            <a:pPr marL="0" marR="0">
              <a:lnSpc>
                <a:spcPts val="88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P1.7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RST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47835" y="3879017"/>
            <a:ext cx="677242" cy="1226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P0.0(AD0)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P0.1(AD1)</a:t>
            </a:r>
          </a:p>
          <a:p>
            <a:pPr marL="0" marR="0">
              <a:lnSpc>
                <a:spcPts val="84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P0.2(AD2)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P0.3(AD3)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P0.4(AD4)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P0.5(AD5)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P0.6(AD6)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P0.7(AD7)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-EA/VPP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ALE/PROG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-PSEN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95158" y="4641059"/>
            <a:ext cx="611280" cy="22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37347" dirty="0">
                <a:solidFill>
                  <a:srgbClr val="FF0000"/>
                </a:solidFill>
                <a:latin typeface="PMingLiU"/>
                <a:cs typeface="PMingLiU"/>
              </a:rPr>
              <a:t>9</a:t>
            </a:r>
            <a:r>
              <a:rPr sz="1350" spc="240" baseline="37347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8051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010" y="4758358"/>
            <a:ext cx="653938" cy="117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(RXD)P3.0</a:t>
            </a:r>
          </a:p>
          <a:p>
            <a:pPr marL="1294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(TXD)P3.1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(INT0)P3.2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(INT1)P3.3</a:t>
            </a:r>
          </a:p>
          <a:p>
            <a:pPr marL="114299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(T0)P3.4</a:t>
            </a:r>
          </a:p>
          <a:p>
            <a:pPr marL="11429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(T1)P3.5</a:t>
            </a:r>
          </a:p>
          <a:p>
            <a:pPr marL="60202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(WR)P3.6</a:t>
            </a:r>
          </a:p>
          <a:p>
            <a:pPr marL="83827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(RD)P3.7</a:t>
            </a:r>
          </a:p>
          <a:p>
            <a:pPr marL="16155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XTAL2</a:t>
            </a:r>
          </a:p>
          <a:p>
            <a:pPr marL="16155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XTAL1</a:t>
            </a:r>
          </a:p>
          <a:p>
            <a:pPr marL="268227" marR="0">
              <a:lnSpc>
                <a:spcPts val="81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GND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73064" y="4764504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00364" y="4749299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73064" y="4845027"/>
            <a:ext cx="787407" cy="22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17041" dirty="0">
                <a:solidFill>
                  <a:srgbClr val="FFFFFF"/>
                </a:solidFill>
                <a:latin typeface="PMingLiU"/>
                <a:cs typeface="PMingLiU"/>
              </a:rPr>
              <a:t>11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(8031)</a:t>
            </a:r>
            <a:r>
              <a:rPr sz="1350" baseline="26714" dirty="0">
                <a:solidFill>
                  <a:srgbClr val="FF0000"/>
                </a:solidFill>
                <a:latin typeface="PMingLiU"/>
                <a:cs typeface="PMingLiU"/>
              </a:rPr>
              <a:t>30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73064" y="4974062"/>
            <a:ext cx="260107" cy="970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12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13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14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15</a:t>
            </a:r>
          </a:p>
          <a:p>
            <a:pPr marL="0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16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17</a:t>
            </a:r>
          </a:p>
          <a:p>
            <a:pPr marL="0" marR="0">
              <a:lnSpc>
                <a:spcPts val="78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18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00364" y="4958844"/>
            <a:ext cx="260107" cy="96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28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27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26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25</a:t>
            </a:r>
          </a:p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24</a:t>
            </a:r>
          </a:p>
          <a:p>
            <a:pPr marL="0" marR="0">
              <a:lnSpc>
                <a:spcPts val="77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23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47835" y="5057094"/>
            <a:ext cx="605065" cy="86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P2.7(A15)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P2.6(A14)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P2.5(A13)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P2.4(A12)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P2.3(A11)</a:t>
            </a:r>
          </a:p>
          <a:p>
            <a:pPr marL="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P2.2(A10)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P2.1(A9)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P2.0(A8)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837300" y="6592527"/>
            <a:ext cx="321915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06292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5635" y="456772"/>
            <a:ext cx="6185441" cy="1321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</a:t>
            </a:r>
            <a:r>
              <a:rPr sz="1700" spc="7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Port 3 has the additional function of</a:t>
            </a:r>
          </a:p>
          <a:p>
            <a:pPr marL="3429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providing some extremely important</a:t>
            </a:r>
          </a:p>
          <a:p>
            <a:pPr marL="3429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211" y="727307"/>
            <a:ext cx="598289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630" y="1092303"/>
            <a:ext cx="2290992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7617" y="1822300"/>
            <a:ext cx="958031" cy="710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Port 3</a:t>
            </a:r>
          </a:p>
          <a:p>
            <a:pPr marL="38099" marR="0">
              <a:lnSpc>
                <a:spcPts val="241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75235" y="1888632"/>
            <a:ext cx="837029" cy="3249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Tahoma"/>
                <a:cs typeface="Tahoma"/>
              </a:rPr>
              <a:t>P3 Bit</a:t>
            </a:r>
          </a:p>
          <a:p>
            <a:pPr marL="0" marR="0">
              <a:lnSpc>
                <a:spcPts val="2172"/>
              </a:lnSpc>
              <a:spcBef>
                <a:spcPts val="81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P3.0</a:t>
            </a:r>
          </a:p>
          <a:p>
            <a:pPr marL="0" marR="0">
              <a:lnSpc>
                <a:spcPts val="2172"/>
              </a:lnSpc>
              <a:spcBef>
                <a:spcPts val="65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P3.1</a:t>
            </a:r>
          </a:p>
          <a:p>
            <a:pPr marL="0" marR="0">
              <a:lnSpc>
                <a:spcPts val="2172"/>
              </a:lnSpc>
              <a:spcBef>
                <a:spcPts val="70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P3.2</a:t>
            </a:r>
          </a:p>
          <a:p>
            <a:pPr marL="0" marR="0">
              <a:lnSpc>
                <a:spcPts val="2172"/>
              </a:lnSpc>
              <a:spcBef>
                <a:spcPts val="70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P3.3</a:t>
            </a:r>
          </a:p>
          <a:p>
            <a:pPr marL="0" marR="0">
              <a:lnSpc>
                <a:spcPts val="2172"/>
              </a:lnSpc>
              <a:spcBef>
                <a:spcPts val="70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P3.4</a:t>
            </a:r>
          </a:p>
          <a:p>
            <a:pPr marL="0" marR="0">
              <a:lnSpc>
                <a:spcPts val="2172"/>
              </a:lnSpc>
              <a:spcBef>
                <a:spcPts val="65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P3.5</a:t>
            </a:r>
          </a:p>
          <a:p>
            <a:pPr marL="0" marR="0">
              <a:lnSpc>
                <a:spcPts val="2172"/>
              </a:lnSpc>
              <a:spcBef>
                <a:spcPts val="707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P3.6</a:t>
            </a:r>
          </a:p>
          <a:p>
            <a:pPr marL="0" marR="0">
              <a:lnSpc>
                <a:spcPts val="2172"/>
              </a:lnSpc>
              <a:spcBef>
                <a:spcPts val="701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P3.7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81481" y="1888632"/>
            <a:ext cx="1788445" cy="31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Tahoma"/>
                <a:cs typeface="Tahoma"/>
              </a:rPr>
              <a:t>Function</a:t>
            </a:r>
            <a:r>
              <a:rPr sz="1800" b="1" spc="1628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0000"/>
                </a:solidFill>
                <a:latin typeface="Tahoma"/>
                <a:cs typeface="Tahoma"/>
              </a:rPr>
              <a:t>Pin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86986" y="2094991"/>
            <a:ext cx="685613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Serial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81481" y="2268108"/>
            <a:ext cx="648555" cy="1774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RxD</a:t>
            </a:r>
          </a:p>
          <a:p>
            <a:pPr marL="0" marR="0">
              <a:lnSpc>
                <a:spcPts val="2172"/>
              </a:lnSpc>
              <a:spcBef>
                <a:spcPts val="65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TxD</a:t>
            </a:r>
          </a:p>
          <a:p>
            <a:pPr marL="0" marR="0">
              <a:lnSpc>
                <a:spcPts val="2172"/>
              </a:lnSpc>
              <a:spcBef>
                <a:spcPts val="70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INT0</a:t>
            </a:r>
          </a:p>
          <a:p>
            <a:pPr marL="0" marR="0">
              <a:lnSpc>
                <a:spcPts val="2172"/>
              </a:lnSpc>
              <a:spcBef>
                <a:spcPts val="70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INT1</a:t>
            </a:r>
          </a:p>
          <a:p>
            <a:pPr marL="0" marR="0">
              <a:lnSpc>
                <a:spcPts val="2172"/>
              </a:lnSpc>
              <a:spcBef>
                <a:spcPts val="70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T0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51735" y="2268108"/>
            <a:ext cx="402188" cy="286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10</a:t>
            </a:r>
          </a:p>
          <a:p>
            <a:pPr marL="0" marR="0">
              <a:lnSpc>
                <a:spcPts val="2172"/>
              </a:lnSpc>
              <a:spcBef>
                <a:spcPts val="65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11</a:t>
            </a:r>
          </a:p>
          <a:p>
            <a:pPr marL="0" marR="0">
              <a:lnSpc>
                <a:spcPts val="2172"/>
              </a:lnSpc>
              <a:spcBef>
                <a:spcPts val="70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12</a:t>
            </a:r>
          </a:p>
          <a:p>
            <a:pPr marL="0" marR="0">
              <a:lnSpc>
                <a:spcPts val="2172"/>
              </a:lnSpc>
              <a:spcBef>
                <a:spcPts val="70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13</a:t>
            </a:r>
          </a:p>
          <a:p>
            <a:pPr marL="0" marR="0">
              <a:lnSpc>
                <a:spcPts val="2172"/>
              </a:lnSpc>
              <a:spcBef>
                <a:spcPts val="70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14</a:t>
            </a:r>
          </a:p>
          <a:p>
            <a:pPr marL="0" marR="0">
              <a:lnSpc>
                <a:spcPts val="2172"/>
              </a:lnSpc>
              <a:spcBef>
                <a:spcPts val="651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15</a:t>
            </a:r>
          </a:p>
          <a:p>
            <a:pPr marL="0" marR="0">
              <a:lnSpc>
                <a:spcPts val="2172"/>
              </a:lnSpc>
              <a:spcBef>
                <a:spcPts val="707"/>
              </a:spcBef>
              <a:spcAft>
                <a:spcPts val="0"/>
              </a:spcAft>
            </a:pPr>
            <a:r>
              <a:rPr sz="1800" dirty="0">
                <a:solidFill>
                  <a:srgbClr val="535371"/>
                </a:solidFill>
                <a:latin typeface="Tahoma"/>
                <a:cs typeface="Tahoma"/>
              </a:rPr>
              <a:t>16</a:t>
            </a:r>
          </a:p>
          <a:p>
            <a:pPr marL="0" marR="0">
              <a:lnSpc>
                <a:spcPts val="2172"/>
              </a:lnSpc>
              <a:spcBef>
                <a:spcPts val="701"/>
              </a:spcBef>
              <a:spcAft>
                <a:spcPts val="0"/>
              </a:spcAft>
            </a:pPr>
            <a:r>
              <a:rPr sz="1800" dirty="0">
                <a:solidFill>
                  <a:srgbClr val="535371"/>
                </a:solidFill>
                <a:latin typeface="Tahoma"/>
                <a:cs typeface="Tahoma"/>
              </a:rPr>
              <a:t>17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86986" y="2328164"/>
            <a:ext cx="1664899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communications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56329" y="2805937"/>
            <a:ext cx="1028660" cy="525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External</a:t>
            </a:r>
          </a:p>
          <a:p>
            <a:pPr marL="0" marR="0">
              <a:lnSpc>
                <a:spcPts val="184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interrupts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95792" y="3760215"/>
            <a:ext cx="263160" cy="101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40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39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38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37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36</a:t>
            </a:r>
          </a:p>
          <a:p>
            <a:pPr marL="3052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35</a:t>
            </a:r>
          </a:p>
          <a:p>
            <a:pPr marL="3052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34</a:t>
            </a:r>
          </a:p>
          <a:p>
            <a:pPr marL="3052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33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55479" y="3782224"/>
            <a:ext cx="349411" cy="101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P1.0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P1.1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P1.3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P1.4</a:t>
            </a:r>
          </a:p>
          <a:p>
            <a:pPr marL="0" marR="0">
              <a:lnSpc>
                <a:spcPts val="82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P1.5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P1.6</a:t>
            </a:r>
          </a:p>
          <a:p>
            <a:pPr marL="0" marR="0">
              <a:lnSpc>
                <a:spcPts val="88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P1.7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RST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98964" y="3775421"/>
            <a:ext cx="206089" cy="90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</a:t>
            </a:r>
          </a:p>
          <a:p>
            <a:pPr marL="0" marR="0">
              <a:lnSpc>
                <a:spcPts val="84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5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6</a:t>
            </a:r>
          </a:p>
          <a:p>
            <a:pPr marL="0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7</a:t>
            </a:r>
          </a:p>
          <a:p>
            <a:pPr marL="0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47835" y="3770809"/>
            <a:ext cx="32560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Vcc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263009" y="3660139"/>
            <a:ext cx="799913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Timers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47835" y="3879017"/>
            <a:ext cx="677242" cy="1226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P0.0(AD0)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P0.1(AD1)</a:t>
            </a:r>
          </a:p>
          <a:p>
            <a:pPr marL="0" marR="0">
              <a:lnSpc>
                <a:spcPts val="84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P0.2(AD2)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P0.3(AD3)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P0.4(AD4)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P0.5(AD5)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P0.6(AD6)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P0.7(AD7)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-EA/VPP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ALE/PROG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-PSEN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181481" y="4093098"/>
            <a:ext cx="410691" cy="31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ahoma"/>
                <a:cs typeface="Tahoma"/>
              </a:rPr>
              <a:t>T1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904107" y="4285741"/>
            <a:ext cx="2094651" cy="524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Read/Write signals</a:t>
            </a:r>
          </a:p>
          <a:p>
            <a:pPr marL="0" marR="0">
              <a:lnSpc>
                <a:spcPts val="183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 external memories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181481" y="4458858"/>
            <a:ext cx="500810" cy="67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535371"/>
                </a:solidFill>
                <a:latin typeface="Tahoma"/>
                <a:cs typeface="Tahoma"/>
              </a:rPr>
              <a:t>WR</a:t>
            </a:r>
          </a:p>
          <a:p>
            <a:pPr marL="0" marR="0">
              <a:lnSpc>
                <a:spcPts val="2172"/>
              </a:lnSpc>
              <a:spcBef>
                <a:spcPts val="651"/>
              </a:spcBef>
              <a:spcAft>
                <a:spcPts val="0"/>
              </a:spcAft>
            </a:pPr>
            <a:r>
              <a:rPr sz="1800" dirty="0">
                <a:solidFill>
                  <a:srgbClr val="535371"/>
                </a:solidFill>
                <a:latin typeface="Tahoma"/>
                <a:cs typeface="Tahoma"/>
              </a:rPr>
              <a:t>RD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95158" y="4641059"/>
            <a:ext cx="611280" cy="22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37347" dirty="0">
                <a:solidFill>
                  <a:srgbClr val="FF0000"/>
                </a:solidFill>
                <a:latin typeface="PMingLiU"/>
                <a:cs typeface="PMingLiU"/>
              </a:rPr>
              <a:t>9</a:t>
            </a:r>
            <a:r>
              <a:rPr sz="1350" spc="240" baseline="37347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8051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4010" y="4758358"/>
            <a:ext cx="653938" cy="117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(RXD)P3.0</a:t>
            </a:r>
          </a:p>
          <a:p>
            <a:pPr marL="1294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(TXD)P3.1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(INT0)P3.2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(INT1)P3.3</a:t>
            </a:r>
          </a:p>
          <a:p>
            <a:pPr marL="114299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(T0)P3.4</a:t>
            </a:r>
          </a:p>
          <a:p>
            <a:pPr marL="11429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(T1)P3.5</a:t>
            </a:r>
          </a:p>
          <a:p>
            <a:pPr marL="60202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(WR)P3.6</a:t>
            </a:r>
          </a:p>
          <a:p>
            <a:pPr marL="83827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(RD)P3.7</a:t>
            </a:r>
          </a:p>
          <a:p>
            <a:pPr marL="16155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XTAL2</a:t>
            </a:r>
          </a:p>
          <a:p>
            <a:pPr marL="16155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XTAL1</a:t>
            </a:r>
          </a:p>
          <a:p>
            <a:pPr marL="268227" marR="0">
              <a:lnSpc>
                <a:spcPts val="81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GND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73064" y="4764504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00364" y="4749299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73064" y="4845027"/>
            <a:ext cx="787407" cy="22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17041" dirty="0">
                <a:solidFill>
                  <a:srgbClr val="FFFFFF"/>
                </a:solidFill>
                <a:latin typeface="PMingLiU"/>
                <a:cs typeface="PMingLiU"/>
              </a:rPr>
              <a:t>11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(8031)</a:t>
            </a:r>
            <a:r>
              <a:rPr sz="1350" baseline="26714" dirty="0">
                <a:solidFill>
                  <a:srgbClr val="FF0000"/>
                </a:solidFill>
                <a:latin typeface="PMingLiU"/>
                <a:cs typeface="PMingLiU"/>
              </a:rPr>
              <a:t>30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73064" y="4974062"/>
            <a:ext cx="260107" cy="970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12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13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14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15</a:t>
            </a:r>
          </a:p>
          <a:p>
            <a:pPr marL="0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16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17</a:t>
            </a:r>
          </a:p>
          <a:p>
            <a:pPr marL="0" marR="0">
              <a:lnSpc>
                <a:spcPts val="78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18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300364" y="4958844"/>
            <a:ext cx="260107" cy="96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28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27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26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25</a:t>
            </a:r>
          </a:p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24</a:t>
            </a:r>
          </a:p>
          <a:p>
            <a:pPr marL="0" marR="0">
              <a:lnSpc>
                <a:spcPts val="77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23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21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647835" y="5057094"/>
            <a:ext cx="605065" cy="86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P2.7(A15)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P2.6(A14)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P2.5(A13)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P2.4(A12)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P2.3(A11)</a:t>
            </a:r>
          </a:p>
          <a:p>
            <a:pPr marL="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P2.2(A10)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P2.1(A9)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P2.0(A8)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667637" y="5208523"/>
            <a:ext cx="3473273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 systems based on 8751, 89C51 or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667637" y="5441696"/>
            <a:ext cx="4235006" cy="757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DS89C4x0, pins 3.6 and 3.7 are used for I/O</a:t>
            </a:r>
          </a:p>
          <a:p>
            <a:pPr marL="0" marR="0">
              <a:lnSpc>
                <a:spcPts val="183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while the rest of the pins in port 3 are</a:t>
            </a:r>
          </a:p>
          <a:p>
            <a:pPr marL="0" marR="0">
              <a:lnSpc>
                <a:spcPts val="1836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normally used in the alternate function role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8837300" y="6592527"/>
            <a:ext cx="321915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06292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46407" y="232663"/>
            <a:ext cx="6230530" cy="565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Write a program for the DS89C420 to toggle all the bits of P0, P1,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and P2 every 1/4 of a second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211" y="727307"/>
            <a:ext cx="598289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46407" y="892996"/>
            <a:ext cx="1477479" cy="792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ORG</a:t>
            </a:r>
          </a:p>
          <a:p>
            <a:pPr marL="0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BACK:</a:t>
            </a:r>
            <a:r>
              <a:rPr sz="1800" spc="7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914400" marR="0">
              <a:lnSpc>
                <a:spcPts val="194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75115" y="892996"/>
            <a:ext cx="289582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630" y="1092303"/>
            <a:ext cx="2290992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74808" y="1140638"/>
            <a:ext cx="975493" cy="1039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A,#55H</a:t>
            </a:r>
          </a:p>
          <a:p>
            <a:pPr marL="306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P0,A</a:t>
            </a:r>
          </a:p>
          <a:p>
            <a:pPr marL="306" marR="0">
              <a:lnSpc>
                <a:spcPts val="194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P1,A</a:t>
            </a:r>
          </a:p>
          <a:p>
            <a:pPr marL="306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P2,A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60807" y="1635921"/>
            <a:ext cx="563946" cy="544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0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7617" y="1822300"/>
            <a:ext cx="958031" cy="710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Port 3</a:t>
            </a:r>
          </a:p>
          <a:p>
            <a:pPr marL="38099" marR="0">
              <a:lnSpc>
                <a:spcPts val="241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60807" y="2131205"/>
            <a:ext cx="2022895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ACALL</a:t>
            </a:r>
            <a:r>
              <a:rPr sz="1800" spc="7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QSDELAY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76160" y="2131205"/>
            <a:ext cx="2883006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;Quarter of a</a:t>
            </a:r>
            <a:r>
              <a:rPr sz="1800" spc="-1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second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360807" y="2378847"/>
            <a:ext cx="563946" cy="1039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0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0" marR="0">
              <a:lnSpc>
                <a:spcPts val="194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0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274754" y="2378847"/>
            <a:ext cx="1112676" cy="792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A,#0AAH</a:t>
            </a:r>
          </a:p>
          <a:p>
            <a:pPr marL="361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P0,A</a:t>
            </a:r>
          </a:p>
          <a:p>
            <a:pPr marL="361" marR="0">
              <a:lnSpc>
                <a:spcPts val="194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P1,A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75115" y="3121773"/>
            <a:ext cx="701129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P2,A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360807" y="3369414"/>
            <a:ext cx="2022669" cy="544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ACALL</a:t>
            </a:r>
            <a:r>
              <a:rPr sz="1800" spc="7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QSDELAY</a:t>
            </a:r>
          </a:p>
          <a:p>
            <a:pPr marL="0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SJMP</a:t>
            </a:r>
            <a:r>
              <a:rPr sz="1800" spc="18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BACK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8964" y="3775421"/>
            <a:ext cx="206089" cy="90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</a:t>
            </a:r>
          </a:p>
          <a:p>
            <a:pPr marL="0" marR="0">
              <a:lnSpc>
                <a:spcPts val="84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5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6</a:t>
            </a:r>
          </a:p>
          <a:p>
            <a:pPr marL="0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7</a:t>
            </a:r>
          </a:p>
          <a:p>
            <a:pPr marL="0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95792" y="3760215"/>
            <a:ext cx="263160" cy="101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40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39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38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37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36</a:t>
            </a:r>
          </a:p>
          <a:p>
            <a:pPr marL="3052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35</a:t>
            </a:r>
          </a:p>
          <a:p>
            <a:pPr marL="3052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34</a:t>
            </a:r>
          </a:p>
          <a:p>
            <a:pPr marL="3052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33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47835" y="3770809"/>
            <a:ext cx="32560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Vcc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55479" y="3782224"/>
            <a:ext cx="349411" cy="101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P1.0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P1.1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P1.3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P1.4</a:t>
            </a:r>
          </a:p>
          <a:p>
            <a:pPr marL="0" marR="0">
              <a:lnSpc>
                <a:spcPts val="82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P1.5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P1.6</a:t>
            </a:r>
          </a:p>
          <a:p>
            <a:pPr marL="0" marR="0">
              <a:lnSpc>
                <a:spcPts val="88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P1.7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RST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47835" y="3879017"/>
            <a:ext cx="677242" cy="1226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P0.0(AD0)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P0.1(AD1)</a:t>
            </a:r>
          </a:p>
          <a:p>
            <a:pPr marL="0" marR="0">
              <a:lnSpc>
                <a:spcPts val="84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P0.2(AD2)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P0.3(AD3)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P0.4(AD4)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P0.5(AD5)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P0.6(AD6)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P0.7(AD7)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-EA/VPP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ALE/PROG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-PSEN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46407" y="3864698"/>
            <a:ext cx="1477159" cy="544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QSDELAY:</a:t>
            </a:r>
          </a:p>
          <a:p>
            <a:pPr marL="914400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470785" y="3901693"/>
            <a:ext cx="698227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Delay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4794" y="4112340"/>
            <a:ext cx="975493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R5,#11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942454" y="4113316"/>
            <a:ext cx="277862" cy="318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LBTMVS+SymbolMT"/>
                <a:cs typeface="LBTMVS+SymbolMT"/>
              </a:rPr>
              <a:t>×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524631" y="4113316"/>
            <a:ext cx="277862" cy="318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LBTMVS+SymbolMT"/>
                <a:cs typeface="LBTMVS+SymbolMT"/>
              </a:rPr>
              <a:t>×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107561" y="4113316"/>
            <a:ext cx="277862" cy="318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LBTMVS+SymbolMT"/>
                <a:cs typeface="LBTMVS+SymbolMT"/>
              </a:rPr>
              <a:t>×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874127" y="4113316"/>
            <a:ext cx="277862" cy="318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LBTMVS+SymbolMT"/>
                <a:cs typeface="LBTMVS+SymbolMT"/>
              </a:rPr>
              <a:t>×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470785" y="4139435"/>
            <a:ext cx="3227771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 11</a:t>
            </a:r>
            <a:r>
              <a:rPr sz="1800" spc="14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248</a:t>
            </a:r>
            <a:r>
              <a:rPr sz="1800" spc="143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255</a:t>
            </a:r>
            <a:r>
              <a:rPr sz="1800" spc="14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 MC</a:t>
            </a:r>
            <a:r>
              <a:rPr sz="1800" spc="14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90 ns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446407" y="4359982"/>
            <a:ext cx="563946" cy="792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H3:</a:t>
            </a:r>
          </a:p>
          <a:p>
            <a:pPr marL="0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H2:</a:t>
            </a:r>
          </a:p>
          <a:p>
            <a:pPr marL="0" marR="0">
              <a:lnSpc>
                <a:spcPts val="194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H1: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360534" y="4359982"/>
            <a:ext cx="563946" cy="544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0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274387" y="4346489"/>
            <a:ext cx="2555616" cy="318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R4,#248</a:t>
            </a:r>
            <a:r>
              <a:rPr sz="1800" spc="807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= 250,430 </a:t>
            </a:r>
            <a:r>
              <a:rPr sz="1800" dirty="0">
                <a:solidFill>
                  <a:srgbClr val="FFFFFF"/>
                </a:solidFill>
                <a:latin typeface="LBTMVS+SymbolMT"/>
                <a:cs typeface="LBTMVS+SymbolMT"/>
              </a:rPr>
              <a:t>µ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274387" y="4607624"/>
            <a:ext cx="1112676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R3,#255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95158" y="4641059"/>
            <a:ext cx="611280" cy="22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37347" dirty="0">
                <a:solidFill>
                  <a:srgbClr val="FF0000"/>
                </a:solidFill>
                <a:latin typeface="PMingLiU"/>
                <a:cs typeface="PMingLiU"/>
              </a:rPr>
              <a:t>9</a:t>
            </a:r>
            <a:r>
              <a:rPr sz="1350" spc="240" baseline="37347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8051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4010" y="4758358"/>
            <a:ext cx="653938" cy="117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(RXD)P3.0</a:t>
            </a:r>
          </a:p>
          <a:p>
            <a:pPr marL="1294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(TXD)P3.1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(INT0)P3.2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(INT1)P3.3</a:t>
            </a:r>
          </a:p>
          <a:p>
            <a:pPr marL="114299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(T0)P3.4</a:t>
            </a:r>
          </a:p>
          <a:p>
            <a:pPr marL="11429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(T1)P3.5</a:t>
            </a:r>
          </a:p>
          <a:p>
            <a:pPr marL="60202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(WR)P3.6</a:t>
            </a:r>
          </a:p>
          <a:p>
            <a:pPr marL="83827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(RD)P3.7</a:t>
            </a:r>
          </a:p>
          <a:p>
            <a:pPr marL="16155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XTAL2</a:t>
            </a:r>
          </a:p>
          <a:p>
            <a:pPr marL="16155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XTAL1</a:t>
            </a:r>
          </a:p>
          <a:p>
            <a:pPr marL="268227" marR="0">
              <a:lnSpc>
                <a:spcPts val="81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GND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73064" y="4764504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10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300364" y="4749299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31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73064" y="4845027"/>
            <a:ext cx="787407" cy="22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17041" dirty="0">
                <a:solidFill>
                  <a:srgbClr val="FFFFFF"/>
                </a:solidFill>
                <a:latin typeface="PMingLiU"/>
                <a:cs typeface="PMingLiU"/>
              </a:rPr>
              <a:t>11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(8031)</a:t>
            </a:r>
            <a:r>
              <a:rPr sz="1350" baseline="26714" dirty="0">
                <a:solidFill>
                  <a:srgbClr val="FF0000"/>
                </a:solidFill>
                <a:latin typeface="PMingLiU"/>
                <a:cs typeface="PMingLiU"/>
              </a:rPr>
              <a:t>30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360394" y="4855266"/>
            <a:ext cx="1750223" cy="1039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DJNZ</a:t>
            </a:r>
            <a:r>
              <a:rPr sz="1800" spc="1817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R3,H1</a:t>
            </a:r>
          </a:p>
          <a:p>
            <a:pPr marL="413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DJNZ</a:t>
            </a:r>
            <a:r>
              <a:rPr sz="1800" spc="1817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R4,H2</a:t>
            </a:r>
          </a:p>
          <a:p>
            <a:pPr marL="413" marR="0">
              <a:lnSpc>
                <a:spcPts val="194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DJNZ</a:t>
            </a:r>
            <a:r>
              <a:rPr sz="1800" spc="1817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R5,H3</a:t>
            </a:r>
          </a:p>
          <a:p>
            <a:pPr marL="413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RET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871309" y="4855266"/>
            <a:ext cx="2610969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;4 MC for DS89C4x0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73064" y="4974062"/>
            <a:ext cx="260107" cy="970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12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13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14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15</a:t>
            </a:r>
          </a:p>
          <a:p>
            <a:pPr marL="0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16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17</a:t>
            </a:r>
          </a:p>
          <a:p>
            <a:pPr marL="0" marR="0">
              <a:lnSpc>
                <a:spcPts val="78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18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20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00364" y="4958844"/>
            <a:ext cx="260107" cy="96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28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27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26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25</a:t>
            </a:r>
          </a:p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24</a:t>
            </a:r>
          </a:p>
          <a:p>
            <a:pPr marL="0" marR="0">
              <a:lnSpc>
                <a:spcPts val="77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23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21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647835" y="5057094"/>
            <a:ext cx="605065" cy="86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P2.7(A15)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P2.6(A14)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P2.5(A13)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P2.4(A12)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P2.3(A11)</a:t>
            </a:r>
          </a:p>
          <a:p>
            <a:pPr marL="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P2.2(A10)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P2.1(A9)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P2.0(A8)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360807" y="5845833"/>
            <a:ext cx="563946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END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8837300" y="6592527"/>
            <a:ext cx="321915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06292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63755" y="218185"/>
            <a:ext cx="3695564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The entire 8 bits of Port 1 are accessed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3755" y="599626"/>
            <a:ext cx="1477479" cy="544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BACK:</a:t>
            </a:r>
            <a:r>
              <a:rPr sz="1800" spc="74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914400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91994" y="599626"/>
            <a:ext cx="975493" cy="544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A,#55H</a:t>
            </a:r>
          </a:p>
          <a:p>
            <a:pPr marL="468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P1,A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8211" y="727307"/>
            <a:ext cx="598289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630" y="1092303"/>
            <a:ext cx="2290992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78155" y="1094909"/>
            <a:ext cx="1749856" cy="792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ACALL</a:t>
            </a:r>
            <a:r>
              <a:rPr sz="1800" spc="7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DELAY</a:t>
            </a:r>
          </a:p>
          <a:p>
            <a:pPr marL="0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0" marR="0">
              <a:lnSpc>
                <a:spcPts val="194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92102" y="1342551"/>
            <a:ext cx="1112676" cy="544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A,#0AAH</a:t>
            </a:r>
          </a:p>
          <a:p>
            <a:pPr marL="190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P1,A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9168" y="1822300"/>
            <a:ext cx="2095100" cy="113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Different ways</a:t>
            </a:r>
          </a:p>
          <a:p>
            <a:pPr marL="139447" marR="0">
              <a:lnSpc>
                <a:spcPts val="287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 Accessing</a:t>
            </a:r>
          </a:p>
          <a:p>
            <a:pPr marL="157734" marR="0">
              <a:lnSpc>
                <a:spcPts val="287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Entire 8 Bits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78155" y="1837835"/>
            <a:ext cx="1749946" cy="544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ACALL</a:t>
            </a:r>
            <a:r>
              <a:rPr sz="1800" spc="74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DELAY</a:t>
            </a:r>
          </a:p>
          <a:p>
            <a:pPr marL="0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SJMP</a:t>
            </a:r>
            <a:r>
              <a:rPr sz="1800" spc="18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BACK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63755" y="2545333"/>
            <a:ext cx="6165648" cy="538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Rewrite the code in a more efficient manner by accessing the port</a:t>
            </a:r>
          </a:p>
          <a:p>
            <a:pPr marL="0" marR="0">
              <a:lnSpc>
                <a:spcPts val="194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directly without going through the accumulator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563755" y="3174415"/>
            <a:ext cx="1477011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BACK:</a:t>
            </a:r>
            <a:r>
              <a:rPr sz="1800" spc="74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91994" y="3174415"/>
            <a:ext cx="1112676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P1,#55H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78155" y="3422057"/>
            <a:ext cx="1749856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ACALL</a:t>
            </a:r>
            <a:r>
              <a:rPr sz="1800" spc="7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DELAY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478155" y="3669699"/>
            <a:ext cx="563946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392282" y="3669699"/>
            <a:ext cx="1249858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P1,#0AAH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478155" y="3917341"/>
            <a:ext cx="1749946" cy="544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ACALL</a:t>
            </a:r>
            <a:r>
              <a:rPr sz="1800" spc="74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DELAY</a:t>
            </a:r>
          </a:p>
          <a:p>
            <a:pPr marL="0" marR="0">
              <a:lnSpc>
                <a:spcPts val="1949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SJMP</a:t>
            </a:r>
            <a:r>
              <a:rPr sz="1800" spc="18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BACK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562231" y="4615687"/>
            <a:ext cx="3555568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Another way of doing the same thing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476631" y="4971981"/>
            <a:ext cx="563946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90618" y="4971981"/>
            <a:ext cx="975493" cy="516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A,#55H</a:t>
            </a:r>
          </a:p>
          <a:p>
            <a:pPr marL="245" marR="0">
              <a:lnSpc>
                <a:spcPts val="1728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P1,A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562231" y="5191439"/>
            <a:ext cx="1477406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BACK:</a:t>
            </a:r>
            <a:r>
              <a:rPr sz="1800" spc="74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476631" y="5410139"/>
            <a:ext cx="1749856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ACALL</a:t>
            </a:r>
            <a:r>
              <a:rPr sz="1800" spc="7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DELAY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476631" y="5629597"/>
            <a:ext cx="563946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CPL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390939" y="5629597"/>
            <a:ext cx="289582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476631" y="5848298"/>
            <a:ext cx="1613417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SJMP</a:t>
            </a:r>
            <a:r>
              <a:rPr sz="1800" spc="18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BACK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837300" y="6592527"/>
            <a:ext cx="321915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06292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5635" y="456772"/>
            <a:ext cx="6281898" cy="46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</a:t>
            </a:r>
            <a:r>
              <a:rPr sz="1700" spc="7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Sometimes we need to access only 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293" y="727307"/>
            <a:ext cx="2302118" cy="770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8453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 BIT</a:t>
            </a:r>
          </a:p>
          <a:p>
            <a:pPr marL="0" marR="0">
              <a:lnSpc>
                <a:spcPts val="287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MANIPULATION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08535" y="883475"/>
            <a:ext cx="3229121" cy="46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or 2 bits of the port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628" y="1446207"/>
            <a:ext cx="3981412" cy="417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r>
              <a:rPr sz="2400" spc="2112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BACK:</a:t>
            </a:r>
            <a:r>
              <a:rPr sz="1800" spc="7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CPL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49961" y="1446207"/>
            <a:ext cx="1749946" cy="846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308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P1.2</a:t>
            </a:r>
          </a:p>
          <a:p>
            <a:pPr marL="0" marR="0">
              <a:lnSpc>
                <a:spcPts val="2039"/>
              </a:lnSpc>
              <a:spcBef>
                <a:spcPts val="17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ACALL</a:t>
            </a:r>
            <a:r>
              <a:rPr sz="1800" spc="74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DELAY</a:t>
            </a:r>
          </a:p>
          <a:p>
            <a:pPr marL="0" marR="0">
              <a:lnSpc>
                <a:spcPts val="2039"/>
              </a:lnSpc>
              <a:spcBef>
                <a:spcPts val="1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SJMP</a:t>
            </a:r>
            <a:r>
              <a:rPr sz="1800" spc="18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BACK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93160" y="1446207"/>
            <a:ext cx="2337323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;complement P1.2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4121" y="2187297"/>
            <a:ext cx="2006338" cy="113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469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 Ports</a:t>
            </a:r>
          </a:p>
          <a:p>
            <a:pPr marL="454153" marR="0">
              <a:lnSpc>
                <a:spcPts val="287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 Bit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Addressability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35561" y="2544238"/>
            <a:ext cx="5478079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;another variation of the above program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35561" y="2819311"/>
            <a:ext cx="2664346" cy="571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AGAIN:</a:t>
            </a:r>
            <a:r>
              <a:rPr sz="1800" spc="-328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SETB</a:t>
            </a:r>
            <a:r>
              <a:rPr sz="1800" spc="18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P1.2</a:t>
            </a:r>
          </a:p>
          <a:p>
            <a:pPr marL="914400" marR="0">
              <a:lnSpc>
                <a:spcPts val="2039"/>
              </a:lnSpc>
              <a:spcBef>
                <a:spcPts val="17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ACALL</a:t>
            </a:r>
            <a:r>
              <a:rPr sz="1800" spc="74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DELAY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93160" y="2819311"/>
            <a:ext cx="2064318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;set only P1.2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449961" y="3368703"/>
            <a:ext cx="563946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CLR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64269" y="3368703"/>
            <a:ext cx="701129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P1.2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193160" y="3368703"/>
            <a:ext cx="2337427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;clear only P1.2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449961" y="3643022"/>
            <a:ext cx="1749946" cy="572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ACALL</a:t>
            </a:r>
            <a:r>
              <a:rPr sz="1800" spc="74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DELAY</a:t>
            </a:r>
          </a:p>
          <a:p>
            <a:pPr marL="0" marR="0">
              <a:lnSpc>
                <a:spcPts val="2039"/>
              </a:lnSpc>
              <a:spcBef>
                <a:spcPts val="1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SJMP</a:t>
            </a:r>
            <a:r>
              <a:rPr sz="1800" spc="1817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AGAIN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74011" y="4026067"/>
            <a:ext cx="382134" cy="252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7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Tahoma"/>
                <a:cs typeface="Tahoma"/>
              </a:rPr>
              <a:t>P0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056762" y="4026067"/>
            <a:ext cx="382134" cy="252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7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Tahoma"/>
                <a:cs typeface="Tahoma"/>
              </a:rPr>
              <a:t>P1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704462" y="4026067"/>
            <a:ext cx="382134" cy="252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7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Tahoma"/>
                <a:cs typeface="Tahoma"/>
              </a:rPr>
              <a:t>P2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364355" y="4026067"/>
            <a:ext cx="382134" cy="252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7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Tahoma"/>
                <a:cs typeface="Tahoma"/>
              </a:rPr>
              <a:t>P3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036438" y="4026067"/>
            <a:ext cx="834187" cy="487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7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Tahoma"/>
                <a:cs typeface="Tahoma"/>
              </a:rPr>
              <a:t>Port Bit</a:t>
            </a:r>
          </a:p>
          <a:p>
            <a:pPr marL="343661" marR="0">
              <a:lnSpc>
                <a:spcPts val="1448"/>
              </a:lnSpc>
              <a:spcBef>
                <a:spcPts val="40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D0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374011" y="4291255"/>
            <a:ext cx="449229" cy="18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P0.0</a:t>
            </a:r>
          </a:p>
          <a:p>
            <a:pPr marL="0" marR="0">
              <a:lnSpc>
                <a:spcPts val="1448"/>
              </a:lnSpc>
              <a:spcBef>
                <a:spcPts val="38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P0.1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P0.2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P0.3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P0.4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P0.5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P0.6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P0.7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056762" y="4291255"/>
            <a:ext cx="449229" cy="18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P1.0</a:t>
            </a:r>
          </a:p>
          <a:p>
            <a:pPr marL="0" marR="0">
              <a:lnSpc>
                <a:spcPts val="1448"/>
              </a:lnSpc>
              <a:spcBef>
                <a:spcPts val="38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P1.1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P1.2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P1.3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P1.4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P1.5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P1.6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P1.7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04462" y="4291255"/>
            <a:ext cx="449229" cy="18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P2.0</a:t>
            </a:r>
          </a:p>
          <a:p>
            <a:pPr marL="0" marR="0">
              <a:lnSpc>
                <a:spcPts val="1448"/>
              </a:lnSpc>
              <a:spcBef>
                <a:spcPts val="38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P2.1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P2.2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P2.3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P2.4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P2.5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P2.6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P2.7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364355" y="4291255"/>
            <a:ext cx="449229" cy="18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P3.0</a:t>
            </a:r>
          </a:p>
          <a:p>
            <a:pPr marL="0" marR="0">
              <a:lnSpc>
                <a:spcPts val="1448"/>
              </a:lnSpc>
              <a:spcBef>
                <a:spcPts val="38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P3.1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P3.2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P3.3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P3.4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P3.5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P3.6</a:t>
            </a:r>
          </a:p>
          <a:p>
            <a:pPr marL="0" marR="0">
              <a:lnSpc>
                <a:spcPts val="1448"/>
              </a:lnSpc>
              <a:spcBef>
                <a:spcPts val="3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P3.7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380100" y="4517569"/>
            <a:ext cx="339196" cy="222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D1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380100" y="4744645"/>
            <a:ext cx="339196" cy="222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D2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380100" y="4971721"/>
            <a:ext cx="339196" cy="222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D3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380100" y="5198797"/>
            <a:ext cx="339196" cy="222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D4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380100" y="5425873"/>
            <a:ext cx="339196" cy="222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D5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380100" y="5652949"/>
            <a:ext cx="339196" cy="222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D6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380100" y="5880024"/>
            <a:ext cx="339196" cy="222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Tahoma"/>
                <a:cs typeface="Tahoma"/>
              </a:rPr>
              <a:t>D7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8837300" y="6592527"/>
            <a:ext cx="321915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06292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95353" y="330961"/>
            <a:ext cx="1377698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Example 4-2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95353" y="660899"/>
            <a:ext cx="5486095" cy="566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Write the following programs.</a:t>
            </a:r>
          </a:p>
          <a:p>
            <a:pPr marL="0" marR="0">
              <a:lnSpc>
                <a:spcPts val="1993"/>
              </a:lnSpc>
              <a:spcBef>
                <a:spcPts val="17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Create a square wave of 50% duty cycle on bit 0 of port 1.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293" y="727307"/>
            <a:ext cx="2302118" cy="113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8453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 BIT</a:t>
            </a:r>
          </a:p>
          <a:p>
            <a:pPr marL="0" marR="0">
              <a:lnSpc>
                <a:spcPts val="287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MANIPULATION</a:t>
            </a:r>
          </a:p>
          <a:p>
            <a:pPr marL="5334" marR="0">
              <a:lnSpc>
                <a:spcPts val="287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95353" y="1334491"/>
            <a:ext cx="1041685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Solution: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5353" y="1664429"/>
            <a:ext cx="6388841" cy="840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The 50% duty cycle means that the “on” and “off” state (or the high</a:t>
            </a:r>
          </a:p>
          <a:p>
            <a:pPr marL="533392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and low portion of the pulse) have the same length. Therefore,</a:t>
            </a:r>
          </a:p>
          <a:p>
            <a:pPr marL="533392" marR="0">
              <a:lnSpc>
                <a:spcPts val="1993"/>
              </a:lnSpc>
              <a:spcBef>
                <a:spcPts val="12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we toggle P1.0 with a time delay in between each state.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4121" y="2187297"/>
            <a:ext cx="2006338" cy="113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469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 Ports</a:t>
            </a:r>
          </a:p>
          <a:p>
            <a:pPr marL="454153" marR="0">
              <a:lnSpc>
                <a:spcPts val="287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 Bit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Addressability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5353" y="2538111"/>
            <a:ext cx="6623742" cy="54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HERE:</a:t>
            </a:r>
            <a:r>
              <a:rPr sz="1800" spc="7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SETB</a:t>
            </a:r>
            <a:r>
              <a:rPr sz="1800" spc="1817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P1.0</a:t>
            </a:r>
            <a:r>
              <a:rPr sz="1800" spc="1068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;set to high bit 0</a:t>
            </a:r>
            <a:r>
              <a:rPr sz="18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of port 1</a:t>
            </a:r>
          </a:p>
          <a:p>
            <a:pPr marL="914400" marR="0">
              <a:lnSpc>
                <a:spcPts val="1926"/>
              </a:lnSpc>
              <a:spcBef>
                <a:spcPts val="5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LCALL</a:t>
            </a:r>
            <a:r>
              <a:rPr sz="1800" spc="74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DELAY</a:t>
            </a:r>
            <a:r>
              <a:rPr sz="1800" spc="74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;call the delay subroutine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09753" y="3016641"/>
            <a:ext cx="563946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CLR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23920" y="3016641"/>
            <a:ext cx="2023517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P1.0</a:t>
            </a:r>
            <a:r>
              <a:rPr sz="1800" spc="18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;P1.0=0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09753" y="3249814"/>
            <a:ext cx="1749946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LCALL</a:t>
            </a:r>
            <a:r>
              <a:rPr sz="1800" spc="74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DELAY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5717" y="3284604"/>
            <a:ext cx="881973" cy="344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09753" y="3482987"/>
            <a:ext cx="3893299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SJMP</a:t>
            </a:r>
            <a:r>
              <a:rPr sz="1800" spc="1817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HERE</a:t>
            </a:r>
            <a:r>
              <a:rPr sz="1800" spc="1817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;keep doing it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95353" y="3807166"/>
            <a:ext cx="4147301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Another way to write the above program is: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95353" y="4132210"/>
            <a:ext cx="1477316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HERE:</a:t>
            </a:r>
            <a:r>
              <a:rPr sz="1800" spc="7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CPL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24078" y="4132210"/>
            <a:ext cx="4795017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P1.0</a:t>
            </a:r>
            <a:r>
              <a:rPr sz="1800" spc="1068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;set to high bit 0</a:t>
            </a:r>
            <a:r>
              <a:rPr sz="18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of port 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309753" y="4376814"/>
            <a:ext cx="5531103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LCALL</a:t>
            </a:r>
            <a:r>
              <a:rPr sz="1800" spc="74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DELAY</a:t>
            </a:r>
            <a:r>
              <a:rPr sz="1800" spc="74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;call the delay subroutine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309753" y="4609987"/>
            <a:ext cx="3893299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SJMP</a:t>
            </a:r>
            <a:r>
              <a:rPr sz="1800" spc="1817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HERE</a:t>
            </a:r>
            <a:r>
              <a:rPr sz="1800" spc="1817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;keep doing it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580263" y="4900985"/>
            <a:ext cx="559308" cy="263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8051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757816" y="5746051"/>
            <a:ext cx="519868" cy="263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74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P1.0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837300" y="6592527"/>
            <a:ext cx="321915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06292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59633" y="254761"/>
            <a:ext cx="1227139" cy="111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Provides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+5V supply</a:t>
            </a:r>
          </a:p>
          <a:p>
            <a:pPr marL="0" marR="0">
              <a:lnSpc>
                <a:spcPts val="1993"/>
              </a:lnSpc>
              <a:spcBef>
                <a:spcPts val="122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voltage to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chip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211" y="727307"/>
            <a:ext cx="598289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630" y="1092303"/>
            <a:ext cx="2290992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68705" y="1128013"/>
            <a:ext cx="1917977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8051 Pin Diagram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29836" y="1525151"/>
            <a:ext cx="295572" cy="1324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40</a:t>
            </a:r>
          </a:p>
          <a:p>
            <a:pPr marL="0" marR="0">
              <a:lnSpc>
                <a:spcPts val="1200"/>
              </a:lnSpc>
              <a:spcBef>
                <a:spcPts val="288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39</a:t>
            </a:r>
          </a:p>
          <a:p>
            <a:pPr marL="0" marR="0">
              <a:lnSpc>
                <a:spcPts val="1200"/>
              </a:lnSpc>
              <a:spcBef>
                <a:spcPts val="3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38</a:t>
            </a:r>
          </a:p>
          <a:p>
            <a:pPr marL="0" marR="0">
              <a:lnSpc>
                <a:spcPts val="1200"/>
              </a:lnSpc>
              <a:spcBef>
                <a:spcPts val="288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37</a:t>
            </a:r>
          </a:p>
          <a:p>
            <a:pPr marL="0" marR="0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36</a:t>
            </a:r>
          </a:p>
          <a:p>
            <a:pPr marL="0" marR="0">
              <a:lnSpc>
                <a:spcPts val="1200"/>
              </a:lnSpc>
              <a:spcBef>
                <a:spcPts val="23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35</a:t>
            </a:r>
          </a:p>
          <a:p>
            <a:pPr marL="0" marR="0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34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77536" y="1544201"/>
            <a:ext cx="3827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Vcc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94534" y="1563251"/>
            <a:ext cx="415081" cy="171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P1.0</a:t>
            </a:r>
          </a:p>
          <a:p>
            <a:pPr marL="3048" marR="0">
              <a:lnSpc>
                <a:spcPts val="1200"/>
              </a:lnSpc>
              <a:spcBef>
                <a:spcPts val="288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P1.1</a:t>
            </a:r>
          </a:p>
          <a:p>
            <a:pPr marL="3048" marR="0">
              <a:lnSpc>
                <a:spcPts val="1200"/>
              </a:lnSpc>
              <a:spcBef>
                <a:spcPts val="311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P1.2</a:t>
            </a:r>
          </a:p>
          <a:p>
            <a:pPr marL="3048" marR="0">
              <a:lnSpc>
                <a:spcPts val="1200"/>
              </a:lnSpc>
              <a:spcBef>
                <a:spcPts val="288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P1.3</a:t>
            </a:r>
          </a:p>
          <a:p>
            <a:pPr marL="3048" marR="0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P1.4</a:t>
            </a:r>
          </a:p>
          <a:p>
            <a:pPr marL="3048" marR="0">
              <a:lnSpc>
                <a:spcPts val="1200"/>
              </a:lnSpc>
              <a:spcBef>
                <a:spcPts val="239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P1.5</a:t>
            </a:r>
          </a:p>
          <a:p>
            <a:pPr marL="3048" marR="0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P1.6</a:t>
            </a:r>
          </a:p>
          <a:p>
            <a:pPr marL="3048" marR="0">
              <a:lnSpc>
                <a:spcPts val="1200"/>
              </a:lnSpc>
              <a:spcBef>
                <a:spcPts val="397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P1.7</a:t>
            </a:r>
          </a:p>
          <a:p>
            <a:pPr marL="0" marR="0">
              <a:lnSpc>
                <a:spcPts val="1200"/>
              </a:lnSpc>
              <a:spcBef>
                <a:spcPts val="32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RST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05302" y="1554105"/>
            <a:ext cx="223986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23953" y="1610359"/>
            <a:ext cx="1403575" cy="2213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 total of 32</a:t>
            </a:r>
          </a:p>
          <a:p>
            <a:pPr marL="0" marR="0">
              <a:lnSpc>
                <a:spcPts val="1993"/>
              </a:lnSpc>
              <a:spcBef>
                <a:spcPts val="172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pins are set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aside for the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four ports P0,</a:t>
            </a:r>
          </a:p>
          <a:p>
            <a:pPr marL="0" marR="0">
              <a:lnSpc>
                <a:spcPts val="1993"/>
              </a:lnSpc>
              <a:spcBef>
                <a:spcPts val="122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P1, P2, P3,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where each</a:t>
            </a:r>
          </a:p>
          <a:p>
            <a:pPr marL="0" marR="0">
              <a:lnSpc>
                <a:spcPts val="1993"/>
              </a:lnSpc>
              <a:spcBef>
                <a:spcPts val="172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port takes 8</a:t>
            </a:r>
          </a:p>
          <a:p>
            <a:pPr marL="0" marR="0">
              <a:lnSpc>
                <a:spcPts val="1993"/>
              </a:lnSpc>
              <a:spcBef>
                <a:spcPts val="116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pins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00730" y="1743081"/>
            <a:ext cx="228558" cy="1525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1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2</a:t>
            </a:r>
          </a:p>
          <a:p>
            <a:pPr marL="4571" marR="0">
              <a:lnSpc>
                <a:spcPts val="1200"/>
              </a:lnSpc>
              <a:spcBef>
                <a:spcPts val="31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3</a:t>
            </a:r>
          </a:p>
          <a:p>
            <a:pPr marL="4571" marR="0">
              <a:lnSpc>
                <a:spcPts val="1200"/>
              </a:lnSpc>
              <a:spcBef>
                <a:spcPts val="288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4</a:t>
            </a:r>
          </a:p>
          <a:p>
            <a:pPr marL="4571" marR="0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5</a:t>
            </a:r>
          </a:p>
          <a:p>
            <a:pPr marL="4571" marR="0">
              <a:lnSpc>
                <a:spcPts val="1200"/>
              </a:lnSpc>
              <a:spcBef>
                <a:spcPts val="23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6</a:t>
            </a:r>
          </a:p>
          <a:p>
            <a:pPr marL="4571" marR="0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7</a:t>
            </a:r>
          </a:p>
          <a:p>
            <a:pPr marL="4571" marR="0">
              <a:lnSpc>
                <a:spcPts val="1200"/>
              </a:lnSpc>
              <a:spcBef>
                <a:spcPts val="35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8</a:t>
            </a:r>
          </a:p>
          <a:p>
            <a:pPr marL="0" marR="0">
              <a:lnSpc>
                <a:spcPts val="1200"/>
              </a:lnSpc>
              <a:spcBef>
                <a:spcPts val="32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77536" y="1733177"/>
            <a:ext cx="823890" cy="1525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P0.0 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(AD0)</a:t>
            </a:r>
          </a:p>
          <a:p>
            <a:pPr marL="0" marR="0">
              <a:lnSpc>
                <a:spcPts val="1200"/>
              </a:lnSpc>
              <a:spcBef>
                <a:spcPts val="311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P0.1 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(AD1)</a:t>
            </a:r>
          </a:p>
          <a:p>
            <a:pPr marL="0" marR="0">
              <a:lnSpc>
                <a:spcPts val="1200"/>
              </a:lnSpc>
              <a:spcBef>
                <a:spcPts val="288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P0.2 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(AD2)</a:t>
            </a:r>
          </a:p>
          <a:p>
            <a:pPr marL="0" marR="0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P0.3 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(AD3)</a:t>
            </a:r>
          </a:p>
          <a:p>
            <a:pPr marL="0" marR="0">
              <a:lnSpc>
                <a:spcPts val="1200"/>
              </a:lnSpc>
              <a:spcBef>
                <a:spcPts val="239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P0.4 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(AD4)</a:t>
            </a:r>
          </a:p>
          <a:p>
            <a:pPr marL="0" marR="0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P0.5 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(AD5)</a:t>
            </a:r>
          </a:p>
          <a:p>
            <a:pPr marL="0" marR="0">
              <a:lnSpc>
                <a:spcPts val="1200"/>
              </a:lnSpc>
              <a:spcBef>
                <a:spcPts val="397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P0.6 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(AD6)</a:t>
            </a:r>
          </a:p>
          <a:p>
            <a:pPr marL="0" marR="0">
              <a:lnSpc>
                <a:spcPts val="1200"/>
              </a:lnSpc>
              <a:spcBef>
                <a:spcPts val="324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P0.7 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(AD7)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08735" y="2153355"/>
            <a:ext cx="420394" cy="319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715364" y="2318722"/>
            <a:ext cx="446109" cy="2350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P0</a:t>
            </a:r>
          </a:p>
          <a:p>
            <a:pPr marL="25906" marR="0">
              <a:lnSpc>
                <a:spcPts val="2212"/>
              </a:lnSpc>
              <a:spcBef>
                <a:spcPts val="13783"/>
              </a:spcBef>
              <a:spcAft>
                <a:spcPts val="0"/>
              </a:spcAf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11787" y="2711477"/>
            <a:ext cx="1077262" cy="1062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943" marR="0">
              <a:lnSpc>
                <a:spcPts val="2544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Times New Roman"/>
                <a:cs typeface="Times New Roman"/>
              </a:rPr>
              <a:t>8051</a:t>
            </a:r>
          </a:p>
          <a:p>
            <a:pPr marL="73166" marR="0">
              <a:lnSpc>
                <a:spcPts val="2544"/>
              </a:lnSpc>
              <a:spcBef>
                <a:spcPts val="265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Times New Roman"/>
                <a:cs typeface="Times New Roman"/>
              </a:rPr>
              <a:t>(8031)</a:t>
            </a:r>
          </a:p>
          <a:p>
            <a:pPr marL="0" marR="0">
              <a:lnSpc>
                <a:spcPts val="2544"/>
              </a:lnSpc>
              <a:spcBef>
                <a:spcPts val="265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Times New Roman"/>
                <a:cs typeface="Times New Roman"/>
              </a:rPr>
              <a:t>(89420)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024502" y="2855602"/>
            <a:ext cx="300843" cy="384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33</a:t>
            </a:r>
          </a:p>
          <a:p>
            <a:pPr marL="0" marR="0">
              <a:lnSpc>
                <a:spcPts val="1200"/>
              </a:lnSpc>
              <a:spcBef>
                <a:spcPts val="324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32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05329" y="3284608"/>
            <a:ext cx="904229" cy="162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626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(RXD) </a:t>
            </a: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P3.0</a:t>
            </a:r>
          </a:p>
          <a:p>
            <a:pPr marL="64007" marR="0">
              <a:lnSpc>
                <a:spcPts val="1200"/>
              </a:lnSpc>
              <a:spcBef>
                <a:spcPts val="22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(TXD) </a:t>
            </a: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P3.1</a:t>
            </a:r>
          </a:p>
          <a:p>
            <a:pPr marL="0" marR="0">
              <a:lnSpc>
                <a:spcPts val="1200"/>
              </a:lnSpc>
              <a:spcBef>
                <a:spcPts val="27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(-INT0) </a:t>
            </a: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P3.2</a:t>
            </a:r>
          </a:p>
          <a:p>
            <a:pPr marL="0" marR="0">
              <a:lnSpc>
                <a:spcPts val="1200"/>
              </a:lnSpc>
              <a:spcBef>
                <a:spcPts val="22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(-INT1) </a:t>
            </a: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P3.3</a:t>
            </a:r>
          </a:p>
          <a:p>
            <a:pPr marL="198883" marR="0">
              <a:lnSpc>
                <a:spcPts val="120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(T0) </a:t>
            </a: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P3.4</a:t>
            </a:r>
          </a:p>
          <a:p>
            <a:pPr marL="198883" marR="0">
              <a:lnSpc>
                <a:spcPts val="1200"/>
              </a:lnSpc>
              <a:spcBef>
                <a:spcPts val="22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(T1) </a:t>
            </a: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P3.5</a:t>
            </a:r>
          </a:p>
          <a:p>
            <a:pPr marL="79248" marR="0">
              <a:lnSpc>
                <a:spcPts val="1200"/>
              </a:lnSpc>
              <a:spcBef>
                <a:spcPts val="228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(-WR) </a:t>
            </a: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P3.6</a:t>
            </a:r>
          </a:p>
          <a:p>
            <a:pPr marL="111251" marR="0">
              <a:lnSpc>
                <a:spcPts val="1200"/>
              </a:lnSpc>
              <a:spcBef>
                <a:spcPts val="27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(-RD )</a:t>
            </a: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P3.7</a:t>
            </a:r>
          </a:p>
          <a:p>
            <a:pPr marL="298705" marR="0">
              <a:lnSpc>
                <a:spcPts val="1200"/>
              </a:lnSpc>
              <a:spcBef>
                <a:spcPts val="10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XTAL2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775585" y="3293752"/>
            <a:ext cx="295572" cy="1998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10</a:t>
            </a:r>
          </a:p>
          <a:p>
            <a:pPr marL="0" marR="0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11</a:t>
            </a:r>
          </a:p>
          <a:p>
            <a:pPr marL="0" marR="0">
              <a:lnSpc>
                <a:spcPts val="1200"/>
              </a:lnSpc>
              <a:spcBef>
                <a:spcPts val="227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12</a:t>
            </a:r>
          </a:p>
          <a:p>
            <a:pPr marL="0" marR="0">
              <a:lnSpc>
                <a:spcPts val="1200"/>
              </a:lnSpc>
              <a:spcBef>
                <a:spcPts val="21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13</a:t>
            </a:r>
          </a:p>
          <a:p>
            <a:pPr marL="0" marR="0">
              <a:lnSpc>
                <a:spcPts val="1200"/>
              </a:lnSpc>
              <a:spcBef>
                <a:spcPts val="278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14</a:t>
            </a:r>
          </a:p>
          <a:p>
            <a:pPr marL="0" marR="0">
              <a:lnSpc>
                <a:spcPts val="1200"/>
              </a:lnSpc>
              <a:spcBef>
                <a:spcPts val="22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15</a:t>
            </a:r>
          </a:p>
          <a:p>
            <a:pPr marL="0" marR="0">
              <a:lnSpc>
                <a:spcPts val="1200"/>
              </a:lnSpc>
              <a:spcBef>
                <a:spcPts val="228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16</a:t>
            </a:r>
          </a:p>
          <a:p>
            <a:pPr marL="0" marR="0">
              <a:lnSpc>
                <a:spcPts val="1200"/>
              </a:lnSpc>
              <a:spcBef>
                <a:spcPts val="22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17</a:t>
            </a:r>
          </a:p>
          <a:p>
            <a:pPr marL="0" marR="0">
              <a:lnSpc>
                <a:spcPts val="1200"/>
              </a:lnSpc>
              <a:spcBef>
                <a:spcPts val="15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18</a:t>
            </a:r>
          </a:p>
          <a:p>
            <a:pPr marL="0" marR="0">
              <a:lnSpc>
                <a:spcPts val="1200"/>
              </a:lnSpc>
              <a:spcBef>
                <a:spcPts val="228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19</a:t>
            </a:r>
          </a:p>
          <a:p>
            <a:pPr marL="0" marR="0">
              <a:lnSpc>
                <a:spcPts val="1200"/>
              </a:lnSpc>
              <a:spcBef>
                <a:spcPts val="22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20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034408" y="3265558"/>
            <a:ext cx="295572" cy="199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31</a:t>
            </a:r>
          </a:p>
          <a:p>
            <a:pPr marL="0" marR="0">
              <a:lnSpc>
                <a:spcPts val="1200"/>
              </a:lnSpc>
              <a:spcBef>
                <a:spcPts val="30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30</a:t>
            </a:r>
          </a:p>
          <a:p>
            <a:pPr marL="0" marR="0">
              <a:lnSpc>
                <a:spcPts val="1200"/>
              </a:lnSpc>
              <a:spcBef>
                <a:spcPts val="22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29</a:t>
            </a:r>
          </a:p>
          <a:p>
            <a:pPr marL="0" marR="0">
              <a:lnSpc>
                <a:spcPts val="120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28</a:t>
            </a:r>
          </a:p>
          <a:p>
            <a:pPr marL="0" marR="0">
              <a:lnSpc>
                <a:spcPts val="1200"/>
              </a:lnSpc>
              <a:spcBef>
                <a:spcPts val="27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27</a:t>
            </a:r>
          </a:p>
          <a:p>
            <a:pPr marL="0" marR="0">
              <a:lnSpc>
                <a:spcPts val="1200"/>
              </a:lnSpc>
              <a:spcBef>
                <a:spcPts val="228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26</a:t>
            </a:r>
          </a:p>
          <a:p>
            <a:pPr marL="0" marR="0">
              <a:lnSpc>
                <a:spcPts val="1200"/>
              </a:lnSpc>
              <a:spcBef>
                <a:spcPts val="22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25</a:t>
            </a:r>
          </a:p>
          <a:p>
            <a:pPr marL="0" marR="0">
              <a:lnSpc>
                <a:spcPts val="1200"/>
              </a:lnSpc>
              <a:spcBef>
                <a:spcPts val="228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24</a:t>
            </a:r>
          </a:p>
          <a:p>
            <a:pPr marL="0" marR="0">
              <a:lnSpc>
                <a:spcPts val="1200"/>
              </a:lnSpc>
              <a:spcBef>
                <a:spcPts val="15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23</a:t>
            </a:r>
          </a:p>
          <a:p>
            <a:pPr marL="0" marR="0">
              <a:lnSpc>
                <a:spcPts val="1200"/>
              </a:lnSpc>
              <a:spcBef>
                <a:spcPts val="221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22</a:t>
            </a:r>
          </a:p>
          <a:p>
            <a:pPr marL="0" marR="0">
              <a:lnSpc>
                <a:spcPts val="1200"/>
              </a:lnSpc>
              <a:spcBef>
                <a:spcPts val="228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21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677536" y="3265558"/>
            <a:ext cx="852189" cy="55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-EA/VPP</a:t>
            </a:r>
          </a:p>
          <a:p>
            <a:pPr marL="0" marR="0">
              <a:lnSpc>
                <a:spcPts val="1200"/>
              </a:lnSpc>
              <a:spcBef>
                <a:spcPts val="222"/>
              </a:spcBef>
              <a:spcAft>
                <a:spcPts val="0"/>
              </a:spcAft>
            </a:pPr>
            <a:r>
              <a:rPr sz="1200" dirty="0">
                <a:solidFill>
                  <a:srgbClr val="0032CC"/>
                </a:solidFill>
                <a:latin typeface="PMingLiU"/>
                <a:cs typeface="PMingLiU"/>
              </a:rPr>
              <a:t>ALE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/PROG</a:t>
            </a:r>
          </a:p>
          <a:p>
            <a:pPr marL="0" marR="0">
              <a:lnSpc>
                <a:spcPts val="1200"/>
              </a:lnSpc>
              <a:spcBef>
                <a:spcPts val="277"/>
              </a:spcBef>
              <a:spcAft>
                <a:spcPts val="0"/>
              </a:spcAft>
            </a:pPr>
            <a:r>
              <a:rPr sz="1200" dirty="0">
                <a:solidFill>
                  <a:srgbClr val="0032CC"/>
                </a:solidFill>
                <a:latin typeface="PMingLiU"/>
                <a:cs typeface="PMingLiU"/>
              </a:rPr>
              <a:t>-PSEN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677536" y="3808102"/>
            <a:ext cx="792491" cy="1446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P2.7 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(A15)</a:t>
            </a:r>
          </a:p>
          <a:p>
            <a:pPr marL="0" marR="0">
              <a:lnSpc>
                <a:spcPts val="1200"/>
              </a:lnSpc>
              <a:spcBef>
                <a:spcPts val="215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P2.6 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(A14)</a:t>
            </a:r>
          </a:p>
          <a:p>
            <a:pPr marL="0" marR="0">
              <a:lnSpc>
                <a:spcPts val="1200"/>
              </a:lnSpc>
              <a:spcBef>
                <a:spcPts val="221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P2.5 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(A13)</a:t>
            </a:r>
          </a:p>
          <a:p>
            <a:pPr marL="0" marR="0">
              <a:lnSpc>
                <a:spcPts val="1200"/>
              </a:lnSpc>
              <a:spcBef>
                <a:spcPts val="278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P2.4 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(A12)</a:t>
            </a:r>
          </a:p>
          <a:p>
            <a:pPr marL="0" marR="0">
              <a:lnSpc>
                <a:spcPts val="1200"/>
              </a:lnSpc>
              <a:spcBef>
                <a:spcPts val="221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P2.3 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(A11)</a:t>
            </a:r>
          </a:p>
          <a:p>
            <a:pPr marL="0" marR="0">
              <a:lnSpc>
                <a:spcPts val="1200"/>
              </a:lnSpc>
              <a:spcBef>
                <a:spcPts val="100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P2.2 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(A10)</a:t>
            </a:r>
          </a:p>
          <a:p>
            <a:pPr marL="0" marR="0">
              <a:lnSpc>
                <a:spcPts val="1200"/>
              </a:lnSpc>
              <a:spcBef>
                <a:spcPts val="278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P2.1 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(A9)</a:t>
            </a:r>
          </a:p>
          <a:p>
            <a:pPr marL="0" marR="0">
              <a:lnSpc>
                <a:spcPts val="1200"/>
              </a:lnSpc>
              <a:spcBef>
                <a:spcPts val="221"/>
              </a:spcBef>
              <a:spcAft>
                <a:spcPts val="0"/>
              </a:spcAft>
            </a:pPr>
            <a:r>
              <a:rPr sz="1200" dirty="0">
                <a:solidFill>
                  <a:srgbClr val="FF0000"/>
                </a:solidFill>
                <a:latin typeface="PMingLiU"/>
                <a:cs typeface="PMingLiU"/>
              </a:rPr>
              <a:t>P2.0 </a:t>
            </a: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(A8)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940676" y="3854900"/>
            <a:ext cx="420394" cy="319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1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P3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804034" y="4902333"/>
            <a:ext cx="605581" cy="37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XTAL1</a:t>
            </a:r>
          </a:p>
          <a:p>
            <a:pPr marL="142494" marR="0">
              <a:lnSpc>
                <a:spcPts val="1200"/>
              </a:lnSpc>
              <a:spcBef>
                <a:spcPts val="22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PMingLiU"/>
                <a:cs typeface="PMingLiU"/>
              </a:rPr>
              <a:t>GND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543687" y="5232907"/>
            <a:ext cx="736756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Grond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837300" y="6592527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06292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5635" y="456772"/>
            <a:ext cx="6613687" cy="1407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</a:t>
            </a:r>
            <a:r>
              <a:rPr sz="1700" spc="7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The four 8-bit I/O ports P0, P1, P2 and</a:t>
            </a:r>
          </a:p>
          <a:p>
            <a:pPr marL="3429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P3 each uses 8 pins</a:t>
            </a:r>
          </a:p>
          <a:p>
            <a:pPr marL="0" marR="0">
              <a:lnSpc>
                <a:spcPts val="3382"/>
              </a:lnSpc>
              <a:spcBef>
                <a:spcPts val="656"/>
              </a:spcBef>
              <a:spcAft>
                <a:spcPts val="0"/>
              </a:spcAft>
            </a:pPr>
            <a:r>
              <a:rPr sz="17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</a:t>
            </a:r>
            <a:r>
              <a:rPr sz="1700" spc="7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All the ports upon RESET 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211" y="727307"/>
            <a:ext cx="598289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630" y="1092303"/>
            <a:ext cx="2290992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8134" y="1822300"/>
            <a:ext cx="8511641" cy="895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 Port Pins</a:t>
            </a:r>
            <a:r>
              <a:rPr sz="2400" spc="5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configured as input, ready to be used</a:t>
            </a:r>
          </a:p>
          <a:p>
            <a:pPr marL="2470401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as input ports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22835" y="2749655"/>
            <a:ext cx="5566977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¾</a:t>
            </a:r>
            <a:r>
              <a:rPr sz="1800" spc="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When the first 0 is written to a port, it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08585" y="3114651"/>
            <a:ext cx="2736875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45471"/>
                </a:solidFill>
                <a:latin typeface="Tahoma"/>
                <a:cs typeface="Tahoma"/>
              </a:rPr>
              <a:t>becomes an output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22835" y="3552802"/>
            <a:ext cx="6051456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¾</a:t>
            </a:r>
            <a:r>
              <a:rPr sz="1800" spc="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To reconfigure it as an input, a 1 must be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8964" y="3775421"/>
            <a:ext cx="206089" cy="90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</a:t>
            </a:r>
          </a:p>
          <a:p>
            <a:pPr marL="0" marR="0">
              <a:lnSpc>
                <a:spcPts val="84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4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5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6</a:t>
            </a:r>
          </a:p>
          <a:p>
            <a:pPr marL="0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7</a:t>
            </a:r>
          </a:p>
          <a:p>
            <a:pPr marL="0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95792" y="3760215"/>
            <a:ext cx="263160" cy="101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40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39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38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37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36</a:t>
            </a:r>
          </a:p>
          <a:p>
            <a:pPr marL="3052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35</a:t>
            </a:r>
          </a:p>
          <a:p>
            <a:pPr marL="3052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34</a:t>
            </a:r>
          </a:p>
          <a:p>
            <a:pPr marL="3052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33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47835" y="3770809"/>
            <a:ext cx="32560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Vcc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5479" y="3782224"/>
            <a:ext cx="349411" cy="101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P1.0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P1.1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P1.3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P1.4</a:t>
            </a:r>
          </a:p>
          <a:p>
            <a:pPr marL="0" marR="0">
              <a:lnSpc>
                <a:spcPts val="82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P1.5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P1.6</a:t>
            </a:r>
          </a:p>
          <a:p>
            <a:pPr marL="0" marR="0">
              <a:lnSpc>
                <a:spcPts val="88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P1.7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RST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47835" y="3879017"/>
            <a:ext cx="677242" cy="1226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P0.0(AD0)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P0.1(AD1)</a:t>
            </a:r>
          </a:p>
          <a:p>
            <a:pPr marL="0" marR="0">
              <a:lnSpc>
                <a:spcPts val="84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P0.2(AD2)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P0.3(AD3)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P0.4(AD4)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P0.5(AD5)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P0.6(AD6)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P0.7(AD7)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-EA/VPP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ALE/PROG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-PSEN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108585" y="3917799"/>
            <a:ext cx="2249437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sent to the port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280035" y="4344546"/>
            <a:ext cx="5407560" cy="345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</a:t>
            </a:r>
            <a:r>
              <a:rPr sz="2000" spc="3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35371"/>
                </a:solidFill>
                <a:latin typeface="Tahoma"/>
                <a:cs typeface="Tahoma"/>
              </a:rPr>
              <a:t>To use any of these ports as an input port, it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5158" y="4641059"/>
            <a:ext cx="611280" cy="22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37347" dirty="0">
                <a:solidFill>
                  <a:srgbClr val="FF0000"/>
                </a:solidFill>
                <a:latin typeface="PMingLiU"/>
                <a:cs typeface="PMingLiU"/>
              </a:rPr>
              <a:t>9</a:t>
            </a:r>
            <a:r>
              <a:rPr sz="1350" spc="240" baseline="37347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8051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508633" y="4649346"/>
            <a:ext cx="2571191" cy="344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535371"/>
                </a:solidFill>
                <a:latin typeface="Tahoma"/>
                <a:cs typeface="Tahoma"/>
              </a:rPr>
              <a:t>must be programmed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4010" y="4758358"/>
            <a:ext cx="653938" cy="117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(RXD)P3.0</a:t>
            </a:r>
          </a:p>
          <a:p>
            <a:pPr marL="1294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(TXD)P3.1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(INT0)P3.2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(INT1)P3.3</a:t>
            </a:r>
          </a:p>
          <a:p>
            <a:pPr marL="114299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(T0)P3.4</a:t>
            </a:r>
          </a:p>
          <a:p>
            <a:pPr marL="11429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(T1)P3.5</a:t>
            </a:r>
          </a:p>
          <a:p>
            <a:pPr marL="60202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(WR)P3.6</a:t>
            </a:r>
          </a:p>
          <a:p>
            <a:pPr marL="83827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(RD)P3.7</a:t>
            </a:r>
          </a:p>
          <a:p>
            <a:pPr marL="16155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XTAL2</a:t>
            </a:r>
          </a:p>
          <a:p>
            <a:pPr marL="16155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XTAL1</a:t>
            </a:r>
          </a:p>
          <a:p>
            <a:pPr marL="268227" marR="0">
              <a:lnSpc>
                <a:spcPts val="81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GND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73064" y="4764504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00364" y="4749299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73064" y="4845027"/>
            <a:ext cx="787407" cy="22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spc="-41" baseline="17041" dirty="0">
                <a:solidFill>
                  <a:srgbClr val="FFFFFF"/>
                </a:solidFill>
                <a:latin typeface="PMingLiU"/>
                <a:cs typeface="PMingLiU"/>
              </a:rPr>
              <a:t>11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(8031</a:t>
            </a:r>
            <a:r>
              <a:rPr sz="1300" spc="-58" dirty="0">
                <a:solidFill>
                  <a:srgbClr val="FFFFFF"/>
                </a:solidFill>
                <a:latin typeface="PMingLiU"/>
                <a:cs typeface="PMingLiU"/>
              </a:rPr>
              <a:t>)</a:t>
            </a:r>
            <a:r>
              <a:rPr sz="1350" baseline="26714" dirty="0">
                <a:solidFill>
                  <a:srgbClr val="FF0000"/>
                </a:solidFill>
                <a:latin typeface="PMingLiU"/>
                <a:cs typeface="PMingLiU"/>
              </a:rPr>
              <a:t>30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73064" y="4974062"/>
            <a:ext cx="260107" cy="970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12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13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14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15</a:t>
            </a:r>
          </a:p>
          <a:p>
            <a:pPr marL="0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16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17</a:t>
            </a:r>
          </a:p>
          <a:p>
            <a:pPr marL="0" marR="0">
              <a:lnSpc>
                <a:spcPts val="78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18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00364" y="4958844"/>
            <a:ext cx="260107" cy="96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28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27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26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25</a:t>
            </a:r>
          </a:p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24</a:t>
            </a:r>
          </a:p>
          <a:p>
            <a:pPr marL="0" marR="0">
              <a:lnSpc>
                <a:spcPts val="77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23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47835" y="5057094"/>
            <a:ext cx="605065" cy="86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P2.7(A15)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P2.6(A14)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P2.5(A13)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P2.4(A12)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P2.3(A11)</a:t>
            </a:r>
          </a:p>
          <a:p>
            <a:pPr marL="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P2.2(A10)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P2.1(A9)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P2.0(A8)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837300" y="6592527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06292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5635" y="456772"/>
            <a:ext cx="6556417" cy="1321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</a:t>
            </a:r>
            <a:r>
              <a:rPr sz="1700" spc="7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It can be used for input or output,</a:t>
            </a:r>
          </a:p>
          <a:p>
            <a:pPr marL="3429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each pin must be connected externally</a:t>
            </a:r>
          </a:p>
          <a:p>
            <a:pPr marL="3429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to a 10K ohm pull-up resistor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211" y="727307"/>
            <a:ext cx="598289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630" y="1092303"/>
            <a:ext cx="2290992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7617" y="1822300"/>
            <a:ext cx="958031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Port 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8585" y="1809346"/>
            <a:ext cx="5631368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This is due to the fact that P0 is an open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22835" y="1908801"/>
            <a:ext cx="334007" cy="291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¾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08585" y="2175105"/>
            <a:ext cx="3880322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drain, unlike P1, P2, and P3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80035" y="2601851"/>
            <a:ext cx="5648219" cy="953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1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</a:t>
            </a:r>
            <a:r>
              <a:rPr sz="2000" spc="3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35371"/>
                </a:solidFill>
                <a:latin typeface="Tahoma"/>
                <a:cs typeface="Tahoma"/>
              </a:rPr>
              <a:t>Open drain</a:t>
            </a:r>
            <a:r>
              <a:rPr sz="2000" spc="10" dirty="0">
                <a:solidFill>
                  <a:srgbClr val="535371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35371"/>
                </a:solidFill>
                <a:latin typeface="Tahoma"/>
                <a:cs typeface="Tahoma"/>
              </a:rPr>
              <a:t>is a term used for MOS chips in the</a:t>
            </a:r>
          </a:p>
          <a:p>
            <a:pPr marL="228598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535371"/>
                </a:solidFill>
                <a:latin typeface="Tahoma"/>
                <a:cs typeface="Tahoma"/>
              </a:rPr>
              <a:t>same way that open collector is used for TTL</a:t>
            </a:r>
          </a:p>
          <a:p>
            <a:pPr marL="228598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535371"/>
                </a:solidFill>
                <a:latin typeface="Tahoma"/>
                <a:cs typeface="Tahoma"/>
              </a:rPr>
              <a:t>chips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97633" y="3455316"/>
            <a:ext cx="461554" cy="28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Tahoma"/>
                <a:cs typeface="Tahoma"/>
              </a:rPr>
              <a:t>Vcc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24596" y="3723551"/>
            <a:ext cx="557902" cy="28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3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Tahoma"/>
                <a:cs typeface="Tahoma"/>
              </a:rPr>
              <a:t>10 K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98964" y="3775421"/>
            <a:ext cx="206089" cy="90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</a:t>
            </a:r>
          </a:p>
          <a:p>
            <a:pPr marL="0" marR="0">
              <a:lnSpc>
                <a:spcPts val="84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5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6</a:t>
            </a:r>
          </a:p>
          <a:p>
            <a:pPr marL="0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7</a:t>
            </a:r>
          </a:p>
          <a:p>
            <a:pPr marL="0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95792" y="3760215"/>
            <a:ext cx="263160" cy="101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40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39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38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37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36</a:t>
            </a:r>
          </a:p>
          <a:p>
            <a:pPr marL="3052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35</a:t>
            </a:r>
          </a:p>
          <a:p>
            <a:pPr marL="3052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34</a:t>
            </a:r>
          </a:p>
          <a:p>
            <a:pPr marL="3052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33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47835" y="3770809"/>
            <a:ext cx="32560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Vcc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55479" y="3782224"/>
            <a:ext cx="349411" cy="101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P1.0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P1.1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P1.3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P1.4</a:t>
            </a:r>
          </a:p>
          <a:p>
            <a:pPr marL="0" marR="0">
              <a:lnSpc>
                <a:spcPts val="82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P1.5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P1.6</a:t>
            </a:r>
          </a:p>
          <a:p>
            <a:pPr marL="0" marR="0">
              <a:lnSpc>
                <a:spcPts val="88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P1.7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RST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47835" y="3879017"/>
            <a:ext cx="677242" cy="1226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P0.0(AD0)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P0.1(AD1)</a:t>
            </a:r>
          </a:p>
          <a:p>
            <a:pPr marL="0" marR="0">
              <a:lnSpc>
                <a:spcPts val="84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P0.2(AD2)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P0.3(AD3)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P0.4(AD4)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P0.5(AD5)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P0.6(AD6)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P0.7(AD7)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-EA/VPP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ALE/PROG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-PSEN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351663" y="3914028"/>
            <a:ext cx="605908" cy="314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P0.X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365629" y="4126258"/>
            <a:ext cx="473212" cy="154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P0.0</a:t>
            </a:r>
          </a:p>
          <a:p>
            <a:pPr marL="0" marR="0">
              <a:lnSpc>
                <a:spcPts val="1523"/>
              </a:lnSpc>
              <a:spcBef>
                <a:spcPts val="5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P0.1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P0.2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P0.3</a:t>
            </a:r>
          </a:p>
          <a:p>
            <a:pPr marL="0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P0.4</a:t>
            </a:r>
          </a:p>
          <a:p>
            <a:pPr marL="0" marR="0">
              <a:lnSpc>
                <a:spcPts val="143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P0.5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P0.6</a:t>
            </a:r>
          </a:p>
          <a:p>
            <a:pPr marL="0" marR="0">
              <a:lnSpc>
                <a:spcPts val="143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P0.7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08785" y="4561360"/>
            <a:ext cx="508615" cy="23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8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8051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95158" y="4641059"/>
            <a:ext cx="611280" cy="22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37347" dirty="0">
                <a:solidFill>
                  <a:srgbClr val="FF0000"/>
                </a:solidFill>
                <a:latin typeface="PMingLiU"/>
                <a:cs typeface="PMingLiU"/>
              </a:rPr>
              <a:t>9</a:t>
            </a:r>
            <a:r>
              <a:rPr sz="1350" spc="240" baseline="37347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8051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010" y="4758358"/>
            <a:ext cx="653938" cy="117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(RXD)P3.0</a:t>
            </a:r>
          </a:p>
          <a:p>
            <a:pPr marL="1294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(TXD)P3.1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(INT0)P3.2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(INT1)P3.3</a:t>
            </a:r>
          </a:p>
          <a:p>
            <a:pPr marL="114299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(T0)P3.4</a:t>
            </a:r>
          </a:p>
          <a:p>
            <a:pPr marL="11429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(T1)P3.5</a:t>
            </a:r>
          </a:p>
          <a:p>
            <a:pPr marL="60202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(WR)P3.6</a:t>
            </a:r>
          </a:p>
          <a:p>
            <a:pPr marL="83827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(RD)P3.7</a:t>
            </a:r>
          </a:p>
          <a:p>
            <a:pPr marL="16155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XTAL2</a:t>
            </a:r>
          </a:p>
          <a:p>
            <a:pPr marL="16155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XTAL1</a:t>
            </a:r>
          </a:p>
          <a:p>
            <a:pPr marL="268227" marR="0">
              <a:lnSpc>
                <a:spcPts val="81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GND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73064" y="4764504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00364" y="4749299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73064" y="4845027"/>
            <a:ext cx="787407" cy="22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17041" dirty="0">
                <a:solidFill>
                  <a:srgbClr val="FF0000"/>
                </a:solidFill>
                <a:latin typeface="PMingLiU"/>
                <a:cs typeface="PMingLiU"/>
              </a:rPr>
              <a:t>11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(8031)</a:t>
            </a:r>
            <a:r>
              <a:rPr sz="1350" baseline="26714" dirty="0">
                <a:solidFill>
                  <a:srgbClr val="FF0000"/>
                </a:solidFill>
                <a:latin typeface="PMingLiU"/>
                <a:cs typeface="PMingLiU"/>
              </a:rPr>
              <a:t>30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73064" y="4974062"/>
            <a:ext cx="260107" cy="970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12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13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14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15</a:t>
            </a:r>
          </a:p>
          <a:p>
            <a:pPr marL="0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16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17</a:t>
            </a:r>
          </a:p>
          <a:p>
            <a:pPr marL="0" marR="0">
              <a:lnSpc>
                <a:spcPts val="78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18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300364" y="4958844"/>
            <a:ext cx="260107" cy="96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28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27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26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25</a:t>
            </a:r>
          </a:p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24</a:t>
            </a:r>
          </a:p>
          <a:p>
            <a:pPr marL="0" marR="0">
              <a:lnSpc>
                <a:spcPts val="77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23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47835" y="5057094"/>
            <a:ext cx="605065" cy="86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P2.7(A15)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P2.6(A14)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P2.5(A13)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P2.4(A12)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P2.3(A11)</a:t>
            </a:r>
          </a:p>
          <a:p>
            <a:pPr marL="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P2.2(A10)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P2.1(A9)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P2.0(A8)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837300" y="6592527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06292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18213" y="638809"/>
            <a:ext cx="5586579" cy="566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The following code will continuously send out to port 0 the</a:t>
            </a:r>
          </a:p>
          <a:p>
            <a:pPr marL="0" marR="0">
              <a:lnSpc>
                <a:spcPts val="1993"/>
              </a:lnSpc>
              <a:spcBef>
                <a:spcPts val="17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alternating value 55H and AAH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211" y="727307"/>
            <a:ext cx="598289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630" y="1092303"/>
            <a:ext cx="2290992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8213" y="1320469"/>
            <a:ext cx="1477479" cy="572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BACK:</a:t>
            </a:r>
            <a:r>
              <a:rPr sz="1800" spc="7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914400" marR="0">
              <a:lnSpc>
                <a:spcPts val="2039"/>
              </a:lnSpc>
              <a:spcBef>
                <a:spcPts val="1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46614" y="1320469"/>
            <a:ext cx="975493" cy="572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A,#55H</a:t>
            </a:r>
          </a:p>
          <a:p>
            <a:pPr marL="306" marR="0">
              <a:lnSpc>
                <a:spcPts val="2039"/>
              </a:lnSpc>
              <a:spcBef>
                <a:spcPts val="1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P0,A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617" y="1822300"/>
            <a:ext cx="958031" cy="710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Port 0</a:t>
            </a:r>
          </a:p>
          <a:p>
            <a:pPr marL="38099" marR="0">
              <a:lnSpc>
                <a:spcPts val="241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(cont’)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2613" y="1869861"/>
            <a:ext cx="1749856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ACALL</a:t>
            </a:r>
            <a:r>
              <a:rPr sz="1800" spc="7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DELAY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32613" y="2144180"/>
            <a:ext cx="563946" cy="572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0" marR="0">
              <a:lnSpc>
                <a:spcPts val="2039"/>
              </a:lnSpc>
              <a:spcBef>
                <a:spcPts val="1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46560" y="2144180"/>
            <a:ext cx="1112676" cy="572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A,#0AAH</a:t>
            </a:r>
          </a:p>
          <a:p>
            <a:pPr marL="361" marR="0">
              <a:lnSpc>
                <a:spcPts val="2039"/>
              </a:lnSpc>
              <a:spcBef>
                <a:spcPts val="1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P0,A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32613" y="2693572"/>
            <a:ext cx="1749856" cy="572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ACALL</a:t>
            </a:r>
            <a:r>
              <a:rPr sz="1800" spc="7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DELAY</a:t>
            </a:r>
          </a:p>
          <a:p>
            <a:pPr marL="0" marR="0">
              <a:lnSpc>
                <a:spcPts val="2039"/>
              </a:lnSpc>
              <a:spcBef>
                <a:spcPts val="1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SJMP</a:t>
            </a:r>
            <a:r>
              <a:rPr sz="1800" spc="18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BACK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98964" y="3775421"/>
            <a:ext cx="206089" cy="90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</a:t>
            </a:r>
          </a:p>
          <a:p>
            <a:pPr marL="0" marR="0">
              <a:lnSpc>
                <a:spcPts val="84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5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6</a:t>
            </a:r>
          </a:p>
          <a:p>
            <a:pPr marL="0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7</a:t>
            </a:r>
          </a:p>
          <a:p>
            <a:pPr marL="0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95792" y="3760215"/>
            <a:ext cx="263160" cy="101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40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39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38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37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36</a:t>
            </a:r>
          </a:p>
          <a:p>
            <a:pPr marL="3052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35</a:t>
            </a:r>
          </a:p>
          <a:p>
            <a:pPr marL="3052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34</a:t>
            </a:r>
          </a:p>
          <a:p>
            <a:pPr marL="3052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33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47835" y="3770809"/>
            <a:ext cx="32560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Vcc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55479" y="3782224"/>
            <a:ext cx="349411" cy="101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P1.0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P1.1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P1.3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P1.4</a:t>
            </a:r>
          </a:p>
          <a:p>
            <a:pPr marL="0" marR="0">
              <a:lnSpc>
                <a:spcPts val="82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P1.5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P1.6</a:t>
            </a:r>
          </a:p>
          <a:p>
            <a:pPr marL="0" marR="0">
              <a:lnSpc>
                <a:spcPts val="88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P1.7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RST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47835" y="3879017"/>
            <a:ext cx="677242" cy="1226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P0.0(AD0)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P0.1(AD1)</a:t>
            </a:r>
          </a:p>
          <a:p>
            <a:pPr marL="0" marR="0">
              <a:lnSpc>
                <a:spcPts val="84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P0.2(AD2)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P0.3(AD3)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P0.4(AD4)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P0.5(AD5)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P0.6(AD6)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P0.7(AD7)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-EA/VPP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ALE/PROG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-PSEN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95158" y="4641059"/>
            <a:ext cx="611280" cy="22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37347" dirty="0">
                <a:solidFill>
                  <a:srgbClr val="FF0000"/>
                </a:solidFill>
                <a:latin typeface="PMingLiU"/>
                <a:cs typeface="PMingLiU"/>
              </a:rPr>
              <a:t>9</a:t>
            </a:r>
            <a:r>
              <a:rPr sz="1350" spc="240" baseline="37347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8051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4010" y="4758358"/>
            <a:ext cx="653938" cy="117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(RXD)P3.0</a:t>
            </a:r>
          </a:p>
          <a:p>
            <a:pPr marL="1294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(TXD)P3.1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(INT0)P3.2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(INT1)P3.3</a:t>
            </a:r>
          </a:p>
          <a:p>
            <a:pPr marL="114299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(T0)P3.4</a:t>
            </a:r>
          </a:p>
          <a:p>
            <a:pPr marL="11429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(T1)P3.5</a:t>
            </a:r>
          </a:p>
          <a:p>
            <a:pPr marL="60202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(WR)P3.6</a:t>
            </a:r>
          </a:p>
          <a:p>
            <a:pPr marL="83827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(RD)P3.7</a:t>
            </a:r>
          </a:p>
          <a:p>
            <a:pPr marL="16155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XTAL2</a:t>
            </a:r>
          </a:p>
          <a:p>
            <a:pPr marL="16155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XTAL1</a:t>
            </a:r>
          </a:p>
          <a:p>
            <a:pPr marL="268227" marR="0">
              <a:lnSpc>
                <a:spcPts val="81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GND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73064" y="4764504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00364" y="4749299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73064" y="4845027"/>
            <a:ext cx="787407" cy="22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17041" dirty="0">
                <a:solidFill>
                  <a:srgbClr val="FF0000"/>
                </a:solidFill>
                <a:latin typeface="PMingLiU"/>
                <a:cs typeface="PMingLiU"/>
              </a:rPr>
              <a:t>11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(8031)</a:t>
            </a:r>
            <a:r>
              <a:rPr sz="1350" baseline="26714" dirty="0">
                <a:solidFill>
                  <a:srgbClr val="FF0000"/>
                </a:solidFill>
                <a:latin typeface="PMingLiU"/>
                <a:cs typeface="PMingLiU"/>
              </a:rPr>
              <a:t>30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73064" y="4974062"/>
            <a:ext cx="260107" cy="970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12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13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14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15</a:t>
            </a:r>
          </a:p>
          <a:p>
            <a:pPr marL="0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16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17</a:t>
            </a:r>
          </a:p>
          <a:p>
            <a:pPr marL="0" marR="0">
              <a:lnSpc>
                <a:spcPts val="78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18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00364" y="4958844"/>
            <a:ext cx="260107" cy="96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28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27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26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25</a:t>
            </a:r>
          </a:p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24</a:t>
            </a:r>
          </a:p>
          <a:p>
            <a:pPr marL="0" marR="0">
              <a:lnSpc>
                <a:spcPts val="77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23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47835" y="5057094"/>
            <a:ext cx="605065" cy="86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P2.7(A15)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P2.6(A14)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P2.5(A13)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P2.4(A12)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P2.3(A11)</a:t>
            </a:r>
          </a:p>
          <a:p>
            <a:pPr marL="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P2.2(A10)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P2.1(A9)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P2.0(A8)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837300" y="6592527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06292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5635" y="392764"/>
            <a:ext cx="6610206" cy="132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</a:t>
            </a:r>
            <a:r>
              <a:rPr sz="1700" spc="7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In order to make port 0 an input, the</a:t>
            </a:r>
          </a:p>
          <a:p>
            <a:pPr marL="342900" marR="0">
              <a:lnSpc>
                <a:spcPts val="3366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port must be programmed by writing 1</a:t>
            </a:r>
          </a:p>
          <a:p>
            <a:pPr marL="3429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to all the bits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211" y="727307"/>
            <a:ext cx="598289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630" y="1092303"/>
            <a:ext cx="2290992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826" y="1822300"/>
            <a:ext cx="2170990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Port 0 as Input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86209" y="2024887"/>
            <a:ext cx="6438565" cy="565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Port 0 is configured first as an input port by writing 1s to it, and then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data is received from that port and sent to P1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00609" y="2706547"/>
            <a:ext cx="563946" cy="571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0" marR="0">
              <a:lnSpc>
                <a:spcPts val="2039"/>
              </a:lnSpc>
              <a:spcBef>
                <a:spcPts val="17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14505" y="2706547"/>
            <a:ext cx="1112676" cy="571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A,#0FFH</a:t>
            </a:r>
          </a:p>
          <a:p>
            <a:pPr marL="0" marR="0">
              <a:lnSpc>
                <a:spcPts val="2039"/>
              </a:lnSpc>
              <a:spcBef>
                <a:spcPts val="17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P0,A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43410" y="2706547"/>
            <a:ext cx="1381945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;A=FF hex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42731" y="2980866"/>
            <a:ext cx="3020555" cy="13958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;make P0 an i/p port</a:t>
            </a:r>
          </a:p>
          <a:p>
            <a:pPr marL="1077" marR="0">
              <a:lnSpc>
                <a:spcPts val="2039"/>
              </a:lnSpc>
              <a:spcBef>
                <a:spcPts val="1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;by writing it all 1s</a:t>
            </a:r>
          </a:p>
          <a:p>
            <a:pPr marL="0" marR="0">
              <a:lnSpc>
                <a:spcPts val="2039"/>
              </a:lnSpc>
              <a:spcBef>
                <a:spcPts val="19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;get data from P0</a:t>
            </a:r>
          </a:p>
          <a:p>
            <a:pPr marL="70" marR="0">
              <a:lnSpc>
                <a:spcPts val="2039"/>
              </a:lnSpc>
              <a:spcBef>
                <a:spcPts val="10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;send it to port 1</a:t>
            </a:r>
          </a:p>
          <a:p>
            <a:pPr marL="435" marR="0">
              <a:lnSpc>
                <a:spcPts val="2039"/>
              </a:lnSpc>
              <a:spcBef>
                <a:spcPts val="17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;keep doing it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86209" y="3533299"/>
            <a:ext cx="1477068" cy="56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BACK:</a:t>
            </a:r>
            <a:r>
              <a:rPr sz="1800" spc="74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914400" marR="0">
              <a:lnSpc>
                <a:spcPts val="2039"/>
              </a:lnSpc>
              <a:spcBef>
                <a:spcPts val="15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14299" y="3533299"/>
            <a:ext cx="701129" cy="56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A,P0</a:t>
            </a:r>
          </a:p>
          <a:p>
            <a:pPr marL="206" marR="0">
              <a:lnSpc>
                <a:spcPts val="2039"/>
              </a:lnSpc>
              <a:spcBef>
                <a:spcPts val="15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P1,A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98964" y="3775421"/>
            <a:ext cx="206089" cy="90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</a:t>
            </a:r>
          </a:p>
          <a:p>
            <a:pPr marL="0" marR="0">
              <a:lnSpc>
                <a:spcPts val="84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5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6</a:t>
            </a:r>
          </a:p>
          <a:p>
            <a:pPr marL="0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7</a:t>
            </a:r>
          </a:p>
          <a:p>
            <a:pPr marL="0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95792" y="3760215"/>
            <a:ext cx="263160" cy="101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40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39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38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37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36</a:t>
            </a:r>
          </a:p>
          <a:p>
            <a:pPr marL="3052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35</a:t>
            </a:r>
          </a:p>
          <a:p>
            <a:pPr marL="3052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34</a:t>
            </a:r>
          </a:p>
          <a:p>
            <a:pPr marL="3052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33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47835" y="3770809"/>
            <a:ext cx="32560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Vcc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55479" y="3782224"/>
            <a:ext cx="349411" cy="101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P1.0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P1.1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P1.3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P1.4</a:t>
            </a:r>
          </a:p>
          <a:p>
            <a:pPr marL="0" marR="0">
              <a:lnSpc>
                <a:spcPts val="82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P1.5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P1.6</a:t>
            </a:r>
          </a:p>
          <a:p>
            <a:pPr marL="0" marR="0">
              <a:lnSpc>
                <a:spcPts val="88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P1.7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RST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47835" y="3879017"/>
            <a:ext cx="677242" cy="1226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P0.0(AD0)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P0.1(AD1)</a:t>
            </a:r>
          </a:p>
          <a:p>
            <a:pPr marL="0" marR="0">
              <a:lnSpc>
                <a:spcPts val="84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P0.2(AD2)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P0.3(AD3)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P0.4(AD4)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P0.5(AD5)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P0.6(AD6)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P0.7(AD7)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-EA/VPP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ALE/PROG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-PSEN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300609" y="4079653"/>
            <a:ext cx="1613289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SJMP</a:t>
            </a:r>
            <a:r>
              <a:rPr sz="1800" spc="1817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BACK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95158" y="4641059"/>
            <a:ext cx="611280" cy="22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37347" dirty="0">
                <a:solidFill>
                  <a:srgbClr val="FF0000"/>
                </a:solidFill>
                <a:latin typeface="PMingLiU"/>
                <a:cs typeface="PMingLiU"/>
              </a:rPr>
              <a:t>9</a:t>
            </a:r>
            <a:r>
              <a:rPr sz="1350" spc="240" baseline="37347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8051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4010" y="4758358"/>
            <a:ext cx="653938" cy="117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(RXD)P3.0</a:t>
            </a:r>
          </a:p>
          <a:p>
            <a:pPr marL="1294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(TXD)P3.1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(INT0)P3.2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(INT1)P3.3</a:t>
            </a:r>
          </a:p>
          <a:p>
            <a:pPr marL="114299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(T0)P3.4</a:t>
            </a:r>
          </a:p>
          <a:p>
            <a:pPr marL="11429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(T1)P3.5</a:t>
            </a:r>
          </a:p>
          <a:p>
            <a:pPr marL="60202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(WR)P3.6</a:t>
            </a:r>
          </a:p>
          <a:p>
            <a:pPr marL="83827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(RD)P3.7</a:t>
            </a:r>
          </a:p>
          <a:p>
            <a:pPr marL="16155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XTAL2</a:t>
            </a:r>
          </a:p>
          <a:p>
            <a:pPr marL="16155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XTAL1</a:t>
            </a:r>
          </a:p>
          <a:p>
            <a:pPr marL="268227" marR="0">
              <a:lnSpc>
                <a:spcPts val="81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GND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73064" y="4764504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00364" y="4749299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73064" y="4845027"/>
            <a:ext cx="787407" cy="22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17041" dirty="0">
                <a:solidFill>
                  <a:srgbClr val="FF0000"/>
                </a:solidFill>
                <a:latin typeface="PMingLiU"/>
                <a:cs typeface="PMingLiU"/>
              </a:rPr>
              <a:t>11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(8031)</a:t>
            </a:r>
            <a:r>
              <a:rPr sz="1350" baseline="26714" dirty="0">
                <a:solidFill>
                  <a:srgbClr val="FF0000"/>
                </a:solidFill>
                <a:latin typeface="PMingLiU"/>
                <a:cs typeface="PMingLiU"/>
              </a:rPr>
              <a:t>30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73064" y="4974062"/>
            <a:ext cx="260107" cy="970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12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13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14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15</a:t>
            </a:r>
          </a:p>
          <a:p>
            <a:pPr marL="0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16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17</a:t>
            </a:r>
          </a:p>
          <a:p>
            <a:pPr marL="0" marR="0">
              <a:lnSpc>
                <a:spcPts val="78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18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00364" y="4958844"/>
            <a:ext cx="260107" cy="96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28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27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26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25</a:t>
            </a:r>
          </a:p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24</a:t>
            </a:r>
          </a:p>
          <a:p>
            <a:pPr marL="0" marR="0">
              <a:lnSpc>
                <a:spcPts val="77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23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647835" y="5057094"/>
            <a:ext cx="605065" cy="86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P2.7(A15)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P2.6(A14)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P2.5(A13)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P2.4(A12)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P2.3(A11)</a:t>
            </a:r>
          </a:p>
          <a:p>
            <a:pPr marL="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P2.2(A10)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P2.1(A9)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P2.0(A8)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837300" y="6592527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06292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5635" y="456772"/>
            <a:ext cx="6553170" cy="1321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</a:t>
            </a:r>
            <a:r>
              <a:rPr sz="1700" spc="7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Port 0 is also designated as AD0-AD7,</a:t>
            </a:r>
          </a:p>
          <a:p>
            <a:pPr marL="3429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allowing it to be used for both address</a:t>
            </a:r>
          </a:p>
          <a:p>
            <a:pPr marL="3429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and 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211" y="727307"/>
            <a:ext cx="598289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630" y="1092303"/>
            <a:ext cx="2290992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9280" y="1822300"/>
            <a:ext cx="1797633" cy="770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Dual Role of</a:t>
            </a:r>
          </a:p>
          <a:p>
            <a:pPr marL="418337" marR="0">
              <a:lnSpc>
                <a:spcPts val="287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Port 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8585" y="1809346"/>
            <a:ext cx="5349242" cy="113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When connecting an 8051/31 to an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external memory, port 0 provides both</a:t>
            </a:r>
          </a:p>
          <a:p>
            <a:pPr marL="0" marR="0">
              <a:lnSpc>
                <a:spcPts val="287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address and 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22835" y="1908801"/>
            <a:ext cx="334007" cy="291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¾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8964" y="3775421"/>
            <a:ext cx="206089" cy="90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</a:t>
            </a:r>
          </a:p>
          <a:p>
            <a:pPr marL="0" marR="0">
              <a:lnSpc>
                <a:spcPts val="84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5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6</a:t>
            </a:r>
          </a:p>
          <a:p>
            <a:pPr marL="0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7</a:t>
            </a:r>
          </a:p>
          <a:p>
            <a:pPr marL="0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95792" y="3760215"/>
            <a:ext cx="263160" cy="101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40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39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38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37</a:t>
            </a:r>
          </a:p>
          <a:p>
            <a:pPr marL="3052" marR="0">
              <a:lnSpc>
                <a:spcPts val="84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36</a:t>
            </a:r>
          </a:p>
          <a:p>
            <a:pPr marL="3052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35</a:t>
            </a:r>
          </a:p>
          <a:p>
            <a:pPr marL="3052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34</a:t>
            </a:r>
          </a:p>
          <a:p>
            <a:pPr marL="3052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33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47835" y="3770809"/>
            <a:ext cx="32560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Vcc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5479" y="3782224"/>
            <a:ext cx="349411" cy="101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P1.0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P1.1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P1.3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P1.4</a:t>
            </a:r>
          </a:p>
          <a:p>
            <a:pPr marL="0" marR="0">
              <a:lnSpc>
                <a:spcPts val="82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P1.5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P1.6</a:t>
            </a:r>
          </a:p>
          <a:p>
            <a:pPr marL="0" marR="0">
              <a:lnSpc>
                <a:spcPts val="88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P1.7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RST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47835" y="3879017"/>
            <a:ext cx="677242" cy="1226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P0.0(AD0)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P0.1(AD1)</a:t>
            </a:r>
          </a:p>
          <a:p>
            <a:pPr marL="0" marR="0">
              <a:lnSpc>
                <a:spcPts val="84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P0.2(AD2)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P0.3(AD3)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P0.4(AD4)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P0.5(AD5)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P0.6(AD6)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P0.7(AD7)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-EA/VPP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ALE/PROG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-PSEN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95158" y="4641059"/>
            <a:ext cx="611280" cy="22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37347" dirty="0">
                <a:solidFill>
                  <a:srgbClr val="FF0000"/>
                </a:solidFill>
                <a:latin typeface="PMingLiU"/>
                <a:cs typeface="PMingLiU"/>
              </a:rPr>
              <a:t>9</a:t>
            </a:r>
            <a:r>
              <a:rPr sz="1350" spc="240" baseline="37347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8051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010" y="4758358"/>
            <a:ext cx="653938" cy="117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(RXD)P3.0</a:t>
            </a:r>
          </a:p>
          <a:p>
            <a:pPr marL="1294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(TXD)P3.1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(INT0)P3.2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(INT1)P3.3</a:t>
            </a:r>
          </a:p>
          <a:p>
            <a:pPr marL="114299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(T0)P3.4</a:t>
            </a:r>
          </a:p>
          <a:p>
            <a:pPr marL="11429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(T1)P3.5</a:t>
            </a:r>
          </a:p>
          <a:p>
            <a:pPr marL="60202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(WR)P3.6</a:t>
            </a:r>
          </a:p>
          <a:p>
            <a:pPr marL="83827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(RD)P3.7</a:t>
            </a:r>
          </a:p>
          <a:p>
            <a:pPr marL="16155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XTAL2</a:t>
            </a:r>
          </a:p>
          <a:p>
            <a:pPr marL="16155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XTAL1</a:t>
            </a:r>
          </a:p>
          <a:p>
            <a:pPr marL="268227" marR="0">
              <a:lnSpc>
                <a:spcPts val="81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GND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73064" y="4764504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00364" y="4749299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73064" y="4845027"/>
            <a:ext cx="787407" cy="22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spc="-41" baseline="17041" dirty="0">
                <a:solidFill>
                  <a:srgbClr val="FF0000"/>
                </a:solidFill>
                <a:latin typeface="PMingLiU"/>
                <a:cs typeface="PMingLiU"/>
              </a:rPr>
              <a:t>11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(8031</a:t>
            </a:r>
            <a:r>
              <a:rPr sz="1300" spc="-58" dirty="0">
                <a:solidFill>
                  <a:srgbClr val="FFFFFF"/>
                </a:solidFill>
                <a:latin typeface="PMingLiU"/>
                <a:cs typeface="PMingLiU"/>
              </a:rPr>
              <a:t>)</a:t>
            </a:r>
            <a:r>
              <a:rPr sz="1350" baseline="26714" dirty="0">
                <a:solidFill>
                  <a:srgbClr val="FF0000"/>
                </a:solidFill>
                <a:latin typeface="PMingLiU"/>
                <a:cs typeface="PMingLiU"/>
              </a:rPr>
              <a:t>30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73064" y="4974062"/>
            <a:ext cx="260107" cy="970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12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13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14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15</a:t>
            </a:r>
          </a:p>
          <a:p>
            <a:pPr marL="0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16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17</a:t>
            </a:r>
          </a:p>
          <a:p>
            <a:pPr marL="0" marR="0">
              <a:lnSpc>
                <a:spcPts val="78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18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00364" y="4958844"/>
            <a:ext cx="260107" cy="96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28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27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26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25</a:t>
            </a:r>
          </a:p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24</a:t>
            </a:r>
          </a:p>
          <a:p>
            <a:pPr marL="0" marR="0">
              <a:lnSpc>
                <a:spcPts val="77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23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47835" y="5057094"/>
            <a:ext cx="605065" cy="86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P2.7(A15)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P2.6(A14)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P2.5(A13)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P2.4(A12)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P2.3(A11)</a:t>
            </a:r>
          </a:p>
          <a:p>
            <a:pPr marL="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P2.2(A10)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P2.1(A9)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P2.0(A8)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837300" y="6592527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06292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5635" y="456772"/>
            <a:ext cx="6377422" cy="467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</a:t>
            </a:r>
            <a:r>
              <a:rPr sz="1700" spc="7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Port 1 can be used as input or 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211" y="727307"/>
            <a:ext cx="598289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22835" y="955907"/>
            <a:ext cx="6033926" cy="113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¾</a:t>
            </a:r>
            <a:r>
              <a:rPr sz="1800" spc="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In contrast to port 0, this port does not</a:t>
            </a:r>
          </a:p>
          <a:p>
            <a:pPr marL="285749" marR="0">
              <a:lnSpc>
                <a:spcPts val="287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need any pull-up resistors since it already</a:t>
            </a:r>
          </a:p>
          <a:p>
            <a:pPr marL="285749" marR="0">
              <a:lnSpc>
                <a:spcPts val="287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has pull-up resistors internally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630" y="1092303"/>
            <a:ext cx="2290992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7617" y="1822300"/>
            <a:ext cx="958031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Port 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22835" y="2124053"/>
            <a:ext cx="5533901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¾</a:t>
            </a:r>
            <a:r>
              <a:rPr sz="1800" spc="3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Upon reset, port 1 is configured as 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08585" y="2489049"/>
            <a:ext cx="1473364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35371"/>
                </a:solidFill>
                <a:latin typeface="Tahoma"/>
                <a:cs typeface="Tahoma"/>
              </a:rPr>
              <a:t>input port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18213" y="3107689"/>
            <a:ext cx="5586579" cy="56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The following code will continuously send out to port 0 the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alternating value 55H and AAH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98964" y="3775421"/>
            <a:ext cx="206089" cy="90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</a:t>
            </a:r>
          </a:p>
          <a:p>
            <a:pPr marL="0" marR="0">
              <a:lnSpc>
                <a:spcPts val="84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4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5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6</a:t>
            </a:r>
          </a:p>
          <a:p>
            <a:pPr marL="0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7</a:t>
            </a:r>
          </a:p>
          <a:p>
            <a:pPr marL="0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98845" y="3760215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47835" y="3770809"/>
            <a:ext cx="32560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Vcc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18213" y="3789348"/>
            <a:ext cx="1477406" cy="57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0" marR="0">
              <a:lnSpc>
                <a:spcPts val="2039"/>
              </a:lnSpc>
              <a:spcBef>
                <a:spcPts val="17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BACK:</a:t>
            </a:r>
            <a:r>
              <a:rPr sz="1800" spc="74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46600" y="3789348"/>
            <a:ext cx="975493" cy="57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A,#55H</a:t>
            </a:r>
          </a:p>
          <a:p>
            <a:pPr marL="245" marR="0">
              <a:lnSpc>
                <a:spcPts val="2039"/>
              </a:lnSpc>
              <a:spcBef>
                <a:spcPts val="17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P1,A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55479" y="3782224"/>
            <a:ext cx="349411" cy="101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P1.0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P1.1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P1.3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P1.4</a:t>
            </a:r>
          </a:p>
          <a:p>
            <a:pPr marL="0" marR="0">
              <a:lnSpc>
                <a:spcPts val="82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P1.5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P1.6</a:t>
            </a:r>
          </a:p>
          <a:p>
            <a:pPr marL="0" marR="0">
              <a:lnSpc>
                <a:spcPts val="88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P1.7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RST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95792" y="3867658"/>
            <a:ext cx="263160" cy="90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39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38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37</a:t>
            </a:r>
          </a:p>
          <a:p>
            <a:pPr marL="3052" marR="0">
              <a:lnSpc>
                <a:spcPts val="84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36</a:t>
            </a:r>
          </a:p>
          <a:p>
            <a:pPr marL="3052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35</a:t>
            </a:r>
          </a:p>
          <a:p>
            <a:pPr marL="3052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34</a:t>
            </a:r>
          </a:p>
          <a:p>
            <a:pPr marL="3052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33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47835" y="3879017"/>
            <a:ext cx="677242" cy="1226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P0.0(AD0)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P0.1(AD1)</a:t>
            </a:r>
          </a:p>
          <a:p>
            <a:pPr marL="0" marR="0">
              <a:lnSpc>
                <a:spcPts val="84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P0.2(AD2)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P0.3(AD3)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P0.4(AD4)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P0.5(AD5)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P0.6(AD6)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P0.7(AD7)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-EA/VPP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ALE/PROG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-PSEN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332613" y="4338740"/>
            <a:ext cx="1749856" cy="845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ACALL</a:t>
            </a:r>
            <a:r>
              <a:rPr sz="1800" spc="7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DELAY</a:t>
            </a:r>
          </a:p>
          <a:p>
            <a:pPr marL="0" marR="0">
              <a:lnSpc>
                <a:spcPts val="2039"/>
              </a:lnSpc>
              <a:spcBef>
                <a:spcPts val="17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CPL</a:t>
            </a:r>
          </a:p>
          <a:p>
            <a:pPr marL="0" marR="0">
              <a:lnSpc>
                <a:spcPts val="2039"/>
              </a:lnSpc>
              <a:spcBef>
                <a:spcPts val="17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SJMP</a:t>
            </a:r>
            <a:r>
              <a:rPr sz="1800" spc="18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BACK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46921" y="4613060"/>
            <a:ext cx="289582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95158" y="4641059"/>
            <a:ext cx="611280" cy="22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37347" dirty="0">
                <a:solidFill>
                  <a:srgbClr val="FF0000"/>
                </a:solidFill>
                <a:latin typeface="PMingLiU"/>
                <a:cs typeface="PMingLiU"/>
              </a:rPr>
              <a:t>9</a:t>
            </a:r>
            <a:r>
              <a:rPr sz="1350" spc="240" baseline="37347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8051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4010" y="4758358"/>
            <a:ext cx="653938" cy="117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(RXD)P3.0</a:t>
            </a:r>
          </a:p>
          <a:p>
            <a:pPr marL="1294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(TXD)P3.1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(INT0)P3.2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(INT1)P3.3</a:t>
            </a:r>
          </a:p>
          <a:p>
            <a:pPr marL="114299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(T0)P3.4</a:t>
            </a:r>
          </a:p>
          <a:p>
            <a:pPr marL="11429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(T1)P3.5</a:t>
            </a:r>
          </a:p>
          <a:p>
            <a:pPr marL="60202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(WR)P3.6</a:t>
            </a:r>
          </a:p>
          <a:p>
            <a:pPr marL="83827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(RD)P3.7</a:t>
            </a:r>
          </a:p>
          <a:p>
            <a:pPr marL="16155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XTAL2</a:t>
            </a:r>
          </a:p>
          <a:p>
            <a:pPr marL="16155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XTAL1</a:t>
            </a:r>
          </a:p>
          <a:p>
            <a:pPr marL="268227" marR="0">
              <a:lnSpc>
                <a:spcPts val="81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GND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73064" y="4764504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00364" y="4749299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73064" y="4845027"/>
            <a:ext cx="787407" cy="22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17041" dirty="0">
                <a:solidFill>
                  <a:srgbClr val="FF0000"/>
                </a:solidFill>
                <a:latin typeface="PMingLiU"/>
                <a:cs typeface="PMingLiU"/>
              </a:rPr>
              <a:t>11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(8031)</a:t>
            </a:r>
            <a:r>
              <a:rPr sz="1350" baseline="26714" dirty="0">
                <a:solidFill>
                  <a:srgbClr val="FF0000"/>
                </a:solidFill>
                <a:latin typeface="PMingLiU"/>
                <a:cs typeface="PMingLiU"/>
              </a:rPr>
              <a:t>30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73064" y="4974062"/>
            <a:ext cx="260107" cy="970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12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13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14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15</a:t>
            </a:r>
          </a:p>
          <a:p>
            <a:pPr marL="0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16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17</a:t>
            </a:r>
          </a:p>
          <a:p>
            <a:pPr marL="0" marR="0">
              <a:lnSpc>
                <a:spcPts val="78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18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300364" y="4958844"/>
            <a:ext cx="260107" cy="96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28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27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26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25</a:t>
            </a:r>
          </a:p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24</a:t>
            </a:r>
          </a:p>
          <a:p>
            <a:pPr marL="0" marR="0">
              <a:lnSpc>
                <a:spcPts val="77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23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47835" y="5057094"/>
            <a:ext cx="605065" cy="86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P2.7(A15)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P2.6(A14)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P2.5(A13)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P2.4(A12)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P2.3(A11)</a:t>
            </a:r>
          </a:p>
          <a:p>
            <a:pPr marL="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P2.2(A10)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P2.1(A9)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P2.0(A8)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837300" y="6592527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06292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5635" y="456772"/>
            <a:ext cx="6370818" cy="1321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82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FF0000"/>
                </a:solidFill>
                <a:latin typeface="TSBRRK+Wingdings-Regular"/>
                <a:cs typeface="TSBRRK+Wingdings-Regular"/>
              </a:rPr>
              <a:t></a:t>
            </a:r>
            <a:r>
              <a:rPr sz="1700" spc="7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To make port 1 an input port, it must</a:t>
            </a:r>
          </a:p>
          <a:p>
            <a:pPr marL="3429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be programmed as such by writing 1</a:t>
            </a:r>
          </a:p>
          <a:p>
            <a:pPr marL="342900" marR="0">
              <a:lnSpc>
                <a:spcPts val="3359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Tahoma"/>
                <a:cs typeface="Tahoma"/>
              </a:rPr>
              <a:t>to all its bits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211" y="727307"/>
            <a:ext cx="598289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630" y="1092303"/>
            <a:ext cx="2290992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826" y="1822300"/>
            <a:ext cx="2170689" cy="406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Port 1 as Input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46407" y="2004313"/>
            <a:ext cx="6490182" cy="565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Port 1 is configured first as an input port by writing 1s to it, then data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is received from that port and saved in R7 and R5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60807" y="2685973"/>
            <a:ext cx="563946" cy="57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0" marR="0">
              <a:lnSpc>
                <a:spcPts val="2039"/>
              </a:lnSpc>
              <a:spcBef>
                <a:spcPts val="17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74653" y="2685973"/>
            <a:ext cx="1112676" cy="57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A,#0FFH</a:t>
            </a:r>
          </a:p>
          <a:p>
            <a:pPr marL="0" marR="0">
              <a:lnSpc>
                <a:spcPts val="2039"/>
              </a:lnSpc>
              <a:spcBef>
                <a:spcPts val="17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P1,A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76311" y="2685973"/>
            <a:ext cx="1381748" cy="297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;A=FF hex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34783" y="2960292"/>
            <a:ext cx="3156804" cy="139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;make P1 an input port</a:t>
            </a:r>
          </a:p>
          <a:p>
            <a:pPr marL="1177" marR="0">
              <a:lnSpc>
                <a:spcPts val="2039"/>
              </a:lnSpc>
              <a:spcBef>
                <a:spcPts val="1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;by writing it all 1s</a:t>
            </a:r>
          </a:p>
          <a:p>
            <a:pPr marL="136" marR="0">
              <a:lnSpc>
                <a:spcPts val="2039"/>
              </a:lnSpc>
              <a:spcBef>
                <a:spcPts val="17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;get data from P1</a:t>
            </a:r>
          </a:p>
          <a:p>
            <a:pPr marL="0" marR="0">
              <a:lnSpc>
                <a:spcPts val="2039"/>
              </a:lnSpc>
              <a:spcBef>
                <a:spcPts val="12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;save it to in reg R7</a:t>
            </a:r>
          </a:p>
          <a:p>
            <a:pPr marL="679" marR="0">
              <a:lnSpc>
                <a:spcPts val="2039"/>
              </a:lnSpc>
              <a:spcBef>
                <a:spcPts val="17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;wait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60807" y="3509684"/>
            <a:ext cx="1749856" cy="8464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0" marR="0">
              <a:lnSpc>
                <a:spcPts val="2039"/>
              </a:lnSpc>
              <a:spcBef>
                <a:spcPts val="1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0" marR="0">
              <a:lnSpc>
                <a:spcPts val="2039"/>
              </a:lnSpc>
              <a:spcBef>
                <a:spcPts val="17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ACALL</a:t>
            </a:r>
            <a:r>
              <a:rPr sz="1800" spc="7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DELAY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4630" y="3509684"/>
            <a:ext cx="701129" cy="572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A,P1</a:t>
            </a:r>
          </a:p>
          <a:p>
            <a:pPr marL="0" marR="0">
              <a:lnSpc>
                <a:spcPts val="2039"/>
              </a:lnSpc>
              <a:spcBef>
                <a:spcPts val="1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R7,A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98964" y="3775421"/>
            <a:ext cx="206089" cy="90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1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3</a:t>
            </a:r>
          </a:p>
          <a:p>
            <a:pPr marL="0" marR="0">
              <a:lnSpc>
                <a:spcPts val="84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4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5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6</a:t>
            </a:r>
          </a:p>
          <a:p>
            <a:pPr marL="0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7</a:t>
            </a:r>
          </a:p>
          <a:p>
            <a:pPr marL="0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98845" y="3760215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40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47835" y="3770809"/>
            <a:ext cx="32560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Vcc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55479" y="3782224"/>
            <a:ext cx="349411" cy="101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P1.0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P1.1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P1.2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P1.3</a:t>
            </a:r>
          </a:p>
          <a:p>
            <a:pPr marL="0" marR="0">
              <a:lnSpc>
                <a:spcPts val="83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P1.4</a:t>
            </a:r>
          </a:p>
          <a:p>
            <a:pPr marL="0" marR="0">
              <a:lnSpc>
                <a:spcPts val="82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P1.5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P1.6</a:t>
            </a:r>
          </a:p>
          <a:p>
            <a:pPr marL="0" marR="0">
              <a:lnSpc>
                <a:spcPts val="881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FFFF"/>
                </a:solidFill>
                <a:latin typeface="PMingLiU"/>
                <a:cs typeface="PMingLiU"/>
              </a:rPr>
              <a:t>P1.7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RST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95792" y="3867658"/>
            <a:ext cx="263160" cy="90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39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38</a:t>
            </a:r>
          </a:p>
          <a:p>
            <a:pPr marL="3052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37</a:t>
            </a:r>
          </a:p>
          <a:p>
            <a:pPr marL="3052" marR="0">
              <a:lnSpc>
                <a:spcPts val="84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36</a:t>
            </a:r>
          </a:p>
          <a:p>
            <a:pPr marL="3052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35</a:t>
            </a:r>
          </a:p>
          <a:p>
            <a:pPr marL="3052" marR="0">
              <a:lnSpc>
                <a:spcPts val="85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34</a:t>
            </a:r>
          </a:p>
          <a:p>
            <a:pPr marL="3052" marR="0">
              <a:lnSpc>
                <a:spcPts val="87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33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47835" y="3879017"/>
            <a:ext cx="677242" cy="1226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P0.0(AD0)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P0.1(AD1)</a:t>
            </a:r>
          </a:p>
          <a:p>
            <a:pPr marL="0" marR="0">
              <a:lnSpc>
                <a:spcPts val="84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P0.2(AD2)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P0.3(AD3)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P0.4(AD4)</a:t>
            </a:r>
          </a:p>
          <a:p>
            <a:pPr marL="0" marR="0">
              <a:lnSpc>
                <a:spcPts val="85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P0.5(AD5)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P0.6(AD6)</a:t>
            </a:r>
          </a:p>
          <a:p>
            <a:pPr marL="0" marR="0">
              <a:lnSpc>
                <a:spcPts val="864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P0.7(AD7)</a:t>
            </a:r>
          </a:p>
          <a:p>
            <a:pPr marL="0" marR="0">
              <a:lnSpc>
                <a:spcPts val="88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-EA/VPP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ALE/PROG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-PSEN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360807" y="4333395"/>
            <a:ext cx="563946" cy="572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  <a:p>
            <a:pPr marL="0" marR="0">
              <a:lnSpc>
                <a:spcPts val="2039"/>
              </a:lnSpc>
              <a:spcBef>
                <a:spcPts val="1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MOV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74630" y="4333395"/>
            <a:ext cx="701129" cy="572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A,P1</a:t>
            </a:r>
          </a:p>
          <a:p>
            <a:pPr marL="0" marR="0">
              <a:lnSpc>
                <a:spcPts val="2039"/>
              </a:lnSpc>
              <a:spcBef>
                <a:spcPts val="1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R5,A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734783" y="4333395"/>
            <a:ext cx="3019785" cy="572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" marR="0">
              <a:lnSpc>
                <a:spcPts val="203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;another data from P1</a:t>
            </a:r>
          </a:p>
          <a:p>
            <a:pPr marL="0" marR="0">
              <a:lnSpc>
                <a:spcPts val="2039"/>
              </a:lnSpc>
              <a:spcBef>
                <a:spcPts val="17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;save it to in reg R5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95158" y="4641059"/>
            <a:ext cx="611280" cy="227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37347" dirty="0">
                <a:solidFill>
                  <a:srgbClr val="FF0000"/>
                </a:solidFill>
                <a:latin typeface="PMingLiU"/>
                <a:cs typeface="PMingLiU"/>
              </a:rPr>
              <a:t>9</a:t>
            </a:r>
            <a:r>
              <a:rPr sz="1350" spc="240" baseline="37347" dirty="0">
                <a:solidFill>
                  <a:srgbClr val="FF0000"/>
                </a:solidFill>
                <a:latin typeface="PMingLiU"/>
                <a:cs typeface="PMingLiU"/>
              </a:rPr>
              <a:t> 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8051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4010" y="4758358"/>
            <a:ext cx="653938" cy="117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2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(RXD)P3.0</a:t>
            </a:r>
          </a:p>
          <a:p>
            <a:pPr marL="1294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(TXD)P3.1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(INT0)P3.2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(INT1)P3.3</a:t>
            </a:r>
          </a:p>
          <a:p>
            <a:pPr marL="114299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(T0)P3.4</a:t>
            </a:r>
          </a:p>
          <a:p>
            <a:pPr marL="114299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(T1)P3.5</a:t>
            </a:r>
          </a:p>
          <a:p>
            <a:pPr marL="60202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(WR)P3.6</a:t>
            </a:r>
          </a:p>
          <a:p>
            <a:pPr marL="83827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(RD)P3.7</a:t>
            </a:r>
          </a:p>
          <a:p>
            <a:pPr marL="16155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XTAL2</a:t>
            </a:r>
          </a:p>
          <a:p>
            <a:pPr marL="16155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XTAL1</a:t>
            </a:r>
          </a:p>
          <a:p>
            <a:pPr marL="268227" marR="0">
              <a:lnSpc>
                <a:spcPts val="816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GND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73064" y="4764504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00364" y="4749299"/>
            <a:ext cx="2601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31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73064" y="4845027"/>
            <a:ext cx="787407" cy="221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1"/>
              </a:lnSpc>
              <a:spcBef>
                <a:spcPts val="0"/>
              </a:spcBef>
              <a:spcAft>
                <a:spcPts val="0"/>
              </a:spcAft>
            </a:pPr>
            <a:r>
              <a:rPr sz="1350" baseline="17041" dirty="0">
                <a:solidFill>
                  <a:srgbClr val="FF0000"/>
                </a:solidFill>
                <a:latin typeface="PMingLiU"/>
                <a:cs typeface="PMingLiU"/>
              </a:rPr>
              <a:t>11</a:t>
            </a:r>
            <a:r>
              <a:rPr sz="1300" spc="-10" dirty="0">
                <a:solidFill>
                  <a:srgbClr val="FFFFFF"/>
                </a:solidFill>
                <a:latin typeface="Times New Roman"/>
                <a:cs typeface="Times New Roman"/>
              </a:rPr>
              <a:t>(8031)</a:t>
            </a:r>
            <a:r>
              <a:rPr sz="1350" baseline="26714" dirty="0">
                <a:solidFill>
                  <a:srgbClr val="FF0000"/>
                </a:solidFill>
                <a:latin typeface="PMingLiU"/>
                <a:cs typeface="PMingLiU"/>
              </a:rPr>
              <a:t>30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73064" y="4974062"/>
            <a:ext cx="260107" cy="970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12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13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14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15</a:t>
            </a:r>
          </a:p>
          <a:p>
            <a:pPr marL="0" marR="0">
              <a:lnSpc>
                <a:spcPts val="809"/>
              </a:lnSpc>
              <a:spcBef>
                <a:spcPts val="5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16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17</a:t>
            </a:r>
          </a:p>
          <a:p>
            <a:pPr marL="0" marR="0">
              <a:lnSpc>
                <a:spcPts val="78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18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19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300364" y="4958844"/>
            <a:ext cx="260107" cy="96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29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28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27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26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25</a:t>
            </a:r>
          </a:p>
          <a:p>
            <a:pPr marL="0" marR="0">
              <a:lnSpc>
                <a:spcPts val="80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24</a:t>
            </a:r>
          </a:p>
          <a:p>
            <a:pPr marL="0" marR="0">
              <a:lnSpc>
                <a:spcPts val="773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23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22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21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647835" y="5057094"/>
            <a:ext cx="605065" cy="866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P2.7(A15)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P2.6(A14)</a:t>
            </a:r>
          </a:p>
          <a:p>
            <a:pPr marL="0" marR="0">
              <a:lnSpc>
                <a:spcPts val="798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P2.5(A13)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P2.4(A12)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P2.3(A11)</a:t>
            </a:r>
          </a:p>
          <a:p>
            <a:pPr marL="0" marR="0">
              <a:lnSpc>
                <a:spcPts val="762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P2.2(A10)</a:t>
            </a:r>
          </a:p>
          <a:p>
            <a:pPr marL="0" marR="0">
              <a:lnSpc>
                <a:spcPts val="816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P2.1(A9)</a:t>
            </a:r>
          </a:p>
          <a:p>
            <a:pPr marL="0" marR="0">
              <a:lnSpc>
                <a:spcPts val="809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FF0000"/>
                </a:solidFill>
                <a:latin typeface="PMingLiU"/>
                <a:cs typeface="PMingLiU"/>
              </a:rPr>
              <a:t>P2.0(A8)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837300" y="6592527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i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2801</Words>
  <Application>Microsoft Office PowerPoint</Application>
  <PresentationFormat>Custom</PresentationFormat>
  <Paragraphs>1461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Tahoma</vt:lpstr>
      <vt:lpstr>Calibri</vt:lpstr>
      <vt:lpstr>PMingLiU</vt:lpstr>
      <vt:lpstr>LBTMVS+SymbolMT</vt:lpstr>
      <vt:lpstr>Courier New</vt:lpstr>
      <vt:lpstr>TSBRRK+Wingdings-Regular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PC</cp:lastModifiedBy>
  <cp:revision>9</cp:revision>
  <dcterms:modified xsi:type="dcterms:W3CDTF">2023-11-01T09:19:17Z</dcterms:modified>
</cp:coreProperties>
</file>