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04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5462-A4A6-4E5A-9D3A-9023A3DE26A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3D4DC-41A8-491B-A787-3BE46CB79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841" y="6595872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5213" y="6597396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9117" y="65928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535" y="6629399"/>
            <a:ext cx="573480" cy="5379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0552" y="6568154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029" y="1083055"/>
            <a:ext cx="2152650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7757" y="1965368"/>
            <a:ext cx="6296659" cy="190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4709" y="6645116"/>
            <a:ext cx="6068695" cy="50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68557" y="6789990"/>
            <a:ext cx="67056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0" smtClean="0"/>
              <a:t>HANEL</a:t>
            </a:r>
            <a:endParaRPr spc="-2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6601" y="6948128"/>
            <a:ext cx="2584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9" y="6181344"/>
            <a:ext cx="5929630" cy="31739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341" y="6181343"/>
            <a:ext cx="3222625" cy="1026160"/>
          </a:xfrm>
          <a:custGeom>
            <a:avLst/>
            <a:gdLst/>
            <a:ahLst/>
            <a:cxnLst/>
            <a:rect l="l" t="t" r="r" b="b"/>
            <a:pathLst>
              <a:path w="3222625" h="1026159">
                <a:moveTo>
                  <a:pt x="3222498" y="1025652"/>
                </a:moveTo>
                <a:lnTo>
                  <a:pt x="3222498" y="0"/>
                </a:lnTo>
                <a:lnTo>
                  <a:pt x="0" y="0"/>
                </a:lnTo>
                <a:lnTo>
                  <a:pt x="0" y="1025652"/>
                </a:lnTo>
                <a:lnTo>
                  <a:pt x="3222498" y="1025652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3300" y="3806433"/>
            <a:ext cx="4739005" cy="344966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73355">
              <a:lnSpc>
                <a:spcPts val="2400"/>
              </a:lnSpc>
              <a:spcBef>
                <a:spcPts val="290"/>
              </a:spcBef>
            </a:pPr>
            <a:r>
              <a:rPr lang="en-US" sz="2100" spc="-25" dirty="0" smtClean="0">
                <a:latin typeface="Tahoma"/>
                <a:cs typeface="Tahoma"/>
              </a:rPr>
              <a:t>Dr. </a:t>
            </a:r>
            <a:r>
              <a:rPr lang="en-US" sz="2100" spc="-25" dirty="0" err="1" smtClean="0">
                <a:latin typeface="Tahoma"/>
                <a:cs typeface="Tahoma"/>
              </a:rPr>
              <a:t>Qamaruddin</a:t>
            </a:r>
            <a:r>
              <a:rPr lang="en-US" sz="2100" spc="-25" dirty="0" smtClean="0">
                <a:latin typeface="Tahoma"/>
                <a:cs typeface="Tahoma"/>
              </a:rPr>
              <a:t> </a:t>
            </a:r>
            <a:endParaRPr sz="2400" dirty="0">
              <a:latin typeface="Yu Gothic UI"/>
              <a:cs typeface="Yu Gothic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8285" y="3219450"/>
            <a:ext cx="3264535" cy="0"/>
          </a:xfrm>
          <a:custGeom>
            <a:avLst/>
            <a:gdLst/>
            <a:ahLst/>
            <a:cxnLst/>
            <a:rect l="l" t="t" r="r" b="b"/>
            <a:pathLst>
              <a:path w="3264535">
                <a:moveTo>
                  <a:pt x="0" y="0"/>
                </a:moveTo>
                <a:lnTo>
                  <a:pt x="3264407" y="0"/>
                </a:lnTo>
              </a:path>
            </a:pathLst>
          </a:custGeom>
          <a:ln w="2222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8725" y="2134616"/>
            <a:ext cx="41941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 smtClean="0">
                <a:solidFill>
                  <a:srgbClr val="000000"/>
                </a:solidFill>
                <a:latin typeface="Tahoma"/>
                <a:cs typeface="Tahoma"/>
              </a:rPr>
              <a:t>TIMER</a:t>
            </a:r>
            <a:r>
              <a:rPr lang="en-US" sz="2800" b="1" dirty="0">
                <a:solidFill>
                  <a:srgbClr val="000000"/>
                </a:solidFill>
              </a:rPr>
              <a:t>S</a:t>
            </a:r>
            <a:r>
              <a:rPr sz="2800" b="1" spc="-15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2800" b="1" spc="-10" dirty="0" smtClean="0">
                <a:solidFill>
                  <a:srgbClr val="000000"/>
                </a:solidFill>
                <a:latin typeface="Tahoma"/>
                <a:cs typeface="Tahoma"/>
              </a:rPr>
              <a:t>in Embedded System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3203636" y="4848225"/>
            <a:ext cx="6068695" cy="509904"/>
          </a:xfrm>
        </p:spPr>
        <p:txBody>
          <a:bodyPr/>
          <a:lstStyle/>
          <a:p>
            <a:pPr marL="12700">
              <a:lnSpc>
                <a:spcPts val="1870"/>
              </a:lnSpc>
            </a:pPr>
            <a:r>
              <a:rPr lang="en-US" dirty="0" smtClean="0"/>
              <a:t>Department of Software Engineering, Bahria University, Karachi Campus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35" y="548893"/>
            <a:ext cx="4500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</a:tabLst>
            </a:pPr>
            <a:r>
              <a:rPr sz="2800" dirty="0">
                <a:latin typeface="Tahoma"/>
                <a:cs typeface="Tahoma"/>
              </a:rPr>
              <a:t>To generate a time </a:t>
            </a:r>
            <a:r>
              <a:rPr sz="2800" spc="-10" dirty="0">
                <a:latin typeface="Tahoma"/>
                <a:cs typeface="Tahoma"/>
              </a:rPr>
              <a:t>delay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7535" y="1009141"/>
            <a:ext cx="6190615" cy="54368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302895" indent="-457200">
              <a:lnSpc>
                <a:spcPct val="89900"/>
              </a:lnSpc>
              <a:spcBef>
                <a:spcPts val="39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Load the TMOD value register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indicating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which timer (timer 0 or timer 1) is to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be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used and which timer mode (0 or 1)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selected</a:t>
            </a:r>
            <a:endParaRPr sz="2400">
              <a:latin typeface="Tahoma"/>
              <a:cs typeface="Tahoma"/>
            </a:endParaRPr>
          </a:p>
          <a:p>
            <a:pPr marL="469900" marR="5080" indent="-457200">
              <a:lnSpc>
                <a:spcPts val="2590"/>
              </a:lnSpc>
              <a:spcBef>
                <a:spcPts val="61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Load registers TL and TH with initial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count value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endParaRPr sz="2400">
              <a:latin typeface="Tahoma"/>
              <a:cs typeface="Tahoma"/>
            </a:endParaRPr>
          </a:p>
          <a:p>
            <a:pPr marL="469265" marR="214629" indent="-457200" algn="just">
              <a:lnSpc>
                <a:spcPct val="89800"/>
              </a:lnSpc>
              <a:spcBef>
                <a:spcPts val="575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Keep monitoring the timer flag (TF)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with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9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Courier New"/>
                <a:cs typeface="Courier New"/>
              </a:rPr>
              <a:t>JNB</a:t>
            </a:r>
            <a:r>
              <a:rPr sz="2400" spc="5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spc="-45" dirty="0">
                <a:solidFill>
                  <a:srgbClr val="545471"/>
                </a:solidFill>
                <a:latin typeface="Courier New"/>
                <a:cs typeface="Courier New"/>
              </a:rPr>
              <a:t>TFx,target</a:t>
            </a:r>
            <a:r>
              <a:rPr sz="2400" spc="-31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r>
              <a:rPr sz="2400" spc="6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7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see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if it 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raised</a:t>
            </a:r>
            <a:endParaRPr sz="2400">
              <a:latin typeface="Tahoma"/>
              <a:cs typeface="Tahoma"/>
            </a:endParaRPr>
          </a:p>
          <a:p>
            <a:pPr marL="850265" lvl="1" indent="-38036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Get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out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loop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becomes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high</a:t>
            </a:r>
            <a:endParaRPr sz="20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Stop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Clear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next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round</a:t>
            </a:r>
            <a:endParaRPr sz="2400">
              <a:latin typeface="Tahoma"/>
              <a:cs typeface="Tahoma"/>
            </a:endParaRPr>
          </a:p>
          <a:p>
            <a:pPr marL="469900" marR="788670" indent="-457200">
              <a:lnSpc>
                <a:spcPts val="2590"/>
              </a:lnSpc>
              <a:spcBef>
                <a:spcPts val="61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Go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back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Step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2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load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TL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again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/>
              <a:t>PROGRAMMING TIMERS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839" y="806195"/>
            <a:ext cx="6667500" cy="4378960"/>
          </a:xfrm>
          <a:custGeom>
            <a:avLst/>
            <a:gdLst/>
            <a:ahLst/>
            <a:cxnLst/>
            <a:rect l="l" t="t" r="r" b="b"/>
            <a:pathLst>
              <a:path w="6667500" h="4378960">
                <a:moveTo>
                  <a:pt x="0" y="0"/>
                </a:moveTo>
                <a:lnTo>
                  <a:pt x="0" y="4378452"/>
                </a:lnTo>
                <a:lnTo>
                  <a:pt x="6667500" y="4378452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907" y="837691"/>
            <a:ext cx="622808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Example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9-</a:t>
            </a: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following program, we create a square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50%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duty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cycle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(with </a:t>
            </a:r>
            <a:r>
              <a:rPr sz="1600" dirty="0">
                <a:latin typeface="Times New Roman"/>
                <a:cs typeface="Times New Roman"/>
              </a:rPr>
              <a:t>equal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portions high and low) on the P1.5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bit.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 0 is used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generate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time delay. Analyze the </a:t>
            </a:r>
            <a:r>
              <a:rPr sz="1600" spc="-10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5857" y="2091457"/>
          <a:ext cx="6474459" cy="962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640715"/>
                <a:gridCol w="1341755"/>
                <a:gridCol w="1280795"/>
                <a:gridCol w="1712595"/>
                <a:gridCol w="704214"/>
              </a:tblGrid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55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65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TMOD,#01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6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;Timer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mode 1(16-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bit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mode)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HERE: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71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1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TL0,#0F2H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71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;TL0=F2H,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the low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705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7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TH0,#0FFH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;TH0=FFH,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the high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4475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76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CPL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764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P1.5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9380">
                        <a:lnSpc>
                          <a:spcPts val="176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;toggle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P1.5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59311" y="3022299"/>
            <a:ext cx="137033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ACALL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DELAY </a:t>
            </a:r>
            <a:r>
              <a:rPr sz="1600" dirty="0">
                <a:latin typeface="Courier New"/>
                <a:cs typeface="Courier New"/>
              </a:rPr>
              <a:t>SJMP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HERE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4907" y="3771336"/>
            <a:ext cx="4918075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 the above program notice the following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step.</a:t>
            </a:r>
            <a:endParaRPr sz="160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buAutoNum type="arabicPeriod"/>
              <a:tabLst>
                <a:tab pos="214629" algn="l"/>
              </a:tabLst>
            </a:pP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loaded.</a:t>
            </a:r>
            <a:endParaRPr sz="16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5265" algn="l"/>
              </a:tabLst>
            </a:pPr>
            <a:r>
              <a:rPr sz="1600" dirty="0">
                <a:latin typeface="Times New Roman"/>
                <a:cs typeface="Times New Roman"/>
              </a:rPr>
              <a:t>FFF2H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loaded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10" dirty="0">
                <a:latin typeface="Times New Roman"/>
                <a:cs typeface="Times New Roman"/>
              </a:rPr>
              <a:t> TH0-</a:t>
            </a:r>
            <a:r>
              <a:rPr sz="1600" spc="-20" dirty="0">
                <a:latin typeface="Times New Roman"/>
                <a:cs typeface="Times New Roman"/>
              </a:rPr>
              <a:t>TL0.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ts val="1905"/>
              </a:lnSpc>
              <a:spcBef>
                <a:spcPts val="5"/>
              </a:spcBef>
              <a:buAutoNum type="arabicPeriod"/>
              <a:tabLst>
                <a:tab pos="215900" algn="l"/>
              </a:tabLst>
            </a:pPr>
            <a:r>
              <a:rPr sz="1600" dirty="0">
                <a:latin typeface="Times New Roman"/>
                <a:cs typeface="Times New Roman"/>
              </a:rPr>
              <a:t>P1.5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toggled for the high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low portions of the </a:t>
            </a:r>
            <a:r>
              <a:rPr sz="1600" spc="-10" dirty="0">
                <a:latin typeface="Times New Roman"/>
                <a:cs typeface="Times New Roman"/>
              </a:rPr>
              <a:t>pulse.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5985" y="450341"/>
            <a:ext cx="6667500" cy="6061075"/>
          </a:xfrm>
          <a:custGeom>
            <a:avLst/>
            <a:gdLst/>
            <a:ahLst/>
            <a:cxnLst/>
            <a:rect l="l" t="t" r="r" b="b"/>
            <a:pathLst>
              <a:path w="6667500" h="6061075">
                <a:moveTo>
                  <a:pt x="0" y="0"/>
                </a:moveTo>
                <a:lnTo>
                  <a:pt x="0" y="6060948"/>
                </a:lnTo>
                <a:lnTo>
                  <a:pt x="6667500" y="6060948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0053" y="481838"/>
            <a:ext cx="17443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Example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9-4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(cont’)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053" y="937513"/>
            <a:ext cx="7588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DELAY: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51003" y="1205259"/>
          <a:ext cx="5494654" cy="133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060"/>
                <a:gridCol w="1280794"/>
                <a:gridCol w="2717800"/>
              </a:tblGrid>
              <a:tr h="666750">
                <a:tc>
                  <a:txBody>
                    <a:bodyPr/>
                    <a:lstStyle/>
                    <a:p>
                      <a:pPr marL="946150">
                        <a:lnSpc>
                          <a:spcPts val="156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82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AGAIN:</a:t>
                      </a:r>
                      <a:r>
                        <a:rPr sz="1600" spc="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JNB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6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TF0,AGAIN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5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;start the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19380">
                        <a:lnSpc>
                          <a:spcPts val="173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;monitor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timer flag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19380">
                        <a:lnSpc>
                          <a:spcPts val="183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;until it rolls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over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0345">
                <a:tc>
                  <a:txBody>
                    <a:bodyPr/>
                    <a:lstStyle/>
                    <a:p>
                      <a:pPr marR="175260" algn="r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timer 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0345">
                <a:tc>
                  <a:txBody>
                    <a:bodyPr/>
                    <a:lstStyle/>
                    <a:p>
                      <a:pPr marR="175260" algn="r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TF0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timer 0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flag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5425">
                <a:tc>
                  <a:txBody>
                    <a:bodyPr/>
                    <a:lstStyle/>
                    <a:p>
                      <a:pPr marR="176530" algn="r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70033" y="5301724"/>
            <a:ext cx="63957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197485" indent="-102235">
              <a:lnSpc>
                <a:spcPct val="1053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7.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 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stopped by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instruction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CLR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TR0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DELAY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subroutine </a:t>
            </a:r>
            <a:r>
              <a:rPr sz="1600" dirty="0">
                <a:latin typeface="Times New Roman"/>
                <a:cs typeface="Times New Roman"/>
              </a:rPr>
              <a:t>ends, and the process is </a:t>
            </a:r>
            <a:r>
              <a:rPr sz="1600" spc="-10" dirty="0">
                <a:latin typeface="Times New Roman"/>
                <a:cs typeface="Times New Roman"/>
              </a:rPr>
              <a:t>repeated.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  <a:tabLst>
                <a:tab pos="5913120" algn="l"/>
              </a:tabLst>
            </a:pPr>
            <a:r>
              <a:rPr sz="1600" dirty="0">
                <a:latin typeface="Times New Roman"/>
                <a:cs typeface="Times New Roman"/>
              </a:rPr>
              <a:t>Notice that to repeat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process, 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must reload the TL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TH registers,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start the process is </a:t>
            </a:r>
            <a:r>
              <a:rPr sz="1600" spc="-10" dirty="0">
                <a:latin typeface="Times New Roman"/>
                <a:cs typeface="Times New Roman"/>
              </a:rPr>
              <a:t>repeated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70377" y="4522279"/>
            <a:ext cx="6473825" cy="492759"/>
            <a:chOff x="3170377" y="4522279"/>
            <a:chExt cx="6473825" cy="492759"/>
          </a:xfrm>
        </p:grpSpPr>
        <p:sp>
          <p:nvSpPr>
            <p:cNvPr id="10" name="object 10"/>
            <p:cNvSpPr/>
            <p:nvPr/>
          </p:nvSpPr>
          <p:spPr>
            <a:xfrm>
              <a:off x="3175139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990600" y="241554"/>
                  </a:moveTo>
                  <a:lnTo>
                    <a:pt x="975473" y="182095"/>
                  </a:lnTo>
                  <a:lnTo>
                    <a:pt x="932570" y="128023"/>
                  </a:lnTo>
                  <a:lnTo>
                    <a:pt x="901861" y="103573"/>
                  </a:lnTo>
                  <a:lnTo>
                    <a:pt x="865601" y="81151"/>
                  </a:lnTo>
                  <a:lnTo>
                    <a:pt x="824253" y="60982"/>
                  </a:lnTo>
                  <a:lnTo>
                    <a:pt x="778280" y="43293"/>
                  </a:lnTo>
                  <a:lnTo>
                    <a:pt x="728148" y="28312"/>
                  </a:lnTo>
                  <a:lnTo>
                    <a:pt x="674319" y="16266"/>
                  </a:lnTo>
                  <a:lnTo>
                    <a:pt x="617259" y="7380"/>
                  </a:lnTo>
                  <a:lnTo>
                    <a:pt x="557431" y="1882"/>
                  </a:lnTo>
                  <a:lnTo>
                    <a:pt x="495300" y="0"/>
                  </a:lnTo>
                  <a:lnTo>
                    <a:pt x="433168" y="1882"/>
                  </a:lnTo>
                  <a:lnTo>
                    <a:pt x="373340" y="7380"/>
                  </a:lnTo>
                  <a:lnTo>
                    <a:pt x="316280" y="16266"/>
                  </a:lnTo>
                  <a:lnTo>
                    <a:pt x="262451" y="28312"/>
                  </a:lnTo>
                  <a:lnTo>
                    <a:pt x="212319" y="43293"/>
                  </a:lnTo>
                  <a:lnTo>
                    <a:pt x="166346" y="60982"/>
                  </a:lnTo>
                  <a:lnTo>
                    <a:pt x="124998" y="81151"/>
                  </a:lnTo>
                  <a:lnTo>
                    <a:pt x="88738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8" y="379534"/>
                  </a:lnTo>
                  <a:lnTo>
                    <a:pt x="124998" y="401956"/>
                  </a:lnTo>
                  <a:lnTo>
                    <a:pt x="166346" y="422125"/>
                  </a:lnTo>
                  <a:lnTo>
                    <a:pt x="212319" y="439814"/>
                  </a:lnTo>
                  <a:lnTo>
                    <a:pt x="262451" y="454795"/>
                  </a:lnTo>
                  <a:lnTo>
                    <a:pt x="316280" y="466841"/>
                  </a:lnTo>
                  <a:lnTo>
                    <a:pt x="373340" y="475727"/>
                  </a:lnTo>
                  <a:lnTo>
                    <a:pt x="433168" y="481225"/>
                  </a:lnTo>
                  <a:lnTo>
                    <a:pt x="495300" y="483108"/>
                  </a:lnTo>
                  <a:lnTo>
                    <a:pt x="557431" y="481225"/>
                  </a:lnTo>
                  <a:lnTo>
                    <a:pt x="617259" y="475727"/>
                  </a:lnTo>
                  <a:lnTo>
                    <a:pt x="674319" y="466841"/>
                  </a:lnTo>
                  <a:lnTo>
                    <a:pt x="728148" y="454795"/>
                  </a:lnTo>
                  <a:lnTo>
                    <a:pt x="778280" y="439814"/>
                  </a:lnTo>
                  <a:lnTo>
                    <a:pt x="824253" y="422125"/>
                  </a:lnTo>
                  <a:lnTo>
                    <a:pt x="865601" y="401956"/>
                  </a:lnTo>
                  <a:lnTo>
                    <a:pt x="901861" y="379534"/>
                  </a:lnTo>
                  <a:lnTo>
                    <a:pt x="932570" y="355084"/>
                  </a:lnTo>
                  <a:lnTo>
                    <a:pt x="975473" y="301012"/>
                  </a:lnTo>
                  <a:lnTo>
                    <a:pt x="990600" y="24155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5139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495300" y="0"/>
                  </a:moveTo>
                  <a:lnTo>
                    <a:pt x="433168" y="1882"/>
                  </a:lnTo>
                  <a:lnTo>
                    <a:pt x="373340" y="7380"/>
                  </a:lnTo>
                  <a:lnTo>
                    <a:pt x="316280" y="16266"/>
                  </a:lnTo>
                  <a:lnTo>
                    <a:pt x="262451" y="28312"/>
                  </a:lnTo>
                  <a:lnTo>
                    <a:pt x="212319" y="43293"/>
                  </a:lnTo>
                  <a:lnTo>
                    <a:pt x="166346" y="60982"/>
                  </a:lnTo>
                  <a:lnTo>
                    <a:pt x="124998" y="81151"/>
                  </a:lnTo>
                  <a:lnTo>
                    <a:pt x="88738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8" y="379534"/>
                  </a:lnTo>
                  <a:lnTo>
                    <a:pt x="124998" y="401956"/>
                  </a:lnTo>
                  <a:lnTo>
                    <a:pt x="166346" y="422125"/>
                  </a:lnTo>
                  <a:lnTo>
                    <a:pt x="212319" y="439814"/>
                  </a:lnTo>
                  <a:lnTo>
                    <a:pt x="262451" y="454795"/>
                  </a:lnTo>
                  <a:lnTo>
                    <a:pt x="316280" y="466841"/>
                  </a:lnTo>
                  <a:lnTo>
                    <a:pt x="373340" y="475727"/>
                  </a:lnTo>
                  <a:lnTo>
                    <a:pt x="433168" y="481225"/>
                  </a:lnTo>
                  <a:lnTo>
                    <a:pt x="495300" y="483108"/>
                  </a:lnTo>
                  <a:lnTo>
                    <a:pt x="557431" y="481225"/>
                  </a:lnTo>
                  <a:lnTo>
                    <a:pt x="617259" y="475727"/>
                  </a:lnTo>
                  <a:lnTo>
                    <a:pt x="674319" y="466841"/>
                  </a:lnTo>
                  <a:lnTo>
                    <a:pt x="728148" y="454795"/>
                  </a:lnTo>
                  <a:lnTo>
                    <a:pt x="778280" y="439814"/>
                  </a:lnTo>
                  <a:lnTo>
                    <a:pt x="824253" y="422125"/>
                  </a:lnTo>
                  <a:lnTo>
                    <a:pt x="865601" y="401956"/>
                  </a:lnTo>
                  <a:lnTo>
                    <a:pt x="901861" y="379534"/>
                  </a:lnTo>
                  <a:lnTo>
                    <a:pt x="932570" y="355084"/>
                  </a:lnTo>
                  <a:lnTo>
                    <a:pt x="975473" y="301012"/>
                  </a:lnTo>
                  <a:lnTo>
                    <a:pt x="990600" y="241554"/>
                  </a:lnTo>
                  <a:lnTo>
                    <a:pt x="986741" y="211265"/>
                  </a:lnTo>
                  <a:lnTo>
                    <a:pt x="957262" y="154272"/>
                  </a:lnTo>
                  <a:lnTo>
                    <a:pt x="901861" y="103573"/>
                  </a:lnTo>
                  <a:lnTo>
                    <a:pt x="865601" y="81151"/>
                  </a:lnTo>
                  <a:lnTo>
                    <a:pt x="824253" y="60982"/>
                  </a:lnTo>
                  <a:lnTo>
                    <a:pt x="778280" y="43293"/>
                  </a:lnTo>
                  <a:lnTo>
                    <a:pt x="728148" y="28312"/>
                  </a:lnTo>
                  <a:lnTo>
                    <a:pt x="674319" y="16266"/>
                  </a:lnTo>
                  <a:lnTo>
                    <a:pt x="617259" y="7380"/>
                  </a:lnTo>
                  <a:lnTo>
                    <a:pt x="557431" y="1882"/>
                  </a:lnTo>
                  <a:lnTo>
                    <a:pt x="49530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4226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990600" y="241554"/>
                  </a:moveTo>
                  <a:lnTo>
                    <a:pt x="975474" y="182095"/>
                  </a:lnTo>
                  <a:lnTo>
                    <a:pt x="932572" y="128023"/>
                  </a:lnTo>
                  <a:lnTo>
                    <a:pt x="901865" y="103573"/>
                  </a:lnTo>
                  <a:lnTo>
                    <a:pt x="865605" y="81151"/>
                  </a:lnTo>
                  <a:lnTo>
                    <a:pt x="824258" y="60982"/>
                  </a:lnTo>
                  <a:lnTo>
                    <a:pt x="778286" y="43293"/>
                  </a:lnTo>
                  <a:lnTo>
                    <a:pt x="728153" y="28312"/>
                  </a:lnTo>
                  <a:lnTo>
                    <a:pt x="674324" y="16266"/>
                  </a:lnTo>
                  <a:lnTo>
                    <a:pt x="617263" y="7380"/>
                  </a:lnTo>
                  <a:lnTo>
                    <a:pt x="557434" y="1882"/>
                  </a:lnTo>
                  <a:lnTo>
                    <a:pt x="495300" y="0"/>
                  </a:lnTo>
                  <a:lnTo>
                    <a:pt x="433170" y="1882"/>
                  </a:lnTo>
                  <a:lnTo>
                    <a:pt x="373344" y="7380"/>
                  </a:lnTo>
                  <a:lnTo>
                    <a:pt x="316285" y="16266"/>
                  </a:lnTo>
                  <a:lnTo>
                    <a:pt x="262457" y="28312"/>
                  </a:lnTo>
                  <a:lnTo>
                    <a:pt x="212325" y="43293"/>
                  </a:lnTo>
                  <a:lnTo>
                    <a:pt x="166352" y="60982"/>
                  </a:lnTo>
                  <a:lnTo>
                    <a:pt x="125002" y="81151"/>
                  </a:lnTo>
                  <a:lnTo>
                    <a:pt x="88741" y="103573"/>
                  </a:lnTo>
                  <a:lnTo>
                    <a:pt x="58032" y="128023"/>
                  </a:lnTo>
                  <a:lnTo>
                    <a:pt x="15127" y="182095"/>
                  </a:lnTo>
                  <a:lnTo>
                    <a:pt x="0" y="241554"/>
                  </a:lnTo>
                  <a:lnTo>
                    <a:pt x="3859" y="271842"/>
                  </a:lnTo>
                  <a:lnTo>
                    <a:pt x="33339" y="328835"/>
                  </a:lnTo>
                  <a:lnTo>
                    <a:pt x="88741" y="379534"/>
                  </a:lnTo>
                  <a:lnTo>
                    <a:pt x="125002" y="401956"/>
                  </a:lnTo>
                  <a:lnTo>
                    <a:pt x="166352" y="422125"/>
                  </a:lnTo>
                  <a:lnTo>
                    <a:pt x="212325" y="439814"/>
                  </a:lnTo>
                  <a:lnTo>
                    <a:pt x="262457" y="454795"/>
                  </a:lnTo>
                  <a:lnTo>
                    <a:pt x="316285" y="466841"/>
                  </a:lnTo>
                  <a:lnTo>
                    <a:pt x="373344" y="475727"/>
                  </a:lnTo>
                  <a:lnTo>
                    <a:pt x="433170" y="481225"/>
                  </a:lnTo>
                  <a:lnTo>
                    <a:pt x="495300" y="483108"/>
                  </a:lnTo>
                  <a:lnTo>
                    <a:pt x="557434" y="481225"/>
                  </a:lnTo>
                  <a:lnTo>
                    <a:pt x="617263" y="475727"/>
                  </a:lnTo>
                  <a:lnTo>
                    <a:pt x="674324" y="466841"/>
                  </a:lnTo>
                  <a:lnTo>
                    <a:pt x="728153" y="454795"/>
                  </a:lnTo>
                  <a:lnTo>
                    <a:pt x="778286" y="439814"/>
                  </a:lnTo>
                  <a:lnTo>
                    <a:pt x="824258" y="422125"/>
                  </a:lnTo>
                  <a:lnTo>
                    <a:pt x="865605" y="401956"/>
                  </a:lnTo>
                  <a:lnTo>
                    <a:pt x="901865" y="379534"/>
                  </a:lnTo>
                  <a:lnTo>
                    <a:pt x="932572" y="355084"/>
                  </a:lnTo>
                  <a:lnTo>
                    <a:pt x="975474" y="301012"/>
                  </a:lnTo>
                  <a:lnTo>
                    <a:pt x="990600" y="24155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4226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495300" y="0"/>
                  </a:moveTo>
                  <a:lnTo>
                    <a:pt x="433170" y="1882"/>
                  </a:lnTo>
                  <a:lnTo>
                    <a:pt x="373344" y="7380"/>
                  </a:lnTo>
                  <a:lnTo>
                    <a:pt x="316285" y="16266"/>
                  </a:lnTo>
                  <a:lnTo>
                    <a:pt x="262457" y="28312"/>
                  </a:lnTo>
                  <a:lnTo>
                    <a:pt x="212325" y="43293"/>
                  </a:lnTo>
                  <a:lnTo>
                    <a:pt x="166352" y="60982"/>
                  </a:lnTo>
                  <a:lnTo>
                    <a:pt x="125002" y="81151"/>
                  </a:lnTo>
                  <a:lnTo>
                    <a:pt x="88741" y="103573"/>
                  </a:lnTo>
                  <a:lnTo>
                    <a:pt x="58032" y="128023"/>
                  </a:lnTo>
                  <a:lnTo>
                    <a:pt x="15127" y="182095"/>
                  </a:lnTo>
                  <a:lnTo>
                    <a:pt x="0" y="241554"/>
                  </a:lnTo>
                  <a:lnTo>
                    <a:pt x="3859" y="271842"/>
                  </a:lnTo>
                  <a:lnTo>
                    <a:pt x="33339" y="328835"/>
                  </a:lnTo>
                  <a:lnTo>
                    <a:pt x="88741" y="379534"/>
                  </a:lnTo>
                  <a:lnTo>
                    <a:pt x="125002" y="401956"/>
                  </a:lnTo>
                  <a:lnTo>
                    <a:pt x="166352" y="422125"/>
                  </a:lnTo>
                  <a:lnTo>
                    <a:pt x="212325" y="439814"/>
                  </a:lnTo>
                  <a:lnTo>
                    <a:pt x="262457" y="454795"/>
                  </a:lnTo>
                  <a:lnTo>
                    <a:pt x="316285" y="466841"/>
                  </a:lnTo>
                  <a:lnTo>
                    <a:pt x="373344" y="475727"/>
                  </a:lnTo>
                  <a:lnTo>
                    <a:pt x="433170" y="481225"/>
                  </a:lnTo>
                  <a:lnTo>
                    <a:pt x="495300" y="483108"/>
                  </a:lnTo>
                  <a:lnTo>
                    <a:pt x="557434" y="481225"/>
                  </a:lnTo>
                  <a:lnTo>
                    <a:pt x="617263" y="475727"/>
                  </a:lnTo>
                  <a:lnTo>
                    <a:pt x="674324" y="466841"/>
                  </a:lnTo>
                  <a:lnTo>
                    <a:pt x="728153" y="454795"/>
                  </a:lnTo>
                  <a:lnTo>
                    <a:pt x="778286" y="439814"/>
                  </a:lnTo>
                  <a:lnTo>
                    <a:pt x="824258" y="422125"/>
                  </a:lnTo>
                  <a:lnTo>
                    <a:pt x="865605" y="401956"/>
                  </a:lnTo>
                  <a:lnTo>
                    <a:pt x="901865" y="379534"/>
                  </a:lnTo>
                  <a:lnTo>
                    <a:pt x="932572" y="355084"/>
                  </a:lnTo>
                  <a:lnTo>
                    <a:pt x="975474" y="301012"/>
                  </a:lnTo>
                  <a:lnTo>
                    <a:pt x="990600" y="241554"/>
                  </a:lnTo>
                  <a:lnTo>
                    <a:pt x="986741" y="211265"/>
                  </a:lnTo>
                  <a:lnTo>
                    <a:pt x="957263" y="154272"/>
                  </a:lnTo>
                  <a:lnTo>
                    <a:pt x="901865" y="103573"/>
                  </a:lnTo>
                  <a:lnTo>
                    <a:pt x="865605" y="81151"/>
                  </a:lnTo>
                  <a:lnTo>
                    <a:pt x="824258" y="60982"/>
                  </a:lnTo>
                  <a:lnTo>
                    <a:pt x="778286" y="43293"/>
                  </a:lnTo>
                  <a:lnTo>
                    <a:pt x="728153" y="28312"/>
                  </a:lnTo>
                  <a:lnTo>
                    <a:pt x="674324" y="16266"/>
                  </a:lnTo>
                  <a:lnTo>
                    <a:pt x="617263" y="7380"/>
                  </a:lnTo>
                  <a:lnTo>
                    <a:pt x="557434" y="1882"/>
                  </a:lnTo>
                  <a:lnTo>
                    <a:pt x="49530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65939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990587" y="241554"/>
                  </a:moveTo>
                  <a:lnTo>
                    <a:pt x="975461" y="182095"/>
                  </a:lnTo>
                  <a:lnTo>
                    <a:pt x="932557" y="128023"/>
                  </a:lnTo>
                  <a:lnTo>
                    <a:pt x="901849" y="103573"/>
                  </a:lnTo>
                  <a:lnTo>
                    <a:pt x="865588" y="81151"/>
                  </a:lnTo>
                  <a:lnTo>
                    <a:pt x="824240" y="60982"/>
                  </a:lnTo>
                  <a:lnTo>
                    <a:pt x="778267" y="43293"/>
                  </a:lnTo>
                  <a:lnTo>
                    <a:pt x="728135" y="28312"/>
                  </a:lnTo>
                  <a:lnTo>
                    <a:pt x="674307" y="16266"/>
                  </a:lnTo>
                  <a:lnTo>
                    <a:pt x="617246" y="7380"/>
                  </a:lnTo>
                  <a:lnTo>
                    <a:pt x="557418" y="1882"/>
                  </a:lnTo>
                  <a:lnTo>
                    <a:pt x="495287" y="0"/>
                  </a:lnTo>
                  <a:lnTo>
                    <a:pt x="433158" y="1882"/>
                  </a:lnTo>
                  <a:lnTo>
                    <a:pt x="373332" y="7380"/>
                  </a:lnTo>
                  <a:lnTo>
                    <a:pt x="316274" y="16266"/>
                  </a:lnTo>
                  <a:lnTo>
                    <a:pt x="262447" y="28312"/>
                  </a:lnTo>
                  <a:lnTo>
                    <a:pt x="212316" y="43293"/>
                  </a:lnTo>
                  <a:lnTo>
                    <a:pt x="166345" y="60982"/>
                  </a:lnTo>
                  <a:lnTo>
                    <a:pt x="124997" y="81151"/>
                  </a:lnTo>
                  <a:lnTo>
                    <a:pt x="88737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7" y="379534"/>
                  </a:lnTo>
                  <a:lnTo>
                    <a:pt x="124997" y="401956"/>
                  </a:lnTo>
                  <a:lnTo>
                    <a:pt x="166345" y="422125"/>
                  </a:lnTo>
                  <a:lnTo>
                    <a:pt x="212316" y="439814"/>
                  </a:lnTo>
                  <a:lnTo>
                    <a:pt x="262447" y="454795"/>
                  </a:lnTo>
                  <a:lnTo>
                    <a:pt x="316274" y="466841"/>
                  </a:lnTo>
                  <a:lnTo>
                    <a:pt x="373332" y="475727"/>
                  </a:lnTo>
                  <a:lnTo>
                    <a:pt x="433158" y="481225"/>
                  </a:lnTo>
                  <a:lnTo>
                    <a:pt x="495287" y="483108"/>
                  </a:lnTo>
                  <a:lnTo>
                    <a:pt x="557418" y="481225"/>
                  </a:lnTo>
                  <a:lnTo>
                    <a:pt x="617246" y="475727"/>
                  </a:lnTo>
                  <a:lnTo>
                    <a:pt x="674307" y="466841"/>
                  </a:lnTo>
                  <a:lnTo>
                    <a:pt x="728135" y="454795"/>
                  </a:lnTo>
                  <a:lnTo>
                    <a:pt x="778267" y="439814"/>
                  </a:lnTo>
                  <a:lnTo>
                    <a:pt x="824240" y="422125"/>
                  </a:lnTo>
                  <a:lnTo>
                    <a:pt x="865588" y="401956"/>
                  </a:lnTo>
                  <a:lnTo>
                    <a:pt x="901849" y="379534"/>
                  </a:lnTo>
                  <a:lnTo>
                    <a:pt x="932557" y="355084"/>
                  </a:lnTo>
                  <a:lnTo>
                    <a:pt x="975461" y="301012"/>
                  </a:lnTo>
                  <a:lnTo>
                    <a:pt x="990587" y="24155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5939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495287" y="0"/>
                  </a:moveTo>
                  <a:lnTo>
                    <a:pt x="433158" y="1882"/>
                  </a:lnTo>
                  <a:lnTo>
                    <a:pt x="373332" y="7380"/>
                  </a:lnTo>
                  <a:lnTo>
                    <a:pt x="316274" y="16266"/>
                  </a:lnTo>
                  <a:lnTo>
                    <a:pt x="262447" y="28312"/>
                  </a:lnTo>
                  <a:lnTo>
                    <a:pt x="212316" y="43293"/>
                  </a:lnTo>
                  <a:lnTo>
                    <a:pt x="166345" y="60982"/>
                  </a:lnTo>
                  <a:lnTo>
                    <a:pt x="124997" y="81151"/>
                  </a:lnTo>
                  <a:lnTo>
                    <a:pt x="88737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7" y="379534"/>
                  </a:lnTo>
                  <a:lnTo>
                    <a:pt x="124997" y="401956"/>
                  </a:lnTo>
                  <a:lnTo>
                    <a:pt x="166345" y="422125"/>
                  </a:lnTo>
                  <a:lnTo>
                    <a:pt x="212316" y="439814"/>
                  </a:lnTo>
                  <a:lnTo>
                    <a:pt x="262447" y="454795"/>
                  </a:lnTo>
                  <a:lnTo>
                    <a:pt x="316274" y="466841"/>
                  </a:lnTo>
                  <a:lnTo>
                    <a:pt x="373332" y="475727"/>
                  </a:lnTo>
                  <a:lnTo>
                    <a:pt x="433158" y="481225"/>
                  </a:lnTo>
                  <a:lnTo>
                    <a:pt x="495287" y="483108"/>
                  </a:lnTo>
                  <a:lnTo>
                    <a:pt x="557418" y="481225"/>
                  </a:lnTo>
                  <a:lnTo>
                    <a:pt x="617246" y="475727"/>
                  </a:lnTo>
                  <a:lnTo>
                    <a:pt x="674307" y="466841"/>
                  </a:lnTo>
                  <a:lnTo>
                    <a:pt x="728135" y="454795"/>
                  </a:lnTo>
                  <a:lnTo>
                    <a:pt x="778267" y="439814"/>
                  </a:lnTo>
                  <a:lnTo>
                    <a:pt x="824240" y="422125"/>
                  </a:lnTo>
                  <a:lnTo>
                    <a:pt x="865588" y="401956"/>
                  </a:lnTo>
                  <a:lnTo>
                    <a:pt x="901849" y="379534"/>
                  </a:lnTo>
                  <a:lnTo>
                    <a:pt x="932557" y="355084"/>
                  </a:lnTo>
                  <a:lnTo>
                    <a:pt x="975461" y="301012"/>
                  </a:lnTo>
                  <a:lnTo>
                    <a:pt x="990587" y="241554"/>
                  </a:lnTo>
                  <a:lnTo>
                    <a:pt x="986728" y="211265"/>
                  </a:lnTo>
                  <a:lnTo>
                    <a:pt x="957249" y="154272"/>
                  </a:lnTo>
                  <a:lnTo>
                    <a:pt x="901849" y="103573"/>
                  </a:lnTo>
                  <a:lnTo>
                    <a:pt x="865588" y="81151"/>
                  </a:lnTo>
                  <a:lnTo>
                    <a:pt x="824240" y="60982"/>
                  </a:lnTo>
                  <a:lnTo>
                    <a:pt x="778267" y="43293"/>
                  </a:lnTo>
                  <a:lnTo>
                    <a:pt x="728135" y="28312"/>
                  </a:lnTo>
                  <a:lnTo>
                    <a:pt x="674307" y="16266"/>
                  </a:lnTo>
                  <a:lnTo>
                    <a:pt x="617246" y="7380"/>
                  </a:lnTo>
                  <a:lnTo>
                    <a:pt x="557418" y="1882"/>
                  </a:lnTo>
                  <a:lnTo>
                    <a:pt x="495287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7585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990600" y="241554"/>
                  </a:moveTo>
                  <a:lnTo>
                    <a:pt x="975473" y="182095"/>
                  </a:lnTo>
                  <a:lnTo>
                    <a:pt x="932570" y="128023"/>
                  </a:lnTo>
                  <a:lnTo>
                    <a:pt x="901861" y="103573"/>
                  </a:lnTo>
                  <a:lnTo>
                    <a:pt x="865601" y="81151"/>
                  </a:lnTo>
                  <a:lnTo>
                    <a:pt x="824253" y="60982"/>
                  </a:lnTo>
                  <a:lnTo>
                    <a:pt x="778280" y="43293"/>
                  </a:lnTo>
                  <a:lnTo>
                    <a:pt x="728148" y="28312"/>
                  </a:lnTo>
                  <a:lnTo>
                    <a:pt x="674319" y="16266"/>
                  </a:lnTo>
                  <a:lnTo>
                    <a:pt x="617259" y="7380"/>
                  </a:lnTo>
                  <a:lnTo>
                    <a:pt x="557431" y="1882"/>
                  </a:lnTo>
                  <a:lnTo>
                    <a:pt x="495300" y="0"/>
                  </a:lnTo>
                  <a:lnTo>
                    <a:pt x="433168" y="1882"/>
                  </a:lnTo>
                  <a:lnTo>
                    <a:pt x="373340" y="7380"/>
                  </a:lnTo>
                  <a:lnTo>
                    <a:pt x="316280" y="16266"/>
                  </a:lnTo>
                  <a:lnTo>
                    <a:pt x="262451" y="28312"/>
                  </a:lnTo>
                  <a:lnTo>
                    <a:pt x="212319" y="43293"/>
                  </a:lnTo>
                  <a:lnTo>
                    <a:pt x="166346" y="60982"/>
                  </a:lnTo>
                  <a:lnTo>
                    <a:pt x="124998" y="81151"/>
                  </a:lnTo>
                  <a:lnTo>
                    <a:pt x="88738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8" y="379534"/>
                  </a:lnTo>
                  <a:lnTo>
                    <a:pt x="124998" y="401956"/>
                  </a:lnTo>
                  <a:lnTo>
                    <a:pt x="166346" y="422125"/>
                  </a:lnTo>
                  <a:lnTo>
                    <a:pt x="212319" y="439814"/>
                  </a:lnTo>
                  <a:lnTo>
                    <a:pt x="262451" y="454795"/>
                  </a:lnTo>
                  <a:lnTo>
                    <a:pt x="316280" y="466841"/>
                  </a:lnTo>
                  <a:lnTo>
                    <a:pt x="373340" y="475727"/>
                  </a:lnTo>
                  <a:lnTo>
                    <a:pt x="433168" y="481225"/>
                  </a:lnTo>
                  <a:lnTo>
                    <a:pt x="495300" y="483108"/>
                  </a:lnTo>
                  <a:lnTo>
                    <a:pt x="557431" y="481225"/>
                  </a:lnTo>
                  <a:lnTo>
                    <a:pt x="617259" y="475727"/>
                  </a:lnTo>
                  <a:lnTo>
                    <a:pt x="674319" y="466841"/>
                  </a:lnTo>
                  <a:lnTo>
                    <a:pt x="728148" y="454795"/>
                  </a:lnTo>
                  <a:lnTo>
                    <a:pt x="778280" y="439814"/>
                  </a:lnTo>
                  <a:lnTo>
                    <a:pt x="824253" y="422125"/>
                  </a:lnTo>
                  <a:lnTo>
                    <a:pt x="865601" y="401956"/>
                  </a:lnTo>
                  <a:lnTo>
                    <a:pt x="901861" y="379534"/>
                  </a:lnTo>
                  <a:lnTo>
                    <a:pt x="932570" y="355084"/>
                  </a:lnTo>
                  <a:lnTo>
                    <a:pt x="975473" y="301012"/>
                  </a:lnTo>
                  <a:lnTo>
                    <a:pt x="990600" y="24155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7585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495300" y="0"/>
                  </a:moveTo>
                  <a:lnTo>
                    <a:pt x="433168" y="1882"/>
                  </a:lnTo>
                  <a:lnTo>
                    <a:pt x="373340" y="7380"/>
                  </a:lnTo>
                  <a:lnTo>
                    <a:pt x="316280" y="16266"/>
                  </a:lnTo>
                  <a:lnTo>
                    <a:pt x="262451" y="28312"/>
                  </a:lnTo>
                  <a:lnTo>
                    <a:pt x="212319" y="43293"/>
                  </a:lnTo>
                  <a:lnTo>
                    <a:pt x="166346" y="60982"/>
                  </a:lnTo>
                  <a:lnTo>
                    <a:pt x="124998" y="81151"/>
                  </a:lnTo>
                  <a:lnTo>
                    <a:pt x="88738" y="103573"/>
                  </a:lnTo>
                  <a:lnTo>
                    <a:pt x="58029" y="128023"/>
                  </a:lnTo>
                  <a:lnTo>
                    <a:pt x="15126" y="182095"/>
                  </a:lnTo>
                  <a:lnTo>
                    <a:pt x="0" y="241554"/>
                  </a:lnTo>
                  <a:lnTo>
                    <a:pt x="3858" y="271842"/>
                  </a:lnTo>
                  <a:lnTo>
                    <a:pt x="33337" y="328835"/>
                  </a:lnTo>
                  <a:lnTo>
                    <a:pt x="88738" y="379534"/>
                  </a:lnTo>
                  <a:lnTo>
                    <a:pt x="124998" y="401956"/>
                  </a:lnTo>
                  <a:lnTo>
                    <a:pt x="166346" y="422125"/>
                  </a:lnTo>
                  <a:lnTo>
                    <a:pt x="212319" y="439814"/>
                  </a:lnTo>
                  <a:lnTo>
                    <a:pt x="262451" y="454795"/>
                  </a:lnTo>
                  <a:lnTo>
                    <a:pt x="316280" y="466841"/>
                  </a:lnTo>
                  <a:lnTo>
                    <a:pt x="373340" y="475727"/>
                  </a:lnTo>
                  <a:lnTo>
                    <a:pt x="433168" y="481225"/>
                  </a:lnTo>
                  <a:lnTo>
                    <a:pt x="495300" y="483108"/>
                  </a:lnTo>
                  <a:lnTo>
                    <a:pt x="557431" y="481225"/>
                  </a:lnTo>
                  <a:lnTo>
                    <a:pt x="617259" y="475727"/>
                  </a:lnTo>
                  <a:lnTo>
                    <a:pt x="674319" y="466841"/>
                  </a:lnTo>
                  <a:lnTo>
                    <a:pt x="728148" y="454795"/>
                  </a:lnTo>
                  <a:lnTo>
                    <a:pt x="778280" y="439814"/>
                  </a:lnTo>
                  <a:lnTo>
                    <a:pt x="824253" y="422125"/>
                  </a:lnTo>
                  <a:lnTo>
                    <a:pt x="865601" y="401956"/>
                  </a:lnTo>
                  <a:lnTo>
                    <a:pt x="901861" y="379534"/>
                  </a:lnTo>
                  <a:lnTo>
                    <a:pt x="932570" y="355084"/>
                  </a:lnTo>
                  <a:lnTo>
                    <a:pt x="975473" y="301012"/>
                  </a:lnTo>
                  <a:lnTo>
                    <a:pt x="990600" y="241554"/>
                  </a:lnTo>
                  <a:lnTo>
                    <a:pt x="986741" y="211265"/>
                  </a:lnTo>
                  <a:lnTo>
                    <a:pt x="957262" y="154272"/>
                  </a:lnTo>
                  <a:lnTo>
                    <a:pt x="901861" y="103573"/>
                  </a:lnTo>
                  <a:lnTo>
                    <a:pt x="865601" y="81151"/>
                  </a:lnTo>
                  <a:lnTo>
                    <a:pt x="824253" y="60982"/>
                  </a:lnTo>
                  <a:lnTo>
                    <a:pt x="778280" y="43293"/>
                  </a:lnTo>
                  <a:lnTo>
                    <a:pt x="728148" y="28312"/>
                  </a:lnTo>
                  <a:lnTo>
                    <a:pt x="674319" y="16266"/>
                  </a:lnTo>
                  <a:lnTo>
                    <a:pt x="617259" y="7380"/>
                  </a:lnTo>
                  <a:lnTo>
                    <a:pt x="557431" y="1882"/>
                  </a:lnTo>
                  <a:lnTo>
                    <a:pt x="49530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8573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990600" y="241554"/>
                  </a:moveTo>
                  <a:lnTo>
                    <a:pt x="975474" y="182095"/>
                  </a:lnTo>
                  <a:lnTo>
                    <a:pt x="932572" y="128023"/>
                  </a:lnTo>
                  <a:lnTo>
                    <a:pt x="901865" y="103573"/>
                  </a:lnTo>
                  <a:lnTo>
                    <a:pt x="865605" y="81151"/>
                  </a:lnTo>
                  <a:lnTo>
                    <a:pt x="824258" y="60982"/>
                  </a:lnTo>
                  <a:lnTo>
                    <a:pt x="778286" y="43293"/>
                  </a:lnTo>
                  <a:lnTo>
                    <a:pt x="728153" y="28312"/>
                  </a:lnTo>
                  <a:lnTo>
                    <a:pt x="674324" y="16266"/>
                  </a:lnTo>
                  <a:lnTo>
                    <a:pt x="617263" y="7380"/>
                  </a:lnTo>
                  <a:lnTo>
                    <a:pt x="557434" y="1882"/>
                  </a:lnTo>
                  <a:lnTo>
                    <a:pt x="495300" y="0"/>
                  </a:lnTo>
                  <a:lnTo>
                    <a:pt x="433170" y="1882"/>
                  </a:lnTo>
                  <a:lnTo>
                    <a:pt x="373344" y="7380"/>
                  </a:lnTo>
                  <a:lnTo>
                    <a:pt x="316285" y="16266"/>
                  </a:lnTo>
                  <a:lnTo>
                    <a:pt x="262457" y="28312"/>
                  </a:lnTo>
                  <a:lnTo>
                    <a:pt x="212325" y="43293"/>
                  </a:lnTo>
                  <a:lnTo>
                    <a:pt x="166352" y="60982"/>
                  </a:lnTo>
                  <a:lnTo>
                    <a:pt x="125002" y="81151"/>
                  </a:lnTo>
                  <a:lnTo>
                    <a:pt x="88741" y="103573"/>
                  </a:lnTo>
                  <a:lnTo>
                    <a:pt x="58032" y="128023"/>
                  </a:lnTo>
                  <a:lnTo>
                    <a:pt x="15127" y="182095"/>
                  </a:lnTo>
                  <a:lnTo>
                    <a:pt x="0" y="241554"/>
                  </a:lnTo>
                  <a:lnTo>
                    <a:pt x="3859" y="271842"/>
                  </a:lnTo>
                  <a:lnTo>
                    <a:pt x="33339" y="328835"/>
                  </a:lnTo>
                  <a:lnTo>
                    <a:pt x="88741" y="379534"/>
                  </a:lnTo>
                  <a:lnTo>
                    <a:pt x="125002" y="401956"/>
                  </a:lnTo>
                  <a:lnTo>
                    <a:pt x="166352" y="422125"/>
                  </a:lnTo>
                  <a:lnTo>
                    <a:pt x="212325" y="439814"/>
                  </a:lnTo>
                  <a:lnTo>
                    <a:pt x="262457" y="454795"/>
                  </a:lnTo>
                  <a:lnTo>
                    <a:pt x="316285" y="466841"/>
                  </a:lnTo>
                  <a:lnTo>
                    <a:pt x="373344" y="475727"/>
                  </a:lnTo>
                  <a:lnTo>
                    <a:pt x="433170" y="481225"/>
                  </a:lnTo>
                  <a:lnTo>
                    <a:pt x="495300" y="483108"/>
                  </a:lnTo>
                  <a:lnTo>
                    <a:pt x="557434" y="481225"/>
                  </a:lnTo>
                  <a:lnTo>
                    <a:pt x="617263" y="475727"/>
                  </a:lnTo>
                  <a:lnTo>
                    <a:pt x="674324" y="466841"/>
                  </a:lnTo>
                  <a:lnTo>
                    <a:pt x="728153" y="454795"/>
                  </a:lnTo>
                  <a:lnTo>
                    <a:pt x="778286" y="439814"/>
                  </a:lnTo>
                  <a:lnTo>
                    <a:pt x="824258" y="422125"/>
                  </a:lnTo>
                  <a:lnTo>
                    <a:pt x="865605" y="401956"/>
                  </a:lnTo>
                  <a:lnTo>
                    <a:pt x="901865" y="379534"/>
                  </a:lnTo>
                  <a:lnTo>
                    <a:pt x="932572" y="355084"/>
                  </a:lnTo>
                  <a:lnTo>
                    <a:pt x="975474" y="301012"/>
                  </a:lnTo>
                  <a:lnTo>
                    <a:pt x="990600" y="24155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8573" y="4527041"/>
              <a:ext cx="990600" cy="483234"/>
            </a:xfrm>
            <a:custGeom>
              <a:avLst/>
              <a:gdLst/>
              <a:ahLst/>
              <a:cxnLst/>
              <a:rect l="l" t="t" r="r" b="b"/>
              <a:pathLst>
                <a:path w="990600" h="483235">
                  <a:moveTo>
                    <a:pt x="495300" y="0"/>
                  </a:moveTo>
                  <a:lnTo>
                    <a:pt x="433170" y="1882"/>
                  </a:lnTo>
                  <a:lnTo>
                    <a:pt x="373344" y="7380"/>
                  </a:lnTo>
                  <a:lnTo>
                    <a:pt x="316285" y="16266"/>
                  </a:lnTo>
                  <a:lnTo>
                    <a:pt x="262457" y="28312"/>
                  </a:lnTo>
                  <a:lnTo>
                    <a:pt x="212325" y="43293"/>
                  </a:lnTo>
                  <a:lnTo>
                    <a:pt x="166352" y="60982"/>
                  </a:lnTo>
                  <a:lnTo>
                    <a:pt x="125002" y="81151"/>
                  </a:lnTo>
                  <a:lnTo>
                    <a:pt x="88741" y="103573"/>
                  </a:lnTo>
                  <a:lnTo>
                    <a:pt x="58032" y="128023"/>
                  </a:lnTo>
                  <a:lnTo>
                    <a:pt x="15127" y="182095"/>
                  </a:lnTo>
                  <a:lnTo>
                    <a:pt x="0" y="241554"/>
                  </a:lnTo>
                  <a:lnTo>
                    <a:pt x="3859" y="271842"/>
                  </a:lnTo>
                  <a:lnTo>
                    <a:pt x="33339" y="328835"/>
                  </a:lnTo>
                  <a:lnTo>
                    <a:pt x="88741" y="379534"/>
                  </a:lnTo>
                  <a:lnTo>
                    <a:pt x="125002" y="401956"/>
                  </a:lnTo>
                  <a:lnTo>
                    <a:pt x="166352" y="422125"/>
                  </a:lnTo>
                  <a:lnTo>
                    <a:pt x="212325" y="439814"/>
                  </a:lnTo>
                  <a:lnTo>
                    <a:pt x="262457" y="454795"/>
                  </a:lnTo>
                  <a:lnTo>
                    <a:pt x="316285" y="466841"/>
                  </a:lnTo>
                  <a:lnTo>
                    <a:pt x="373344" y="475727"/>
                  </a:lnTo>
                  <a:lnTo>
                    <a:pt x="433170" y="481225"/>
                  </a:lnTo>
                  <a:lnTo>
                    <a:pt x="495300" y="483108"/>
                  </a:lnTo>
                  <a:lnTo>
                    <a:pt x="557434" y="481225"/>
                  </a:lnTo>
                  <a:lnTo>
                    <a:pt x="617263" y="475727"/>
                  </a:lnTo>
                  <a:lnTo>
                    <a:pt x="674324" y="466841"/>
                  </a:lnTo>
                  <a:lnTo>
                    <a:pt x="728153" y="454795"/>
                  </a:lnTo>
                  <a:lnTo>
                    <a:pt x="778286" y="439814"/>
                  </a:lnTo>
                  <a:lnTo>
                    <a:pt x="824258" y="422125"/>
                  </a:lnTo>
                  <a:lnTo>
                    <a:pt x="865605" y="401956"/>
                  </a:lnTo>
                  <a:lnTo>
                    <a:pt x="901865" y="379534"/>
                  </a:lnTo>
                  <a:lnTo>
                    <a:pt x="932572" y="355084"/>
                  </a:lnTo>
                  <a:lnTo>
                    <a:pt x="975474" y="301012"/>
                  </a:lnTo>
                  <a:lnTo>
                    <a:pt x="990600" y="241554"/>
                  </a:lnTo>
                  <a:lnTo>
                    <a:pt x="986741" y="211265"/>
                  </a:lnTo>
                  <a:lnTo>
                    <a:pt x="957263" y="154272"/>
                  </a:lnTo>
                  <a:lnTo>
                    <a:pt x="901865" y="103573"/>
                  </a:lnTo>
                  <a:lnTo>
                    <a:pt x="865605" y="81151"/>
                  </a:lnTo>
                  <a:lnTo>
                    <a:pt x="824258" y="60982"/>
                  </a:lnTo>
                  <a:lnTo>
                    <a:pt x="778286" y="43293"/>
                  </a:lnTo>
                  <a:lnTo>
                    <a:pt x="728153" y="28312"/>
                  </a:lnTo>
                  <a:lnTo>
                    <a:pt x="674324" y="16266"/>
                  </a:lnTo>
                  <a:lnTo>
                    <a:pt x="617263" y="7380"/>
                  </a:lnTo>
                  <a:lnTo>
                    <a:pt x="557434" y="1882"/>
                  </a:lnTo>
                  <a:lnTo>
                    <a:pt x="49530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3359" y="4705362"/>
              <a:ext cx="4475480" cy="76200"/>
            </a:xfrm>
            <a:custGeom>
              <a:avLst/>
              <a:gdLst/>
              <a:ahLst/>
              <a:cxnLst/>
              <a:rect l="l" t="t" r="r" b="b"/>
              <a:pathLst>
                <a:path w="4475480" h="76200">
                  <a:moveTo>
                    <a:pt x="284226" y="38100"/>
                  </a:moveTo>
                  <a:lnTo>
                    <a:pt x="208026" y="0"/>
                  </a:lnTo>
                  <a:lnTo>
                    <a:pt x="208026" y="32766"/>
                  </a:lnTo>
                  <a:lnTo>
                    <a:pt x="5334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5334" y="42672"/>
                  </a:lnTo>
                  <a:lnTo>
                    <a:pt x="208026" y="42672"/>
                  </a:lnTo>
                  <a:lnTo>
                    <a:pt x="208026" y="76200"/>
                  </a:lnTo>
                  <a:lnTo>
                    <a:pt x="225552" y="67437"/>
                  </a:lnTo>
                  <a:lnTo>
                    <a:pt x="284226" y="38100"/>
                  </a:lnTo>
                  <a:close/>
                </a:path>
                <a:path w="4475480" h="76200">
                  <a:moveTo>
                    <a:pt x="1592580" y="38100"/>
                  </a:moveTo>
                  <a:lnTo>
                    <a:pt x="1516380" y="0"/>
                  </a:lnTo>
                  <a:lnTo>
                    <a:pt x="1516380" y="32766"/>
                  </a:lnTo>
                  <a:lnTo>
                    <a:pt x="1287780" y="32766"/>
                  </a:lnTo>
                  <a:lnTo>
                    <a:pt x="1284732" y="34290"/>
                  </a:lnTo>
                  <a:lnTo>
                    <a:pt x="1283208" y="38100"/>
                  </a:lnTo>
                  <a:lnTo>
                    <a:pt x="1284732" y="41148"/>
                  </a:lnTo>
                  <a:lnTo>
                    <a:pt x="1287780" y="42672"/>
                  </a:lnTo>
                  <a:lnTo>
                    <a:pt x="1516380" y="42672"/>
                  </a:lnTo>
                  <a:lnTo>
                    <a:pt x="1516380" y="76200"/>
                  </a:lnTo>
                  <a:lnTo>
                    <a:pt x="1533906" y="67437"/>
                  </a:lnTo>
                  <a:lnTo>
                    <a:pt x="1592580" y="38100"/>
                  </a:lnTo>
                  <a:close/>
                </a:path>
                <a:path w="4475480" h="76200">
                  <a:moveTo>
                    <a:pt x="2628887" y="38100"/>
                  </a:moveTo>
                  <a:lnTo>
                    <a:pt x="2628125" y="34290"/>
                  </a:lnTo>
                  <a:lnTo>
                    <a:pt x="2624315" y="32766"/>
                  </a:lnTo>
                  <a:lnTo>
                    <a:pt x="2596134" y="32766"/>
                  </a:lnTo>
                  <a:lnTo>
                    <a:pt x="2592311" y="34290"/>
                  </a:lnTo>
                  <a:lnTo>
                    <a:pt x="2590787" y="38100"/>
                  </a:lnTo>
                  <a:lnTo>
                    <a:pt x="2592311" y="41148"/>
                  </a:lnTo>
                  <a:lnTo>
                    <a:pt x="2596134" y="42672"/>
                  </a:lnTo>
                  <a:lnTo>
                    <a:pt x="2624315" y="42672"/>
                  </a:lnTo>
                  <a:lnTo>
                    <a:pt x="2628125" y="41148"/>
                  </a:lnTo>
                  <a:lnTo>
                    <a:pt x="2628887" y="38100"/>
                  </a:lnTo>
                  <a:close/>
                </a:path>
                <a:path w="4475480" h="76200">
                  <a:moveTo>
                    <a:pt x="2666987" y="38100"/>
                  </a:moveTo>
                  <a:lnTo>
                    <a:pt x="2666225" y="34290"/>
                  </a:lnTo>
                  <a:lnTo>
                    <a:pt x="2662415" y="32766"/>
                  </a:lnTo>
                  <a:lnTo>
                    <a:pt x="2659367" y="34290"/>
                  </a:lnTo>
                  <a:lnTo>
                    <a:pt x="2657856" y="38100"/>
                  </a:lnTo>
                  <a:lnTo>
                    <a:pt x="2659367" y="41148"/>
                  </a:lnTo>
                  <a:lnTo>
                    <a:pt x="2662415" y="42672"/>
                  </a:lnTo>
                  <a:lnTo>
                    <a:pt x="2666225" y="41148"/>
                  </a:lnTo>
                  <a:lnTo>
                    <a:pt x="2666987" y="38100"/>
                  </a:lnTo>
                  <a:close/>
                </a:path>
                <a:path w="4475480" h="76200">
                  <a:moveTo>
                    <a:pt x="2734056" y="38100"/>
                  </a:moveTo>
                  <a:lnTo>
                    <a:pt x="2732532" y="34290"/>
                  </a:lnTo>
                  <a:lnTo>
                    <a:pt x="2729484" y="32766"/>
                  </a:lnTo>
                  <a:lnTo>
                    <a:pt x="2700515" y="32766"/>
                  </a:lnTo>
                  <a:lnTo>
                    <a:pt x="2697467" y="34290"/>
                  </a:lnTo>
                  <a:lnTo>
                    <a:pt x="2695956" y="38100"/>
                  </a:lnTo>
                  <a:lnTo>
                    <a:pt x="2697467" y="41148"/>
                  </a:lnTo>
                  <a:lnTo>
                    <a:pt x="2700515" y="42672"/>
                  </a:lnTo>
                  <a:lnTo>
                    <a:pt x="2729484" y="42672"/>
                  </a:lnTo>
                  <a:lnTo>
                    <a:pt x="2732532" y="41148"/>
                  </a:lnTo>
                  <a:lnTo>
                    <a:pt x="2734056" y="38100"/>
                  </a:lnTo>
                  <a:close/>
                </a:path>
                <a:path w="4475480" h="76200">
                  <a:moveTo>
                    <a:pt x="2772156" y="38100"/>
                  </a:moveTo>
                  <a:lnTo>
                    <a:pt x="2770632" y="34290"/>
                  </a:lnTo>
                  <a:lnTo>
                    <a:pt x="2767584" y="32766"/>
                  </a:lnTo>
                  <a:lnTo>
                    <a:pt x="2763761" y="34290"/>
                  </a:lnTo>
                  <a:lnTo>
                    <a:pt x="2762237" y="38100"/>
                  </a:lnTo>
                  <a:lnTo>
                    <a:pt x="2763761" y="41148"/>
                  </a:lnTo>
                  <a:lnTo>
                    <a:pt x="2767584" y="42672"/>
                  </a:lnTo>
                  <a:lnTo>
                    <a:pt x="2770632" y="41148"/>
                  </a:lnTo>
                  <a:lnTo>
                    <a:pt x="2772156" y="38100"/>
                  </a:lnTo>
                  <a:close/>
                </a:path>
                <a:path w="4475480" h="76200">
                  <a:moveTo>
                    <a:pt x="2838437" y="38100"/>
                  </a:moveTo>
                  <a:lnTo>
                    <a:pt x="2837688" y="34290"/>
                  </a:lnTo>
                  <a:lnTo>
                    <a:pt x="2833865" y="32766"/>
                  </a:lnTo>
                  <a:lnTo>
                    <a:pt x="2805684" y="32766"/>
                  </a:lnTo>
                  <a:lnTo>
                    <a:pt x="2801861" y="34290"/>
                  </a:lnTo>
                  <a:lnTo>
                    <a:pt x="2800337" y="38100"/>
                  </a:lnTo>
                  <a:lnTo>
                    <a:pt x="2801861" y="41148"/>
                  </a:lnTo>
                  <a:lnTo>
                    <a:pt x="2805684" y="42672"/>
                  </a:lnTo>
                  <a:lnTo>
                    <a:pt x="2833865" y="42672"/>
                  </a:lnTo>
                  <a:lnTo>
                    <a:pt x="2837688" y="41148"/>
                  </a:lnTo>
                  <a:lnTo>
                    <a:pt x="2838437" y="38100"/>
                  </a:lnTo>
                  <a:close/>
                </a:path>
                <a:path w="4475480" h="76200">
                  <a:moveTo>
                    <a:pt x="2876537" y="38100"/>
                  </a:moveTo>
                  <a:lnTo>
                    <a:pt x="2875788" y="34290"/>
                  </a:lnTo>
                  <a:lnTo>
                    <a:pt x="2871965" y="32766"/>
                  </a:lnTo>
                  <a:lnTo>
                    <a:pt x="2868917" y="34290"/>
                  </a:lnTo>
                  <a:lnTo>
                    <a:pt x="2867406" y="38100"/>
                  </a:lnTo>
                  <a:lnTo>
                    <a:pt x="2868917" y="41148"/>
                  </a:lnTo>
                  <a:lnTo>
                    <a:pt x="2871965" y="42672"/>
                  </a:lnTo>
                  <a:lnTo>
                    <a:pt x="2875788" y="41148"/>
                  </a:lnTo>
                  <a:lnTo>
                    <a:pt x="2876537" y="38100"/>
                  </a:lnTo>
                  <a:close/>
                </a:path>
                <a:path w="4475480" h="76200">
                  <a:moveTo>
                    <a:pt x="2943606" y="38100"/>
                  </a:moveTo>
                  <a:lnTo>
                    <a:pt x="2942082" y="34290"/>
                  </a:lnTo>
                  <a:lnTo>
                    <a:pt x="2939034" y="32766"/>
                  </a:lnTo>
                  <a:lnTo>
                    <a:pt x="2910065" y="32766"/>
                  </a:lnTo>
                  <a:lnTo>
                    <a:pt x="2907017" y="34290"/>
                  </a:lnTo>
                  <a:lnTo>
                    <a:pt x="2905506" y="38100"/>
                  </a:lnTo>
                  <a:lnTo>
                    <a:pt x="2907017" y="41148"/>
                  </a:lnTo>
                  <a:lnTo>
                    <a:pt x="2910065" y="42672"/>
                  </a:lnTo>
                  <a:lnTo>
                    <a:pt x="2939034" y="42672"/>
                  </a:lnTo>
                  <a:lnTo>
                    <a:pt x="2942082" y="41148"/>
                  </a:lnTo>
                  <a:lnTo>
                    <a:pt x="2943606" y="38100"/>
                  </a:lnTo>
                  <a:close/>
                </a:path>
                <a:path w="4475480" h="76200">
                  <a:moveTo>
                    <a:pt x="2981706" y="38100"/>
                  </a:moveTo>
                  <a:lnTo>
                    <a:pt x="2980182" y="34290"/>
                  </a:lnTo>
                  <a:lnTo>
                    <a:pt x="2977134" y="32766"/>
                  </a:lnTo>
                  <a:lnTo>
                    <a:pt x="2973311" y="34290"/>
                  </a:lnTo>
                  <a:lnTo>
                    <a:pt x="2971787" y="38100"/>
                  </a:lnTo>
                  <a:lnTo>
                    <a:pt x="2973311" y="41148"/>
                  </a:lnTo>
                  <a:lnTo>
                    <a:pt x="2977134" y="42672"/>
                  </a:lnTo>
                  <a:lnTo>
                    <a:pt x="2980182" y="41148"/>
                  </a:lnTo>
                  <a:lnTo>
                    <a:pt x="2981706" y="38100"/>
                  </a:lnTo>
                  <a:close/>
                </a:path>
                <a:path w="4475480" h="76200">
                  <a:moveTo>
                    <a:pt x="3047987" y="38100"/>
                  </a:moveTo>
                  <a:lnTo>
                    <a:pt x="3047238" y="34290"/>
                  </a:lnTo>
                  <a:lnTo>
                    <a:pt x="3043415" y="32766"/>
                  </a:lnTo>
                  <a:lnTo>
                    <a:pt x="3015234" y="32766"/>
                  </a:lnTo>
                  <a:lnTo>
                    <a:pt x="3011411" y="34290"/>
                  </a:lnTo>
                  <a:lnTo>
                    <a:pt x="3009887" y="38100"/>
                  </a:lnTo>
                  <a:lnTo>
                    <a:pt x="3011411" y="41148"/>
                  </a:lnTo>
                  <a:lnTo>
                    <a:pt x="3015234" y="42672"/>
                  </a:lnTo>
                  <a:lnTo>
                    <a:pt x="3043415" y="42672"/>
                  </a:lnTo>
                  <a:lnTo>
                    <a:pt x="3047238" y="41148"/>
                  </a:lnTo>
                  <a:lnTo>
                    <a:pt x="3047987" y="38100"/>
                  </a:lnTo>
                  <a:close/>
                </a:path>
                <a:path w="4475480" h="76200">
                  <a:moveTo>
                    <a:pt x="3086087" y="38100"/>
                  </a:moveTo>
                  <a:lnTo>
                    <a:pt x="3085338" y="34290"/>
                  </a:lnTo>
                  <a:lnTo>
                    <a:pt x="3081515" y="32766"/>
                  </a:lnTo>
                  <a:lnTo>
                    <a:pt x="3078467" y="34290"/>
                  </a:lnTo>
                  <a:lnTo>
                    <a:pt x="3076956" y="38100"/>
                  </a:lnTo>
                  <a:lnTo>
                    <a:pt x="3078467" y="41148"/>
                  </a:lnTo>
                  <a:lnTo>
                    <a:pt x="3081515" y="42672"/>
                  </a:lnTo>
                  <a:lnTo>
                    <a:pt x="3085338" y="41148"/>
                  </a:lnTo>
                  <a:lnTo>
                    <a:pt x="3086087" y="38100"/>
                  </a:lnTo>
                  <a:close/>
                </a:path>
                <a:path w="4475480" h="76200">
                  <a:moveTo>
                    <a:pt x="3153156" y="38100"/>
                  </a:moveTo>
                  <a:lnTo>
                    <a:pt x="3151632" y="34290"/>
                  </a:lnTo>
                  <a:lnTo>
                    <a:pt x="3148584" y="32766"/>
                  </a:lnTo>
                  <a:lnTo>
                    <a:pt x="3119615" y="32766"/>
                  </a:lnTo>
                  <a:lnTo>
                    <a:pt x="3116567" y="34290"/>
                  </a:lnTo>
                  <a:lnTo>
                    <a:pt x="3115056" y="38100"/>
                  </a:lnTo>
                  <a:lnTo>
                    <a:pt x="3116567" y="41148"/>
                  </a:lnTo>
                  <a:lnTo>
                    <a:pt x="3119615" y="42672"/>
                  </a:lnTo>
                  <a:lnTo>
                    <a:pt x="3148584" y="42672"/>
                  </a:lnTo>
                  <a:lnTo>
                    <a:pt x="3151632" y="41148"/>
                  </a:lnTo>
                  <a:lnTo>
                    <a:pt x="3153156" y="38100"/>
                  </a:lnTo>
                  <a:close/>
                </a:path>
                <a:path w="4475480" h="76200">
                  <a:moveTo>
                    <a:pt x="3243834" y="38100"/>
                  </a:moveTo>
                  <a:lnTo>
                    <a:pt x="3167634" y="0"/>
                  </a:lnTo>
                  <a:lnTo>
                    <a:pt x="3167634" y="76200"/>
                  </a:lnTo>
                  <a:lnTo>
                    <a:pt x="3243834" y="38100"/>
                  </a:lnTo>
                  <a:close/>
                </a:path>
                <a:path w="4475480" h="76200">
                  <a:moveTo>
                    <a:pt x="4475213" y="38100"/>
                  </a:moveTo>
                  <a:lnTo>
                    <a:pt x="4399013" y="0"/>
                  </a:lnTo>
                  <a:lnTo>
                    <a:pt x="4399013" y="32766"/>
                  </a:lnTo>
                  <a:lnTo>
                    <a:pt x="4221467" y="32766"/>
                  </a:lnTo>
                  <a:lnTo>
                    <a:pt x="4218432" y="34290"/>
                  </a:lnTo>
                  <a:lnTo>
                    <a:pt x="4216908" y="38100"/>
                  </a:lnTo>
                  <a:lnTo>
                    <a:pt x="4218432" y="41148"/>
                  </a:lnTo>
                  <a:lnTo>
                    <a:pt x="4221467" y="42672"/>
                  </a:lnTo>
                  <a:lnTo>
                    <a:pt x="4399013" y="42672"/>
                  </a:lnTo>
                  <a:lnTo>
                    <a:pt x="4399013" y="76200"/>
                  </a:lnTo>
                  <a:lnTo>
                    <a:pt x="4416539" y="67437"/>
                  </a:lnTo>
                  <a:lnTo>
                    <a:pt x="447521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70053" y="2637494"/>
            <a:ext cx="6374130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2565" algn="just">
              <a:lnSpc>
                <a:spcPts val="1875"/>
              </a:lnSpc>
              <a:spcBef>
                <a:spcPts val="100"/>
              </a:spcBef>
              <a:buAutoNum type="arabicPeriod" startAt="4"/>
              <a:tabLst>
                <a:tab pos="2152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DELAY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subroutine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called.</a:t>
            </a:r>
            <a:endParaRPr sz="1600">
              <a:latin typeface="Times New Roman"/>
              <a:cs typeface="Times New Roman"/>
            </a:endParaRPr>
          </a:p>
          <a:p>
            <a:pPr marL="215900" indent="-203200" algn="just">
              <a:lnSpc>
                <a:spcPts val="1875"/>
              </a:lnSpc>
              <a:buAutoNum type="arabicPeriod" startAt="4"/>
              <a:tabLst>
                <a:tab pos="215900" algn="l"/>
              </a:tabLst>
            </a:pPr>
            <a:r>
              <a:rPr sz="1600" dirty="0">
                <a:latin typeface="Times New Roman"/>
                <a:cs typeface="Times New Roman"/>
              </a:rPr>
              <a:t>In the DELAY subroutine, timer 0 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started by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SETB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TR0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instruction.</a:t>
            </a:r>
            <a:endParaRPr sz="1600">
              <a:latin typeface="Times New Roman"/>
              <a:cs typeface="Times New Roman"/>
            </a:endParaRPr>
          </a:p>
          <a:p>
            <a:pPr marL="114300" marR="34925" indent="-102235" algn="just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114300" algn="l"/>
                <a:tab pos="214629" algn="l"/>
              </a:tabLst>
            </a:pPr>
            <a:r>
              <a:rPr sz="1600" dirty="0">
                <a:latin typeface="Times New Roman"/>
                <a:cs typeface="Times New Roman"/>
              </a:rPr>
              <a:t>	Timer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counts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passing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each clock, which is provided by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crystal oscillator. As the timer counts up,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 goes through the states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FFF3, </a:t>
            </a:r>
            <a:r>
              <a:rPr sz="1600" dirty="0">
                <a:latin typeface="Times New Roman"/>
                <a:cs typeface="Times New Roman"/>
              </a:rPr>
              <a:t>FFF4,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FFF5,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FFF6,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FFF7,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FFF8,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FFF9,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FFFA,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FFFB,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until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it</a:t>
            </a:r>
            <a:endParaRPr sz="1600">
              <a:latin typeface="Times New Roman"/>
              <a:cs typeface="Times New Roman"/>
            </a:endParaRPr>
          </a:p>
          <a:p>
            <a:pPr marL="62865" marR="46355" indent="5143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Times New Roman"/>
                <a:cs typeface="Times New Roman"/>
              </a:rPr>
              <a:t>reaches FFFFH. One more clock rolls 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0, raising the timer flag </a:t>
            </a:r>
            <a:r>
              <a:rPr sz="1600" spc="-10" dirty="0">
                <a:latin typeface="Times New Roman"/>
                <a:cs typeface="Times New Roman"/>
              </a:rPr>
              <a:t>(TF0=1). </a:t>
            </a:r>
            <a:r>
              <a:rPr sz="1600" dirty="0">
                <a:latin typeface="Times New Roman"/>
                <a:cs typeface="Times New Roman"/>
              </a:rPr>
              <a:t>At that point, the JNB instruction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falls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through.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tabLst>
                <a:tab pos="1588135" algn="l"/>
                <a:tab pos="2908935" algn="l"/>
                <a:tab pos="4531995" algn="l"/>
                <a:tab pos="5796280" algn="l"/>
              </a:tabLst>
            </a:pP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FFF2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FFF3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FFF4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FFFF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0000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3483231" y="5050030"/>
            <a:ext cx="2969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8565" algn="l"/>
                <a:tab pos="25400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TF=0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20" dirty="0">
                <a:latin typeface="Times New Roman"/>
                <a:cs typeface="Times New Roman"/>
              </a:rPr>
              <a:t>TF=0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20" dirty="0">
                <a:latin typeface="Times New Roman"/>
                <a:cs typeface="Times New Roman"/>
              </a:rPr>
              <a:t>TF=0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7184" y="5037070"/>
            <a:ext cx="1648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85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TF=0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2100" b="1" spc="-30" baseline="3968" dirty="0">
                <a:latin typeface="Times New Roman"/>
                <a:cs typeface="Times New Roman"/>
              </a:rPr>
              <a:t>TF=1</a:t>
            </a:r>
            <a:endParaRPr sz="2100" baseline="396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793" y="590550"/>
            <a:ext cx="6680200" cy="4203700"/>
          </a:xfrm>
          <a:custGeom>
            <a:avLst/>
            <a:gdLst/>
            <a:ahLst/>
            <a:cxnLst/>
            <a:rect l="l" t="t" r="r" b="b"/>
            <a:pathLst>
              <a:path w="6680200" h="4203700">
                <a:moveTo>
                  <a:pt x="0" y="0"/>
                </a:moveTo>
                <a:lnTo>
                  <a:pt x="0" y="4203192"/>
                </a:lnTo>
                <a:lnTo>
                  <a:pt x="6679692" y="4203191"/>
                </a:lnTo>
                <a:lnTo>
                  <a:pt x="6679692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7853" y="620521"/>
            <a:ext cx="6479540" cy="410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 marR="2971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 Example 9-4, calculate the amount of time delay in the </a:t>
            </a:r>
            <a:r>
              <a:rPr sz="1800" spc="-10" dirty="0">
                <a:latin typeface="Times New Roman"/>
                <a:cs typeface="Times New Roman"/>
              </a:rPr>
              <a:t>DELAY </a:t>
            </a:r>
            <a:r>
              <a:rPr sz="1800" dirty="0">
                <a:latin typeface="Times New Roman"/>
                <a:cs typeface="Times New Roman"/>
              </a:rPr>
              <a:t>subroutine generated by the timer. Assume XTAL = 11.0592 </a:t>
            </a:r>
            <a:r>
              <a:rPr sz="1800" spc="-20" dirty="0">
                <a:latin typeface="Times New Roman"/>
                <a:cs typeface="Times New Roman"/>
              </a:rPr>
              <a:t>MHz.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 marR="1454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timer works with a clock frequency of 1/12 of the </a:t>
            </a:r>
            <a:r>
              <a:rPr sz="1800" spc="-20" dirty="0">
                <a:latin typeface="Times New Roman"/>
                <a:cs typeface="Times New Roman"/>
              </a:rPr>
              <a:t>XTAL </a:t>
            </a:r>
            <a:r>
              <a:rPr sz="1800" dirty="0">
                <a:latin typeface="Times New Roman"/>
                <a:cs typeface="Times New Roman"/>
              </a:rPr>
              <a:t>frequency; therefore, we have 11.0592 MHz / 12 = 921.6 kHz as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timer frequency. As a result, each clock has a period of T </a:t>
            </a:r>
            <a:r>
              <a:rPr sz="1800" spc="-5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Times New Roman"/>
                <a:cs typeface="Times New Roman"/>
              </a:rPr>
              <a:t>1/921.6kHz = 1.085us. In other words, Timer 0 counts up each </a:t>
            </a:r>
            <a:r>
              <a:rPr sz="1800" spc="-10" dirty="0">
                <a:latin typeface="Times New Roman"/>
                <a:cs typeface="Times New Roman"/>
              </a:rPr>
              <a:t>1.085 </a:t>
            </a:r>
            <a:r>
              <a:rPr sz="1800" dirty="0">
                <a:latin typeface="Times New Roman"/>
                <a:cs typeface="Times New Roman"/>
              </a:rPr>
              <a:t>us resulting in delay = number of counts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1.085us.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Times New Roman"/>
                <a:cs typeface="Times New Roman"/>
              </a:rPr>
              <a:t>The number of counts for the roll over is FFFFH – FFF2H = 0DH </a:t>
            </a:r>
            <a:r>
              <a:rPr sz="1800" spc="-25" dirty="0">
                <a:latin typeface="Times New Roman"/>
                <a:cs typeface="Times New Roman"/>
              </a:rPr>
              <a:t>(13 </a:t>
            </a:r>
            <a:r>
              <a:rPr sz="1800" dirty="0">
                <a:latin typeface="Times New Roman"/>
                <a:cs typeface="Times New Roman"/>
              </a:rPr>
              <a:t>decimal). However, we add one to 13 because of the extra </a:t>
            </a:r>
            <a:r>
              <a:rPr sz="1800" spc="-10" dirty="0">
                <a:latin typeface="Times New Roman"/>
                <a:cs typeface="Times New Roman"/>
              </a:rPr>
              <a:t>clock </a:t>
            </a:r>
            <a:r>
              <a:rPr sz="1800" dirty="0">
                <a:latin typeface="Times New Roman"/>
                <a:cs typeface="Times New Roman"/>
              </a:rPr>
              <a:t>needed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FFFF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raise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gives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15.19us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half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pulse.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15.19us = 30.38us as the time delay generated by the </a:t>
            </a:r>
            <a:r>
              <a:rPr sz="1800" spc="-10" dirty="0">
                <a:latin typeface="Times New Roman"/>
                <a:cs typeface="Times New Roman"/>
              </a:rPr>
              <a:t>timer.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2431" y="4916233"/>
            <a:ext cx="2168525" cy="1567180"/>
            <a:chOff x="3602431" y="4916233"/>
            <a:chExt cx="2168525" cy="1567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193" y="4920996"/>
              <a:ext cx="2158746" cy="15575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07193" y="4920996"/>
              <a:ext cx="2159000" cy="1557655"/>
            </a:xfrm>
            <a:custGeom>
              <a:avLst/>
              <a:gdLst/>
              <a:ahLst/>
              <a:cxnLst/>
              <a:rect l="l" t="t" r="r" b="b"/>
              <a:pathLst>
                <a:path w="2159000" h="1557654">
                  <a:moveTo>
                    <a:pt x="0" y="0"/>
                  </a:moveTo>
                  <a:lnTo>
                    <a:pt x="0" y="1557527"/>
                  </a:lnTo>
                  <a:lnTo>
                    <a:pt x="2158746" y="1557527"/>
                  </a:lnTo>
                  <a:lnTo>
                    <a:pt x="21587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03961" y="4922773"/>
            <a:ext cx="1936114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795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(a)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	in 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hex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635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(FFFF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YYXX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endParaRPr sz="1600">
              <a:latin typeface="Symbol"/>
              <a:cs typeface="Symbol"/>
            </a:endParaRPr>
          </a:p>
          <a:p>
            <a:pPr marR="5080">
              <a:lnSpc>
                <a:spcPts val="1639"/>
              </a:lnSpc>
              <a:spcBef>
                <a:spcPts val="12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1.085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us,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YYXX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are TH, TL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initial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values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respectively.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Notice that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YYXX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hex.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372" y="4920996"/>
            <a:ext cx="2159507" cy="15575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667372" y="4920996"/>
            <a:ext cx="2159635" cy="1557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6520" marR="174625">
              <a:lnSpc>
                <a:spcPct val="85600"/>
              </a:lnSpc>
              <a:spcBef>
                <a:spcPts val="390"/>
              </a:spcBef>
              <a:tabLst>
                <a:tab pos="498475" algn="l"/>
              </a:tabLst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(b)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	in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decimal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YYXX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TH,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register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 decimal to get 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NNNNN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decimal,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(65536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NNNN)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endParaRPr sz="1600">
              <a:latin typeface="Symbol"/>
              <a:cs typeface="Symbol"/>
            </a:endParaRPr>
          </a:p>
          <a:p>
            <a:pPr marL="96520">
              <a:lnSpc>
                <a:spcPts val="16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1.085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7039" y="425195"/>
            <a:ext cx="6616700" cy="6102350"/>
          </a:xfrm>
          <a:custGeom>
            <a:avLst/>
            <a:gdLst/>
            <a:ahLst/>
            <a:cxnLst/>
            <a:rect l="l" t="t" r="r" b="b"/>
            <a:pathLst>
              <a:path w="6616700" h="6102350">
                <a:moveTo>
                  <a:pt x="0" y="0"/>
                </a:moveTo>
                <a:lnTo>
                  <a:pt x="0" y="6102096"/>
                </a:lnTo>
                <a:lnTo>
                  <a:pt x="6616446" y="6102096"/>
                </a:lnTo>
                <a:lnTo>
                  <a:pt x="66164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1107" y="455168"/>
            <a:ext cx="6478270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5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2700" marR="76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In Example 9-5, calculate the frequency of the square wave </a:t>
            </a:r>
            <a:r>
              <a:rPr sz="1800" spc="-10" dirty="0">
                <a:latin typeface="Times New Roman"/>
                <a:cs typeface="Times New Roman"/>
              </a:rPr>
              <a:t>generated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</a:t>
            </a:r>
            <a:r>
              <a:rPr sz="1800" spc="-10" dirty="0">
                <a:latin typeface="Times New Roman"/>
                <a:cs typeface="Times New Roman"/>
              </a:rPr>
              <a:t> P1.5.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10" dirty="0">
                <a:latin typeface="Times New Roman"/>
                <a:cs typeface="Times New Roman"/>
              </a:rPr>
              <a:t> 9-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overhead due to instruction in the loop. To get a more accurate </a:t>
            </a:r>
            <a:r>
              <a:rPr sz="1800" spc="-10" dirty="0">
                <a:latin typeface="Times New Roman"/>
                <a:cs typeface="Times New Roman"/>
              </a:rPr>
              <a:t>timing, </a:t>
            </a:r>
            <a:r>
              <a:rPr sz="1800" dirty="0">
                <a:latin typeface="Times New Roman"/>
                <a:cs typeface="Times New Roman"/>
              </a:rPr>
              <a:t>we need to add clock cycles due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instructions in the loop. To </a:t>
            </a:r>
            <a:r>
              <a:rPr sz="1800" spc="-2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that, we use the machine cycle from Table A-1 in Appendix A,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shown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Times New Roman"/>
                <a:cs typeface="Times New Roman"/>
              </a:rPr>
              <a:t>Cycles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221107" y="3290562"/>
            <a:ext cx="1350010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800" spc="-10" dirty="0">
                <a:latin typeface="Courier New"/>
                <a:cs typeface="Courier New"/>
              </a:rPr>
              <a:t>HERE: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2000"/>
              </a:lnSpc>
            </a:pP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7874" y="3290562"/>
            <a:ext cx="1254760" cy="5340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1839"/>
              </a:lnSpc>
              <a:spcBef>
                <a:spcPts val="425"/>
              </a:spcBef>
            </a:pPr>
            <a:r>
              <a:rPr sz="1800" spc="-10" dirty="0">
                <a:latin typeface="Courier New"/>
                <a:cs typeface="Courier New"/>
              </a:rPr>
              <a:t>TL0,#0F2H TH0,#0FFH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5507" y="3757660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CPL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P1.5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5507" y="3990832"/>
            <a:ext cx="152781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  <a:tabLst>
                <a:tab pos="831215" algn="l"/>
              </a:tabLst>
            </a:pPr>
            <a:r>
              <a:rPr sz="1800" dirty="0">
                <a:latin typeface="Courier New"/>
                <a:cs typeface="Courier New"/>
              </a:rPr>
              <a:t>ACALL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DELAY SJMP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1107" y="4457930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DELAY: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5507" y="4691103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TR0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1107" y="4924275"/>
            <a:ext cx="2851150" cy="100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6465" marR="5080" indent="-914400">
              <a:lnSpc>
                <a:spcPts val="1839"/>
              </a:lnSpc>
              <a:spcBef>
                <a:spcPts val="425"/>
              </a:spcBef>
              <a:tabLst>
                <a:tab pos="1609090" algn="l"/>
              </a:tabLst>
            </a:pP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JNB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TF0,AGAIN </a:t>
            </a: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TR0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1670"/>
              </a:lnSpc>
              <a:tabLst>
                <a:tab pos="1609090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TF0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000"/>
              </a:lnSpc>
            </a:pPr>
            <a:r>
              <a:rPr sz="1800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8707" y="3290562"/>
            <a:ext cx="1226185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1839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R="17780" algn="r">
              <a:lnSpc>
                <a:spcPts val="1835"/>
              </a:lnSpc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1835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2000"/>
              </a:lnSpc>
              <a:spcBef>
                <a:spcPts val="1515"/>
              </a:spcBef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18415" algn="r">
              <a:lnSpc>
                <a:spcPts val="1835"/>
              </a:lnSpc>
            </a:pPr>
            <a:r>
              <a:rPr sz="1800" spc="-25" dirty="0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1839"/>
              </a:lnSpc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1839"/>
              </a:lnSpc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98361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Total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5" dirty="0"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1107" y="6181552"/>
            <a:ext cx="487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28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60.76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16458.2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Hz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2185" y="628650"/>
            <a:ext cx="6591300" cy="5869305"/>
          </a:xfrm>
          <a:custGeom>
            <a:avLst/>
            <a:gdLst/>
            <a:ahLst/>
            <a:cxnLst/>
            <a:rect l="l" t="t" r="r" b="b"/>
            <a:pathLst>
              <a:path w="6591300" h="5869305">
                <a:moveTo>
                  <a:pt x="0" y="0"/>
                </a:moveTo>
                <a:lnTo>
                  <a:pt x="0" y="5868924"/>
                </a:lnTo>
                <a:lnTo>
                  <a:pt x="6591300" y="5868923"/>
                </a:lnTo>
                <a:lnTo>
                  <a:pt x="65913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6253" y="658621"/>
            <a:ext cx="63582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5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Find the delay generated by timer 0 in the following code, using </a:t>
            </a:r>
            <a:r>
              <a:rPr sz="1800" spc="-20" dirty="0">
                <a:latin typeface="Times New Roman"/>
                <a:cs typeface="Times New Roman"/>
              </a:rPr>
              <a:t>both </a:t>
            </a:r>
            <a:r>
              <a:rPr sz="1800" dirty="0">
                <a:latin typeface="Times New Roman"/>
                <a:cs typeface="Times New Roman"/>
              </a:rPr>
              <a:t>of the Methods of Figure 9-4. Do not include the overhead due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246253" y="2312908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HERE: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6253" y="3246351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AGAIN: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1600" y="1897550"/>
          <a:ext cx="5457825" cy="235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256030"/>
                <a:gridCol w="3555365"/>
              </a:tblGrid>
              <a:tr h="725170">
                <a:tc>
                  <a:txBody>
                    <a:bodyPr/>
                    <a:lstStyle/>
                    <a:p>
                      <a:pPr marL="31750" marR="196850" algn="just">
                        <a:lnSpc>
                          <a:spcPts val="1839"/>
                        </a:lnSpc>
                        <a:spcBef>
                          <a:spcPts val="25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 MOV 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67945" marR="86995">
                        <a:lnSpc>
                          <a:spcPts val="1839"/>
                        </a:lnSpc>
                        <a:spcBef>
                          <a:spcPts val="25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P2.3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TMOD,#01 TL0,#3EH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69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P2.3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615">
                        <a:lnSpc>
                          <a:spcPts val="18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16-bitmode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615">
                        <a:lnSpc>
                          <a:spcPts val="2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;TL0=3Eh,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byte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4025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49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TH0,#0B8H</a:t>
                      </a:r>
                      <a:r>
                        <a:rPr sz="1800" spc="-5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;TH0=B8H,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byte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ts val="1980"/>
                        </a:lnSpc>
                        <a:tabLst>
                          <a:tab pos="1350010" algn="l"/>
                        </a:tabLst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P2.3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;SET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75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;Start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701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  <a:tabLst>
                          <a:tab pos="713740" algn="l"/>
                        </a:tabLst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JNB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TF0,AGAIN</a:t>
                      </a:r>
                      <a:r>
                        <a:rPr sz="18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;Monitor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63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TF0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round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P2.3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46253" y="4228553"/>
            <a:ext cx="640143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(FFFFH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B83E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47C2H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18370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18370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ymbol"/>
                <a:cs typeface="Symbol"/>
              </a:rPr>
              <a:t>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19.93145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(b) Since TH – TL = B83EH = 47166 (in decimal) we have 65536 </a:t>
            </a:r>
            <a:r>
              <a:rPr sz="1800" spc="-50" dirty="0">
                <a:latin typeface="Times New Roman"/>
                <a:cs typeface="Times New Roman"/>
              </a:rPr>
              <a:t>– </a:t>
            </a:r>
            <a:r>
              <a:rPr sz="1800" dirty="0">
                <a:latin typeface="Times New Roman"/>
                <a:cs typeface="Times New Roman"/>
              </a:rPr>
              <a:t>47166 = 18370. This means that the timer counts from B38EH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FFFF.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Rolling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18370</a:t>
            </a:r>
            <a:r>
              <a:rPr sz="1800" spc="-10" dirty="0">
                <a:latin typeface="Times New Roman"/>
                <a:cs typeface="Times New Roman"/>
              </a:rPr>
              <a:t> clock </a:t>
            </a:r>
            <a:r>
              <a:rPr sz="1800" dirty="0">
                <a:latin typeface="Times New Roman"/>
                <a:cs typeface="Times New Roman"/>
              </a:rPr>
              <a:t>cycles, where each clock is 1.085 us in duration. Therefore, we </a:t>
            </a:r>
            <a:r>
              <a:rPr sz="1800" spc="-20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18370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19.93145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pulse.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5139" y="628650"/>
            <a:ext cx="6553200" cy="5732780"/>
          </a:xfrm>
          <a:custGeom>
            <a:avLst/>
            <a:gdLst/>
            <a:ahLst/>
            <a:cxnLst/>
            <a:rect l="l" t="t" r="r" b="b"/>
            <a:pathLst>
              <a:path w="6553200" h="5732780">
                <a:moveTo>
                  <a:pt x="0" y="0"/>
                </a:moveTo>
                <a:lnTo>
                  <a:pt x="0" y="5732526"/>
                </a:lnTo>
                <a:lnTo>
                  <a:pt x="6553200" y="5732525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9207" y="658621"/>
            <a:ext cx="62655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5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12700" marR="415925">
              <a:lnSpc>
                <a:spcPts val="1950"/>
              </a:lnSpc>
              <a:spcBef>
                <a:spcPts val="150"/>
              </a:spcBef>
            </a:pPr>
            <a:r>
              <a:rPr sz="1800" dirty="0">
                <a:latin typeface="Times New Roman"/>
                <a:cs typeface="Times New Roman"/>
              </a:rPr>
              <a:t>Modify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10" dirty="0">
                <a:latin typeface="Times New Roman"/>
                <a:cs typeface="Times New Roman"/>
              </a:rPr>
              <a:t> 9-</a:t>
            </a:r>
            <a:r>
              <a:rPr sz="1800" dirty="0">
                <a:latin typeface="Times New Roman"/>
                <a:cs typeface="Times New Roman"/>
              </a:rPr>
              <a:t>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10" dirty="0">
                <a:latin typeface="Times New Roman"/>
                <a:cs typeface="Times New Roman"/>
              </a:rPr>
              <a:t> delay </a:t>
            </a:r>
            <a:r>
              <a:rPr sz="1800" dirty="0">
                <a:latin typeface="Times New Roman"/>
                <a:cs typeface="Times New Roman"/>
              </a:rPr>
              <a:t>possible. Find the delay in ms. In your calculation, exclude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overhead due to the instructions in the </a:t>
            </a:r>
            <a:r>
              <a:rPr sz="1800" spc="-10" dirty="0">
                <a:latin typeface="Times New Roman"/>
                <a:cs typeface="Times New Roman"/>
              </a:rPr>
              <a:t>loop.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count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0000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FFFFH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4856411" y="2932391"/>
            <a:ext cx="390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TMOD,#01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;Timer 0,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16-bitmode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207" y="3165563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HERE: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330" y="2698465"/>
            <a:ext cx="3356610" cy="767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  <a:tabLst>
                <a:tab pos="695325" algn="l"/>
                <a:tab pos="1840864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r>
              <a:rPr sz="1800" dirty="0">
                <a:latin typeface="Courier New"/>
                <a:cs typeface="Courier New"/>
              </a:rPr>
              <a:t>	;Clear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0"/>
              </a:lnSpc>
            </a:pP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5974" y="3165563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TL0,#0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607" y="3398735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TH0,#0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607" y="3631907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1874" y="3165563"/>
            <a:ext cx="289306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;TL0=0,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low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800" dirty="0">
                <a:latin typeface="Courier New"/>
                <a:cs typeface="Courier New"/>
              </a:rPr>
              <a:t>;TH0=0,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;SET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3607" y="3865834"/>
            <a:ext cx="376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25" dirty="0">
                <a:latin typeface="Courier New"/>
                <a:cs typeface="Courier New"/>
              </a:rPr>
              <a:t> TR0</a:t>
            </a:r>
            <a:r>
              <a:rPr sz="1800" dirty="0">
                <a:latin typeface="Courier New"/>
                <a:cs typeface="Courier New"/>
              </a:rPr>
              <a:t>	;Start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207" y="4099006"/>
            <a:ext cx="585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9090" algn="l"/>
              </a:tabLst>
            </a:pP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JNB</a:t>
            </a:r>
            <a:r>
              <a:rPr sz="1800" dirty="0">
                <a:latin typeface="Courier New"/>
                <a:cs typeface="Courier New"/>
              </a:rPr>
              <a:t>	TF0,AGAIN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;Monitor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flag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54557" y="4383164"/>
          <a:ext cx="4486274" cy="725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982344"/>
                <a:gridCol w="2926080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8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flag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6379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7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P2.3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259207" y="5190937"/>
            <a:ext cx="614616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Making TH and TL both zero means that the timer will count </a:t>
            </a:r>
            <a:r>
              <a:rPr sz="1800" spc="-20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0000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FFFF,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raise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goes through a total Of 65536 states. Therefore, we have delay </a:t>
            </a:r>
            <a:r>
              <a:rPr sz="1800" spc="-5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Times New Roman"/>
                <a:cs typeface="Times New Roman"/>
              </a:rPr>
              <a:t>(65536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71.1065ms.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885" y="628650"/>
            <a:ext cx="6667500" cy="5758180"/>
          </a:xfrm>
          <a:custGeom>
            <a:avLst/>
            <a:gdLst/>
            <a:ahLst/>
            <a:cxnLst/>
            <a:rect l="l" t="t" r="r" b="b"/>
            <a:pathLst>
              <a:path w="6667500" h="5758180">
                <a:moveTo>
                  <a:pt x="0" y="0"/>
                </a:moveTo>
                <a:lnTo>
                  <a:pt x="0" y="5757672"/>
                </a:lnTo>
                <a:lnTo>
                  <a:pt x="6667500" y="5757671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1953" y="658621"/>
            <a:ext cx="64287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5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following program generates a square wave on P1.5 </a:t>
            </a:r>
            <a:r>
              <a:rPr sz="1800" spc="-10" dirty="0">
                <a:latin typeface="Times New Roman"/>
                <a:cs typeface="Times New Roman"/>
              </a:rPr>
              <a:t>continuously </a:t>
            </a:r>
            <a:r>
              <a:rPr sz="1800" dirty="0">
                <a:latin typeface="Times New Roman"/>
                <a:cs typeface="Times New Roman"/>
              </a:rPr>
              <a:t>using timer 1 for a time delay. Find the frequency of the </a:t>
            </a:r>
            <a:r>
              <a:rPr sz="1800" spc="-10" dirty="0">
                <a:latin typeface="Times New Roman"/>
                <a:cs typeface="Times New Roman"/>
              </a:rPr>
              <a:t>square </a:t>
            </a:r>
            <a:r>
              <a:rPr sz="1800" dirty="0">
                <a:latin typeface="Times New Roman"/>
                <a:cs typeface="Times New Roman"/>
              </a:rPr>
              <a:t>wave if XTAL = 11.0592 MHz. In your calculation do </a:t>
            </a:r>
            <a:r>
              <a:rPr sz="1800" spc="-2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include the overhead due to Instructions in the </a:t>
            </a:r>
            <a:r>
              <a:rPr sz="1800" spc="-10" dirty="0">
                <a:latin typeface="Times New Roman"/>
                <a:cs typeface="Times New Roman"/>
              </a:rPr>
              <a:t>loop.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131953" y="2122416"/>
            <a:ext cx="1350010" cy="5448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914400">
              <a:lnSpc>
                <a:spcPts val="1930"/>
              </a:lnSpc>
              <a:spcBef>
                <a:spcPts val="355"/>
              </a:spcBef>
            </a:pPr>
            <a:r>
              <a:rPr sz="1800" spc="-25" dirty="0">
                <a:latin typeface="Courier New"/>
                <a:cs typeface="Courier New"/>
              </a:rPr>
              <a:t>MOV </a:t>
            </a: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245" y="2122416"/>
            <a:ext cx="4942205" cy="5448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355"/>
              </a:spcBef>
            </a:pPr>
            <a:r>
              <a:rPr sz="1800" dirty="0">
                <a:latin typeface="Courier New"/>
                <a:cs typeface="Courier New"/>
              </a:rPr>
              <a:t>TMOD,#10;Timer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(16-bitmode) TL1,#34H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;TL1=34H,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byte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6353" y="2600190"/>
            <a:ext cx="526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TH1,#76H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;TH1=76H,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6353" y="2833362"/>
            <a:ext cx="431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25" dirty="0">
                <a:latin typeface="Courier New"/>
                <a:cs typeface="Courier New"/>
              </a:rPr>
              <a:t> TR1</a:t>
            </a:r>
            <a:r>
              <a:rPr sz="1800" dirty="0">
                <a:latin typeface="Courier New"/>
                <a:cs typeface="Courier New"/>
              </a:rPr>
              <a:t>	;start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1953" y="3067288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BACK: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6144" y="3067288"/>
            <a:ext cx="494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JNB</a:t>
            </a:r>
            <a:r>
              <a:rPr sz="1800" dirty="0">
                <a:latin typeface="Courier New"/>
                <a:cs typeface="Courier New"/>
              </a:rPr>
              <a:t>	TF1,BACK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;till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rolls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over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6353" y="3300460"/>
            <a:ext cx="417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  <a:tab pos="1840230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TR1</a:t>
            </a:r>
            <a:r>
              <a:rPr sz="1800" dirty="0">
                <a:latin typeface="Courier New"/>
                <a:cs typeface="Courier New"/>
              </a:rPr>
              <a:t>	;stop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27303" y="3584618"/>
          <a:ext cx="5170170" cy="725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982980"/>
                <a:gridCol w="3540760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CPL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P1.5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8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;comp.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p1.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lo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6379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SJMP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AGAIN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7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;is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auto-reload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131953" y="4392391"/>
            <a:ext cx="635635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FFFFH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7634H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89CBH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89CCH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89CCH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35276</a:t>
            </a:r>
            <a:endParaRPr sz="1800">
              <a:latin typeface="Times New Roman"/>
              <a:cs typeface="Times New Roman"/>
            </a:endParaRPr>
          </a:p>
          <a:p>
            <a:pPr marL="469900" marR="2863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clock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35276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38.274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half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square wave. The frequency = </a:t>
            </a:r>
            <a:r>
              <a:rPr sz="1800" spc="-10" dirty="0">
                <a:latin typeface="Times New Roman"/>
                <a:cs typeface="Times New Roman"/>
              </a:rPr>
              <a:t>13.064Hz.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Also notice that the high portion and low portion of the square </a:t>
            </a:r>
            <a:r>
              <a:rPr sz="1800" spc="-20" dirty="0">
                <a:latin typeface="Times New Roman"/>
                <a:cs typeface="Times New Roman"/>
              </a:rPr>
              <a:t>wave </a:t>
            </a:r>
            <a:r>
              <a:rPr sz="1800" dirty="0">
                <a:latin typeface="Times New Roman"/>
                <a:cs typeface="Times New Roman"/>
              </a:rPr>
              <a:t>pulse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equal. In the above calculation, the overhead due to </a:t>
            </a:r>
            <a:r>
              <a:rPr sz="1800" spc="-2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8193" y="2135378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772" y="3231895"/>
            <a:ext cx="15474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Loaded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Timer Values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812545"/>
            <a:ext cx="6605270" cy="484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53060" indent="-53340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To calculate the values to be </a:t>
            </a:r>
            <a:r>
              <a:rPr sz="2800" spc="-10" dirty="0">
                <a:latin typeface="Tahoma"/>
                <a:cs typeface="Tahoma"/>
              </a:rPr>
              <a:t>loaded </a:t>
            </a:r>
            <a:r>
              <a:rPr sz="2800" dirty="0">
                <a:latin typeface="Tahoma"/>
                <a:cs typeface="Tahoma"/>
              </a:rPr>
              <a:t>into the TL and TH registers, look </a:t>
            </a:r>
            <a:r>
              <a:rPr sz="2800" spc="-25" dirty="0">
                <a:latin typeface="Tahoma"/>
                <a:cs typeface="Tahoma"/>
              </a:rPr>
              <a:t>at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following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example</a:t>
            </a:r>
            <a:endParaRPr sz="2800">
              <a:latin typeface="Tahoma"/>
              <a:cs typeface="Tahoma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9271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Assume XTAL = 11.0592 MHz, we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6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use the following steps for finding the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TH,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TL registers’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values</a:t>
            </a:r>
            <a:endParaRPr sz="2400">
              <a:latin typeface="Tahoma"/>
              <a:cs typeface="Tahoma"/>
            </a:endParaRPr>
          </a:p>
          <a:p>
            <a:pPr marL="1307465" lvl="2" indent="-38036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AutoNum type="arabicPeriod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Divide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desired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delay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1.085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us</a:t>
            </a:r>
            <a:endParaRPr sz="2000">
              <a:latin typeface="Tahoma"/>
              <a:cs typeface="Tahoma"/>
            </a:endParaRPr>
          </a:p>
          <a:p>
            <a:pPr marL="1307465" marR="501650" lvl="2" indent="-3810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AutoNum type="arabicPeriod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Perform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65536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–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n,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where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decimal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we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got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Step1</a:t>
            </a:r>
            <a:endParaRPr sz="2000">
              <a:latin typeface="Tahoma"/>
              <a:cs typeface="Tahoma"/>
            </a:endParaRPr>
          </a:p>
          <a:p>
            <a:pPr marL="1307465" marR="285115" lvl="2" indent="-3810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AutoNum type="arabicPeriod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Convert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result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Step2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hex,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where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yyxx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initial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hex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loaded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into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timer’s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endParaRPr sz="2000">
              <a:latin typeface="Tahoma"/>
              <a:cs typeface="Tahoma"/>
            </a:endParaRPr>
          </a:p>
          <a:p>
            <a:pPr marL="1307465" lvl="2" indent="-38036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AutoNum type="arabicPeriod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Set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TL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=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xx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=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yy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772" y="3246374"/>
            <a:ext cx="15474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Loaded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Timer Values</a:t>
            </a:r>
            <a:r>
              <a:rPr sz="20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9993" y="602741"/>
            <a:ext cx="6540500" cy="5882005"/>
          </a:xfrm>
          <a:custGeom>
            <a:avLst/>
            <a:gdLst/>
            <a:ahLst/>
            <a:cxnLst/>
            <a:rect l="l" t="t" r="r" b="b"/>
            <a:pathLst>
              <a:path w="6540500" h="5882005">
                <a:moveTo>
                  <a:pt x="0" y="0"/>
                </a:moveTo>
                <a:lnTo>
                  <a:pt x="0" y="5881878"/>
                </a:lnTo>
                <a:lnTo>
                  <a:pt x="6540246" y="5881878"/>
                </a:lnTo>
                <a:lnTo>
                  <a:pt x="65402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34061" y="632714"/>
            <a:ext cx="6343650" cy="343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12700" marR="177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Assume that XTAL = 11.0592 MHz. What value do we need to </a:t>
            </a:r>
            <a:r>
              <a:rPr sz="1800" spc="-20" dirty="0">
                <a:latin typeface="Times New Roman"/>
                <a:cs typeface="Times New Roman"/>
              </a:rPr>
              <a:t>load </a:t>
            </a:r>
            <a:r>
              <a:rPr sz="1800" dirty="0">
                <a:latin typeface="Times New Roman"/>
                <a:cs typeface="Times New Roman"/>
              </a:rPr>
              <a:t>the timer’s register if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want to have a time delay of 5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ms </a:t>
            </a:r>
            <a:r>
              <a:rPr sz="1800" dirty="0">
                <a:latin typeface="Times New Roman"/>
                <a:cs typeface="Times New Roman"/>
              </a:rPr>
              <a:t>(milliseconds)? Show the program for timer 0 to create a pulse </a:t>
            </a:r>
            <a:r>
              <a:rPr sz="1800" spc="-10" dirty="0">
                <a:latin typeface="Times New Roman"/>
                <a:cs typeface="Times New Roman"/>
              </a:rPr>
              <a:t>width </a:t>
            </a:r>
            <a:r>
              <a:rPr sz="1800" dirty="0">
                <a:latin typeface="Times New Roman"/>
                <a:cs typeface="Times New Roman"/>
              </a:rPr>
              <a:t>of 5 ms on </a:t>
            </a:r>
            <a:r>
              <a:rPr sz="1800" spc="-10" dirty="0">
                <a:latin typeface="Times New Roman"/>
                <a:cs typeface="Times New Roman"/>
              </a:rPr>
              <a:t>P2.3.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Since XTAL = 11.0592 MHz, the counter counts up every 1.085 </a:t>
            </a:r>
            <a:r>
              <a:rPr sz="1800" spc="-25" dirty="0">
                <a:latin typeface="Times New Roman"/>
                <a:cs typeface="Times New Roman"/>
              </a:rPr>
              <a:t>us.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intervals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ms </a:t>
            </a:r>
            <a:r>
              <a:rPr sz="1800" dirty="0">
                <a:latin typeface="Times New Roman"/>
                <a:cs typeface="Times New Roman"/>
              </a:rPr>
              <a:t>pulse. To get that, we divide one by the other. We need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 ms / </a:t>
            </a:r>
            <a:r>
              <a:rPr sz="1800" spc="-10" dirty="0">
                <a:latin typeface="Times New Roman"/>
                <a:cs typeface="Times New Roman"/>
              </a:rPr>
              <a:t>1.085 </a:t>
            </a:r>
            <a:r>
              <a:rPr sz="1800" dirty="0">
                <a:latin typeface="Times New Roman"/>
                <a:cs typeface="Times New Roman"/>
              </a:rPr>
              <a:t>us = 4608 clocks. To Achieve that we need to load into TL and </a:t>
            </a:r>
            <a:r>
              <a:rPr sz="1800" spc="-25" dirty="0">
                <a:latin typeface="Times New Roman"/>
                <a:cs typeface="Times New Roman"/>
              </a:rPr>
              <a:t>TH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65536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4608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EE00H.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Therefore,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00.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4831265" y="4497539"/>
            <a:ext cx="390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TMOD,#01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;Timer 0,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16-bitmode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4061" y="4730712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HERE: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184" y="4263613"/>
            <a:ext cx="3356610" cy="767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  <a:tabLst>
                <a:tab pos="695325" algn="l"/>
                <a:tab pos="1840864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r>
              <a:rPr sz="1800" dirty="0">
                <a:latin typeface="Courier New"/>
                <a:cs typeface="Courier New"/>
              </a:rPr>
              <a:t>	;Clear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0"/>
              </a:lnSpc>
            </a:pP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0827" y="4730712"/>
            <a:ext cx="390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</a:tabLst>
            </a:pPr>
            <a:r>
              <a:rPr sz="1800" spc="-10" dirty="0">
                <a:latin typeface="Courier New"/>
                <a:cs typeface="Courier New"/>
              </a:rPr>
              <a:t>TL0,#0</a:t>
            </a:r>
            <a:r>
              <a:rPr sz="1800" dirty="0">
                <a:latin typeface="Courier New"/>
                <a:cs typeface="Courier New"/>
              </a:rPr>
              <a:t>	;TL0=0,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low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061" y="4963883"/>
            <a:ext cx="5991225" cy="100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6465" marR="5080">
              <a:lnSpc>
                <a:spcPts val="1839"/>
              </a:lnSpc>
              <a:spcBef>
                <a:spcPts val="425"/>
              </a:spcBef>
              <a:tabLst>
                <a:tab pos="1609090" algn="l"/>
                <a:tab pos="2755265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TH0,#0EEH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;TH0=EE,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 </a:t>
            </a: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r>
              <a:rPr sz="1800" dirty="0">
                <a:latin typeface="Courier New"/>
                <a:cs typeface="Courier New"/>
              </a:rPr>
              <a:t>	;SET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P2.3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1670"/>
              </a:lnSpc>
              <a:tabLst>
                <a:tab pos="2755265" algn="l"/>
              </a:tabLst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25" dirty="0">
                <a:latin typeface="Courier New"/>
                <a:cs typeface="Courier New"/>
              </a:rPr>
              <a:t> TR0</a:t>
            </a:r>
            <a:r>
              <a:rPr sz="1800" dirty="0">
                <a:latin typeface="Courier New"/>
                <a:cs typeface="Courier New"/>
              </a:rPr>
              <a:t>	;Start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  <a:tabLst>
                <a:tab pos="1609090" algn="l"/>
              </a:tabLst>
            </a:pP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JNB</a:t>
            </a:r>
            <a:r>
              <a:rPr sz="1800" dirty="0">
                <a:latin typeface="Courier New"/>
                <a:cs typeface="Courier New"/>
              </a:rPr>
              <a:t>	TF0,AGAIN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;Monitor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flag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8461" y="5897326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TR0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CLR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TF0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6412" y="5897326"/>
            <a:ext cx="262001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;Stop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;Clear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flag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0552" y="6568153"/>
            <a:ext cx="9133141" cy="622840"/>
            <a:chOff x="760552" y="6568153"/>
            <a:chExt cx="9133141" cy="622840"/>
          </a:xfrm>
        </p:grpSpPr>
        <p:sp>
          <p:nvSpPr>
            <p:cNvPr id="3" name="object 3"/>
            <p:cNvSpPr/>
            <p:nvPr/>
          </p:nvSpPr>
          <p:spPr>
            <a:xfrm>
              <a:off x="790841" y="6595871"/>
              <a:ext cx="2216150" cy="586105"/>
            </a:xfrm>
            <a:custGeom>
              <a:avLst/>
              <a:gdLst/>
              <a:ahLst/>
              <a:cxnLst/>
              <a:rect l="l" t="t" r="r" b="b"/>
              <a:pathLst>
                <a:path w="2216150" h="586104">
                  <a:moveTo>
                    <a:pt x="2215895" y="585977"/>
                  </a:moveTo>
                  <a:lnTo>
                    <a:pt x="2215895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2215895" y="585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5213" y="6597395"/>
              <a:ext cx="6888480" cy="584835"/>
            </a:xfrm>
            <a:custGeom>
              <a:avLst/>
              <a:gdLst/>
              <a:ahLst/>
              <a:cxnLst/>
              <a:rect l="l" t="t" r="r" b="b"/>
              <a:pathLst>
                <a:path w="6888480" h="584834">
                  <a:moveTo>
                    <a:pt x="6888479" y="584453"/>
                  </a:moveTo>
                  <a:lnTo>
                    <a:pt x="6888479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6888479" y="5844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9117" y="6592823"/>
              <a:ext cx="1905" cy="598170"/>
            </a:xfrm>
            <a:custGeom>
              <a:avLst/>
              <a:gdLst/>
              <a:ahLst/>
              <a:cxnLst/>
              <a:rect l="l" t="t" r="r" b="b"/>
              <a:pathLst>
                <a:path w="1905" h="598170">
                  <a:moveTo>
                    <a:pt x="1523" y="59817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552" y="6568153"/>
              <a:ext cx="2240280" cy="15875"/>
            </a:xfrm>
            <a:custGeom>
              <a:avLst/>
              <a:gdLst/>
              <a:ahLst/>
              <a:cxnLst/>
              <a:rect l="l" t="t" r="r" b="b"/>
              <a:pathLst>
                <a:path w="2240280" h="15875">
                  <a:moveTo>
                    <a:pt x="0" y="0"/>
                  </a:moveTo>
                  <a:lnTo>
                    <a:pt x="2239899" y="0"/>
                  </a:lnTo>
                </a:path>
                <a:path w="2240280" h="15875">
                  <a:moveTo>
                    <a:pt x="0" y="15811"/>
                  </a:moveTo>
                  <a:lnTo>
                    <a:pt x="2239899" y="15811"/>
                  </a:lnTo>
                </a:path>
              </a:pathLst>
            </a:custGeom>
            <a:ln w="5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591185" marR="78105" indent="-519430">
              <a:lnSpc>
                <a:spcPct val="100000"/>
              </a:lnSpc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084709" y="6645116"/>
            <a:ext cx="60686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dirty="0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3140335" y="812545"/>
            <a:ext cx="645604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372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10" dirty="0">
                <a:latin typeface="Tahoma"/>
                <a:cs typeface="Tahoma"/>
              </a:rPr>
              <a:t> timers/counters, </a:t>
            </a:r>
            <a:r>
              <a:rPr sz="2800" dirty="0">
                <a:latin typeface="Tahoma"/>
                <a:cs typeface="Tahoma"/>
              </a:rPr>
              <a:t>they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either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as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Timers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generate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delay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or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Event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counters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events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happening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outside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microcontroller</a:t>
            </a:r>
            <a:endParaRPr sz="2400">
              <a:latin typeface="Tahoma"/>
              <a:cs typeface="Tahoma"/>
            </a:endParaRPr>
          </a:p>
          <a:p>
            <a:pPr marL="355600" marR="25781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Both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16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bits wide</a:t>
            </a:r>
            <a:endParaRPr sz="2800">
              <a:latin typeface="Tahoma"/>
              <a:cs typeface="Tahoma"/>
            </a:endParaRPr>
          </a:p>
          <a:p>
            <a:pPr marL="755650" marR="6985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Since 8051 has an 8-bit architecture,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each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16-bits timer is accessed as two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separate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registers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low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byte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high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byte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772" y="3246374"/>
            <a:ext cx="15474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Loaded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Timer Values</a:t>
            </a:r>
            <a:r>
              <a:rPr sz="20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9993" y="717041"/>
            <a:ext cx="6565900" cy="5772150"/>
          </a:xfrm>
          <a:custGeom>
            <a:avLst/>
            <a:gdLst/>
            <a:ahLst/>
            <a:cxnLst/>
            <a:rect l="l" t="t" r="r" b="b"/>
            <a:pathLst>
              <a:path w="6565900" h="5772150">
                <a:moveTo>
                  <a:pt x="0" y="0"/>
                </a:moveTo>
                <a:lnTo>
                  <a:pt x="0" y="5772150"/>
                </a:lnTo>
                <a:lnTo>
                  <a:pt x="6565392" y="5772150"/>
                </a:lnTo>
                <a:lnTo>
                  <a:pt x="656539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34061" y="747014"/>
            <a:ext cx="614299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Assume that XTAL = 11.0592 MHz, write a program to generate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square wave of 2 kHz frequency on pin </a:t>
            </a:r>
            <a:r>
              <a:rPr sz="1800" spc="-10" dirty="0">
                <a:latin typeface="Times New Roman"/>
                <a:cs typeface="Times New Roman"/>
              </a:rPr>
              <a:t>P1.5.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8461" y="6174110"/>
            <a:ext cx="13906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SJMP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AGAIN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6822" y="6174110"/>
            <a:ext cx="1800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;Reload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234061" y="1845802"/>
            <a:ext cx="63506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This is similar to Example 9-10, except that we must toggle the bit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generate the square wave. Look at the following </a:t>
            </a:r>
            <a:r>
              <a:rPr sz="1800" spc="-10" dirty="0">
                <a:latin typeface="Times New Roman"/>
                <a:cs typeface="Times New Roman"/>
              </a:rPr>
              <a:t>steps.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4061" y="2669517"/>
            <a:ext cx="632206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kHz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</a:t>
            </a:r>
            <a:r>
              <a:rPr sz="1800" spc="-10" dirty="0">
                <a:latin typeface="Times New Roman"/>
                <a:cs typeface="Times New Roman"/>
              </a:rPr>
              <a:t> wave.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1 / 2 of it for the high and low portion of the pulse is 250 </a:t>
            </a:r>
            <a:r>
              <a:rPr sz="1800" spc="-25" dirty="0">
                <a:latin typeface="Times New Roman"/>
                <a:cs typeface="Times New Roman"/>
              </a:rPr>
              <a:t>us.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lphaLcParenBoth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250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65536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65306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hex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FF1AH.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TL = 1A and TH = FF, all in hex. The program is as </a:t>
            </a:r>
            <a:r>
              <a:rPr sz="1800" spc="-10" dirty="0">
                <a:latin typeface="Times New Roman"/>
                <a:cs typeface="Times New Roman"/>
              </a:rPr>
              <a:t>follow.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061" y="4268939"/>
            <a:ext cx="135001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914400">
              <a:lnSpc>
                <a:spcPts val="1839"/>
              </a:lnSpc>
              <a:spcBef>
                <a:spcPts val="425"/>
              </a:spcBef>
            </a:pPr>
            <a:r>
              <a:rPr sz="1800" spc="-25" dirty="0">
                <a:latin typeface="Courier New"/>
                <a:cs typeface="Courier New"/>
              </a:rPr>
              <a:t>MOV </a:t>
            </a: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265" y="4268939"/>
            <a:ext cx="472122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1839"/>
              </a:lnSpc>
              <a:spcBef>
                <a:spcPts val="425"/>
              </a:spcBef>
            </a:pPr>
            <a:r>
              <a:rPr sz="1800" spc="-10" dirty="0">
                <a:latin typeface="Courier New"/>
                <a:cs typeface="Courier New"/>
              </a:rPr>
              <a:t>TMOD,#01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;Timer 0,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16-bitmode TL1,#1AH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;TL1=1A,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low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byte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8461" y="4735283"/>
            <a:ext cx="507682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  <a:tabLst>
                <a:tab pos="694690" algn="l"/>
                <a:tab pos="1840864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TH1,#0FFH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;TH1=FF,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 </a:t>
            </a: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25" dirty="0">
                <a:latin typeface="Courier New"/>
                <a:cs typeface="Courier New"/>
              </a:rPr>
              <a:t> TR1</a:t>
            </a:r>
            <a:r>
              <a:rPr sz="1800" dirty="0">
                <a:latin typeface="Courier New"/>
                <a:cs typeface="Courier New"/>
              </a:rPr>
              <a:t>	;Start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4061" y="5202382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BACK: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8458" y="5202382"/>
            <a:ext cx="4994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latin typeface="Courier New"/>
                <a:cs typeface="Courier New"/>
              </a:rPr>
              <a:t>JNB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TF1,BACK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;until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rolls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over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29411" y="5486540"/>
          <a:ext cx="4486908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982344"/>
                <a:gridCol w="2926714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8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ts val="173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35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P1.5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7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flag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5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75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flag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772" y="3246374"/>
            <a:ext cx="15474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Loaded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Timer Values</a:t>
            </a:r>
            <a:r>
              <a:rPr sz="20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893" y="615695"/>
            <a:ext cx="6667500" cy="5869305"/>
          </a:xfrm>
          <a:custGeom>
            <a:avLst/>
            <a:gdLst/>
            <a:ahLst/>
            <a:cxnLst/>
            <a:rect l="l" t="t" r="r" b="b"/>
            <a:pathLst>
              <a:path w="6667500" h="5869305">
                <a:moveTo>
                  <a:pt x="0" y="0"/>
                </a:moveTo>
                <a:lnTo>
                  <a:pt x="0" y="5868924"/>
                </a:lnTo>
                <a:lnTo>
                  <a:pt x="6667500" y="5868924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5961" y="645668"/>
            <a:ext cx="639762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Assume XTAL = 11.0592 MHz, write a program to generate a </a:t>
            </a:r>
            <a:r>
              <a:rPr sz="1800" spc="-10" dirty="0">
                <a:latin typeface="Times New Roman"/>
                <a:cs typeface="Times New Roman"/>
              </a:rPr>
              <a:t>square </a:t>
            </a:r>
            <a:r>
              <a:rPr sz="1800" dirty="0">
                <a:latin typeface="Times New Roman"/>
                <a:cs typeface="Times New Roman"/>
              </a:rPr>
              <a:t>wave of 50 kHz frequency on pin </a:t>
            </a:r>
            <a:r>
              <a:rPr sz="1800" spc="-10" dirty="0">
                <a:latin typeface="Times New Roman"/>
                <a:cs typeface="Times New Roman"/>
              </a:rPr>
              <a:t>P2.3.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195961" y="1744456"/>
            <a:ext cx="258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Look at the following </a:t>
            </a:r>
            <a:r>
              <a:rPr sz="1800" spc="-10" dirty="0">
                <a:latin typeface="Times New Roman"/>
                <a:cs typeface="Times New Roman"/>
              </a:rPr>
              <a:t>steps.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961" y="2293851"/>
            <a:ext cx="633285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wave.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1 / 2 of it for the high and low portion of the pulse is 10 </a:t>
            </a:r>
            <a:r>
              <a:rPr sz="1800" spc="-25" dirty="0">
                <a:latin typeface="Times New Roman"/>
                <a:cs typeface="Times New Roman"/>
              </a:rPr>
              <a:t>ms.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lphaLcParenBoth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9216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65536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9216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56320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decimal, </a:t>
            </a:r>
            <a:r>
              <a:rPr sz="1800" dirty="0">
                <a:latin typeface="Times New Roman"/>
                <a:cs typeface="Times New Roman"/>
              </a:rPr>
              <a:t>and in hex it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DC00H.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TL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(hex).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2841" y="3922237"/>
            <a:ext cx="12547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TMOD,#10H TL1,#00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2421" y="3922237"/>
            <a:ext cx="34385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;Timer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;TL1=00,low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byte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961" y="3922237"/>
            <a:ext cx="13500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urier New"/>
                <a:cs typeface="Courier New"/>
              </a:rPr>
              <a:t>MOV </a:t>
            </a: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2753" y="4471631"/>
            <a:ext cx="439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TH1,#0DCH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;TH1=DC,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high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byte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0361" y="4745952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TR1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5961" y="5021026"/>
            <a:ext cx="13500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800" spc="-10" dirty="0">
                <a:latin typeface="Courier New"/>
                <a:cs typeface="Courier New"/>
              </a:rPr>
              <a:t>BACK: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JNB</a:t>
            </a:r>
            <a:endParaRPr sz="1800">
              <a:latin typeface="Courier New"/>
              <a:cs typeface="Courier New"/>
            </a:endParaRPr>
          </a:p>
          <a:p>
            <a:pPr marL="926465" marR="5080" algn="r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CLR CLR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2888" y="5021026"/>
            <a:ext cx="11182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TF1,BACK </a:t>
            </a:r>
            <a:r>
              <a:rPr sz="1800" spc="-25" dirty="0">
                <a:latin typeface="Courier New"/>
                <a:cs typeface="Courier New"/>
              </a:rPr>
              <a:t>TR1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ourier New"/>
                <a:cs typeface="Courier New"/>
              </a:rPr>
              <a:t>P2.3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361" y="5844740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SJMP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AGAIN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2014" y="4745952"/>
            <a:ext cx="343916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;Start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;until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rolls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over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;Stop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;Comp.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p2.3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get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hi,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lo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;Reload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timer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;mode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isn’t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auto-reload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/>
              <a:t>PROGRAMMING TIMERS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21899" y="2149855"/>
            <a:ext cx="1945639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7048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Generating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Large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Delay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893" y="948689"/>
            <a:ext cx="6667500" cy="5045710"/>
          </a:xfrm>
          <a:custGeom>
            <a:avLst/>
            <a:gdLst/>
            <a:ahLst/>
            <a:cxnLst/>
            <a:rect l="l" t="t" r="r" b="b"/>
            <a:pathLst>
              <a:path w="6667500" h="5045710">
                <a:moveTo>
                  <a:pt x="0" y="0"/>
                </a:moveTo>
                <a:lnTo>
                  <a:pt x="0" y="5045202"/>
                </a:lnTo>
                <a:lnTo>
                  <a:pt x="6667500" y="5045202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95961" y="979423"/>
            <a:ext cx="619125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Examine the following program and find the time delay in </a:t>
            </a:r>
            <a:r>
              <a:rPr sz="1800" spc="-10" dirty="0">
                <a:latin typeface="Times New Roman"/>
                <a:cs typeface="Times New Roman"/>
              </a:rPr>
              <a:t>seconds.</a:t>
            </a:r>
            <a:endParaRPr sz="18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Exclude the overhead due to the instructions in the </a:t>
            </a:r>
            <a:r>
              <a:rPr sz="1800" spc="-10" dirty="0">
                <a:latin typeface="Times New Roman"/>
                <a:cs typeface="Times New Roman"/>
              </a:rPr>
              <a:t>loop.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R="164465" algn="ctr">
              <a:lnSpc>
                <a:spcPct val="100000"/>
              </a:lnSpc>
              <a:tabLst>
                <a:tab pos="682625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TMOD,#10H</a:t>
            </a:r>
            <a:r>
              <a:rPr sz="1800" spc="4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;Timer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6911" y="2384476"/>
          <a:ext cx="6492239" cy="245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661669"/>
                <a:gridCol w="1323975"/>
                <a:gridCol w="3608070"/>
              </a:tblGrid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86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R3,#200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;cnter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multiple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delay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AGAIN: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TL1,#08H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;TL1=08,low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timer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TH1,#01H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;TH1=01,high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byte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;Start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BACK: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JNB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TF1,BACK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;until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rolls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over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2575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98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8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flag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4102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R3,AGAIN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;if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R3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zero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;reload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timer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95961" y="4823676"/>
            <a:ext cx="61144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TH-TL = 0108H = 264 in decimal and 65536 – 264 = 65272. </a:t>
            </a:r>
            <a:r>
              <a:rPr sz="1800" spc="-25" dirty="0">
                <a:latin typeface="Times New Roman"/>
                <a:cs typeface="Times New Roman"/>
              </a:rPr>
              <a:t>Now</a:t>
            </a:r>
            <a:endParaRPr sz="1800">
              <a:latin typeface="Times New Roman"/>
              <a:cs typeface="Times New Roman"/>
            </a:endParaRPr>
          </a:p>
          <a:p>
            <a:pPr marL="488315" marR="762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Times New Roman"/>
                <a:cs typeface="Times New Roman"/>
              </a:rPr>
              <a:t>65272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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70.820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200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dirty="0">
                <a:latin typeface="Times New Roman"/>
                <a:cs typeface="Times New Roman"/>
              </a:rPr>
              <a:t>70.820 ms = 14.164024 </a:t>
            </a:r>
            <a:r>
              <a:rPr sz="1800" spc="-10" dirty="0">
                <a:latin typeface="Times New Roman"/>
                <a:cs typeface="Times New Roman"/>
              </a:rPr>
              <a:t>seconds.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35" y="777493"/>
            <a:ext cx="623443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46100" marR="5080" indent="-5334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following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characteristics </a:t>
            </a:r>
            <a:r>
              <a:rPr sz="2800" dirty="0">
                <a:latin typeface="Tahoma"/>
                <a:cs typeface="Tahoma"/>
              </a:rPr>
              <a:t>and operations of mode </a:t>
            </a:r>
            <a:r>
              <a:rPr sz="2800" spc="-25" dirty="0">
                <a:latin typeface="Tahoma"/>
                <a:cs typeface="Tahoma"/>
              </a:rPr>
              <a:t>2: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7535" y="1622552"/>
            <a:ext cx="5708650" cy="177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marR="63500" indent="-457200">
              <a:lnSpc>
                <a:spcPct val="89600"/>
              </a:lnSpc>
              <a:spcBef>
                <a:spcPts val="40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8-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bit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timer;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therefore,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allows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only values of 00 to FFH to be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loaded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into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endParaRPr sz="2400">
              <a:latin typeface="Tahoma"/>
              <a:cs typeface="Tahoma"/>
            </a:endParaRPr>
          </a:p>
          <a:p>
            <a:pPr marL="469900" marR="5080" indent="-45720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After TH is loaded with the 8-bit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value,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8051 gives a copy of it to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535" y="3389315"/>
            <a:ext cx="6002020" cy="26301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50265" indent="-38036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Then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started</a:t>
            </a:r>
            <a:endParaRPr sz="2000">
              <a:latin typeface="Tahoma"/>
              <a:cs typeface="Tahoma"/>
            </a:endParaRPr>
          </a:p>
          <a:p>
            <a:pPr marL="850265" marR="73660" indent="-381000">
              <a:lnSpc>
                <a:spcPts val="216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000" spc="-6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done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SETB</a:t>
            </a:r>
            <a:r>
              <a:rPr sz="2000" spc="-5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TR0</a:t>
            </a:r>
            <a:r>
              <a:rPr sz="2000" spc="-57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for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SETB</a:t>
            </a:r>
            <a:r>
              <a:rPr sz="2000" spc="-4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TR1</a:t>
            </a:r>
            <a:r>
              <a:rPr sz="2000" spc="-57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469900" marR="17780" indent="-457200">
              <a:lnSpc>
                <a:spcPts val="2590"/>
              </a:lnSpc>
              <a:spcBef>
                <a:spcPts val="705"/>
              </a:spcBef>
              <a:buClr>
                <a:srgbClr val="FF0000"/>
              </a:buClr>
              <a:buSzPct val="75000"/>
              <a:buAutoNum type="arabicPeriod" startAt="3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After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started,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to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 up by incrementing the TL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  <a:p>
            <a:pPr marL="850265" lvl="1" indent="-38036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counts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up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until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reaches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limit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FFH</a:t>
            </a:r>
            <a:endParaRPr sz="2000">
              <a:latin typeface="Tahoma"/>
              <a:cs typeface="Tahoma"/>
            </a:endParaRPr>
          </a:p>
          <a:p>
            <a:pPr marL="850265" marR="5080" lvl="1" indent="-381000">
              <a:lnSpc>
                <a:spcPts val="2170"/>
              </a:lnSpc>
              <a:spcBef>
                <a:spcPts val="500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rolls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over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from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FFH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00,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sets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high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(timer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flag)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7535" y="811021"/>
            <a:ext cx="601789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25" dirty="0">
                <a:solidFill>
                  <a:srgbClr val="FF0000"/>
                </a:solidFill>
              </a:rPr>
              <a:t>4.</a:t>
            </a:r>
            <a:r>
              <a:rPr sz="1800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545471"/>
                </a:solidFill>
              </a:rPr>
              <a:t>When</a:t>
            </a:r>
            <a:r>
              <a:rPr spc="-2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the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TL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register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rolls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from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FFH</a:t>
            </a:r>
            <a:r>
              <a:rPr spc="-15" dirty="0">
                <a:solidFill>
                  <a:srgbClr val="545471"/>
                </a:solidFill>
              </a:rPr>
              <a:t> </a:t>
            </a:r>
            <a:r>
              <a:rPr dirty="0">
                <a:solidFill>
                  <a:srgbClr val="545471"/>
                </a:solidFill>
              </a:rPr>
              <a:t>to</a:t>
            </a:r>
            <a:r>
              <a:rPr spc="-10" dirty="0">
                <a:solidFill>
                  <a:srgbClr val="545471"/>
                </a:solidFill>
              </a:rPr>
              <a:t> </a:t>
            </a:r>
            <a:r>
              <a:rPr spc="-50" dirty="0">
                <a:solidFill>
                  <a:srgbClr val="545471"/>
                </a:solidFill>
              </a:rPr>
              <a:t>0 </a:t>
            </a:r>
            <a:r>
              <a:rPr dirty="0">
                <a:solidFill>
                  <a:srgbClr val="545471"/>
                </a:solidFill>
              </a:rPr>
              <a:t>and TF is set to 1, TL is </a:t>
            </a:r>
            <a:r>
              <a:rPr spc="-10" dirty="0">
                <a:solidFill>
                  <a:srgbClr val="545471"/>
                </a:solidFill>
              </a:rPr>
              <a:t>reloaded </a:t>
            </a:r>
            <a:r>
              <a:rPr dirty="0">
                <a:solidFill>
                  <a:srgbClr val="545471"/>
                </a:solidFill>
              </a:rPr>
              <a:t>automatically with the original value </a:t>
            </a:r>
            <a:r>
              <a:rPr spc="-20" dirty="0">
                <a:solidFill>
                  <a:srgbClr val="545471"/>
                </a:solidFill>
              </a:rPr>
              <a:t>kept </a:t>
            </a:r>
            <a:r>
              <a:rPr dirty="0">
                <a:solidFill>
                  <a:srgbClr val="545471"/>
                </a:solidFill>
              </a:rPr>
              <a:t>by the TH </a:t>
            </a:r>
            <a:r>
              <a:rPr spc="-10" dirty="0">
                <a:solidFill>
                  <a:srgbClr val="545471"/>
                </a:solidFill>
              </a:rPr>
              <a:t>register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054735" y="2333498"/>
            <a:ext cx="5369560" cy="191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3930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repeat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process,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simply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clear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let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go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without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any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need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programmer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reload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original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endParaRPr sz="2000">
              <a:latin typeface="Tahoma"/>
              <a:cs typeface="Tahoma"/>
            </a:endParaRPr>
          </a:p>
          <a:p>
            <a:pPr marL="393065" marR="712470" indent="-3810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Font typeface="Wingdings"/>
              <a:buChar char=""/>
              <a:tabLst>
                <a:tab pos="3930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makes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mode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2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auto-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reload,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contrast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with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mode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which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programmer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has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reload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793" y="4806696"/>
            <a:ext cx="1130045" cy="7162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793" y="4806696"/>
            <a:ext cx="1130300" cy="716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oscillator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0861" y="4819650"/>
            <a:ext cx="798576" cy="6804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60861" y="4819650"/>
            <a:ext cx="798830" cy="680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535"/>
              </a:spcBef>
            </a:pPr>
            <a:r>
              <a:rPr sz="1800" b="1" spc="-25" dirty="0">
                <a:solidFill>
                  <a:srgbClr val="FFFFFF"/>
                </a:solidFill>
                <a:latin typeface="Yu Gothic UI"/>
                <a:cs typeface="Yu Gothic UI"/>
              </a:rPr>
              <a:t>÷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16793" y="4865370"/>
            <a:ext cx="2757170" cy="617855"/>
            <a:chOff x="4216793" y="4865370"/>
            <a:chExt cx="2757170" cy="617855"/>
          </a:xfrm>
        </p:grpSpPr>
        <p:sp>
          <p:nvSpPr>
            <p:cNvPr id="11" name="object 11"/>
            <p:cNvSpPr/>
            <p:nvPr/>
          </p:nvSpPr>
          <p:spPr>
            <a:xfrm>
              <a:off x="4216793" y="5098542"/>
              <a:ext cx="533400" cy="127635"/>
            </a:xfrm>
            <a:custGeom>
              <a:avLst/>
              <a:gdLst/>
              <a:ahLst/>
              <a:cxnLst/>
              <a:rect l="l" t="t" r="r" b="b"/>
              <a:pathLst>
                <a:path w="533400" h="127635">
                  <a:moveTo>
                    <a:pt x="482346" y="64008"/>
                  </a:moveTo>
                  <a:lnTo>
                    <a:pt x="477855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478104" y="74675"/>
                  </a:lnTo>
                  <a:lnTo>
                    <a:pt x="482346" y="64008"/>
                  </a:lnTo>
                  <a:close/>
                </a:path>
                <a:path w="533400" h="127635">
                  <a:moveTo>
                    <a:pt x="533400" y="64008"/>
                  </a:moveTo>
                  <a:lnTo>
                    <a:pt x="457200" y="0"/>
                  </a:lnTo>
                  <a:lnTo>
                    <a:pt x="477855" y="52577"/>
                  </a:lnTo>
                  <a:lnTo>
                    <a:pt x="482346" y="52577"/>
                  </a:lnTo>
                  <a:lnTo>
                    <a:pt x="482346" y="106382"/>
                  </a:lnTo>
                  <a:lnTo>
                    <a:pt x="533400" y="64008"/>
                  </a:lnTo>
                  <a:close/>
                </a:path>
                <a:path w="533400" h="127635">
                  <a:moveTo>
                    <a:pt x="482346" y="106382"/>
                  </a:moveTo>
                  <a:lnTo>
                    <a:pt x="482346" y="74675"/>
                  </a:lnTo>
                  <a:lnTo>
                    <a:pt x="478104" y="74675"/>
                  </a:lnTo>
                  <a:lnTo>
                    <a:pt x="457200" y="127254"/>
                  </a:lnTo>
                  <a:lnTo>
                    <a:pt x="482346" y="106382"/>
                  </a:lnTo>
                  <a:close/>
                </a:path>
                <a:path w="533400" h="127635">
                  <a:moveTo>
                    <a:pt x="482346" y="64008"/>
                  </a:moveTo>
                  <a:lnTo>
                    <a:pt x="482346" y="52577"/>
                  </a:lnTo>
                  <a:lnTo>
                    <a:pt x="477855" y="52577"/>
                  </a:lnTo>
                  <a:lnTo>
                    <a:pt x="482346" y="64008"/>
                  </a:lnTo>
                  <a:close/>
                </a:path>
                <a:path w="533400" h="127635">
                  <a:moveTo>
                    <a:pt x="482346" y="74675"/>
                  </a:moveTo>
                  <a:lnTo>
                    <a:pt x="482346" y="64008"/>
                  </a:lnTo>
                  <a:lnTo>
                    <a:pt x="478104" y="74675"/>
                  </a:lnTo>
                  <a:lnTo>
                    <a:pt x="482346" y="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3251" y="4865382"/>
              <a:ext cx="520700" cy="444500"/>
            </a:xfrm>
            <a:custGeom>
              <a:avLst/>
              <a:gdLst/>
              <a:ahLst/>
              <a:cxnLst/>
              <a:rect l="l" t="t" r="r" b="b"/>
              <a:pathLst>
                <a:path w="520700" h="444500">
                  <a:moveTo>
                    <a:pt x="520446" y="222504"/>
                  </a:moveTo>
                  <a:lnTo>
                    <a:pt x="515810" y="177711"/>
                  </a:lnTo>
                  <a:lnTo>
                    <a:pt x="502513" y="135978"/>
                  </a:lnTo>
                  <a:lnTo>
                    <a:pt x="481457" y="98183"/>
                  </a:lnTo>
                  <a:lnTo>
                    <a:pt x="453580" y="65239"/>
                  </a:lnTo>
                  <a:lnTo>
                    <a:pt x="419760" y="38049"/>
                  </a:lnTo>
                  <a:lnTo>
                    <a:pt x="380923" y="17513"/>
                  </a:lnTo>
                  <a:lnTo>
                    <a:pt x="337985" y="4521"/>
                  </a:lnTo>
                  <a:lnTo>
                    <a:pt x="306324" y="1422"/>
                  </a:lnTo>
                  <a:lnTo>
                    <a:pt x="306324" y="0"/>
                  </a:lnTo>
                  <a:lnTo>
                    <a:pt x="291846" y="0"/>
                  </a:lnTo>
                  <a:lnTo>
                    <a:pt x="0" y="0"/>
                  </a:lnTo>
                  <a:lnTo>
                    <a:pt x="0" y="441198"/>
                  </a:lnTo>
                  <a:lnTo>
                    <a:pt x="260705" y="441198"/>
                  </a:lnTo>
                  <a:lnTo>
                    <a:pt x="291846" y="444246"/>
                  </a:lnTo>
                  <a:lnTo>
                    <a:pt x="337985" y="439750"/>
                  </a:lnTo>
                  <a:lnTo>
                    <a:pt x="380923" y="426847"/>
                  </a:lnTo>
                  <a:lnTo>
                    <a:pt x="419760" y="406425"/>
                  </a:lnTo>
                  <a:lnTo>
                    <a:pt x="453580" y="379374"/>
                  </a:lnTo>
                  <a:lnTo>
                    <a:pt x="481457" y="346570"/>
                  </a:lnTo>
                  <a:lnTo>
                    <a:pt x="502513" y="308902"/>
                  </a:lnTo>
                  <a:lnTo>
                    <a:pt x="515810" y="267246"/>
                  </a:lnTo>
                  <a:lnTo>
                    <a:pt x="520446" y="22250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5533" y="4953000"/>
              <a:ext cx="886460" cy="519430"/>
            </a:xfrm>
            <a:custGeom>
              <a:avLst/>
              <a:gdLst/>
              <a:ahLst/>
              <a:cxnLst/>
              <a:rect l="l" t="t" r="r" b="b"/>
              <a:pathLst>
                <a:path w="886460" h="519429">
                  <a:moveTo>
                    <a:pt x="0" y="0"/>
                  </a:moveTo>
                  <a:lnTo>
                    <a:pt x="881634" y="0"/>
                  </a:lnTo>
                </a:path>
                <a:path w="886460" h="519429">
                  <a:moveTo>
                    <a:pt x="886193" y="180594"/>
                  </a:moveTo>
                  <a:lnTo>
                    <a:pt x="571500" y="180594"/>
                  </a:lnTo>
                </a:path>
                <a:path w="886460" h="519429">
                  <a:moveTo>
                    <a:pt x="581406" y="176022"/>
                  </a:moveTo>
                  <a:lnTo>
                    <a:pt x="581406" y="518922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90977" y="5453888"/>
            <a:ext cx="306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1369" y="5852921"/>
            <a:ext cx="666750" cy="3459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01369" y="5852921"/>
            <a:ext cx="66675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5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6022" y="4911852"/>
            <a:ext cx="666750" cy="3459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296022" y="4911090"/>
            <a:ext cx="666750" cy="34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5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4360" y="5568186"/>
            <a:ext cx="683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61060" y="4906517"/>
            <a:ext cx="2007235" cy="346075"/>
            <a:chOff x="6961060" y="4906517"/>
            <a:chExt cx="2007235" cy="346075"/>
          </a:xfrm>
        </p:grpSpPr>
        <p:sp>
          <p:nvSpPr>
            <p:cNvPr id="21" name="object 21"/>
            <p:cNvSpPr/>
            <p:nvPr/>
          </p:nvSpPr>
          <p:spPr>
            <a:xfrm>
              <a:off x="6972172" y="5086349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317753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100" y="4906517"/>
              <a:ext cx="666750" cy="3459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01101" y="4906517"/>
            <a:ext cx="66675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5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02693" y="4517453"/>
            <a:ext cx="2586990" cy="1332865"/>
            <a:chOff x="5702693" y="4517453"/>
            <a:chExt cx="2586990" cy="1332865"/>
          </a:xfrm>
        </p:grpSpPr>
        <p:sp>
          <p:nvSpPr>
            <p:cNvPr id="25" name="object 25"/>
            <p:cNvSpPr/>
            <p:nvPr/>
          </p:nvSpPr>
          <p:spPr>
            <a:xfrm>
              <a:off x="7972691" y="5017769"/>
              <a:ext cx="317500" cy="127635"/>
            </a:xfrm>
            <a:custGeom>
              <a:avLst/>
              <a:gdLst/>
              <a:ahLst/>
              <a:cxnLst/>
              <a:rect l="l" t="t" r="r" b="b"/>
              <a:pathLst>
                <a:path w="317500" h="127635">
                  <a:moveTo>
                    <a:pt x="266700" y="63245"/>
                  </a:moveTo>
                  <a:lnTo>
                    <a:pt x="262329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262073" y="74675"/>
                  </a:lnTo>
                  <a:lnTo>
                    <a:pt x="266700" y="63245"/>
                  </a:lnTo>
                  <a:close/>
                </a:path>
                <a:path w="317500" h="127635">
                  <a:moveTo>
                    <a:pt x="316992" y="63245"/>
                  </a:moveTo>
                  <a:lnTo>
                    <a:pt x="240792" y="0"/>
                  </a:lnTo>
                  <a:lnTo>
                    <a:pt x="262329" y="52577"/>
                  </a:lnTo>
                  <a:lnTo>
                    <a:pt x="266700" y="52577"/>
                  </a:lnTo>
                  <a:lnTo>
                    <a:pt x="266700" y="105491"/>
                  </a:lnTo>
                  <a:lnTo>
                    <a:pt x="316992" y="63245"/>
                  </a:lnTo>
                  <a:close/>
                </a:path>
                <a:path w="317500" h="127635">
                  <a:moveTo>
                    <a:pt x="266700" y="105491"/>
                  </a:moveTo>
                  <a:lnTo>
                    <a:pt x="266700" y="74675"/>
                  </a:lnTo>
                  <a:lnTo>
                    <a:pt x="262073" y="74675"/>
                  </a:lnTo>
                  <a:lnTo>
                    <a:pt x="240792" y="127253"/>
                  </a:lnTo>
                  <a:lnTo>
                    <a:pt x="266700" y="105491"/>
                  </a:lnTo>
                  <a:close/>
                </a:path>
                <a:path w="317500" h="127635">
                  <a:moveTo>
                    <a:pt x="266700" y="74675"/>
                  </a:moveTo>
                  <a:lnTo>
                    <a:pt x="266700" y="63245"/>
                  </a:lnTo>
                  <a:lnTo>
                    <a:pt x="262073" y="74675"/>
                  </a:lnTo>
                  <a:lnTo>
                    <a:pt x="266700" y="74675"/>
                  </a:lnTo>
                  <a:close/>
                </a:path>
                <a:path w="317500" h="127635">
                  <a:moveTo>
                    <a:pt x="266700" y="63245"/>
                  </a:moveTo>
                  <a:lnTo>
                    <a:pt x="266700" y="52577"/>
                  </a:lnTo>
                  <a:lnTo>
                    <a:pt x="262329" y="52577"/>
                  </a:lnTo>
                  <a:lnTo>
                    <a:pt x="266700" y="6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02693" y="4528565"/>
              <a:ext cx="641350" cy="285750"/>
            </a:xfrm>
            <a:custGeom>
              <a:avLst/>
              <a:gdLst/>
              <a:ahLst/>
              <a:cxnLst/>
              <a:rect l="l" t="t" r="r" b="b"/>
              <a:pathLst>
                <a:path w="641350" h="285750">
                  <a:moveTo>
                    <a:pt x="0" y="281178"/>
                  </a:moveTo>
                  <a:lnTo>
                    <a:pt x="66293" y="281178"/>
                  </a:lnTo>
                </a:path>
                <a:path w="641350" h="285750">
                  <a:moveTo>
                    <a:pt x="58674" y="9906"/>
                  </a:moveTo>
                  <a:lnTo>
                    <a:pt x="60198" y="281178"/>
                  </a:lnTo>
                </a:path>
                <a:path w="641350" h="285750">
                  <a:moveTo>
                    <a:pt x="236219" y="0"/>
                  </a:moveTo>
                  <a:lnTo>
                    <a:pt x="233172" y="276606"/>
                  </a:lnTo>
                </a:path>
                <a:path w="641350" h="285750">
                  <a:moveTo>
                    <a:pt x="47243" y="9906"/>
                  </a:moveTo>
                  <a:lnTo>
                    <a:pt x="239267" y="9906"/>
                  </a:lnTo>
                </a:path>
                <a:path w="641350" h="285750">
                  <a:moveTo>
                    <a:pt x="407669" y="285750"/>
                  </a:moveTo>
                  <a:lnTo>
                    <a:pt x="404622" y="5334"/>
                  </a:lnTo>
                </a:path>
                <a:path w="641350" h="285750">
                  <a:moveTo>
                    <a:pt x="227075" y="281178"/>
                  </a:moveTo>
                  <a:lnTo>
                    <a:pt x="417575" y="281178"/>
                  </a:lnTo>
                </a:path>
                <a:path w="641350" h="285750">
                  <a:moveTo>
                    <a:pt x="574548" y="281178"/>
                  </a:moveTo>
                  <a:lnTo>
                    <a:pt x="640841" y="281178"/>
                  </a:lnTo>
                </a:path>
                <a:path w="641350" h="285750">
                  <a:moveTo>
                    <a:pt x="580631" y="5334"/>
                  </a:moveTo>
                  <a:lnTo>
                    <a:pt x="582155" y="281178"/>
                  </a:lnTo>
                </a:path>
                <a:path w="641350" h="285750">
                  <a:moveTo>
                    <a:pt x="398525" y="9906"/>
                  </a:moveTo>
                  <a:lnTo>
                    <a:pt x="590550" y="9906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9299" y="5495543"/>
              <a:ext cx="489584" cy="76200"/>
            </a:xfrm>
            <a:custGeom>
              <a:avLst/>
              <a:gdLst/>
              <a:ahLst/>
              <a:cxnLst/>
              <a:rect l="l" t="t" r="r" b="b"/>
              <a:pathLst>
                <a:path w="489584" h="76200">
                  <a:moveTo>
                    <a:pt x="127266" y="0"/>
                  </a:moveTo>
                  <a:lnTo>
                    <a:pt x="0" y="38100"/>
                  </a:lnTo>
                  <a:lnTo>
                    <a:pt x="76200" y="60912"/>
                  </a:lnTo>
                  <a:lnTo>
                    <a:pt x="76212" y="38090"/>
                  </a:lnTo>
                  <a:lnTo>
                    <a:pt x="76212" y="27431"/>
                  </a:lnTo>
                  <a:lnTo>
                    <a:pt x="90498" y="27431"/>
                  </a:lnTo>
                  <a:lnTo>
                    <a:pt x="127266" y="0"/>
                  </a:lnTo>
                  <a:close/>
                </a:path>
                <a:path w="489584" h="76200">
                  <a:moveTo>
                    <a:pt x="91520" y="49529"/>
                  </a:moveTo>
                  <a:lnTo>
                    <a:pt x="76200" y="38100"/>
                  </a:lnTo>
                  <a:lnTo>
                    <a:pt x="76212" y="60915"/>
                  </a:lnTo>
                  <a:lnTo>
                    <a:pt x="76212" y="49529"/>
                  </a:lnTo>
                  <a:lnTo>
                    <a:pt x="91520" y="49529"/>
                  </a:lnTo>
                  <a:close/>
                </a:path>
                <a:path w="489584" h="76200">
                  <a:moveTo>
                    <a:pt x="90498" y="27431"/>
                  </a:moveTo>
                  <a:lnTo>
                    <a:pt x="76212" y="27431"/>
                  </a:lnTo>
                  <a:lnTo>
                    <a:pt x="76212" y="38090"/>
                  </a:lnTo>
                  <a:lnTo>
                    <a:pt x="90498" y="27431"/>
                  </a:lnTo>
                  <a:close/>
                </a:path>
                <a:path w="489584" h="76200">
                  <a:moveTo>
                    <a:pt x="489216" y="49529"/>
                  </a:moveTo>
                  <a:lnTo>
                    <a:pt x="489216" y="27431"/>
                  </a:lnTo>
                  <a:lnTo>
                    <a:pt x="90498" y="27431"/>
                  </a:lnTo>
                  <a:lnTo>
                    <a:pt x="76212" y="38090"/>
                  </a:lnTo>
                  <a:lnTo>
                    <a:pt x="91520" y="49529"/>
                  </a:lnTo>
                  <a:lnTo>
                    <a:pt x="489216" y="49529"/>
                  </a:lnTo>
                  <a:close/>
                </a:path>
                <a:path w="489584" h="76200">
                  <a:moveTo>
                    <a:pt x="127266" y="76200"/>
                  </a:moveTo>
                  <a:lnTo>
                    <a:pt x="91520" y="49529"/>
                  </a:lnTo>
                  <a:lnTo>
                    <a:pt x="76212" y="49529"/>
                  </a:lnTo>
                  <a:lnTo>
                    <a:pt x="76212" y="60915"/>
                  </a:lnTo>
                  <a:lnTo>
                    <a:pt x="12726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72501" y="5090921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577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2723" y="5256275"/>
              <a:ext cx="127635" cy="593725"/>
            </a:xfrm>
            <a:custGeom>
              <a:avLst/>
              <a:gdLst/>
              <a:ahLst/>
              <a:cxnLst/>
              <a:rect l="l" t="t" r="r" b="b"/>
              <a:pathLst>
                <a:path w="127634" h="593725">
                  <a:moveTo>
                    <a:pt x="127253" y="76200"/>
                  </a:moveTo>
                  <a:lnTo>
                    <a:pt x="64020" y="0"/>
                  </a:lnTo>
                  <a:lnTo>
                    <a:pt x="0" y="76200"/>
                  </a:lnTo>
                  <a:lnTo>
                    <a:pt x="52577" y="54922"/>
                  </a:lnTo>
                  <a:lnTo>
                    <a:pt x="52577" y="50292"/>
                  </a:lnTo>
                  <a:lnTo>
                    <a:pt x="74675" y="50292"/>
                  </a:lnTo>
                  <a:lnTo>
                    <a:pt x="74675" y="54657"/>
                  </a:lnTo>
                  <a:lnTo>
                    <a:pt x="127253" y="76200"/>
                  </a:lnTo>
                  <a:close/>
                </a:path>
                <a:path w="127634" h="593725">
                  <a:moveTo>
                    <a:pt x="64020" y="50291"/>
                  </a:moveTo>
                  <a:lnTo>
                    <a:pt x="52577" y="50292"/>
                  </a:lnTo>
                  <a:lnTo>
                    <a:pt x="52577" y="54922"/>
                  </a:lnTo>
                  <a:lnTo>
                    <a:pt x="64020" y="50291"/>
                  </a:lnTo>
                  <a:close/>
                </a:path>
                <a:path w="127634" h="593725">
                  <a:moveTo>
                    <a:pt x="74675" y="593598"/>
                  </a:moveTo>
                  <a:lnTo>
                    <a:pt x="74675" y="54657"/>
                  </a:lnTo>
                  <a:lnTo>
                    <a:pt x="64020" y="50291"/>
                  </a:lnTo>
                  <a:lnTo>
                    <a:pt x="52577" y="54922"/>
                  </a:lnTo>
                  <a:lnTo>
                    <a:pt x="52577" y="593598"/>
                  </a:lnTo>
                  <a:lnTo>
                    <a:pt x="74675" y="593598"/>
                  </a:lnTo>
                  <a:close/>
                </a:path>
                <a:path w="127634" h="593725">
                  <a:moveTo>
                    <a:pt x="74675" y="54657"/>
                  </a:moveTo>
                  <a:lnTo>
                    <a:pt x="74675" y="50292"/>
                  </a:lnTo>
                  <a:lnTo>
                    <a:pt x="64020" y="50292"/>
                  </a:lnTo>
                  <a:lnTo>
                    <a:pt x="74675" y="54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79483" y="5468366"/>
            <a:ext cx="1189355" cy="5187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860">
              <a:lnSpc>
                <a:spcPct val="102200"/>
              </a:lnSpc>
              <a:spcBef>
                <a:spcPts val="60"/>
              </a:spcBef>
            </a:pPr>
            <a:r>
              <a:rPr sz="1600" b="1" dirty="0">
                <a:latin typeface="Times New Roman"/>
                <a:cs typeface="Times New Roman"/>
              </a:rPr>
              <a:t>TF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high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1" name="object 31"/>
          <p:cNvSpPr txBox="1"/>
          <p:nvPr/>
        </p:nvSpPr>
        <p:spPr>
          <a:xfrm>
            <a:off x="8995546" y="4812288"/>
            <a:ext cx="839469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Overflow </a:t>
            </a:r>
            <a:r>
              <a:rPr sz="1600" b="1" spc="-20" dirty="0">
                <a:latin typeface="Times New Roman"/>
                <a:cs typeface="Times New Roman"/>
              </a:rPr>
              <a:t>flag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14443" y="5568950"/>
            <a:ext cx="560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Reload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35" y="777493"/>
            <a:ext cx="4500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</a:tabLst>
            </a:pPr>
            <a:r>
              <a:rPr sz="2800" dirty="0">
                <a:latin typeface="Tahoma"/>
                <a:cs typeface="Tahoma"/>
              </a:rPr>
              <a:t>To generate a time </a:t>
            </a:r>
            <a:r>
              <a:rPr sz="2800" spc="-10" dirty="0">
                <a:latin typeface="Tahoma"/>
                <a:cs typeface="Tahoma"/>
              </a:rPr>
              <a:t>delay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7535" y="1237741"/>
            <a:ext cx="5981065" cy="5034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93345" indent="-457200">
              <a:lnSpc>
                <a:spcPct val="89900"/>
              </a:lnSpc>
              <a:spcBef>
                <a:spcPts val="39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Load the TMOD value register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indicating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which timer (timer 0 or timer 1) is to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be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used,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(mode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2)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selected</a:t>
            </a:r>
            <a:endParaRPr sz="2400">
              <a:latin typeface="Tahoma"/>
              <a:cs typeface="Tahoma"/>
            </a:endParaRPr>
          </a:p>
          <a:p>
            <a:pPr marL="469900" marR="603885" indent="-457200">
              <a:lnSpc>
                <a:spcPts val="2590"/>
              </a:lnSpc>
              <a:spcBef>
                <a:spcPts val="61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Load the TH registers with the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initial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endParaRPr sz="2400">
              <a:latin typeface="Tahoma"/>
              <a:cs typeface="Tahoma"/>
            </a:endParaRPr>
          </a:p>
          <a:p>
            <a:pPr marL="469265" marR="5080" indent="-457200" algn="just">
              <a:lnSpc>
                <a:spcPct val="89800"/>
              </a:lnSpc>
              <a:spcBef>
                <a:spcPts val="575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Keep monitoring the timer flag (TF)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with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9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Courier New"/>
                <a:cs typeface="Courier New"/>
              </a:rPr>
              <a:t>JNB</a:t>
            </a:r>
            <a:r>
              <a:rPr sz="2400" spc="5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spc="-45" dirty="0">
                <a:solidFill>
                  <a:srgbClr val="545471"/>
                </a:solidFill>
                <a:latin typeface="Courier New"/>
                <a:cs typeface="Courier New"/>
              </a:rPr>
              <a:t>TFx,target</a:t>
            </a:r>
            <a:r>
              <a:rPr sz="2400" spc="-31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r>
              <a:rPr sz="2400" spc="6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7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see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whether it 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raised</a:t>
            </a:r>
            <a:endParaRPr sz="2400">
              <a:latin typeface="Tahoma"/>
              <a:cs typeface="Tahoma"/>
            </a:endParaRPr>
          </a:p>
          <a:p>
            <a:pPr marL="850265" lvl="1" indent="-38036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Get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out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loop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when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goes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high</a:t>
            </a:r>
            <a:endParaRPr sz="20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Clear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endParaRPr sz="2400">
              <a:latin typeface="Tahoma"/>
              <a:cs typeface="Tahoma"/>
            </a:endParaRPr>
          </a:p>
          <a:p>
            <a:pPr marL="469900" marR="114935" indent="-457200">
              <a:lnSpc>
                <a:spcPts val="2590"/>
              </a:lnSpc>
              <a:spcBef>
                <a:spcPts val="610"/>
              </a:spcBef>
              <a:buClr>
                <a:srgbClr val="FF0000"/>
              </a:buClr>
              <a:buSzPct val="75000"/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Go back to Step4, since mode 2 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auto- reload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/>
              <a:t>PROGRAMMING TIMERS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839" y="941069"/>
            <a:ext cx="6667500" cy="5046980"/>
          </a:xfrm>
          <a:custGeom>
            <a:avLst/>
            <a:gdLst/>
            <a:ahLst/>
            <a:cxnLst/>
            <a:rect l="l" t="t" r="r" b="b"/>
            <a:pathLst>
              <a:path w="6667500" h="5046980">
                <a:moveTo>
                  <a:pt x="0" y="0"/>
                </a:moveTo>
                <a:lnTo>
                  <a:pt x="0" y="5046726"/>
                </a:lnTo>
                <a:lnTo>
                  <a:pt x="6667500" y="5046726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907" y="971041"/>
            <a:ext cx="59709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Assume XTAL = 11.0592 MHz, find the frequency of the </a:t>
            </a:r>
            <a:r>
              <a:rPr sz="1800" spc="-10" dirty="0">
                <a:latin typeface="Times New Roman"/>
                <a:cs typeface="Times New Roman"/>
              </a:rPr>
              <a:t>square </a:t>
            </a:r>
            <a:r>
              <a:rPr sz="1800" dirty="0">
                <a:latin typeface="Times New Roman"/>
                <a:cs typeface="Times New Roman"/>
              </a:rPr>
              <a:t>wave generated on pin P1.0 in the following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5857" y="1965368"/>
          <a:ext cx="6219825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775"/>
                <a:gridCol w="1433195"/>
                <a:gridCol w="3157855"/>
              </a:tblGrid>
              <a:tr h="541020">
                <a:tc>
                  <a:txBody>
                    <a:bodyPr/>
                    <a:lstStyle/>
                    <a:p>
                      <a:pPr marL="945515">
                        <a:lnSpc>
                          <a:spcPts val="186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551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TMOD,#20H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TH1,#5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;T1/8-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bit/auto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reload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;TH1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;start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  <a:tabLst>
                          <a:tab pos="9455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BACK: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JNB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TF1,BACK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;till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rolls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over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L="94551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CPL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P1.0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;P1.0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hi,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lo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2575">
                <a:tc>
                  <a:txBody>
                    <a:bodyPr/>
                    <a:lstStyle/>
                    <a:p>
                      <a:pPr marL="945515">
                        <a:lnSpc>
                          <a:spcPts val="198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8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98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flag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SJMP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BACK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;mode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auto-reload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44907" y="3993865"/>
            <a:ext cx="643128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First notice the target address of SJMP. In mode 2 we do not need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reload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 since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is auto-reload.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 (256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- 05)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Times New Roman"/>
                <a:cs typeface="Times New Roman"/>
              </a:rPr>
              <a:t>251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272.33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pulse.</a:t>
            </a:r>
            <a:r>
              <a:rPr sz="1800" spc="-10" dirty="0">
                <a:latin typeface="Times New Roman"/>
                <a:cs typeface="Times New Roman"/>
              </a:rPr>
              <a:t> Since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50%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cycle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wave,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twice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272.33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544.67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frequency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Times New Roman"/>
                <a:cs typeface="Times New Roman"/>
              </a:rPr>
              <a:t>1.83597 </a:t>
            </a:r>
            <a:r>
              <a:rPr sz="1800" spc="-25" dirty="0">
                <a:latin typeface="Times New Roman"/>
                <a:cs typeface="Times New Roman"/>
              </a:rPr>
              <a:t>kHz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/>
              <a:t>PROGRAMMING TIMERS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78287" y="2149855"/>
            <a:ext cx="1833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356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839" y="886967"/>
            <a:ext cx="6667500" cy="5594985"/>
          </a:xfrm>
          <a:custGeom>
            <a:avLst/>
            <a:gdLst/>
            <a:ahLst/>
            <a:cxnLst/>
            <a:rect l="l" t="t" r="r" b="b"/>
            <a:pathLst>
              <a:path w="6667500" h="5594985">
                <a:moveTo>
                  <a:pt x="0" y="0"/>
                </a:moveTo>
                <a:lnTo>
                  <a:pt x="0" y="5594604"/>
                </a:lnTo>
                <a:lnTo>
                  <a:pt x="6667500" y="5594604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907" y="916940"/>
            <a:ext cx="54616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Find the frequency of a square wave generated on pin </a:t>
            </a:r>
            <a:r>
              <a:rPr sz="1800" spc="-10" dirty="0">
                <a:latin typeface="Times New Roman"/>
                <a:cs typeface="Times New Roman"/>
              </a:rPr>
              <a:t>P1.0.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144907" y="1741408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9307" y="2134600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sz="1800" spc="-25" dirty="0">
                <a:latin typeface="Courier New"/>
                <a:cs typeface="Courier New"/>
              </a:rPr>
              <a:t>MOV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TMOD,#2H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437" y="2134600"/>
            <a:ext cx="29476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;Timer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;(8-</a:t>
            </a:r>
            <a:r>
              <a:rPr sz="1800" dirty="0">
                <a:latin typeface="Courier New"/>
                <a:cs typeface="Courier New"/>
              </a:rPr>
              <a:t>bit,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auto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reload)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4907" y="2683995"/>
            <a:ext cx="13500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urier New"/>
                <a:cs typeface="Courier New"/>
              </a:rPr>
              <a:t>MOV </a:t>
            </a: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013" y="2683995"/>
            <a:ext cx="9817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TH0,#0 </a:t>
            </a:r>
            <a:r>
              <a:rPr sz="1800" spc="-20" dirty="0">
                <a:latin typeface="Courier New"/>
                <a:cs typeface="Courier New"/>
              </a:rPr>
              <a:t>R5,#250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334" y="2959069"/>
            <a:ext cx="289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;multiple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delay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9307" y="3233389"/>
            <a:ext cx="152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sz="1800" dirty="0">
                <a:latin typeface="Courier New"/>
                <a:cs typeface="Courier New"/>
              </a:rPr>
              <a:t>ACALL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DELAY </a:t>
            </a:r>
            <a:r>
              <a:rPr sz="1800" spc="-25" dirty="0">
                <a:latin typeface="Courier New"/>
                <a:cs typeface="Courier New"/>
              </a:rPr>
              <a:t>CPL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P1.0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25857" y="3833769"/>
          <a:ext cx="6492875" cy="217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749300"/>
                <a:gridCol w="1346200"/>
                <a:gridCol w="3498850"/>
              </a:tblGrid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8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SJMP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AGAIN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DELAY: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;start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BACK: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JNB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TF0,BACK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;stay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timer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rolls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over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TR0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;stop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timer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TF0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;clear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round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R5,DELAY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144907" y="6135054"/>
            <a:ext cx="610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256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1.085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 ) = 138.88ms,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frequency = 72 </a:t>
            </a:r>
            <a:r>
              <a:rPr sz="1800" spc="-25" dirty="0">
                <a:latin typeface="Times New Roman"/>
                <a:cs typeface="Times New Roman"/>
              </a:rPr>
              <a:t>Hz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526" y="1084580"/>
            <a:ext cx="2076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4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87" y="2149855"/>
            <a:ext cx="18459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14604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  <a:p>
            <a:pPr marL="448309" marR="5080" indent="-436245">
              <a:lnSpc>
                <a:spcPct val="100000"/>
              </a:lnSpc>
              <a:spcBef>
                <a:spcPts val="23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Program 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8939" y="755141"/>
            <a:ext cx="6667500" cy="5594985"/>
          </a:xfrm>
          <a:custGeom>
            <a:avLst/>
            <a:gdLst/>
            <a:ahLst/>
            <a:cxnLst/>
            <a:rect l="l" t="t" r="r" b="b"/>
            <a:pathLst>
              <a:path w="6667500" h="5594985">
                <a:moveTo>
                  <a:pt x="0" y="0"/>
                </a:moveTo>
                <a:lnTo>
                  <a:pt x="0" y="5594604"/>
                </a:lnTo>
                <a:lnTo>
                  <a:pt x="6667500" y="5594604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3007" y="785114"/>
            <a:ext cx="61601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Assuming that we are programming the timers for mode 2, find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(in hex) loaded into TH for each of the following </a:t>
            </a:r>
            <a:r>
              <a:rPr sz="1800" spc="-1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007" y="1867900"/>
            <a:ext cx="2794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(a)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(c)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(e)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89153" y="1905492"/>
          <a:ext cx="4730749" cy="82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1568450"/>
                <a:gridCol w="555625"/>
                <a:gridCol w="700404"/>
                <a:gridCol w="1328420"/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6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TH1,#-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964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(b)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64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TH0,#-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1305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7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TH1,#-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97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7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7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TH1,#-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TH0,#-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48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83007" y="2982691"/>
            <a:ext cx="646430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You can use the Windows scientific calculator to verify the </a:t>
            </a:r>
            <a:r>
              <a:rPr sz="1800" spc="-10" dirty="0">
                <a:latin typeface="Times New Roman"/>
                <a:cs typeface="Times New Roman"/>
              </a:rPr>
              <a:t>result </a:t>
            </a:r>
            <a:r>
              <a:rPr sz="1800" dirty="0">
                <a:latin typeface="Times New Roman"/>
                <a:cs typeface="Times New Roman"/>
              </a:rPr>
              <a:t>provided by the assembler. In Windows calculator, </a:t>
            </a:r>
            <a:r>
              <a:rPr sz="1800" spc="-10" dirty="0">
                <a:latin typeface="Times New Roman"/>
                <a:cs typeface="Times New Roman"/>
              </a:rPr>
              <a:t>select</a:t>
            </a:r>
            <a:r>
              <a:rPr sz="1800" dirty="0">
                <a:latin typeface="Times New Roman"/>
                <a:cs typeface="Times New Roman"/>
              </a:rPr>
              <a:t> decimal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enter 200. Then select hex, then +/-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get the </a:t>
            </a:r>
            <a:r>
              <a:rPr sz="1800" spc="-25" dirty="0">
                <a:latin typeface="Times New Roman"/>
                <a:cs typeface="Times New Roman"/>
              </a:rPr>
              <a:t>TH </a:t>
            </a:r>
            <a:r>
              <a:rPr sz="1800" dirty="0">
                <a:latin typeface="Times New Roman"/>
                <a:cs typeface="Times New Roman"/>
              </a:rPr>
              <a:t>value. Remember that we only use the right two digits and </a:t>
            </a:r>
            <a:r>
              <a:rPr sz="1800" spc="-10" dirty="0">
                <a:latin typeface="Times New Roman"/>
                <a:cs typeface="Times New Roman"/>
              </a:rPr>
              <a:t>ignore </a:t>
            </a:r>
            <a:r>
              <a:rPr sz="1800" dirty="0">
                <a:latin typeface="Times New Roman"/>
                <a:cs typeface="Times New Roman"/>
              </a:rPr>
              <a:t>the rest since our data is an 8-bit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7407" y="4630120"/>
            <a:ext cx="45015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Decimal</a:t>
            </a:r>
            <a:r>
              <a:rPr sz="1800" b="1" dirty="0">
                <a:latin typeface="Times New Roman"/>
                <a:cs typeface="Times New Roman"/>
              </a:rPr>
              <a:t>	2’s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complement (TH </a:t>
            </a:r>
            <a:r>
              <a:rPr sz="1800" b="1" spc="-10" dirty="0">
                <a:latin typeface="Times New Roman"/>
                <a:cs typeface="Times New Roman"/>
              </a:rPr>
              <a:t>value)</a:t>
            </a:r>
            <a:endParaRPr sz="18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  <a:tabLst>
                <a:tab pos="2070100" algn="l"/>
              </a:tabLst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FDH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3157" y="5179514"/>
            <a:ext cx="220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714" algn="l"/>
              </a:tabLst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F4H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8857" y="5454588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48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4740" y="5454588"/>
            <a:ext cx="4705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D0H C4H 38H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13515" y="5171947"/>
            <a:ext cx="4752975" cy="1106805"/>
            <a:chOff x="4913515" y="5171947"/>
            <a:chExt cx="4752975" cy="11068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1641" y="5184647"/>
              <a:ext cx="2462022" cy="10812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26215" y="5184647"/>
              <a:ext cx="4727575" cy="1081405"/>
            </a:xfrm>
            <a:custGeom>
              <a:avLst/>
              <a:gdLst/>
              <a:ahLst/>
              <a:cxnLst/>
              <a:rect l="l" t="t" r="r" b="b"/>
              <a:pathLst>
                <a:path w="4727575" h="1081404">
                  <a:moveTo>
                    <a:pt x="0" y="442722"/>
                  </a:moveTo>
                  <a:lnTo>
                    <a:pt x="1994153" y="114300"/>
                  </a:lnTo>
                  <a:lnTo>
                    <a:pt x="2189225" y="114300"/>
                  </a:lnTo>
                </a:path>
                <a:path w="4727575" h="1081404">
                  <a:moveTo>
                    <a:pt x="2265425" y="1081277"/>
                  </a:moveTo>
                  <a:lnTo>
                    <a:pt x="2265425" y="0"/>
                  </a:lnTo>
                  <a:lnTo>
                    <a:pt x="4727447" y="0"/>
                  </a:lnTo>
                  <a:lnTo>
                    <a:pt x="4727447" y="1081277"/>
                  </a:lnTo>
                  <a:lnTo>
                    <a:pt x="2265425" y="108127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28287" y="5216905"/>
            <a:ext cx="218821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advantage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negative values is that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don’t need to calculate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value loaded to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32343" y="5258815"/>
            <a:ext cx="2811780" cy="939800"/>
            <a:chOff x="1632343" y="5258815"/>
            <a:chExt cx="2811780" cy="9398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043" y="5271515"/>
              <a:ext cx="2069592" cy="914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5043" y="5271515"/>
              <a:ext cx="2786380" cy="914400"/>
            </a:xfrm>
            <a:custGeom>
              <a:avLst/>
              <a:gdLst/>
              <a:ahLst/>
              <a:cxnLst/>
              <a:rect l="l" t="t" r="r" b="b"/>
              <a:pathLst>
                <a:path w="2786379" h="914400">
                  <a:moveTo>
                    <a:pt x="2785872" y="849630"/>
                  </a:moveTo>
                  <a:lnTo>
                    <a:pt x="2343149" y="114300"/>
                  </a:lnTo>
                  <a:lnTo>
                    <a:pt x="2145791" y="114300"/>
                  </a:lnTo>
                </a:path>
                <a:path w="2786379" h="914400">
                  <a:moveTo>
                    <a:pt x="0" y="914400"/>
                  </a:moveTo>
                  <a:lnTo>
                    <a:pt x="0" y="0"/>
                  </a:lnTo>
                  <a:lnTo>
                    <a:pt x="2069591" y="0"/>
                  </a:lnTo>
                  <a:lnTo>
                    <a:pt x="2069592" y="91440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51209" y="5342635"/>
            <a:ext cx="18580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 number 200 is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till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751209" y="5831820"/>
            <a:ext cx="802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 set 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0552" y="6565582"/>
            <a:ext cx="9133205" cy="640080"/>
            <a:chOff x="760552" y="6565582"/>
            <a:chExt cx="9133205" cy="640080"/>
          </a:xfrm>
        </p:grpSpPr>
        <p:sp>
          <p:nvSpPr>
            <p:cNvPr id="3" name="object 3"/>
            <p:cNvSpPr/>
            <p:nvPr/>
          </p:nvSpPr>
          <p:spPr>
            <a:xfrm>
              <a:off x="790841" y="6595871"/>
              <a:ext cx="2216150" cy="586105"/>
            </a:xfrm>
            <a:custGeom>
              <a:avLst/>
              <a:gdLst/>
              <a:ahLst/>
              <a:cxnLst/>
              <a:rect l="l" t="t" r="r" b="b"/>
              <a:pathLst>
                <a:path w="2216150" h="586104">
                  <a:moveTo>
                    <a:pt x="2215895" y="585977"/>
                  </a:moveTo>
                  <a:lnTo>
                    <a:pt x="2215895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2215895" y="585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5213" y="6597395"/>
              <a:ext cx="6888480" cy="584835"/>
            </a:xfrm>
            <a:custGeom>
              <a:avLst/>
              <a:gdLst/>
              <a:ahLst/>
              <a:cxnLst/>
              <a:rect l="l" t="t" r="r" b="b"/>
              <a:pathLst>
                <a:path w="6888480" h="584834">
                  <a:moveTo>
                    <a:pt x="6888479" y="584453"/>
                  </a:moveTo>
                  <a:lnTo>
                    <a:pt x="6888479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6888479" y="5844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9117" y="6592823"/>
              <a:ext cx="1905" cy="598170"/>
            </a:xfrm>
            <a:custGeom>
              <a:avLst/>
              <a:gdLst/>
              <a:ahLst/>
              <a:cxnLst/>
              <a:rect l="l" t="t" r="r" b="b"/>
              <a:pathLst>
                <a:path w="1905" h="598170">
                  <a:moveTo>
                    <a:pt x="1523" y="59817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535" y="6629398"/>
              <a:ext cx="573480" cy="537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552" y="6568153"/>
              <a:ext cx="2240280" cy="15875"/>
            </a:xfrm>
            <a:custGeom>
              <a:avLst/>
              <a:gdLst/>
              <a:ahLst/>
              <a:cxnLst/>
              <a:rect l="l" t="t" r="r" b="b"/>
              <a:pathLst>
                <a:path w="2240280" h="15875">
                  <a:moveTo>
                    <a:pt x="0" y="0"/>
                  </a:moveTo>
                  <a:lnTo>
                    <a:pt x="2239899" y="0"/>
                  </a:lnTo>
                </a:path>
                <a:path w="2240280" h="15875">
                  <a:moveTo>
                    <a:pt x="0" y="15811"/>
                  </a:moveTo>
                  <a:lnTo>
                    <a:pt x="2239899" y="15811"/>
                  </a:lnTo>
                </a:path>
              </a:pathLst>
            </a:custGeom>
            <a:ln w="5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0841" y="377952"/>
            <a:ext cx="2209165" cy="61956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7940" marR="34925" indent="398780">
              <a:lnSpc>
                <a:spcPct val="100000"/>
              </a:lnSpc>
              <a:spcBef>
                <a:spcPts val="2315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3140335" y="812545"/>
            <a:ext cx="647382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Timers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also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10" dirty="0">
                <a:latin typeface="Tahoma"/>
                <a:cs typeface="Tahoma"/>
              </a:rPr>
              <a:t> counters </a:t>
            </a:r>
            <a:r>
              <a:rPr sz="2800" dirty="0">
                <a:latin typeface="Tahoma"/>
                <a:cs typeface="Tahoma"/>
              </a:rPr>
              <a:t>counting events happening outside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spc="-20" dirty="0">
                <a:latin typeface="Tahoma"/>
                <a:cs typeface="Tahoma"/>
              </a:rPr>
              <a:t>8051</a:t>
            </a:r>
            <a:endParaRPr sz="2800">
              <a:latin typeface="Tahoma"/>
              <a:cs typeface="Tahoma"/>
            </a:endParaRPr>
          </a:p>
          <a:p>
            <a:pPr marL="755650" marR="1587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When it is used as a counter, it is a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pulse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outside of the 8051 that increments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TH, TL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registers</a:t>
            </a:r>
            <a:endParaRPr sz="2400">
              <a:latin typeface="Tahoma"/>
              <a:cs typeface="Tahoma"/>
            </a:endParaRPr>
          </a:p>
          <a:p>
            <a:pPr marL="755650" marR="173990" lvl="1" indent="-28575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TMOD and TH, TL registers are the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same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discussed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previously</a:t>
            </a:r>
            <a:endParaRPr sz="2400">
              <a:latin typeface="Tahoma"/>
              <a:cs typeface="Tahoma"/>
            </a:endParaRPr>
          </a:p>
          <a:p>
            <a:pPr marL="355600" marR="12382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Programming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last </a:t>
            </a:r>
            <a:r>
              <a:rPr sz="2800" dirty="0">
                <a:latin typeface="Tahoma"/>
                <a:cs typeface="Tahoma"/>
              </a:rPr>
              <a:t>section also applies to programming </a:t>
            </a:r>
            <a:r>
              <a:rPr sz="2800" spc="-25" dirty="0">
                <a:latin typeface="Tahoma"/>
                <a:cs typeface="Tahoma"/>
              </a:rPr>
              <a:t>it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counter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Except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source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frequency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540" y="2149855"/>
            <a:ext cx="16103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822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043" y="3898391"/>
            <a:ext cx="6502400" cy="1892935"/>
          </a:xfrm>
          <a:custGeom>
            <a:avLst/>
            <a:gdLst/>
            <a:ahLst/>
            <a:cxnLst/>
            <a:rect l="l" t="t" r="r" b="b"/>
            <a:pathLst>
              <a:path w="6502400" h="1892935">
                <a:moveTo>
                  <a:pt x="0" y="304800"/>
                </a:moveTo>
                <a:lnTo>
                  <a:pt x="27165" y="237930"/>
                </a:lnTo>
                <a:lnTo>
                  <a:pt x="58722" y="209627"/>
                </a:lnTo>
                <a:lnTo>
                  <a:pt x="100130" y="185990"/>
                </a:lnTo>
                <a:lnTo>
                  <a:pt x="149789" y="167951"/>
                </a:lnTo>
                <a:lnTo>
                  <a:pt x="206099" y="156443"/>
                </a:lnTo>
                <a:lnTo>
                  <a:pt x="267461" y="152400"/>
                </a:lnTo>
                <a:lnTo>
                  <a:pt x="1338833" y="152400"/>
                </a:lnTo>
                <a:lnTo>
                  <a:pt x="1400196" y="148396"/>
                </a:lnTo>
                <a:lnTo>
                  <a:pt x="1456506" y="136982"/>
                </a:lnTo>
                <a:lnTo>
                  <a:pt x="1506165" y="119049"/>
                </a:lnTo>
                <a:lnTo>
                  <a:pt x="1547573" y="95492"/>
                </a:lnTo>
                <a:lnTo>
                  <a:pt x="1579130" y="67202"/>
                </a:lnTo>
                <a:lnTo>
                  <a:pt x="1606295" y="0"/>
                </a:lnTo>
                <a:lnTo>
                  <a:pt x="1613353" y="35074"/>
                </a:lnTo>
                <a:lnTo>
                  <a:pt x="1665018" y="95492"/>
                </a:lnTo>
                <a:lnTo>
                  <a:pt x="1706426" y="119049"/>
                </a:lnTo>
                <a:lnTo>
                  <a:pt x="1756085" y="136982"/>
                </a:lnTo>
                <a:lnTo>
                  <a:pt x="1812395" y="148396"/>
                </a:lnTo>
                <a:lnTo>
                  <a:pt x="1873758" y="152400"/>
                </a:lnTo>
                <a:lnTo>
                  <a:pt x="2945129" y="152400"/>
                </a:lnTo>
                <a:lnTo>
                  <a:pt x="3006488" y="156443"/>
                </a:lnTo>
                <a:lnTo>
                  <a:pt x="3062796" y="167951"/>
                </a:lnTo>
                <a:lnTo>
                  <a:pt x="3112455" y="185990"/>
                </a:lnTo>
                <a:lnTo>
                  <a:pt x="3153865" y="209627"/>
                </a:lnTo>
                <a:lnTo>
                  <a:pt x="3185424" y="237930"/>
                </a:lnTo>
                <a:lnTo>
                  <a:pt x="3205533" y="269965"/>
                </a:lnTo>
                <a:lnTo>
                  <a:pt x="3212591" y="304800"/>
                </a:lnTo>
              </a:path>
              <a:path w="6502400" h="1892935">
                <a:moveTo>
                  <a:pt x="3288791" y="304800"/>
                </a:moveTo>
                <a:lnTo>
                  <a:pt x="3316108" y="237930"/>
                </a:lnTo>
                <a:lnTo>
                  <a:pt x="3347813" y="209627"/>
                </a:lnTo>
                <a:lnTo>
                  <a:pt x="3389382" y="185990"/>
                </a:lnTo>
                <a:lnTo>
                  <a:pt x="3439187" y="167951"/>
                </a:lnTo>
                <a:lnTo>
                  <a:pt x="3495603" y="156443"/>
                </a:lnTo>
                <a:lnTo>
                  <a:pt x="3557003" y="152400"/>
                </a:lnTo>
                <a:lnTo>
                  <a:pt x="4627625" y="152400"/>
                </a:lnTo>
                <a:lnTo>
                  <a:pt x="4689030" y="148396"/>
                </a:lnTo>
                <a:lnTo>
                  <a:pt x="4745449" y="136982"/>
                </a:lnTo>
                <a:lnTo>
                  <a:pt x="4795257" y="119049"/>
                </a:lnTo>
                <a:lnTo>
                  <a:pt x="4836827" y="95492"/>
                </a:lnTo>
                <a:lnTo>
                  <a:pt x="4868533" y="67202"/>
                </a:lnTo>
                <a:lnTo>
                  <a:pt x="4895849" y="0"/>
                </a:lnTo>
                <a:lnTo>
                  <a:pt x="4902907" y="35074"/>
                </a:lnTo>
                <a:lnTo>
                  <a:pt x="4954572" y="95492"/>
                </a:lnTo>
                <a:lnTo>
                  <a:pt x="4995980" y="119049"/>
                </a:lnTo>
                <a:lnTo>
                  <a:pt x="5045639" y="136982"/>
                </a:lnTo>
                <a:lnTo>
                  <a:pt x="5101949" y="148396"/>
                </a:lnTo>
                <a:lnTo>
                  <a:pt x="5163311" y="152400"/>
                </a:lnTo>
                <a:lnTo>
                  <a:pt x="6234683" y="152400"/>
                </a:lnTo>
                <a:lnTo>
                  <a:pt x="6296045" y="156443"/>
                </a:lnTo>
                <a:lnTo>
                  <a:pt x="6352353" y="167951"/>
                </a:lnTo>
                <a:lnTo>
                  <a:pt x="6402010" y="185990"/>
                </a:lnTo>
                <a:lnTo>
                  <a:pt x="6443415" y="209627"/>
                </a:lnTo>
                <a:lnTo>
                  <a:pt x="6474970" y="237930"/>
                </a:lnTo>
                <a:lnTo>
                  <a:pt x="6495076" y="269965"/>
                </a:lnTo>
                <a:lnTo>
                  <a:pt x="6502133" y="304800"/>
                </a:lnTo>
              </a:path>
              <a:path w="6502400" h="1892935">
                <a:moveTo>
                  <a:pt x="0" y="1892808"/>
                </a:moveTo>
                <a:lnTo>
                  <a:pt x="27165" y="1825605"/>
                </a:lnTo>
                <a:lnTo>
                  <a:pt x="58722" y="1797315"/>
                </a:lnTo>
                <a:lnTo>
                  <a:pt x="100130" y="1773758"/>
                </a:lnTo>
                <a:lnTo>
                  <a:pt x="149789" y="1755825"/>
                </a:lnTo>
                <a:lnTo>
                  <a:pt x="206099" y="1744411"/>
                </a:lnTo>
                <a:lnTo>
                  <a:pt x="267461" y="1740408"/>
                </a:lnTo>
                <a:lnTo>
                  <a:pt x="1338833" y="1740408"/>
                </a:lnTo>
                <a:lnTo>
                  <a:pt x="1400196" y="1736364"/>
                </a:lnTo>
                <a:lnTo>
                  <a:pt x="1456506" y="1724856"/>
                </a:lnTo>
                <a:lnTo>
                  <a:pt x="1506165" y="1706817"/>
                </a:lnTo>
                <a:lnTo>
                  <a:pt x="1547573" y="1683180"/>
                </a:lnTo>
                <a:lnTo>
                  <a:pt x="1579130" y="1654877"/>
                </a:lnTo>
                <a:lnTo>
                  <a:pt x="1606295" y="1588008"/>
                </a:lnTo>
                <a:lnTo>
                  <a:pt x="1613353" y="1622842"/>
                </a:lnTo>
                <a:lnTo>
                  <a:pt x="1665018" y="1683180"/>
                </a:lnTo>
                <a:lnTo>
                  <a:pt x="1706426" y="1706817"/>
                </a:lnTo>
                <a:lnTo>
                  <a:pt x="1756085" y="1724856"/>
                </a:lnTo>
                <a:lnTo>
                  <a:pt x="1812395" y="1736364"/>
                </a:lnTo>
                <a:lnTo>
                  <a:pt x="1873758" y="1740408"/>
                </a:lnTo>
                <a:lnTo>
                  <a:pt x="2945129" y="1740408"/>
                </a:lnTo>
                <a:lnTo>
                  <a:pt x="3006488" y="1744411"/>
                </a:lnTo>
                <a:lnTo>
                  <a:pt x="3062796" y="1755825"/>
                </a:lnTo>
                <a:lnTo>
                  <a:pt x="3112455" y="1773758"/>
                </a:lnTo>
                <a:lnTo>
                  <a:pt x="3153865" y="1797315"/>
                </a:lnTo>
                <a:lnTo>
                  <a:pt x="3185424" y="1825605"/>
                </a:lnTo>
                <a:lnTo>
                  <a:pt x="3205533" y="1857733"/>
                </a:lnTo>
                <a:lnTo>
                  <a:pt x="3212591" y="1892808"/>
                </a:lnTo>
              </a:path>
              <a:path w="6502400" h="1892935">
                <a:moveTo>
                  <a:pt x="3288791" y="1892808"/>
                </a:moveTo>
                <a:lnTo>
                  <a:pt x="3316108" y="1825605"/>
                </a:lnTo>
                <a:lnTo>
                  <a:pt x="3347813" y="1797315"/>
                </a:lnTo>
                <a:lnTo>
                  <a:pt x="3389382" y="1773758"/>
                </a:lnTo>
                <a:lnTo>
                  <a:pt x="3439187" y="1755825"/>
                </a:lnTo>
                <a:lnTo>
                  <a:pt x="3495603" y="1744411"/>
                </a:lnTo>
                <a:lnTo>
                  <a:pt x="3557003" y="1740408"/>
                </a:lnTo>
                <a:lnTo>
                  <a:pt x="4627625" y="1740408"/>
                </a:lnTo>
                <a:lnTo>
                  <a:pt x="4689030" y="1736364"/>
                </a:lnTo>
                <a:lnTo>
                  <a:pt x="4745449" y="1724856"/>
                </a:lnTo>
                <a:lnTo>
                  <a:pt x="4795257" y="1706817"/>
                </a:lnTo>
                <a:lnTo>
                  <a:pt x="4836827" y="1683180"/>
                </a:lnTo>
                <a:lnTo>
                  <a:pt x="4868533" y="1654877"/>
                </a:lnTo>
                <a:lnTo>
                  <a:pt x="4895849" y="1588008"/>
                </a:lnTo>
                <a:lnTo>
                  <a:pt x="4902907" y="1622842"/>
                </a:lnTo>
                <a:lnTo>
                  <a:pt x="4954572" y="1683180"/>
                </a:lnTo>
                <a:lnTo>
                  <a:pt x="4995980" y="1706817"/>
                </a:lnTo>
                <a:lnTo>
                  <a:pt x="5045639" y="1724856"/>
                </a:lnTo>
                <a:lnTo>
                  <a:pt x="5101949" y="1736364"/>
                </a:lnTo>
                <a:lnTo>
                  <a:pt x="5163311" y="1740408"/>
                </a:lnTo>
                <a:lnTo>
                  <a:pt x="6234683" y="1740408"/>
                </a:lnTo>
                <a:lnTo>
                  <a:pt x="6296045" y="1744411"/>
                </a:lnTo>
                <a:lnTo>
                  <a:pt x="6352353" y="1755825"/>
                </a:lnTo>
                <a:lnTo>
                  <a:pt x="6402010" y="1773758"/>
                </a:lnTo>
                <a:lnTo>
                  <a:pt x="6443415" y="1797315"/>
                </a:lnTo>
                <a:lnTo>
                  <a:pt x="6474970" y="1825605"/>
                </a:lnTo>
                <a:lnTo>
                  <a:pt x="6495076" y="1857733"/>
                </a:lnTo>
                <a:lnTo>
                  <a:pt x="6502133" y="1892808"/>
                </a:lnTo>
              </a:path>
            </a:pathLst>
          </a:custGeom>
          <a:ln w="2222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0335" y="738705"/>
            <a:ext cx="6219190" cy="30067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Accessed as low byte and high </a:t>
            </a:r>
            <a:r>
              <a:rPr sz="2800" spc="-20" dirty="0">
                <a:latin typeface="Tahoma"/>
                <a:cs typeface="Tahoma"/>
              </a:rPr>
              <a:t>byte</a:t>
            </a:r>
            <a:endParaRPr sz="2800" dirty="0">
              <a:latin typeface="Tahoma"/>
              <a:cs typeface="Tahoma"/>
            </a:endParaRPr>
          </a:p>
          <a:p>
            <a:pPr marL="755650" marR="229870" lvl="1" indent="-285750">
              <a:lnSpc>
                <a:spcPts val="2590"/>
              </a:lnSpc>
              <a:spcBef>
                <a:spcPts val="59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low byte register is called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TL0/TL1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endParaRPr sz="24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high byte register is called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TH0/TH1</a:t>
            </a:r>
            <a:endParaRPr sz="24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Accessed like any other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endParaRPr sz="2400" dirty="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MOV</a:t>
            </a:r>
            <a:r>
              <a:rPr sz="2000" spc="-4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Courier New"/>
                <a:cs typeface="Courier New"/>
              </a:rPr>
              <a:t>TL0,#4FH</a:t>
            </a:r>
            <a:endParaRPr sz="2000" dirty="0">
              <a:latin typeface="Courier New"/>
              <a:cs typeface="Courier New"/>
            </a:endParaRPr>
          </a:p>
          <a:p>
            <a:pPr marL="1155065" lvl="2" indent="-227965">
              <a:lnSpc>
                <a:spcPts val="236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MOV</a:t>
            </a:r>
            <a:r>
              <a:rPr sz="2000" spc="-4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Courier New"/>
                <a:cs typeface="Courier New"/>
              </a:rPr>
              <a:t>R5,TH0</a:t>
            </a:r>
            <a:endParaRPr sz="2000" dirty="0">
              <a:latin typeface="Courier New"/>
              <a:cs typeface="Courier New"/>
            </a:endParaRPr>
          </a:p>
          <a:p>
            <a:pPr marL="263525" algn="ctr">
              <a:lnSpc>
                <a:spcPts val="2720"/>
              </a:lnSpc>
              <a:tabLst>
                <a:tab pos="3552190" algn="l"/>
              </a:tabLst>
            </a:pPr>
            <a:r>
              <a:rPr sz="2300" spc="-25" dirty="0">
                <a:solidFill>
                  <a:srgbClr val="0033CC"/>
                </a:solidFill>
                <a:latin typeface="Times New Roman"/>
                <a:cs typeface="Times New Roman"/>
              </a:rPr>
              <a:t>TH0</a:t>
            </a:r>
            <a:r>
              <a:rPr sz="2300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0033CC"/>
                </a:solidFill>
                <a:latin typeface="Times New Roman"/>
                <a:cs typeface="Times New Roman"/>
              </a:rPr>
              <a:t>TL0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0468" y="4352925"/>
          <a:ext cx="6574151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409575"/>
                <a:gridCol w="412115"/>
                <a:gridCol w="409575"/>
                <a:gridCol w="412750"/>
                <a:gridCol w="408940"/>
                <a:gridCol w="412750"/>
                <a:gridCol w="408939"/>
                <a:gridCol w="412750"/>
                <a:gridCol w="408939"/>
                <a:gridCol w="412750"/>
                <a:gridCol w="409575"/>
                <a:gridCol w="412114"/>
                <a:gridCol w="409575"/>
                <a:gridCol w="412114"/>
                <a:gridCol w="409575"/>
              </a:tblGrid>
              <a:tr h="48196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73835" y="4957826"/>
            <a:ext cx="56007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5" dirty="0">
                <a:solidFill>
                  <a:srgbClr val="0033CC"/>
                </a:solidFill>
                <a:latin typeface="Times New Roman"/>
                <a:cs typeface="Times New Roman"/>
              </a:rPr>
              <a:t>TH1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2446" y="4957826"/>
            <a:ext cx="52768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5" dirty="0">
                <a:solidFill>
                  <a:srgbClr val="0033CC"/>
                </a:solidFill>
                <a:latin typeface="Times New Roman"/>
                <a:cs typeface="Times New Roman"/>
              </a:rPr>
              <a:t>TL1</a:t>
            </a:r>
            <a:endParaRPr sz="23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40468" y="5927216"/>
          <a:ext cx="6574151" cy="48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409575"/>
                <a:gridCol w="412115"/>
                <a:gridCol w="409575"/>
                <a:gridCol w="412750"/>
                <a:gridCol w="408940"/>
                <a:gridCol w="412750"/>
                <a:gridCol w="408939"/>
                <a:gridCol w="412750"/>
                <a:gridCol w="408939"/>
                <a:gridCol w="412750"/>
                <a:gridCol w="409575"/>
                <a:gridCol w="412114"/>
                <a:gridCol w="409575"/>
                <a:gridCol w="412114"/>
                <a:gridCol w="409575"/>
              </a:tblGrid>
              <a:tr h="48260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13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417" y="2178050"/>
            <a:ext cx="203962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848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C/T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TMOD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3185" y="4919662"/>
          <a:ext cx="5752464" cy="100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/>
                <a:gridCol w="1083944"/>
                <a:gridCol w="4109085"/>
              </a:tblGrid>
              <a:tr h="3340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25" dirty="0">
                          <a:latin typeface="Tahoma"/>
                          <a:cs typeface="Tahoma"/>
                        </a:rPr>
                        <a:t>Pin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Port</a:t>
                      </a:r>
                      <a:r>
                        <a:rPr sz="16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latin typeface="Tahoma"/>
                          <a:cs typeface="Tahoma"/>
                        </a:rPr>
                        <a:t>Pin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229360" algn="l"/>
                        </a:tabLst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Function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14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P3.4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229360" algn="l"/>
                        </a:tabLst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T0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	Timer/counter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external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input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15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P3.5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229360" algn="l"/>
                        </a:tabLst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T1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	Timer/counter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external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input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185" y="4438650"/>
            <a:ext cx="3848100" cy="3665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40335" y="812545"/>
            <a:ext cx="640397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C/T bit in the TMOD </a:t>
            </a:r>
            <a:r>
              <a:rPr sz="2800" spc="-10" dirty="0">
                <a:latin typeface="Tahoma"/>
                <a:cs typeface="Tahoma"/>
              </a:rPr>
              <a:t>registers </a:t>
            </a:r>
            <a:r>
              <a:rPr sz="2800" dirty="0">
                <a:latin typeface="Tahoma"/>
                <a:cs typeface="Tahoma"/>
              </a:rPr>
              <a:t>decides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source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clock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timer</a:t>
            </a:r>
            <a:endParaRPr sz="2800">
              <a:latin typeface="Tahoma"/>
              <a:cs typeface="Tahoma"/>
            </a:endParaRPr>
          </a:p>
          <a:p>
            <a:pPr marL="755650" marR="235585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When C/T = 1, the timer is used as </a:t>
            </a:r>
            <a:r>
              <a:rPr sz="2400" spc="-50" dirty="0">
                <a:solidFill>
                  <a:srgbClr val="545471"/>
                </a:solidFill>
                <a:latin typeface="Tahoma"/>
                <a:cs typeface="Tahoma"/>
              </a:rPr>
              <a:t>a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counter and gets its pulses from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outside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8051</a:t>
            </a:r>
            <a:endParaRPr sz="2400">
              <a:latin typeface="Tahoma"/>
              <a:cs typeface="Tahoma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counter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counts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up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pulses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fed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from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pins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14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15,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these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pins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called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T0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(timer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input)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T1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(timer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input)</a:t>
            </a:r>
            <a:endParaRPr sz="2000">
              <a:latin typeface="Tahoma"/>
              <a:cs typeface="Tahoma"/>
            </a:endParaRPr>
          </a:p>
          <a:p>
            <a:pPr marL="537210">
              <a:lnSpc>
                <a:spcPct val="100000"/>
              </a:lnSpc>
              <a:spcBef>
                <a:spcPts val="184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Port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3 pins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used for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Timers 0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13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417" y="2178050"/>
            <a:ext cx="20396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C/T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TMOD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893" y="640841"/>
            <a:ext cx="6667500" cy="5675630"/>
          </a:xfrm>
          <a:custGeom>
            <a:avLst/>
            <a:gdLst/>
            <a:ahLst/>
            <a:cxnLst/>
            <a:rect l="l" t="t" r="r" b="b"/>
            <a:pathLst>
              <a:path w="6667500" h="5675630">
                <a:moveTo>
                  <a:pt x="0" y="0"/>
                </a:moveTo>
                <a:lnTo>
                  <a:pt x="0" y="5675376"/>
                </a:lnTo>
                <a:lnTo>
                  <a:pt x="6667500" y="5675376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95961" y="670814"/>
            <a:ext cx="586803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035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Assuming that clock pulses are fed into pin T1, write a </a:t>
            </a:r>
            <a:r>
              <a:rPr sz="1800" spc="-10" dirty="0">
                <a:latin typeface="Times New Roman"/>
                <a:cs typeface="Times New Roman"/>
              </a:rPr>
              <a:t>program </a:t>
            </a:r>
            <a:r>
              <a:rPr sz="1800" dirty="0">
                <a:latin typeface="Times New Roman"/>
                <a:cs typeface="Times New Roman"/>
              </a:rPr>
              <a:t>for counter 1 in mode 2 to count the pulses and display the </a:t>
            </a:r>
            <a:r>
              <a:rPr sz="1800" spc="-10" dirty="0">
                <a:latin typeface="Times New Roman"/>
                <a:cs typeface="Times New Roman"/>
              </a:rPr>
              <a:t>state </a:t>
            </a:r>
            <a:r>
              <a:rPr sz="1800" dirty="0">
                <a:latin typeface="Times New Roman"/>
                <a:cs typeface="Times New Roman"/>
              </a:rPr>
              <a:t>of the TL1 count on P2, which connects to 8 </a:t>
            </a:r>
            <a:r>
              <a:rPr sz="1800" spc="-10" dirty="0">
                <a:latin typeface="Times New Roman"/>
                <a:cs typeface="Times New Roman"/>
              </a:rPr>
              <a:t>LEDs.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4890617" y="2146061"/>
            <a:ext cx="4804410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TM0D,#01100000B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;counter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2,</a:t>
            </a:r>
            <a:endParaRPr sz="1800">
              <a:latin typeface="Courier New"/>
              <a:cs typeface="Courier New"/>
            </a:endParaRPr>
          </a:p>
          <a:p>
            <a:pPr marL="322580" algn="ctr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;C/T=1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external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pulses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9202" y="2613159"/>
            <a:ext cx="845185" cy="10001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420"/>
              </a:spcBef>
            </a:pPr>
            <a:r>
              <a:rPr sz="1800" spc="-20" dirty="0">
                <a:latin typeface="Courier New"/>
                <a:cs typeface="Courier New"/>
              </a:rPr>
              <a:t>TH1,#0 P3.5 </a:t>
            </a:r>
            <a:r>
              <a:rPr sz="1800" spc="-25" dirty="0">
                <a:latin typeface="Courier New"/>
                <a:cs typeface="Courier New"/>
              </a:rPr>
              <a:t>TR1 </a:t>
            </a:r>
            <a:r>
              <a:rPr sz="1800" spc="-10" dirty="0">
                <a:latin typeface="Courier New"/>
                <a:cs typeface="Courier New"/>
              </a:rPr>
              <a:t>A,TL1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8768" y="2613159"/>
            <a:ext cx="248412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;clear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TH1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800" dirty="0">
                <a:latin typeface="Courier New"/>
                <a:cs typeface="Courier New"/>
              </a:rPr>
              <a:t>;make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800" dirty="0">
                <a:latin typeface="Courier New"/>
                <a:cs typeface="Courier New"/>
              </a:rPr>
              <a:t>;start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;get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copy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25" dirty="0">
                <a:latin typeface="Courier New"/>
                <a:cs typeface="Courier New"/>
              </a:rPr>
              <a:t> TL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9410" y="3546602"/>
            <a:ext cx="390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sz="1800" spc="-20" dirty="0">
                <a:latin typeface="Courier New"/>
                <a:cs typeface="Courier New"/>
              </a:rPr>
              <a:t>P2,A</a:t>
            </a:r>
            <a:r>
              <a:rPr sz="1800" dirty="0">
                <a:latin typeface="Courier New"/>
                <a:cs typeface="Courier New"/>
              </a:rPr>
              <a:t>	;display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on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136" y="3779773"/>
            <a:ext cx="4258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TF1,Back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;keep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doing,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961" y="1920501"/>
            <a:ext cx="1486535" cy="285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887730">
              <a:lnSpc>
                <a:spcPts val="1970"/>
              </a:lnSpc>
            </a:pP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927100" marR="5080">
              <a:lnSpc>
                <a:spcPts val="1839"/>
              </a:lnSpc>
            </a:pPr>
            <a:r>
              <a:rPr sz="1800" spc="-25" dirty="0">
                <a:latin typeface="Courier New"/>
                <a:cs typeface="Courier New"/>
              </a:rPr>
              <a:t>MOV </a:t>
            </a:r>
            <a:r>
              <a:rPr sz="1800" spc="-20" dirty="0">
                <a:latin typeface="Courier New"/>
                <a:cs typeface="Courier New"/>
              </a:rPr>
              <a:t>SETB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800" spc="-10" dirty="0">
                <a:latin typeface="Courier New"/>
                <a:cs typeface="Courier New"/>
              </a:rPr>
              <a:t>AGAIN:</a:t>
            </a:r>
            <a:r>
              <a:rPr sz="1800" spc="-3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SETB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BACK: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  <a:p>
            <a:pPr marL="927100" marR="5080" algn="just">
              <a:lnSpc>
                <a:spcPct val="85100"/>
              </a:lnSpc>
              <a:spcBef>
                <a:spcPts val="160"/>
              </a:spcBef>
            </a:pPr>
            <a:r>
              <a:rPr sz="1800" spc="-25" dirty="0">
                <a:latin typeface="Courier New"/>
                <a:cs typeface="Courier New"/>
              </a:rPr>
              <a:t>MOV JNB CLR CLR </a:t>
            </a:r>
            <a:r>
              <a:rPr sz="1800" spc="-20" dirty="0">
                <a:latin typeface="Courier New"/>
                <a:cs typeface="Courier New"/>
              </a:rPr>
              <a:t>SJMP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9136" y="4012946"/>
            <a:ext cx="3629025" cy="767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1839"/>
              </a:lnSpc>
              <a:spcBef>
                <a:spcPts val="425"/>
              </a:spcBef>
              <a:tabLst>
                <a:tab pos="1021715" algn="l"/>
              </a:tabLst>
            </a:pPr>
            <a:r>
              <a:rPr sz="1800" spc="-25" dirty="0">
                <a:latin typeface="Courier New"/>
                <a:cs typeface="Courier New"/>
              </a:rPr>
              <a:t>TR1</a:t>
            </a:r>
            <a:r>
              <a:rPr sz="1800" dirty="0">
                <a:latin typeface="Courier New"/>
                <a:cs typeface="Courier New"/>
              </a:rPr>
              <a:t>	;stop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counter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 </a:t>
            </a:r>
            <a:r>
              <a:rPr sz="1800" spc="-25" dirty="0">
                <a:latin typeface="Courier New"/>
                <a:cs typeface="Courier New"/>
              </a:rPr>
              <a:t>TF1</a:t>
            </a:r>
            <a:r>
              <a:rPr sz="1800" dirty="0">
                <a:latin typeface="Courier New"/>
                <a:cs typeface="Courier New"/>
              </a:rPr>
              <a:t>	;make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TF=0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30"/>
              </a:lnSpc>
              <a:tabLst>
                <a:tab pos="1022350" algn="l"/>
              </a:tabLst>
            </a:pPr>
            <a:r>
              <a:rPr sz="1800" spc="-10" dirty="0">
                <a:latin typeface="Courier New"/>
                <a:cs typeface="Courier New"/>
              </a:rPr>
              <a:t>AGAIN</a:t>
            </a:r>
            <a:r>
              <a:rPr sz="1800" dirty="0">
                <a:latin typeface="Courier New"/>
                <a:cs typeface="Courier New"/>
              </a:rPr>
              <a:t>	;keep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doing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5961" y="4839700"/>
            <a:ext cx="6353810" cy="14306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Notice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above 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role of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urier New"/>
                <a:cs typeface="Courier New"/>
              </a:rPr>
              <a:t>SETB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P3.5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900" marR="155575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Since ports are set up for output when the 8051 is powered </a:t>
            </a:r>
            <a:r>
              <a:rPr sz="1800" spc="-25" dirty="0">
                <a:latin typeface="Times New Roman"/>
                <a:cs typeface="Times New Roman"/>
              </a:rPr>
              <a:t>up,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P3.5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10" dirty="0">
                <a:latin typeface="Times New Roman"/>
                <a:cs typeface="Times New Roman"/>
              </a:rPr>
              <a:t> words, </a:t>
            </a:r>
            <a:r>
              <a:rPr sz="1800" dirty="0">
                <a:latin typeface="Times New Roman"/>
                <a:cs typeface="Times New Roman"/>
              </a:rPr>
              <a:t>we must configure (set high) the T1 pin (pin P3.5) to </a:t>
            </a:r>
            <a:r>
              <a:rPr sz="1800" spc="-10" dirty="0">
                <a:latin typeface="Times New Roman"/>
                <a:cs typeface="Times New Roman"/>
              </a:rPr>
              <a:t>allow </a:t>
            </a:r>
            <a:r>
              <a:rPr sz="1800" dirty="0">
                <a:latin typeface="Times New Roman"/>
                <a:cs typeface="Times New Roman"/>
              </a:rPr>
              <a:t>pulses to be fed into </a:t>
            </a:r>
            <a:r>
              <a:rPr sz="1800" spc="-25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COUNTER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417" y="2178050"/>
            <a:ext cx="20396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C/T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TMOD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9531" y="2045970"/>
            <a:ext cx="1419860" cy="617855"/>
            <a:chOff x="4529531" y="2045970"/>
            <a:chExt cx="1419860" cy="617855"/>
          </a:xfrm>
        </p:grpSpPr>
        <p:sp>
          <p:nvSpPr>
            <p:cNvPr id="5" name="object 5"/>
            <p:cNvSpPr/>
            <p:nvPr/>
          </p:nvSpPr>
          <p:spPr>
            <a:xfrm>
              <a:off x="5427612" y="2045982"/>
              <a:ext cx="521334" cy="444500"/>
            </a:xfrm>
            <a:custGeom>
              <a:avLst/>
              <a:gdLst/>
              <a:ahLst/>
              <a:cxnLst/>
              <a:rect l="l" t="t" r="r" b="b"/>
              <a:pathLst>
                <a:path w="521335" h="444500">
                  <a:moveTo>
                    <a:pt x="521208" y="222504"/>
                  </a:moveTo>
                  <a:lnTo>
                    <a:pt x="516534" y="177711"/>
                  </a:lnTo>
                  <a:lnTo>
                    <a:pt x="503161" y="135978"/>
                  </a:lnTo>
                  <a:lnTo>
                    <a:pt x="482028" y="98183"/>
                  </a:lnTo>
                  <a:lnTo>
                    <a:pt x="454050" y="65239"/>
                  </a:lnTo>
                  <a:lnTo>
                    <a:pt x="420179" y="38049"/>
                  </a:lnTo>
                  <a:lnTo>
                    <a:pt x="381368" y="17513"/>
                  </a:lnTo>
                  <a:lnTo>
                    <a:pt x="338518" y="4521"/>
                  </a:lnTo>
                  <a:lnTo>
                    <a:pt x="306324" y="1358"/>
                  </a:lnTo>
                  <a:lnTo>
                    <a:pt x="306324" y="0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441198"/>
                  </a:lnTo>
                  <a:lnTo>
                    <a:pt x="261315" y="441198"/>
                  </a:lnTo>
                  <a:lnTo>
                    <a:pt x="292608" y="444246"/>
                  </a:lnTo>
                  <a:lnTo>
                    <a:pt x="338518" y="439750"/>
                  </a:lnTo>
                  <a:lnTo>
                    <a:pt x="381368" y="426847"/>
                  </a:lnTo>
                  <a:lnTo>
                    <a:pt x="420179" y="406425"/>
                  </a:lnTo>
                  <a:lnTo>
                    <a:pt x="454050" y="379374"/>
                  </a:lnTo>
                  <a:lnTo>
                    <a:pt x="482028" y="346570"/>
                  </a:lnTo>
                  <a:lnTo>
                    <a:pt x="503161" y="308902"/>
                  </a:lnTo>
                  <a:lnTo>
                    <a:pt x="516534" y="267246"/>
                  </a:lnTo>
                  <a:lnTo>
                    <a:pt x="521208" y="22250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0643" y="2133600"/>
              <a:ext cx="885825" cy="519430"/>
            </a:xfrm>
            <a:custGeom>
              <a:avLst/>
              <a:gdLst/>
              <a:ahLst/>
              <a:cxnLst/>
              <a:rect l="l" t="t" r="r" b="b"/>
              <a:pathLst>
                <a:path w="885825" h="519430">
                  <a:moveTo>
                    <a:pt x="0" y="0"/>
                  </a:moveTo>
                  <a:lnTo>
                    <a:pt x="880872" y="0"/>
                  </a:lnTo>
                </a:path>
                <a:path w="885825" h="519430">
                  <a:moveTo>
                    <a:pt x="885443" y="180593"/>
                  </a:moveTo>
                  <a:lnTo>
                    <a:pt x="571500" y="180593"/>
                  </a:lnTo>
                </a:path>
                <a:path w="885825" h="519430">
                  <a:moveTo>
                    <a:pt x="580643" y="176021"/>
                  </a:moveTo>
                  <a:lnTo>
                    <a:pt x="580643" y="518921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5325" y="2634487"/>
            <a:ext cx="306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70955" y="2086927"/>
            <a:ext cx="1356995" cy="356235"/>
            <a:chOff x="6270955" y="2086927"/>
            <a:chExt cx="1356995" cy="3562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5717" y="2092451"/>
              <a:ext cx="666750" cy="3459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75717" y="2091689"/>
              <a:ext cx="666750" cy="346710"/>
            </a:xfrm>
            <a:custGeom>
              <a:avLst/>
              <a:gdLst/>
              <a:ahLst/>
              <a:cxnLst/>
              <a:rect l="l" t="t" r="r" b="b"/>
              <a:pathLst>
                <a:path w="666750" h="346710">
                  <a:moveTo>
                    <a:pt x="0" y="0"/>
                  </a:moveTo>
                  <a:lnTo>
                    <a:pt x="0" y="346710"/>
                  </a:lnTo>
                  <a:lnTo>
                    <a:pt x="666750" y="346710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6945" y="2092451"/>
              <a:ext cx="666750" cy="3459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56170" y="2091689"/>
              <a:ext cx="666750" cy="346710"/>
            </a:xfrm>
            <a:custGeom>
              <a:avLst/>
              <a:gdLst/>
              <a:ahLst/>
              <a:cxnLst/>
              <a:rect l="l" t="t" r="r" b="b"/>
              <a:pathLst>
                <a:path w="666750" h="346710">
                  <a:moveTo>
                    <a:pt x="0" y="0"/>
                  </a:moveTo>
                  <a:lnTo>
                    <a:pt x="0" y="346710"/>
                  </a:lnTo>
                  <a:lnTo>
                    <a:pt x="666750" y="346710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80480" y="2123186"/>
            <a:ext cx="13379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  <a:tabLst>
                <a:tab pos="874394" algn="l"/>
              </a:tabLst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1248" y="2087117"/>
            <a:ext cx="666750" cy="34594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61248" y="2087117"/>
            <a:ext cx="66675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5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03623" y="1723961"/>
            <a:ext cx="3447415" cy="3696335"/>
            <a:chOff x="4503623" y="1723961"/>
            <a:chExt cx="3447415" cy="3696335"/>
          </a:xfrm>
        </p:grpSpPr>
        <p:sp>
          <p:nvSpPr>
            <p:cNvPr id="17" name="object 17"/>
            <p:cNvSpPr/>
            <p:nvPr/>
          </p:nvSpPr>
          <p:spPr>
            <a:xfrm>
              <a:off x="7632826" y="2198369"/>
              <a:ext cx="318135" cy="127635"/>
            </a:xfrm>
            <a:custGeom>
              <a:avLst/>
              <a:gdLst/>
              <a:ahLst/>
              <a:cxnLst/>
              <a:rect l="l" t="t" r="r" b="b"/>
              <a:pathLst>
                <a:path w="318134" h="127635">
                  <a:moveTo>
                    <a:pt x="266700" y="63246"/>
                  </a:moveTo>
                  <a:lnTo>
                    <a:pt x="262460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262211" y="74675"/>
                  </a:lnTo>
                  <a:lnTo>
                    <a:pt x="266700" y="63246"/>
                  </a:lnTo>
                  <a:close/>
                </a:path>
                <a:path w="318134" h="127635">
                  <a:moveTo>
                    <a:pt x="317766" y="63246"/>
                  </a:moveTo>
                  <a:lnTo>
                    <a:pt x="241566" y="0"/>
                  </a:lnTo>
                  <a:lnTo>
                    <a:pt x="262460" y="52577"/>
                  </a:lnTo>
                  <a:lnTo>
                    <a:pt x="266700" y="52577"/>
                  </a:lnTo>
                  <a:lnTo>
                    <a:pt x="266700" y="106142"/>
                  </a:lnTo>
                  <a:lnTo>
                    <a:pt x="317766" y="63246"/>
                  </a:lnTo>
                  <a:close/>
                </a:path>
                <a:path w="318134" h="127635">
                  <a:moveTo>
                    <a:pt x="266700" y="106142"/>
                  </a:moveTo>
                  <a:lnTo>
                    <a:pt x="266700" y="74675"/>
                  </a:lnTo>
                  <a:lnTo>
                    <a:pt x="262211" y="74675"/>
                  </a:lnTo>
                  <a:lnTo>
                    <a:pt x="241566" y="127254"/>
                  </a:lnTo>
                  <a:lnTo>
                    <a:pt x="266700" y="106142"/>
                  </a:lnTo>
                  <a:close/>
                </a:path>
                <a:path w="318134" h="127635">
                  <a:moveTo>
                    <a:pt x="266700" y="74675"/>
                  </a:moveTo>
                  <a:lnTo>
                    <a:pt x="266700" y="63246"/>
                  </a:lnTo>
                  <a:lnTo>
                    <a:pt x="262211" y="74675"/>
                  </a:lnTo>
                  <a:lnTo>
                    <a:pt x="266700" y="74675"/>
                  </a:lnTo>
                  <a:close/>
                </a:path>
                <a:path w="318134" h="127635">
                  <a:moveTo>
                    <a:pt x="266700" y="63246"/>
                  </a:moveTo>
                  <a:lnTo>
                    <a:pt x="266700" y="52577"/>
                  </a:lnTo>
                  <a:lnTo>
                    <a:pt x="262460" y="52577"/>
                  </a:lnTo>
                  <a:lnTo>
                    <a:pt x="266700" y="63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9233" y="1735073"/>
              <a:ext cx="641985" cy="285750"/>
            </a:xfrm>
            <a:custGeom>
              <a:avLst/>
              <a:gdLst/>
              <a:ahLst/>
              <a:cxnLst/>
              <a:rect l="l" t="t" r="r" b="b"/>
              <a:pathLst>
                <a:path w="641985" h="285750">
                  <a:moveTo>
                    <a:pt x="0" y="280415"/>
                  </a:moveTo>
                  <a:lnTo>
                    <a:pt x="67056" y="280415"/>
                  </a:lnTo>
                </a:path>
                <a:path w="641985" h="285750">
                  <a:moveTo>
                    <a:pt x="59436" y="9143"/>
                  </a:moveTo>
                  <a:lnTo>
                    <a:pt x="60960" y="280415"/>
                  </a:lnTo>
                </a:path>
                <a:path w="641985" h="285750">
                  <a:moveTo>
                    <a:pt x="236982" y="0"/>
                  </a:moveTo>
                  <a:lnTo>
                    <a:pt x="233934" y="275843"/>
                  </a:lnTo>
                </a:path>
                <a:path w="641985" h="285750">
                  <a:moveTo>
                    <a:pt x="48006" y="9143"/>
                  </a:moveTo>
                  <a:lnTo>
                    <a:pt x="240029" y="9143"/>
                  </a:lnTo>
                </a:path>
                <a:path w="641985" h="285750">
                  <a:moveTo>
                    <a:pt x="408432" y="285749"/>
                  </a:moveTo>
                  <a:lnTo>
                    <a:pt x="405384" y="4571"/>
                  </a:lnTo>
                </a:path>
                <a:path w="641985" h="285750">
                  <a:moveTo>
                    <a:pt x="227075" y="280415"/>
                  </a:moveTo>
                  <a:lnTo>
                    <a:pt x="417575" y="280415"/>
                  </a:lnTo>
                </a:path>
                <a:path w="641985" h="285750">
                  <a:moveTo>
                    <a:pt x="575310" y="280415"/>
                  </a:moveTo>
                  <a:lnTo>
                    <a:pt x="641603" y="280415"/>
                  </a:lnTo>
                </a:path>
                <a:path w="641985" h="285750">
                  <a:moveTo>
                    <a:pt x="581406" y="4571"/>
                  </a:moveTo>
                  <a:lnTo>
                    <a:pt x="582929" y="280415"/>
                  </a:lnTo>
                </a:path>
                <a:path w="641985" h="285750">
                  <a:moveTo>
                    <a:pt x="398525" y="9143"/>
                  </a:moveTo>
                  <a:lnTo>
                    <a:pt x="590550" y="9143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02465" y="4802136"/>
              <a:ext cx="520700" cy="444500"/>
            </a:xfrm>
            <a:custGeom>
              <a:avLst/>
              <a:gdLst/>
              <a:ahLst/>
              <a:cxnLst/>
              <a:rect l="l" t="t" r="r" b="b"/>
              <a:pathLst>
                <a:path w="520700" h="444500">
                  <a:moveTo>
                    <a:pt x="520446" y="221742"/>
                  </a:moveTo>
                  <a:lnTo>
                    <a:pt x="515810" y="176987"/>
                  </a:lnTo>
                  <a:lnTo>
                    <a:pt x="502513" y="135331"/>
                  </a:lnTo>
                  <a:lnTo>
                    <a:pt x="481457" y="97663"/>
                  </a:lnTo>
                  <a:lnTo>
                    <a:pt x="453580" y="64858"/>
                  </a:lnTo>
                  <a:lnTo>
                    <a:pt x="419760" y="37807"/>
                  </a:lnTo>
                  <a:lnTo>
                    <a:pt x="380923" y="17386"/>
                  </a:lnTo>
                  <a:lnTo>
                    <a:pt x="337985" y="4495"/>
                  </a:lnTo>
                  <a:lnTo>
                    <a:pt x="306324" y="1422"/>
                  </a:lnTo>
                  <a:lnTo>
                    <a:pt x="306324" y="0"/>
                  </a:lnTo>
                  <a:lnTo>
                    <a:pt x="291846" y="0"/>
                  </a:lnTo>
                  <a:lnTo>
                    <a:pt x="0" y="0"/>
                  </a:lnTo>
                  <a:lnTo>
                    <a:pt x="0" y="441198"/>
                  </a:lnTo>
                  <a:lnTo>
                    <a:pt x="260972" y="441198"/>
                  </a:lnTo>
                  <a:lnTo>
                    <a:pt x="291846" y="444246"/>
                  </a:lnTo>
                  <a:lnTo>
                    <a:pt x="337985" y="439712"/>
                  </a:lnTo>
                  <a:lnTo>
                    <a:pt x="380923" y="426720"/>
                  </a:lnTo>
                  <a:lnTo>
                    <a:pt x="419760" y="406184"/>
                  </a:lnTo>
                  <a:lnTo>
                    <a:pt x="453580" y="378993"/>
                  </a:lnTo>
                  <a:lnTo>
                    <a:pt x="481457" y="346049"/>
                  </a:lnTo>
                  <a:lnTo>
                    <a:pt x="502513" y="308254"/>
                  </a:lnTo>
                  <a:lnTo>
                    <a:pt x="515810" y="266522"/>
                  </a:lnTo>
                  <a:lnTo>
                    <a:pt x="520446" y="221742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4735" y="4888991"/>
              <a:ext cx="886460" cy="520065"/>
            </a:xfrm>
            <a:custGeom>
              <a:avLst/>
              <a:gdLst/>
              <a:ahLst/>
              <a:cxnLst/>
              <a:rect l="l" t="t" r="r" b="b"/>
              <a:pathLst>
                <a:path w="886460" h="520064">
                  <a:moveTo>
                    <a:pt x="0" y="0"/>
                  </a:moveTo>
                  <a:lnTo>
                    <a:pt x="881634" y="0"/>
                  </a:lnTo>
                </a:path>
                <a:path w="886460" h="520064">
                  <a:moveTo>
                    <a:pt x="886206" y="181356"/>
                  </a:moveTo>
                  <a:lnTo>
                    <a:pt x="571500" y="181356"/>
                  </a:lnTo>
                </a:path>
                <a:path w="886460" h="520064">
                  <a:moveTo>
                    <a:pt x="581406" y="176784"/>
                  </a:moveTo>
                  <a:lnTo>
                    <a:pt x="581406" y="519684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88851" y="2472181"/>
            <a:ext cx="1437005" cy="520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46685">
              <a:lnSpc>
                <a:spcPct val="102499"/>
              </a:lnSpc>
              <a:spcBef>
                <a:spcPts val="55"/>
              </a:spcBef>
            </a:pPr>
            <a:r>
              <a:rPr sz="1600" b="1" dirty="0">
                <a:latin typeface="Times New Roman"/>
                <a:cs typeface="Times New Roman"/>
              </a:rPr>
              <a:t>TF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high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FFFF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880" y="1535683"/>
            <a:ext cx="839469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Overflow </a:t>
            </a:r>
            <a:r>
              <a:rPr sz="1600" b="1" spc="-20" dirty="0">
                <a:latin typeface="Times New Roman"/>
                <a:cs typeface="Times New Roman"/>
              </a:rPr>
              <a:t>flag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833" y="1976871"/>
            <a:ext cx="3435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00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8516" y="1488439"/>
            <a:ext cx="827405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6985" algn="ctr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Timer external </a:t>
            </a:r>
            <a:r>
              <a:rPr sz="1600" b="1" dirty="0">
                <a:latin typeface="Times New Roman"/>
                <a:cs typeface="Times New Roman"/>
              </a:rPr>
              <a:t>input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pin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3.4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3.5</a:t>
            </a:r>
            <a:endParaRPr sz="16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30"/>
              </a:spcBef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9417" y="5390641"/>
            <a:ext cx="306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9809" y="5789676"/>
            <a:ext cx="666750" cy="34594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249809" y="5789676"/>
            <a:ext cx="66675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34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5225" y="4847844"/>
            <a:ext cx="666750" cy="34594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245225" y="4847844"/>
            <a:ext cx="66675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5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10275" y="4833365"/>
            <a:ext cx="2286635" cy="346710"/>
            <a:chOff x="5910275" y="4833365"/>
            <a:chExt cx="2286635" cy="346710"/>
          </a:xfrm>
        </p:grpSpPr>
        <p:sp>
          <p:nvSpPr>
            <p:cNvPr id="31" name="object 31"/>
            <p:cNvSpPr/>
            <p:nvPr/>
          </p:nvSpPr>
          <p:spPr>
            <a:xfrm>
              <a:off x="5921387" y="5022341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5">
                  <a:moveTo>
                    <a:pt x="0" y="0"/>
                  </a:moveTo>
                  <a:lnTo>
                    <a:pt x="317754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9969" y="4833365"/>
              <a:ext cx="666750" cy="34671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529969" y="4833365"/>
            <a:ext cx="666750" cy="34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50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40021" y="4454207"/>
            <a:ext cx="2879090" cy="1332230"/>
            <a:chOff x="4640021" y="4454207"/>
            <a:chExt cx="2879090" cy="1332230"/>
          </a:xfrm>
        </p:grpSpPr>
        <p:sp>
          <p:nvSpPr>
            <p:cNvPr id="35" name="object 35"/>
            <p:cNvSpPr/>
            <p:nvPr/>
          </p:nvSpPr>
          <p:spPr>
            <a:xfrm>
              <a:off x="6908926" y="4940046"/>
              <a:ext cx="609600" cy="127635"/>
            </a:xfrm>
            <a:custGeom>
              <a:avLst/>
              <a:gdLst/>
              <a:ahLst/>
              <a:cxnLst/>
              <a:rect l="l" t="t" r="r" b="b"/>
              <a:pathLst>
                <a:path w="609600" h="127635">
                  <a:moveTo>
                    <a:pt x="558546" y="63245"/>
                  </a:moveTo>
                  <a:lnTo>
                    <a:pt x="554309" y="52589"/>
                  </a:lnTo>
                  <a:lnTo>
                    <a:pt x="0" y="54101"/>
                  </a:lnTo>
                  <a:lnTo>
                    <a:pt x="0" y="76200"/>
                  </a:lnTo>
                  <a:lnTo>
                    <a:pt x="554050" y="74688"/>
                  </a:lnTo>
                  <a:lnTo>
                    <a:pt x="558546" y="63245"/>
                  </a:lnTo>
                  <a:close/>
                </a:path>
                <a:path w="609600" h="127635">
                  <a:moveTo>
                    <a:pt x="609600" y="63245"/>
                  </a:moveTo>
                  <a:lnTo>
                    <a:pt x="533400" y="0"/>
                  </a:lnTo>
                  <a:lnTo>
                    <a:pt x="554309" y="52589"/>
                  </a:lnTo>
                  <a:lnTo>
                    <a:pt x="558546" y="52577"/>
                  </a:lnTo>
                  <a:lnTo>
                    <a:pt x="558546" y="106131"/>
                  </a:lnTo>
                  <a:lnTo>
                    <a:pt x="609600" y="63245"/>
                  </a:lnTo>
                  <a:close/>
                </a:path>
                <a:path w="609600" h="127635">
                  <a:moveTo>
                    <a:pt x="558546" y="106131"/>
                  </a:moveTo>
                  <a:lnTo>
                    <a:pt x="558546" y="74675"/>
                  </a:lnTo>
                  <a:lnTo>
                    <a:pt x="554050" y="74688"/>
                  </a:lnTo>
                  <a:lnTo>
                    <a:pt x="533400" y="127253"/>
                  </a:lnTo>
                  <a:lnTo>
                    <a:pt x="558546" y="106131"/>
                  </a:lnTo>
                  <a:close/>
                </a:path>
                <a:path w="609600" h="127635">
                  <a:moveTo>
                    <a:pt x="558546" y="74675"/>
                  </a:moveTo>
                  <a:lnTo>
                    <a:pt x="558546" y="63245"/>
                  </a:lnTo>
                  <a:lnTo>
                    <a:pt x="554050" y="74688"/>
                  </a:lnTo>
                  <a:lnTo>
                    <a:pt x="558546" y="74675"/>
                  </a:lnTo>
                  <a:close/>
                </a:path>
                <a:path w="609600" h="127635">
                  <a:moveTo>
                    <a:pt x="558546" y="63245"/>
                  </a:moveTo>
                  <a:lnTo>
                    <a:pt x="558546" y="52577"/>
                  </a:lnTo>
                  <a:lnTo>
                    <a:pt x="554309" y="52589"/>
                  </a:lnTo>
                  <a:lnTo>
                    <a:pt x="558546" y="6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51133" y="4465320"/>
              <a:ext cx="641985" cy="285750"/>
            </a:xfrm>
            <a:custGeom>
              <a:avLst/>
              <a:gdLst/>
              <a:ahLst/>
              <a:cxnLst/>
              <a:rect l="l" t="t" r="r" b="b"/>
              <a:pathLst>
                <a:path w="641985" h="285750">
                  <a:moveTo>
                    <a:pt x="0" y="281177"/>
                  </a:moveTo>
                  <a:lnTo>
                    <a:pt x="67056" y="281177"/>
                  </a:lnTo>
                </a:path>
                <a:path w="641985" h="285750">
                  <a:moveTo>
                    <a:pt x="59436" y="9905"/>
                  </a:moveTo>
                  <a:lnTo>
                    <a:pt x="60960" y="281177"/>
                  </a:lnTo>
                </a:path>
                <a:path w="641985" h="285750">
                  <a:moveTo>
                    <a:pt x="236982" y="0"/>
                  </a:moveTo>
                  <a:lnTo>
                    <a:pt x="233934" y="276605"/>
                  </a:lnTo>
                </a:path>
                <a:path w="641985" h="285750">
                  <a:moveTo>
                    <a:pt x="48006" y="9905"/>
                  </a:moveTo>
                  <a:lnTo>
                    <a:pt x="240029" y="9905"/>
                  </a:lnTo>
                </a:path>
                <a:path w="641985" h="285750">
                  <a:moveTo>
                    <a:pt x="408432" y="285750"/>
                  </a:moveTo>
                  <a:lnTo>
                    <a:pt x="405384" y="4571"/>
                  </a:lnTo>
                </a:path>
                <a:path w="641985" h="285750">
                  <a:moveTo>
                    <a:pt x="227075" y="281177"/>
                  </a:moveTo>
                  <a:lnTo>
                    <a:pt x="417575" y="281177"/>
                  </a:lnTo>
                </a:path>
                <a:path w="641985" h="285750">
                  <a:moveTo>
                    <a:pt x="575310" y="281177"/>
                  </a:moveTo>
                  <a:lnTo>
                    <a:pt x="641603" y="281177"/>
                  </a:lnTo>
                </a:path>
                <a:path w="641985" h="285750">
                  <a:moveTo>
                    <a:pt x="581406" y="4571"/>
                  </a:moveTo>
                  <a:lnTo>
                    <a:pt x="582929" y="281177"/>
                  </a:lnTo>
                </a:path>
                <a:path w="641985" h="285750">
                  <a:moveTo>
                    <a:pt x="398525" y="9905"/>
                  </a:moveTo>
                  <a:lnTo>
                    <a:pt x="590550" y="990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7550" y="5413248"/>
              <a:ext cx="570230" cy="127000"/>
            </a:xfrm>
            <a:custGeom>
              <a:avLst/>
              <a:gdLst/>
              <a:ahLst/>
              <a:cxnLst/>
              <a:rect l="l" t="t" r="r" b="b"/>
              <a:pathLst>
                <a:path w="570229" h="127000">
                  <a:moveTo>
                    <a:pt x="127266" y="0"/>
                  </a:moveTo>
                  <a:lnTo>
                    <a:pt x="0" y="63246"/>
                  </a:lnTo>
                  <a:lnTo>
                    <a:pt x="76200" y="101114"/>
                  </a:lnTo>
                  <a:lnTo>
                    <a:pt x="76200" y="52577"/>
                  </a:lnTo>
                  <a:lnTo>
                    <a:pt x="84813" y="52577"/>
                  </a:lnTo>
                  <a:lnTo>
                    <a:pt x="127266" y="0"/>
                  </a:lnTo>
                  <a:close/>
                </a:path>
                <a:path w="570229" h="127000">
                  <a:moveTo>
                    <a:pt x="84813" y="52577"/>
                  </a:moveTo>
                  <a:lnTo>
                    <a:pt x="76200" y="52577"/>
                  </a:lnTo>
                  <a:lnTo>
                    <a:pt x="76200" y="63246"/>
                  </a:lnTo>
                  <a:lnTo>
                    <a:pt x="84813" y="52577"/>
                  </a:lnTo>
                  <a:close/>
                </a:path>
                <a:path w="570229" h="127000">
                  <a:moveTo>
                    <a:pt x="569976" y="74675"/>
                  </a:moveTo>
                  <a:lnTo>
                    <a:pt x="569976" y="52577"/>
                  </a:lnTo>
                  <a:lnTo>
                    <a:pt x="84813" y="52577"/>
                  </a:lnTo>
                  <a:lnTo>
                    <a:pt x="76200" y="63246"/>
                  </a:lnTo>
                  <a:lnTo>
                    <a:pt x="85428" y="74675"/>
                  </a:lnTo>
                  <a:lnTo>
                    <a:pt x="569976" y="74675"/>
                  </a:lnTo>
                  <a:close/>
                </a:path>
                <a:path w="570229" h="127000">
                  <a:moveTo>
                    <a:pt x="85428" y="74675"/>
                  </a:moveTo>
                  <a:lnTo>
                    <a:pt x="76200" y="63246"/>
                  </a:lnTo>
                  <a:lnTo>
                    <a:pt x="76200" y="74675"/>
                  </a:lnTo>
                  <a:lnTo>
                    <a:pt x="85428" y="74675"/>
                  </a:lnTo>
                  <a:close/>
                </a:path>
                <a:path w="570229" h="127000">
                  <a:moveTo>
                    <a:pt x="127266" y="126491"/>
                  </a:moveTo>
                  <a:lnTo>
                    <a:pt x="85428" y="74675"/>
                  </a:lnTo>
                  <a:lnTo>
                    <a:pt x="76200" y="74675"/>
                  </a:lnTo>
                  <a:lnTo>
                    <a:pt x="76200" y="101114"/>
                  </a:lnTo>
                  <a:lnTo>
                    <a:pt x="127266" y="126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42098" y="5008626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346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11924" y="5192268"/>
              <a:ext cx="127635" cy="593725"/>
            </a:xfrm>
            <a:custGeom>
              <a:avLst/>
              <a:gdLst/>
              <a:ahLst/>
              <a:cxnLst/>
              <a:rect l="l" t="t" r="r" b="b"/>
              <a:pathLst>
                <a:path w="127634" h="593725">
                  <a:moveTo>
                    <a:pt x="127266" y="76200"/>
                  </a:moveTo>
                  <a:lnTo>
                    <a:pt x="63246" y="0"/>
                  </a:lnTo>
                  <a:lnTo>
                    <a:pt x="0" y="76200"/>
                  </a:lnTo>
                  <a:lnTo>
                    <a:pt x="52590" y="55290"/>
                  </a:lnTo>
                  <a:lnTo>
                    <a:pt x="52590" y="51054"/>
                  </a:lnTo>
                  <a:lnTo>
                    <a:pt x="74688" y="51054"/>
                  </a:lnTo>
                  <a:lnTo>
                    <a:pt x="74688" y="55548"/>
                  </a:lnTo>
                  <a:lnTo>
                    <a:pt x="127266" y="76200"/>
                  </a:lnTo>
                  <a:close/>
                </a:path>
                <a:path w="127634" h="593725">
                  <a:moveTo>
                    <a:pt x="63246" y="51054"/>
                  </a:moveTo>
                  <a:lnTo>
                    <a:pt x="52590" y="51054"/>
                  </a:lnTo>
                  <a:lnTo>
                    <a:pt x="52590" y="55290"/>
                  </a:lnTo>
                  <a:lnTo>
                    <a:pt x="63246" y="51054"/>
                  </a:lnTo>
                  <a:close/>
                </a:path>
                <a:path w="127634" h="593725">
                  <a:moveTo>
                    <a:pt x="74688" y="593598"/>
                  </a:moveTo>
                  <a:lnTo>
                    <a:pt x="74688" y="55548"/>
                  </a:lnTo>
                  <a:lnTo>
                    <a:pt x="63246" y="51054"/>
                  </a:lnTo>
                  <a:lnTo>
                    <a:pt x="52590" y="55290"/>
                  </a:lnTo>
                  <a:lnTo>
                    <a:pt x="52590" y="593598"/>
                  </a:lnTo>
                  <a:lnTo>
                    <a:pt x="74688" y="593598"/>
                  </a:lnTo>
                  <a:close/>
                </a:path>
                <a:path w="127634" h="593725">
                  <a:moveTo>
                    <a:pt x="74688" y="55548"/>
                  </a:moveTo>
                  <a:lnTo>
                    <a:pt x="74688" y="51054"/>
                  </a:lnTo>
                  <a:lnTo>
                    <a:pt x="63246" y="51054"/>
                  </a:lnTo>
                  <a:lnTo>
                    <a:pt x="74688" y="55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28685" y="5404358"/>
            <a:ext cx="1189355" cy="520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2860">
              <a:lnSpc>
                <a:spcPct val="102499"/>
              </a:lnSpc>
              <a:spcBef>
                <a:spcPts val="55"/>
              </a:spcBef>
            </a:pPr>
            <a:r>
              <a:rPr sz="1600" b="1" dirty="0">
                <a:latin typeface="Times New Roman"/>
                <a:cs typeface="Times New Roman"/>
              </a:rPr>
              <a:t>TF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high </a:t>
            </a: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36479" y="4281942"/>
            <a:ext cx="839469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Overflow </a:t>
            </a:r>
            <a:r>
              <a:rPr sz="1600" b="1" spc="-20" dirty="0">
                <a:latin typeface="Times New Roman"/>
                <a:cs typeface="Times New Roman"/>
              </a:rPr>
              <a:t>flag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63645" y="5505703"/>
            <a:ext cx="560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Reload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58516" y="4231640"/>
            <a:ext cx="827405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6985" algn="ctr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Timer external </a:t>
            </a:r>
            <a:r>
              <a:rPr sz="1600" b="1" dirty="0">
                <a:latin typeface="Times New Roman"/>
                <a:cs typeface="Times New Roman"/>
              </a:rPr>
              <a:t>input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pin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3.4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3.5</a:t>
            </a:r>
            <a:endParaRPr sz="16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630"/>
              </a:spcBef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69093" y="1059941"/>
            <a:ext cx="3720845" cy="36728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650113" y="1091438"/>
            <a:ext cx="355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(Mode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1)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69093" y="3765041"/>
            <a:ext cx="3720845" cy="36728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650113" y="3796538"/>
            <a:ext cx="355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(Mode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2)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13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237" y="2178050"/>
            <a:ext cx="11099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TCON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293" y="1974342"/>
            <a:ext cx="4114799" cy="367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0335" y="812545"/>
            <a:ext cx="624840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TCON (timer control) register is an </a:t>
            </a:r>
            <a:r>
              <a:rPr sz="2800" spc="-25" dirty="0">
                <a:latin typeface="Tahoma"/>
                <a:cs typeface="Tahoma"/>
              </a:rPr>
              <a:t>8-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10" dirty="0">
                <a:latin typeface="Tahoma"/>
                <a:cs typeface="Tahoma"/>
              </a:rPr>
              <a:t> register</a:t>
            </a:r>
            <a:endParaRPr sz="2800">
              <a:latin typeface="Tahoma"/>
              <a:cs typeface="Tahoma"/>
            </a:endParaRPr>
          </a:p>
          <a:p>
            <a:pPr marL="619125">
              <a:lnSpc>
                <a:spcPct val="100000"/>
              </a:lnSpc>
              <a:spcBef>
                <a:spcPts val="267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TCON: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Timer/Counter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31006" y="2468308"/>
          <a:ext cx="609600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11480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TF1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TF0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IE1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IE0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124085" y="2972879"/>
            <a:ext cx="6621780" cy="2164080"/>
            <a:chOff x="3124085" y="2972879"/>
            <a:chExt cx="6621780" cy="2164080"/>
          </a:xfrm>
        </p:grpSpPr>
        <p:sp>
          <p:nvSpPr>
            <p:cNvPr id="8" name="object 8"/>
            <p:cNvSpPr/>
            <p:nvPr/>
          </p:nvSpPr>
          <p:spPr>
            <a:xfrm>
              <a:off x="3638435" y="2983992"/>
              <a:ext cx="6096000" cy="304800"/>
            </a:xfrm>
            <a:custGeom>
              <a:avLst/>
              <a:gdLst/>
              <a:ahLst/>
              <a:cxnLst/>
              <a:rect l="l" t="t" r="r" b="b"/>
              <a:pathLst>
                <a:path w="6096000" h="304800">
                  <a:moveTo>
                    <a:pt x="0" y="0"/>
                  </a:moveTo>
                  <a:lnTo>
                    <a:pt x="25761" y="67202"/>
                  </a:lnTo>
                  <a:lnTo>
                    <a:pt x="55663" y="95492"/>
                  </a:lnTo>
                  <a:lnTo>
                    <a:pt x="94870" y="119049"/>
                  </a:lnTo>
                  <a:lnTo>
                    <a:pt x="141847" y="136982"/>
                  </a:lnTo>
                  <a:lnTo>
                    <a:pt x="195063" y="148396"/>
                  </a:lnTo>
                  <a:lnTo>
                    <a:pt x="252984" y="152400"/>
                  </a:lnTo>
                  <a:lnTo>
                    <a:pt x="1264920" y="152400"/>
                  </a:lnTo>
                  <a:lnTo>
                    <a:pt x="1322840" y="156443"/>
                  </a:lnTo>
                  <a:lnTo>
                    <a:pt x="1376056" y="167951"/>
                  </a:lnTo>
                  <a:lnTo>
                    <a:pt x="1423033" y="185990"/>
                  </a:lnTo>
                  <a:lnTo>
                    <a:pt x="1462240" y="209627"/>
                  </a:lnTo>
                  <a:lnTo>
                    <a:pt x="1492142" y="237930"/>
                  </a:lnTo>
                  <a:lnTo>
                    <a:pt x="1517904" y="304800"/>
                  </a:lnTo>
                  <a:lnTo>
                    <a:pt x="1524599" y="269965"/>
                  </a:lnTo>
                  <a:lnTo>
                    <a:pt x="1573567" y="209627"/>
                  </a:lnTo>
                  <a:lnTo>
                    <a:pt x="1612774" y="185990"/>
                  </a:lnTo>
                  <a:lnTo>
                    <a:pt x="1659751" y="167951"/>
                  </a:lnTo>
                  <a:lnTo>
                    <a:pt x="1712967" y="156443"/>
                  </a:lnTo>
                  <a:lnTo>
                    <a:pt x="1770888" y="152400"/>
                  </a:lnTo>
                  <a:lnTo>
                    <a:pt x="2782824" y="152400"/>
                  </a:lnTo>
                  <a:lnTo>
                    <a:pt x="2840744" y="148396"/>
                  </a:lnTo>
                  <a:lnTo>
                    <a:pt x="2893960" y="136982"/>
                  </a:lnTo>
                  <a:lnTo>
                    <a:pt x="2940937" y="119049"/>
                  </a:lnTo>
                  <a:lnTo>
                    <a:pt x="2980144" y="95492"/>
                  </a:lnTo>
                  <a:lnTo>
                    <a:pt x="3010046" y="67202"/>
                  </a:lnTo>
                  <a:lnTo>
                    <a:pt x="3029112" y="35074"/>
                  </a:lnTo>
                  <a:lnTo>
                    <a:pt x="3035807" y="0"/>
                  </a:lnTo>
                </a:path>
                <a:path w="6096000" h="304800">
                  <a:moveTo>
                    <a:pt x="3060941" y="0"/>
                  </a:moveTo>
                  <a:lnTo>
                    <a:pt x="3086704" y="67202"/>
                  </a:lnTo>
                  <a:lnTo>
                    <a:pt x="3116609" y="95492"/>
                  </a:lnTo>
                  <a:lnTo>
                    <a:pt x="3155816" y="119049"/>
                  </a:lnTo>
                  <a:lnTo>
                    <a:pt x="3202794" y="136982"/>
                  </a:lnTo>
                  <a:lnTo>
                    <a:pt x="3256008" y="148396"/>
                  </a:lnTo>
                  <a:lnTo>
                    <a:pt x="3313925" y="152400"/>
                  </a:lnTo>
                  <a:lnTo>
                    <a:pt x="4325861" y="152400"/>
                  </a:lnTo>
                  <a:lnTo>
                    <a:pt x="4383786" y="156443"/>
                  </a:lnTo>
                  <a:lnTo>
                    <a:pt x="4437005" y="167951"/>
                  </a:lnTo>
                  <a:lnTo>
                    <a:pt x="4483985" y="185990"/>
                  </a:lnTo>
                  <a:lnTo>
                    <a:pt x="4523193" y="209627"/>
                  </a:lnTo>
                  <a:lnTo>
                    <a:pt x="4553096" y="237930"/>
                  </a:lnTo>
                  <a:lnTo>
                    <a:pt x="4578858" y="304800"/>
                  </a:lnTo>
                  <a:lnTo>
                    <a:pt x="4585513" y="269965"/>
                  </a:lnTo>
                  <a:lnTo>
                    <a:pt x="4634281" y="209627"/>
                  </a:lnTo>
                  <a:lnTo>
                    <a:pt x="4673408" y="185990"/>
                  </a:lnTo>
                  <a:lnTo>
                    <a:pt x="4720372" y="167951"/>
                  </a:lnTo>
                  <a:lnTo>
                    <a:pt x="4773681" y="156443"/>
                  </a:lnTo>
                  <a:lnTo>
                    <a:pt x="4831842" y="152400"/>
                  </a:lnTo>
                  <a:lnTo>
                    <a:pt x="5843016" y="152400"/>
                  </a:lnTo>
                  <a:lnTo>
                    <a:pt x="5901172" y="148396"/>
                  </a:lnTo>
                  <a:lnTo>
                    <a:pt x="5954477" y="136982"/>
                  </a:lnTo>
                  <a:lnTo>
                    <a:pt x="6001439" y="119049"/>
                  </a:lnTo>
                  <a:lnTo>
                    <a:pt x="6040564" y="95492"/>
                  </a:lnTo>
                  <a:lnTo>
                    <a:pt x="6070359" y="67202"/>
                  </a:lnTo>
                  <a:lnTo>
                    <a:pt x="6089331" y="35074"/>
                  </a:lnTo>
                  <a:lnTo>
                    <a:pt x="6095987" y="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085" y="3803142"/>
              <a:ext cx="1778507" cy="1333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78793" y="3358896"/>
              <a:ext cx="165100" cy="558800"/>
            </a:xfrm>
            <a:custGeom>
              <a:avLst/>
              <a:gdLst/>
              <a:ahLst/>
              <a:cxnLst/>
              <a:rect l="l" t="t" r="r" b="b"/>
              <a:pathLst>
                <a:path w="165100" h="558800">
                  <a:moveTo>
                    <a:pt x="164591" y="0"/>
                  </a:moveTo>
                  <a:lnTo>
                    <a:pt x="17525" y="558545"/>
                  </a:lnTo>
                  <a:lnTo>
                    <a:pt x="0" y="55854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24085" y="3803141"/>
            <a:ext cx="1778635" cy="13335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46050" marR="139065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upper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four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TF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TR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both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6493" y="3333241"/>
            <a:ext cx="2603500" cy="1803400"/>
            <a:chOff x="5626493" y="3333241"/>
            <a:chExt cx="2603500" cy="18034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6493" y="3981449"/>
              <a:ext cx="1764791" cy="11551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67473" y="3345941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749820" y="0"/>
                  </a:moveTo>
                  <a:lnTo>
                    <a:pt x="349770" y="749808"/>
                  </a:lnTo>
                  <a:lnTo>
                    <a:pt x="0" y="749808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26493" y="3981450"/>
            <a:ext cx="1765300" cy="11557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54940" marR="147955">
              <a:lnSpc>
                <a:spcPct val="100000"/>
              </a:lnSpc>
              <a:spcBef>
                <a:spcPts val="69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lower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aside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controlling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interrupt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13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237" y="2178050"/>
            <a:ext cx="11099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TCON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  <a:p>
            <a:pPr marR="6350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8539" y="2304478"/>
          <a:ext cx="4318000" cy="334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0"/>
              </a:tblGrid>
              <a:tr h="334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For timer </a:t>
                      </a:r>
                      <a:r>
                        <a:rPr sz="1600" b="1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222375" algn="l"/>
                          <a:tab pos="1589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SETB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TR0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SETB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0870" algn="l"/>
                          <a:tab pos="1222375" algn="l"/>
                          <a:tab pos="1589405" algn="l"/>
                          <a:tab pos="2200910" algn="l"/>
                        </a:tabLst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TR0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222375" algn="l"/>
                          <a:tab pos="1589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SETB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TF0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SETB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0870" algn="l"/>
                          <a:tab pos="1222375" algn="l"/>
                          <a:tab pos="1589405" algn="l"/>
                          <a:tab pos="2200910" algn="l"/>
                        </a:tabLst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TF0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For timer </a:t>
                      </a:r>
                      <a:r>
                        <a:rPr sz="1600" b="1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222375" algn="l"/>
                          <a:tab pos="1589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SETB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TR1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SETB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10870" algn="l"/>
                          <a:tab pos="1222375" algn="l"/>
                          <a:tab pos="1589405" algn="l"/>
                          <a:tab pos="2200910" algn="l"/>
                        </a:tabLst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TR1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222375" algn="l"/>
                          <a:tab pos="158940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SETB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TF1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SETB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0870" algn="l"/>
                          <a:tab pos="1222375" algn="l"/>
                          <a:tab pos="1589405" algn="l"/>
                          <a:tab pos="2200910" algn="l"/>
                        </a:tabLst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TF1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CLR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TCON.7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9093" y="1834895"/>
            <a:ext cx="5448299" cy="3665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40335" y="812545"/>
            <a:ext cx="5792470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40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TCON register is a bit-</a:t>
            </a:r>
            <a:r>
              <a:rPr sz="2800" spc="-10" dirty="0">
                <a:latin typeface="Tahoma"/>
                <a:cs typeface="Tahoma"/>
              </a:rPr>
              <a:t>addressable register</a:t>
            </a:r>
            <a:endParaRPr sz="2800">
              <a:latin typeface="Tahoma"/>
              <a:cs typeface="Tahoma"/>
            </a:endParaRPr>
          </a:p>
          <a:p>
            <a:pPr marL="525145">
              <a:lnSpc>
                <a:spcPct val="100000"/>
              </a:lnSpc>
              <a:spcBef>
                <a:spcPts val="157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Equivalent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13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8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COUNTER 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085" y="2178050"/>
            <a:ext cx="20167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TCON</a:t>
            </a:r>
            <a:endParaRPr sz="2400">
              <a:latin typeface="Tahoma"/>
              <a:cs typeface="Tahoma"/>
            </a:endParaRPr>
          </a:p>
          <a:p>
            <a:pPr marR="3175" algn="ctr"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GATE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35" y="812545"/>
            <a:ext cx="6411595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GATE = 1, the start and stop of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timer are done externally through </a:t>
            </a:r>
            <a:r>
              <a:rPr sz="2800" spc="-20" dirty="0">
                <a:latin typeface="Tahoma"/>
                <a:cs typeface="Tahoma"/>
              </a:rPr>
              <a:t>pins </a:t>
            </a:r>
            <a:r>
              <a:rPr sz="2800" dirty="0">
                <a:latin typeface="Tahoma"/>
                <a:cs typeface="Tahoma"/>
              </a:rPr>
              <a:t>P3.2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P3.3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timers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1, </a:t>
            </a:r>
            <a:r>
              <a:rPr sz="2800" spc="-10" dirty="0">
                <a:latin typeface="Tahoma"/>
                <a:cs typeface="Tahoma"/>
              </a:rPr>
              <a:t>respectively</a:t>
            </a:r>
            <a:endParaRPr sz="2800">
              <a:latin typeface="Tahoma"/>
              <a:cs typeface="Tahoma"/>
            </a:endParaRPr>
          </a:p>
          <a:p>
            <a:pPr marL="755650" marR="69215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This hardware way allows to start or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stop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timer externally at any time via </a:t>
            </a:r>
            <a:r>
              <a:rPr sz="2400" spc="-50" dirty="0">
                <a:solidFill>
                  <a:srgbClr val="545471"/>
                </a:solidFill>
                <a:latin typeface="Tahoma"/>
                <a:cs typeface="Tahoma"/>
              </a:rPr>
              <a:t>a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simple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switch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3839" y="3905250"/>
            <a:ext cx="1130046" cy="7155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03839" y="3905250"/>
            <a:ext cx="1130300" cy="7156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oscillator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1669" y="3917441"/>
            <a:ext cx="798576" cy="6812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91669" y="3917441"/>
            <a:ext cx="798195" cy="681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35"/>
              </a:spcBef>
            </a:pPr>
            <a:r>
              <a:rPr sz="1800" b="1" spc="-25" dirty="0">
                <a:solidFill>
                  <a:srgbClr val="FFFFFF"/>
                </a:solidFill>
                <a:latin typeface="Yu Gothic UI"/>
                <a:cs typeface="Yu Gothic UI"/>
              </a:rPr>
              <a:t>÷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02593" y="4197096"/>
            <a:ext cx="4457700" cy="2057400"/>
            <a:chOff x="4902593" y="4197096"/>
            <a:chExt cx="4457700" cy="2057400"/>
          </a:xfrm>
        </p:grpSpPr>
        <p:sp>
          <p:nvSpPr>
            <p:cNvPr id="10" name="object 10"/>
            <p:cNvSpPr/>
            <p:nvPr/>
          </p:nvSpPr>
          <p:spPr>
            <a:xfrm>
              <a:off x="5346839" y="4197096"/>
              <a:ext cx="533400" cy="127635"/>
            </a:xfrm>
            <a:custGeom>
              <a:avLst/>
              <a:gdLst/>
              <a:ahLst/>
              <a:cxnLst/>
              <a:rect l="l" t="t" r="r" b="b"/>
              <a:pathLst>
                <a:path w="533400" h="127635">
                  <a:moveTo>
                    <a:pt x="482346" y="63245"/>
                  </a:moveTo>
                  <a:lnTo>
                    <a:pt x="478104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477855" y="74675"/>
                  </a:lnTo>
                  <a:lnTo>
                    <a:pt x="482346" y="63245"/>
                  </a:lnTo>
                  <a:close/>
                </a:path>
                <a:path w="533400" h="127635">
                  <a:moveTo>
                    <a:pt x="533400" y="63245"/>
                  </a:moveTo>
                  <a:lnTo>
                    <a:pt x="457200" y="0"/>
                  </a:lnTo>
                  <a:lnTo>
                    <a:pt x="478104" y="52577"/>
                  </a:lnTo>
                  <a:lnTo>
                    <a:pt x="482346" y="52577"/>
                  </a:lnTo>
                  <a:lnTo>
                    <a:pt x="482346" y="106131"/>
                  </a:lnTo>
                  <a:lnTo>
                    <a:pt x="533400" y="63245"/>
                  </a:lnTo>
                  <a:close/>
                </a:path>
                <a:path w="533400" h="127635">
                  <a:moveTo>
                    <a:pt x="482346" y="106131"/>
                  </a:moveTo>
                  <a:lnTo>
                    <a:pt x="482346" y="74675"/>
                  </a:lnTo>
                  <a:lnTo>
                    <a:pt x="477855" y="74675"/>
                  </a:lnTo>
                  <a:lnTo>
                    <a:pt x="457200" y="127253"/>
                  </a:lnTo>
                  <a:lnTo>
                    <a:pt x="482346" y="106131"/>
                  </a:lnTo>
                  <a:close/>
                </a:path>
                <a:path w="533400" h="127635">
                  <a:moveTo>
                    <a:pt x="482346" y="74675"/>
                  </a:moveTo>
                  <a:lnTo>
                    <a:pt x="482346" y="63245"/>
                  </a:lnTo>
                  <a:lnTo>
                    <a:pt x="477855" y="74675"/>
                  </a:lnTo>
                  <a:lnTo>
                    <a:pt x="482346" y="74675"/>
                  </a:lnTo>
                  <a:close/>
                </a:path>
                <a:path w="533400" h="127635">
                  <a:moveTo>
                    <a:pt x="482346" y="63245"/>
                  </a:moveTo>
                  <a:lnTo>
                    <a:pt x="482346" y="52577"/>
                  </a:lnTo>
                  <a:lnTo>
                    <a:pt x="478104" y="52577"/>
                  </a:lnTo>
                  <a:lnTo>
                    <a:pt x="482346" y="6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7597" y="5690628"/>
              <a:ext cx="521334" cy="445134"/>
            </a:xfrm>
            <a:custGeom>
              <a:avLst/>
              <a:gdLst/>
              <a:ahLst/>
              <a:cxnLst/>
              <a:rect l="l" t="t" r="r" b="b"/>
              <a:pathLst>
                <a:path w="521334" h="445135">
                  <a:moveTo>
                    <a:pt x="521220" y="222504"/>
                  </a:moveTo>
                  <a:lnTo>
                    <a:pt x="516547" y="177711"/>
                  </a:lnTo>
                  <a:lnTo>
                    <a:pt x="503174" y="135978"/>
                  </a:lnTo>
                  <a:lnTo>
                    <a:pt x="482041" y="98183"/>
                  </a:lnTo>
                  <a:lnTo>
                    <a:pt x="454063" y="65239"/>
                  </a:lnTo>
                  <a:lnTo>
                    <a:pt x="420192" y="38049"/>
                  </a:lnTo>
                  <a:lnTo>
                    <a:pt x="381381" y="17513"/>
                  </a:lnTo>
                  <a:lnTo>
                    <a:pt x="338531" y="4521"/>
                  </a:lnTo>
                  <a:lnTo>
                    <a:pt x="307086" y="1435"/>
                  </a:lnTo>
                  <a:lnTo>
                    <a:pt x="307086" y="0"/>
                  </a:lnTo>
                  <a:lnTo>
                    <a:pt x="292620" y="0"/>
                  </a:lnTo>
                  <a:lnTo>
                    <a:pt x="0" y="0"/>
                  </a:lnTo>
                  <a:lnTo>
                    <a:pt x="0" y="441960"/>
                  </a:lnTo>
                  <a:lnTo>
                    <a:pt x="261581" y="441960"/>
                  </a:lnTo>
                  <a:lnTo>
                    <a:pt x="292620" y="445008"/>
                  </a:lnTo>
                  <a:lnTo>
                    <a:pt x="338531" y="440474"/>
                  </a:lnTo>
                  <a:lnTo>
                    <a:pt x="381381" y="427482"/>
                  </a:lnTo>
                  <a:lnTo>
                    <a:pt x="420192" y="406946"/>
                  </a:lnTo>
                  <a:lnTo>
                    <a:pt x="454063" y="379755"/>
                  </a:lnTo>
                  <a:lnTo>
                    <a:pt x="482041" y="346811"/>
                  </a:lnTo>
                  <a:lnTo>
                    <a:pt x="503174" y="309016"/>
                  </a:lnTo>
                  <a:lnTo>
                    <a:pt x="516547" y="267284"/>
                  </a:lnTo>
                  <a:lnTo>
                    <a:pt x="521220" y="222504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91641" y="5778246"/>
              <a:ext cx="1343025" cy="133350"/>
            </a:xfrm>
            <a:custGeom>
              <a:avLst/>
              <a:gdLst/>
              <a:ahLst/>
              <a:cxnLst/>
              <a:rect l="l" t="t" r="r" b="b"/>
              <a:pathLst>
                <a:path w="1343025" h="133350">
                  <a:moveTo>
                    <a:pt x="0" y="0"/>
                  </a:moveTo>
                  <a:lnTo>
                    <a:pt x="499859" y="0"/>
                  </a:lnTo>
                </a:path>
                <a:path w="1343025" h="133350">
                  <a:moveTo>
                    <a:pt x="1025651" y="133350"/>
                  </a:moveTo>
                  <a:lnTo>
                    <a:pt x="1342631" y="13335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15173" y="4374642"/>
              <a:ext cx="952500" cy="927735"/>
            </a:xfrm>
            <a:custGeom>
              <a:avLst/>
              <a:gdLst/>
              <a:ahLst/>
              <a:cxnLst/>
              <a:rect l="l" t="t" r="r" b="b"/>
              <a:pathLst>
                <a:path w="952500" h="927735">
                  <a:moveTo>
                    <a:pt x="0" y="0"/>
                  </a:moveTo>
                  <a:lnTo>
                    <a:pt x="0" y="927353"/>
                  </a:lnTo>
                  <a:lnTo>
                    <a:pt x="952500" y="927353"/>
                  </a:lnTo>
                  <a:lnTo>
                    <a:pt x="952500" y="0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0994" y="4781562"/>
              <a:ext cx="2019300" cy="127000"/>
            </a:xfrm>
            <a:custGeom>
              <a:avLst/>
              <a:gdLst/>
              <a:ahLst/>
              <a:cxnLst/>
              <a:rect l="l" t="t" r="r" b="b"/>
              <a:pathLst>
                <a:path w="2019300" h="127000">
                  <a:moveTo>
                    <a:pt x="1117079" y="63246"/>
                  </a:moveTo>
                  <a:lnTo>
                    <a:pt x="1114120" y="48285"/>
                  </a:lnTo>
                  <a:lnTo>
                    <a:pt x="1106030" y="36195"/>
                  </a:lnTo>
                  <a:lnTo>
                    <a:pt x="1093927" y="28092"/>
                  </a:lnTo>
                  <a:lnTo>
                    <a:pt x="1078979" y="25146"/>
                  </a:lnTo>
                  <a:lnTo>
                    <a:pt x="1064336" y="28092"/>
                  </a:lnTo>
                  <a:lnTo>
                    <a:pt x="1052207" y="36195"/>
                  </a:lnTo>
                  <a:lnTo>
                    <a:pt x="1043927" y="48285"/>
                  </a:lnTo>
                  <a:lnTo>
                    <a:pt x="1043216" y="51816"/>
                  </a:lnTo>
                  <a:lnTo>
                    <a:pt x="73850" y="51816"/>
                  </a:lnTo>
                  <a:lnTo>
                    <a:pt x="73139" y="48285"/>
                  </a:lnTo>
                  <a:lnTo>
                    <a:pt x="64858" y="36195"/>
                  </a:lnTo>
                  <a:lnTo>
                    <a:pt x="52730" y="28092"/>
                  </a:lnTo>
                  <a:lnTo>
                    <a:pt x="38087" y="25146"/>
                  </a:lnTo>
                  <a:lnTo>
                    <a:pt x="23139" y="28092"/>
                  </a:lnTo>
                  <a:lnTo>
                    <a:pt x="11049" y="36195"/>
                  </a:lnTo>
                  <a:lnTo>
                    <a:pt x="2946" y="48285"/>
                  </a:lnTo>
                  <a:lnTo>
                    <a:pt x="0" y="63246"/>
                  </a:lnTo>
                  <a:lnTo>
                    <a:pt x="2946" y="78193"/>
                  </a:lnTo>
                  <a:lnTo>
                    <a:pt x="11049" y="90297"/>
                  </a:lnTo>
                  <a:lnTo>
                    <a:pt x="23139" y="98386"/>
                  </a:lnTo>
                  <a:lnTo>
                    <a:pt x="38087" y="101333"/>
                  </a:lnTo>
                  <a:lnTo>
                    <a:pt x="52730" y="98386"/>
                  </a:lnTo>
                  <a:lnTo>
                    <a:pt x="64858" y="90297"/>
                  </a:lnTo>
                  <a:lnTo>
                    <a:pt x="73139" y="78193"/>
                  </a:lnTo>
                  <a:lnTo>
                    <a:pt x="73850" y="74676"/>
                  </a:lnTo>
                  <a:lnTo>
                    <a:pt x="76200" y="74676"/>
                  </a:lnTo>
                  <a:lnTo>
                    <a:pt x="1040879" y="74676"/>
                  </a:lnTo>
                  <a:lnTo>
                    <a:pt x="1043216" y="74676"/>
                  </a:lnTo>
                  <a:lnTo>
                    <a:pt x="1043927" y="78193"/>
                  </a:lnTo>
                  <a:lnTo>
                    <a:pt x="1052207" y="90297"/>
                  </a:lnTo>
                  <a:lnTo>
                    <a:pt x="1064336" y="98386"/>
                  </a:lnTo>
                  <a:lnTo>
                    <a:pt x="1078979" y="101346"/>
                  </a:lnTo>
                  <a:lnTo>
                    <a:pt x="1093927" y="98386"/>
                  </a:lnTo>
                  <a:lnTo>
                    <a:pt x="1106030" y="90297"/>
                  </a:lnTo>
                  <a:lnTo>
                    <a:pt x="1114120" y="78193"/>
                  </a:lnTo>
                  <a:lnTo>
                    <a:pt x="1117079" y="63246"/>
                  </a:lnTo>
                  <a:close/>
                </a:path>
                <a:path w="2019300" h="127000">
                  <a:moveTo>
                    <a:pt x="2019300" y="63246"/>
                  </a:moveTo>
                  <a:lnTo>
                    <a:pt x="1943100" y="0"/>
                  </a:lnTo>
                  <a:lnTo>
                    <a:pt x="1963686" y="51816"/>
                  </a:lnTo>
                  <a:lnTo>
                    <a:pt x="1307579" y="51816"/>
                  </a:lnTo>
                  <a:lnTo>
                    <a:pt x="1307579" y="74676"/>
                  </a:lnTo>
                  <a:lnTo>
                    <a:pt x="1963686" y="74676"/>
                  </a:lnTo>
                  <a:lnTo>
                    <a:pt x="1943100" y="126492"/>
                  </a:lnTo>
                  <a:lnTo>
                    <a:pt x="1968233" y="105625"/>
                  </a:lnTo>
                  <a:lnTo>
                    <a:pt x="2019300" y="63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3293" y="4248150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495300" y="381000"/>
                  </a:moveTo>
                  <a:lnTo>
                    <a:pt x="685800" y="583691"/>
                  </a:lnTo>
                </a:path>
                <a:path w="685800" h="584200">
                  <a:moveTo>
                    <a:pt x="0" y="0"/>
                  </a:moveTo>
                  <a:lnTo>
                    <a:pt x="431279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8373" y="4248150"/>
              <a:ext cx="127635" cy="431800"/>
            </a:xfrm>
            <a:custGeom>
              <a:avLst/>
              <a:gdLst/>
              <a:ahLst/>
              <a:cxnLst/>
              <a:rect l="l" t="t" r="r" b="b"/>
              <a:pathLst>
                <a:path w="127634" h="431800">
                  <a:moveTo>
                    <a:pt x="64020" y="381000"/>
                  </a:moveTo>
                  <a:lnTo>
                    <a:pt x="0" y="355091"/>
                  </a:lnTo>
                  <a:lnTo>
                    <a:pt x="52577" y="417672"/>
                  </a:lnTo>
                  <a:lnTo>
                    <a:pt x="52577" y="381000"/>
                  </a:lnTo>
                  <a:lnTo>
                    <a:pt x="64020" y="381000"/>
                  </a:lnTo>
                  <a:close/>
                </a:path>
                <a:path w="127634" h="431800">
                  <a:moveTo>
                    <a:pt x="74675" y="376634"/>
                  </a:moveTo>
                  <a:lnTo>
                    <a:pt x="74675" y="0"/>
                  </a:lnTo>
                  <a:lnTo>
                    <a:pt x="52577" y="0"/>
                  </a:lnTo>
                  <a:lnTo>
                    <a:pt x="52577" y="376369"/>
                  </a:lnTo>
                  <a:lnTo>
                    <a:pt x="64020" y="381000"/>
                  </a:lnTo>
                  <a:lnTo>
                    <a:pt x="74675" y="376634"/>
                  </a:lnTo>
                  <a:close/>
                </a:path>
                <a:path w="127634" h="431800">
                  <a:moveTo>
                    <a:pt x="74675" y="418451"/>
                  </a:moveTo>
                  <a:lnTo>
                    <a:pt x="74675" y="381000"/>
                  </a:lnTo>
                  <a:lnTo>
                    <a:pt x="52577" y="381000"/>
                  </a:lnTo>
                  <a:lnTo>
                    <a:pt x="52577" y="417672"/>
                  </a:lnTo>
                  <a:lnTo>
                    <a:pt x="64020" y="431291"/>
                  </a:lnTo>
                  <a:lnTo>
                    <a:pt x="74675" y="418451"/>
                  </a:lnTo>
                  <a:close/>
                </a:path>
                <a:path w="127634" h="431800">
                  <a:moveTo>
                    <a:pt x="127253" y="355091"/>
                  </a:moveTo>
                  <a:lnTo>
                    <a:pt x="64020" y="381000"/>
                  </a:lnTo>
                  <a:lnTo>
                    <a:pt x="74675" y="381000"/>
                  </a:lnTo>
                  <a:lnTo>
                    <a:pt x="74675" y="418451"/>
                  </a:lnTo>
                  <a:lnTo>
                    <a:pt x="127253" y="355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5093" y="4641342"/>
              <a:ext cx="2781300" cy="788035"/>
            </a:xfrm>
            <a:custGeom>
              <a:avLst/>
              <a:gdLst/>
              <a:ahLst/>
              <a:cxnLst/>
              <a:rect l="l" t="t" r="r" b="b"/>
              <a:pathLst>
                <a:path w="2781300" h="788035">
                  <a:moveTo>
                    <a:pt x="2781299" y="0"/>
                  </a:moveTo>
                  <a:lnTo>
                    <a:pt x="2590799" y="203454"/>
                  </a:lnTo>
                </a:path>
                <a:path w="2781300" h="788035">
                  <a:moveTo>
                    <a:pt x="0" y="787908"/>
                  </a:moveTo>
                  <a:lnTo>
                    <a:pt x="1257299" y="787908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8373" y="5010150"/>
              <a:ext cx="127635" cy="431800"/>
            </a:xfrm>
            <a:custGeom>
              <a:avLst/>
              <a:gdLst/>
              <a:ahLst/>
              <a:cxnLst/>
              <a:rect l="l" t="t" r="r" b="b"/>
              <a:pathLst>
                <a:path w="127634" h="431800">
                  <a:moveTo>
                    <a:pt x="127253" y="76200"/>
                  </a:moveTo>
                  <a:lnTo>
                    <a:pt x="64020" y="0"/>
                  </a:lnTo>
                  <a:lnTo>
                    <a:pt x="0" y="76200"/>
                  </a:lnTo>
                  <a:lnTo>
                    <a:pt x="52577" y="54922"/>
                  </a:lnTo>
                  <a:lnTo>
                    <a:pt x="52577" y="50291"/>
                  </a:lnTo>
                  <a:lnTo>
                    <a:pt x="74675" y="50291"/>
                  </a:lnTo>
                  <a:lnTo>
                    <a:pt x="74675" y="54657"/>
                  </a:lnTo>
                  <a:lnTo>
                    <a:pt x="127253" y="76200"/>
                  </a:lnTo>
                  <a:close/>
                </a:path>
                <a:path w="127634" h="431800">
                  <a:moveTo>
                    <a:pt x="64020" y="50291"/>
                  </a:moveTo>
                  <a:lnTo>
                    <a:pt x="52577" y="50291"/>
                  </a:lnTo>
                  <a:lnTo>
                    <a:pt x="52577" y="54922"/>
                  </a:lnTo>
                  <a:lnTo>
                    <a:pt x="64020" y="50291"/>
                  </a:lnTo>
                  <a:close/>
                </a:path>
                <a:path w="127634" h="431800">
                  <a:moveTo>
                    <a:pt x="74675" y="431291"/>
                  </a:moveTo>
                  <a:lnTo>
                    <a:pt x="74675" y="54657"/>
                  </a:lnTo>
                  <a:lnTo>
                    <a:pt x="64020" y="50291"/>
                  </a:lnTo>
                  <a:lnTo>
                    <a:pt x="52577" y="54922"/>
                  </a:lnTo>
                  <a:lnTo>
                    <a:pt x="52577" y="431291"/>
                  </a:lnTo>
                  <a:lnTo>
                    <a:pt x="74675" y="431291"/>
                  </a:lnTo>
                  <a:close/>
                </a:path>
                <a:path w="127634" h="431800">
                  <a:moveTo>
                    <a:pt x="74675" y="54657"/>
                  </a:moveTo>
                  <a:lnTo>
                    <a:pt x="74675" y="50291"/>
                  </a:lnTo>
                  <a:lnTo>
                    <a:pt x="64020" y="50291"/>
                  </a:lnTo>
                  <a:lnTo>
                    <a:pt x="74675" y="54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4273" y="4844796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0" y="444245"/>
                  </a:lnTo>
                </a:path>
              </a:pathLst>
            </a:custGeom>
            <a:ln w="222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34273" y="5301996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h="622935">
                  <a:moveTo>
                    <a:pt x="0" y="0"/>
                  </a:moveTo>
                  <a:lnTo>
                    <a:pt x="0" y="622553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0441" y="5785865"/>
              <a:ext cx="634746" cy="4686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55193" y="6012942"/>
              <a:ext cx="1041400" cy="0"/>
            </a:xfrm>
            <a:custGeom>
              <a:avLst/>
              <a:gdLst/>
              <a:ahLst/>
              <a:cxnLst/>
              <a:rect l="l" t="t" r="r" b="b"/>
              <a:pathLst>
                <a:path w="1041400">
                  <a:moveTo>
                    <a:pt x="0" y="0"/>
                  </a:moveTo>
                  <a:lnTo>
                    <a:pt x="1040879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639" y="5708142"/>
              <a:ext cx="318135" cy="356235"/>
            </a:xfrm>
            <a:custGeom>
              <a:avLst/>
              <a:gdLst/>
              <a:ahLst/>
              <a:cxnLst/>
              <a:rect l="l" t="t" r="r" b="b"/>
              <a:pathLst>
                <a:path w="318135" h="356235">
                  <a:moveTo>
                    <a:pt x="317753" y="178308"/>
                  </a:moveTo>
                  <a:lnTo>
                    <a:pt x="0" y="0"/>
                  </a:lnTo>
                  <a:lnTo>
                    <a:pt x="0" y="355854"/>
                  </a:lnTo>
                  <a:lnTo>
                    <a:pt x="317753" y="178308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0639" y="5708142"/>
              <a:ext cx="318135" cy="356235"/>
            </a:xfrm>
            <a:custGeom>
              <a:avLst/>
              <a:gdLst/>
              <a:ahLst/>
              <a:cxnLst/>
              <a:rect l="l" t="t" r="r" b="b"/>
              <a:pathLst>
                <a:path w="318135" h="356235">
                  <a:moveTo>
                    <a:pt x="317753" y="178308"/>
                  </a:moveTo>
                  <a:lnTo>
                    <a:pt x="0" y="0"/>
                  </a:lnTo>
                  <a:lnTo>
                    <a:pt x="0" y="355854"/>
                  </a:lnTo>
                  <a:lnTo>
                    <a:pt x="317753" y="178308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4327" y="5837237"/>
              <a:ext cx="111378" cy="1106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02593" y="5886450"/>
              <a:ext cx="1206500" cy="241300"/>
            </a:xfrm>
            <a:custGeom>
              <a:avLst/>
              <a:gdLst/>
              <a:ahLst/>
              <a:cxnLst/>
              <a:rect l="l" t="t" r="r" b="b"/>
              <a:pathLst>
                <a:path w="1206500" h="241300">
                  <a:moveTo>
                    <a:pt x="774192" y="12191"/>
                  </a:moveTo>
                  <a:lnTo>
                    <a:pt x="1206246" y="12191"/>
                  </a:lnTo>
                </a:path>
                <a:path w="1206500" h="241300">
                  <a:moveTo>
                    <a:pt x="0" y="240791"/>
                  </a:moveTo>
                  <a:lnTo>
                    <a:pt x="1206246" y="240791"/>
                  </a:lnTo>
                </a:path>
                <a:path w="1206500" h="241300">
                  <a:moveTo>
                    <a:pt x="0" y="0"/>
                  </a:moveTo>
                  <a:lnTo>
                    <a:pt x="368046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65169" y="5631434"/>
            <a:ext cx="306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7249797" y="4209534"/>
            <a:ext cx="683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0864" y="5720588"/>
            <a:ext cx="1172210" cy="7683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3060" marR="5080" indent="310515">
              <a:lnSpc>
                <a:spcPct val="104099"/>
              </a:lnSpc>
              <a:spcBef>
                <a:spcPts val="20"/>
              </a:spcBef>
            </a:pPr>
            <a:r>
              <a:rPr sz="1600" b="1" spc="-20" dirty="0">
                <a:latin typeface="Times New Roman"/>
                <a:cs typeface="Times New Roman"/>
              </a:rPr>
              <a:t>Gate </a:t>
            </a:r>
            <a:r>
              <a:rPr sz="1600" b="1" dirty="0">
                <a:latin typeface="Times New Roman"/>
                <a:cs typeface="Times New Roman"/>
              </a:rPr>
              <a:t>INT0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Pin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Pin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3.2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3.3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7596" y="5212319"/>
            <a:ext cx="683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0415" y="5047724"/>
            <a:ext cx="1172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Tx </a:t>
            </a:r>
            <a:r>
              <a:rPr sz="1600" b="1" spc="-25" dirty="0">
                <a:latin typeface="Times New Roman"/>
                <a:cs typeface="Times New Roman"/>
              </a:rPr>
              <a:t>Pin </a:t>
            </a:r>
            <a:r>
              <a:rPr sz="1600" b="1" dirty="0">
                <a:latin typeface="Times New Roman"/>
                <a:cs typeface="Times New Roman"/>
              </a:rPr>
              <a:t>Pin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3.4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3.5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17" y="2178050"/>
            <a:ext cx="21132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975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Accessing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640841"/>
            <a:ext cx="6667500" cy="57886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5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  <a:p>
            <a:pPr marL="553720" marR="128905" indent="-45720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all the bits of port P1 </a:t>
            </a:r>
            <a:r>
              <a:rPr sz="1800" spc="-10" dirty="0">
                <a:latin typeface="Times New Roman"/>
                <a:cs typeface="Times New Roman"/>
              </a:rPr>
              <a:t>continuously </a:t>
            </a:r>
            <a:r>
              <a:rPr sz="1800" dirty="0">
                <a:latin typeface="Times New Roman"/>
                <a:cs typeface="Times New Roman"/>
              </a:rPr>
              <a:t>with some delay in between. Use Timer 0, 16-bit mode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generate the </a:t>
            </a:r>
            <a:r>
              <a:rPr sz="1800" spc="-10" dirty="0">
                <a:latin typeface="Times New Roman"/>
                <a:cs typeface="Times New Roman"/>
              </a:rPr>
              <a:t>delay.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930"/>
              </a:lnSpc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968115">
              <a:lnSpc>
                <a:spcPct val="79900"/>
              </a:lnSpc>
              <a:spcBef>
                <a:spcPts val="204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T0Delay(void);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P1=0x55;</a:t>
            </a:r>
            <a:endParaRPr sz="1800">
              <a:latin typeface="Courier New"/>
              <a:cs typeface="Courier New"/>
            </a:endParaRPr>
          </a:p>
          <a:p>
            <a:pPr marL="642620" marR="4650740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T0Delay(); P1=0xAA;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505"/>
              </a:lnSpc>
            </a:pPr>
            <a:r>
              <a:rPr sz="1800" spc="-10" dirty="0">
                <a:latin typeface="Courier New"/>
                <a:cs typeface="Courier New"/>
              </a:rPr>
              <a:t>T0Delay();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 marR="4514215" indent="-273685">
              <a:lnSpc>
                <a:spcPct val="79900"/>
              </a:lnSpc>
              <a:spcBef>
                <a:spcPts val="219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T0Delay(){ TMOD=0x01; TL0=0x00; TH0=0x35; TR0=1;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(TF0==0);</a:t>
            </a:r>
            <a:endParaRPr sz="1800">
              <a:latin typeface="Courier New"/>
              <a:cs typeface="Courier New"/>
            </a:endParaRPr>
          </a:p>
          <a:p>
            <a:pPr marL="370205" marR="5469890">
              <a:lnSpc>
                <a:spcPct val="79700"/>
              </a:lnSpc>
              <a:spcBef>
                <a:spcPts val="220"/>
              </a:spcBef>
            </a:pPr>
            <a:r>
              <a:rPr sz="1800" spc="-20" dirty="0">
                <a:latin typeface="Courier New"/>
                <a:cs typeface="Courier New"/>
              </a:rPr>
              <a:t>TR0=0; TF0=0;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34217" y="4635246"/>
            <a:ext cx="5002530" cy="1254760"/>
            <a:chOff x="4434217" y="4635246"/>
            <a:chExt cx="5002530" cy="1254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7661" y="4635246"/>
              <a:ext cx="3608831" cy="12542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46917" y="4749546"/>
              <a:ext cx="1304925" cy="312420"/>
            </a:xfrm>
            <a:custGeom>
              <a:avLst/>
              <a:gdLst/>
              <a:ahLst/>
              <a:cxnLst/>
              <a:rect l="l" t="t" r="r" b="b"/>
              <a:pathLst>
                <a:path w="1304925" h="312420">
                  <a:moveTo>
                    <a:pt x="0" y="312419"/>
                  </a:moveTo>
                  <a:lnTo>
                    <a:pt x="1143000" y="0"/>
                  </a:lnTo>
                  <a:lnTo>
                    <a:pt x="130454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27661" y="4635246"/>
            <a:ext cx="3609340" cy="125476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FFFFH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 3500H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CAFFH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51967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51968</a:t>
            </a:r>
            <a:endParaRPr sz="1800">
              <a:latin typeface="Times New Roman"/>
              <a:cs typeface="Times New Roman"/>
            </a:endParaRPr>
          </a:p>
          <a:p>
            <a:pPr marL="131445" marR="124460">
              <a:lnSpc>
                <a:spcPts val="2130"/>
              </a:lnSpc>
              <a:spcBef>
                <a:spcPts val="57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51968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1.085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56.384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approximate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29" y="1083055"/>
            <a:ext cx="215265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TIMERS IN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04957" y="2178050"/>
            <a:ext cx="1780539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11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Calculating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Length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Timers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935" y="812545"/>
            <a:ext cx="6567805" cy="352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2446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810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up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8051,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many</a:t>
            </a:r>
            <a:r>
              <a:rPr sz="2800" spc="-10" dirty="0">
                <a:latin typeface="Tahoma"/>
                <a:cs typeface="Tahoma"/>
              </a:rPr>
              <a:t> recent </a:t>
            </a:r>
            <a:r>
              <a:rPr sz="2800" dirty="0">
                <a:latin typeface="Tahoma"/>
                <a:cs typeface="Tahoma"/>
              </a:rPr>
              <a:t>versions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have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reduced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number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clocks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machine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cycle </a:t>
            </a:r>
            <a:r>
              <a:rPr sz="2800" dirty="0">
                <a:latin typeface="Tahoma"/>
                <a:cs typeface="Tahoma"/>
              </a:rPr>
              <a:t>from 12 to four, or even </a:t>
            </a:r>
            <a:r>
              <a:rPr sz="2800" spc="-25" dirty="0">
                <a:latin typeface="Tahoma"/>
                <a:cs typeface="Tahoma"/>
              </a:rPr>
              <a:t>one</a:t>
            </a:r>
            <a:endParaRPr sz="2800">
              <a:latin typeface="Tahoma"/>
              <a:cs typeface="Tahoma"/>
            </a:endParaRPr>
          </a:p>
          <a:p>
            <a:pPr marL="380365" marR="30480" indent="-34290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80365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frequency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always </a:t>
            </a:r>
            <a:r>
              <a:rPr sz="2800" dirty="0">
                <a:latin typeface="Tahoma"/>
                <a:cs typeface="Tahoma"/>
              </a:rPr>
              <a:t>1/12</a:t>
            </a:r>
            <a:r>
              <a:rPr sz="2850" baseline="23391" dirty="0">
                <a:latin typeface="Tahoma"/>
                <a:cs typeface="Tahoma"/>
              </a:rPr>
              <a:t>th</a:t>
            </a:r>
            <a:r>
              <a:rPr sz="2850" spc="412" baseline="23391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frequency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crystal </a:t>
            </a:r>
            <a:r>
              <a:rPr sz="2800" dirty="0">
                <a:latin typeface="Tahoma"/>
                <a:cs typeface="Tahoma"/>
              </a:rPr>
              <a:t>attached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8051,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regardless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8051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version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467" y="2178050"/>
            <a:ext cx="200025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(16-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 reload)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640841"/>
            <a:ext cx="6667500" cy="55695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5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  <a:p>
            <a:pPr marL="553720" marR="174625" indent="-45720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only bit P1.5 continuously </a:t>
            </a:r>
            <a:r>
              <a:rPr sz="1800" spc="-10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50 ms. Use Timer 0, mode 1 (16-bit) to create the delay. Test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program on the (a) AT89C51 and (b) </a:t>
            </a:r>
            <a:r>
              <a:rPr sz="1800" spc="-10" dirty="0">
                <a:latin typeface="Times New Roman"/>
                <a:cs typeface="Times New Roman"/>
              </a:rPr>
              <a:t>DS89C420.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930"/>
              </a:lnSpc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695700">
              <a:lnSpc>
                <a:spcPct val="79900"/>
              </a:lnSpc>
              <a:spcBef>
                <a:spcPts val="204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T0M1Delay(void); </a:t>
            </a:r>
            <a:r>
              <a:rPr sz="1800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mybit=P1^5;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</a:t>
            </a:r>
            <a:endParaRPr sz="1800">
              <a:latin typeface="Courier New"/>
              <a:cs typeface="Courier New"/>
            </a:endParaRPr>
          </a:p>
          <a:p>
            <a:pPr marL="642620" marR="4241800" indent="-273050">
              <a:lnSpc>
                <a:spcPct val="79900"/>
              </a:lnSpc>
              <a:spcBef>
                <a:spcPts val="220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mybit=~mybit; T0M1Delay();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 marR="3695700" indent="-273685">
              <a:lnSpc>
                <a:spcPct val="799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T0M1Delay(void){ TMOD=0x01; TL0=0xFD;</a:t>
            </a:r>
            <a:endParaRPr sz="1800">
              <a:latin typeface="Courier New"/>
              <a:cs typeface="Courier New"/>
            </a:endParaRPr>
          </a:p>
          <a:p>
            <a:pPr marL="370205" marR="5060950">
              <a:lnSpc>
                <a:spcPct val="797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TH0=0x4B; TR0=1;</a:t>
            </a:r>
            <a:endParaRPr sz="1800">
              <a:latin typeface="Courier New"/>
              <a:cs typeface="Courier New"/>
            </a:endParaRPr>
          </a:p>
          <a:p>
            <a:pPr marL="370205" marR="4241800">
              <a:lnSpc>
                <a:spcPct val="79700"/>
              </a:lnSpc>
              <a:spcBef>
                <a:spcPts val="10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(TF0==0); TR0=0;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TF0=0;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3935" y="4535423"/>
            <a:ext cx="4350385" cy="963294"/>
            <a:chOff x="4463935" y="4535423"/>
            <a:chExt cx="4350385" cy="96329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141" y="4535423"/>
              <a:ext cx="2955797" cy="9631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76635" y="4649723"/>
              <a:ext cx="1305560" cy="195580"/>
            </a:xfrm>
            <a:custGeom>
              <a:avLst/>
              <a:gdLst/>
              <a:ahLst/>
              <a:cxnLst/>
              <a:rect l="l" t="t" r="r" b="b"/>
              <a:pathLst>
                <a:path w="1305560" h="195579">
                  <a:moveTo>
                    <a:pt x="0" y="195072"/>
                  </a:moveTo>
                  <a:lnTo>
                    <a:pt x="1143000" y="0"/>
                  </a:lnTo>
                  <a:lnTo>
                    <a:pt x="1305306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58141" y="4535423"/>
            <a:ext cx="2955925" cy="96329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FFFFH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4BFDH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B402H</a:t>
            </a:r>
            <a:endParaRPr sz="18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46082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46083</a:t>
            </a:r>
            <a:endParaRPr sz="18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46083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1.085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467" y="2178050"/>
            <a:ext cx="200025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(16-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 reload)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ts val="2385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541019"/>
            <a:ext cx="6667500" cy="59931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0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553720" marR="327025" indent="-45720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all bits of P2 continuously </a:t>
            </a:r>
            <a:r>
              <a:rPr sz="1800" spc="-10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500 ms. Use Timer 1, mode 1 to create the </a:t>
            </a:r>
            <a:r>
              <a:rPr sz="1800" spc="-10" dirty="0">
                <a:latin typeface="Times New Roman"/>
                <a:cs typeface="Times New Roman"/>
              </a:rPr>
              <a:t>delay.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2005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714"/>
              </a:lnSpc>
            </a:pPr>
            <a:r>
              <a:rPr sz="1800" dirty="0">
                <a:latin typeface="Tahoma"/>
                <a:cs typeface="Tahoma"/>
              </a:rPr>
              <a:t>//tested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DS89C420,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XTAL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11.0592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MHz</a:t>
            </a:r>
            <a:endParaRPr sz="1800">
              <a:latin typeface="Tahoma"/>
              <a:cs typeface="Tahoma"/>
            </a:endParaRPr>
          </a:p>
          <a:p>
            <a:pPr marL="96520" marR="3695700">
              <a:lnSpc>
                <a:spcPct val="799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T1M1Delay(void);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unsigned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P2=0x55;</a:t>
            </a:r>
            <a:endParaRPr sz="1800">
              <a:latin typeface="Courier New"/>
              <a:cs typeface="Courier New"/>
            </a:endParaRPr>
          </a:p>
          <a:p>
            <a:pPr marL="642620" marR="4786630" indent="-273050">
              <a:lnSpc>
                <a:spcPct val="800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P2=~P2;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(x=0;x&lt;20;x++)</a:t>
            </a:r>
            <a:endParaRPr sz="1800">
              <a:latin typeface="Courier New"/>
              <a:cs typeface="Courier New"/>
            </a:endParaRPr>
          </a:p>
          <a:p>
            <a:pPr marL="109982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T1M1Delay();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 marR="3695700" indent="-273685">
              <a:lnSpc>
                <a:spcPct val="799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T1M1Delay(void){ TMOD=0x10; TL1=0xFE;</a:t>
            </a:r>
            <a:endParaRPr sz="1800">
              <a:latin typeface="Courier New"/>
              <a:cs typeface="Courier New"/>
            </a:endParaRPr>
          </a:p>
          <a:p>
            <a:pPr marL="370205" marR="5060950">
              <a:lnSpc>
                <a:spcPct val="797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TH1=0xA5; TR1=1;</a:t>
            </a:r>
            <a:endParaRPr sz="1800">
              <a:latin typeface="Courier New"/>
              <a:cs typeface="Courier New"/>
            </a:endParaRPr>
          </a:p>
          <a:p>
            <a:pPr marL="370205" marR="4241800">
              <a:lnSpc>
                <a:spcPct val="797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(TF1==0); TR1=0;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TF1=0;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24133" y="4795265"/>
            <a:ext cx="4829810" cy="1355090"/>
            <a:chOff x="4524133" y="4795265"/>
            <a:chExt cx="4829810" cy="1355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756" y="4795265"/>
              <a:ext cx="3042666" cy="13548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36833" y="4909565"/>
              <a:ext cx="1697989" cy="254635"/>
            </a:xfrm>
            <a:custGeom>
              <a:avLst/>
              <a:gdLst/>
              <a:ahLst/>
              <a:cxnLst/>
              <a:rect l="l" t="t" r="r" b="b"/>
              <a:pathLst>
                <a:path w="1697989" h="254635">
                  <a:moveTo>
                    <a:pt x="0" y="254508"/>
                  </a:moveTo>
                  <a:lnTo>
                    <a:pt x="1486662" y="0"/>
                  </a:lnTo>
                  <a:lnTo>
                    <a:pt x="1697736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10757" y="4795265"/>
            <a:ext cx="3042920" cy="135445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27635" marR="365760">
              <a:lnSpc>
                <a:spcPts val="26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A5FEH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42494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decimal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65536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42494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23042</a:t>
            </a:r>
            <a:endParaRPr sz="18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23042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1.085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500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40238" y="2149855"/>
            <a:ext cx="11099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TMOD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09823" y="5144833"/>
          <a:ext cx="297052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49300"/>
                <a:gridCol w="748664"/>
                <a:gridCol w="735964"/>
              </a:tblGrid>
              <a:tr h="3683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C/T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</a:tr>
              <a:tr h="406400">
                <a:tc gridSpan="4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Timer1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5923" y="5144833"/>
          <a:ext cx="297052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49300"/>
                <a:gridCol w="748664"/>
                <a:gridCol w="735964"/>
              </a:tblGrid>
              <a:tr h="3683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C/T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</a:tr>
              <a:tr h="406400">
                <a:tc gridSpan="4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Timer0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9525">
                      <a:solidFill>
                        <a:srgbClr val="545472"/>
                      </a:solidFill>
                      <a:prstDash val="solid"/>
                    </a:lnT>
                    <a:lnB w="952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40335" y="812545"/>
            <a:ext cx="6541134" cy="427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Both timers 0 and 1 use the </a:t>
            </a:r>
            <a:r>
              <a:rPr sz="2800" spc="-20" dirty="0">
                <a:latin typeface="Tahoma"/>
                <a:cs typeface="Tahoma"/>
              </a:rPr>
              <a:t>same </a:t>
            </a:r>
            <a:r>
              <a:rPr sz="2800" dirty="0">
                <a:latin typeface="Tahoma"/>
                <a:cs typeface="Tahoma"/>
              </a:rPr>
              <a:t>register, called TMOD (timer mode), </a:t>
            </a:r>
            <a:r>
              <a:rPr sz="2800" spc="-25" dirty="0">
                <a:latin typeface="Tahoma"/>
                <a:cs typeface="Tahoma"/>
              </a:rPr>
              <a:t>to </a:t>
            </a:r>
            <a:r>
              <a:rPr sz="2800" dirty="0">
                <a:latin typeface="Tahoma"/>
                <a:cs typeface="Tahoma"/>
              </a:rPr>
              <a:t>set the various timer operation </a:t>
            </a:r>
            <a:r>
              <a:rPr sz="2800" spc="-10" dirty="0">
                <a:latin typeface="Tahoma"/>
                <a:cs typeface="Tahoma"/>
              </a:rPr>
              <a:t>modes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TMOD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8-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register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lower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4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45471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upper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4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each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case,</a:t>
            </a:r>
            <a:endParaRPr sz="24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lower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2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used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set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mode</a:t>
            </a:r>
            <a:endParaRPr sz="2000">
              <a:latin typeface="Tahoma"/>
              <a:cs typeface="Tahoma"/>
            </a:endParaRPr>
          </a:p>
          <a:p>
            <a:pPr marL="1154430" lvl="2" indent="-22796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154430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upper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2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specify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operation</a:t>
            </a:r>
            <a:endParaRPr sz="200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1535"/>
              </a:spcBef>
              <a:tabLst>
                <a:tab pos="5638165" algn="l"/>
              </a:tabLst>
            </a:pPr>
            <a:r>
              <a:rPr sz="2100" b="1" spc="-15" baseline="3968" dirty="0">
                <a:latin typeface="Times New Roman"/>
                <a:cs typeface="Times New Roman"/>
              </a:rPr>
              <a:t>(MSB)</a:t>
            </a:r>
            <a:r>
              <a:rPr sz="2100" b="1" baseline="3968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(LSB)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4467" y="2178050"/>
            <a:ext cx="200025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(16-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 reload)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ts val="2385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945641"/>
            <a:ext cx="6667500" cy="536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5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  <a:p>
            <a:pPr marL="96520" marR="79756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A switch is connected to pin P1.2. Write an 8051 C program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monitor SW and create the following frequencies on pin </a:t>
            </a:r>
            <a:r>
              <a:rPr sz="1800" spc="-10" dirty="0">
                <a:latin typeface="Times New Roman"/>
                <a:cs typeface="Times New Roman"/>
              </a:rPr>
              <a:t>P1.7: </a:t>
            </a:r>
            <a:r>
              <a:rPr sz="1800" dirty="0">
                <a:latin typeface="Times New Roman"/>
                <a:cs typeface="Times New Roman"/>
              </a:rPr>
              <a:t>SW=0: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500Hz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820"/>
              </a:lnSpc>
            </a:pPr>
            <a:r>
              <a:rPr sz="1800" dirty="0">
                <a:latin typeface="Times New Roman"/>
                <a:cs typeface="Times New Roman"/>
              </a:rPr>
              <a:t>SW=1: 750Hz, use Timer 0, mode 1 for both of </a:t>
            </a:r>
            <a:r>
              <a:rPr sz="1800" spc="-10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930"/>
              </a:lnSpc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4104640">
              <a:lnSpc>
                <a:spcPct val="79900"/>
              </a:lnSpc>
              <a:spcBef>
                <a:spcPts val="209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mybit=P1^5; </a:t>
            </a:r>
            <a:r>
              <a:rPr sz="1800" dirty="0">
                <a:latin typeface="Courier New"/>
                <a:cs typeface="Courier New"/>
              </a:rPr>
              <a:t>sbit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SW=P1^7;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T0M1Delay(unsigned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char);</a:t>
            </a:r>
            <a:endParaRPr sz="1800">
              <a:latin typeface="Courier New"/>
              <a:cs typeface="Courier New"/>
            </a:endParaRPr>
          </a:p>
          <a:p>
            <a:pPr marL="370205" marR="4377690" indent="-273685">
              <a:lnSpc>
                <a:spcPct val="79700"/>
              </a:lnSpc>
              <a:spcBef>
                <a:spcPts val="220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 SW=1;</a:t>
            </a:r>
            <a:endParaRPr sz="1800">
              <a:latin typeface="Courier New"/>
              <a:cs typeface="Courier New"/>
            </a:endParaRPr>
          </a:p>
          <a:p>
            <a:pPr marL="642620" marR="4241800" indent="-273050">
              <a:lnSpc>
                <a:spcPct val="799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mybit=~mybit;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(SW==0)</a:t>
            </a:r>
            <a:endParaRPr sz="1800">
              <a:latin typeface="Courier New"/>
              <a:cs typeface="Courier New"/>
            </a:endParaRPr>
          </a:p>
          <a:p>
            <a:pPr marL="1052830">
              <a:lnSpc>
                <a:spcPts val="1505"/>
              </a:lnSpc>
            </a:pPr>
            <a:r>
              <a:rPr sz="1800" spc="-10" dirty="0">
                <a:latin typeface="Courier New"/>
                <a:cs typeface="Courier New"/>
              </a:rPr>
              <a:t>T0M1Delay(0);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05283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T0M1Delay(1);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latin typeface="Courier New"/>
                <a:cs typeface="Courier New"/>
              </a:rPr>
              <a:t>.....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467" y="2178050"/>
            <a:ext cx="200025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(16-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 reload)</a:t>
            </a:r>
            <a:endParaRPr sz="2400">
              <a:latin typeface="Tahoma"/>
              <a:cs typeface="Tahoma"/>
            </a:endParaRPr>
          </a:p>
          <a:p>
            <a:pPr marR="5080" algn="ctr">
              <a:lnSpc>
                <a:spcPts val="2385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945641"/>
            <a:ext cx="6667500" cy="431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ourier New"/>
                <a:cs typeface="Courier New"/>
              </a:rPr>
              <a:t>.....</a:t>
            </a:r>
            <a:endParaRPr sz="1800">
              <a:latin typeface="Courier New"/>
              <a:cs typeface="Courier New"/>
            </a:endParaRPr>
          </a:p>
          <a:p>
            <a:pPr marL="370205" marR="2193290" indent="-273685">
              <a:lnSpc>
                <a:spcPct val="80000"/>
              </a:lnSpc>
              <a:spcBef>
                <a:spcPts val="1720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T0M1Delay(unsigned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c){ </a:t>
            </a:r>
            <a:r>
              <a:rPr sz="1800" spc="-10" dirty="0">
                <a:latin typeface="Courier New"/>
                <a:cs typeface="Courier New"/>
              </a:rPr>
              <a:t>TMOD=0x01;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(c==0)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79145" marR="4650740">
              <a:lnSpc>
                <a:spcPct val="79700"/>
              </a:lnSpc>
              <a:spcBef>
                <a:spcPts val="225"/>
              </a:spcBef>
            </a:pPr>
            <a:r>
              <a:rPr sz="1800" spc="-10" dirty="0">
                <a:latin typeface="Courier New"/>
                <a:cs typeface="Courier New"/>
              </a:rPr>
              <a:t>TL0=0x67; TH0=0xFC;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79145" marR="4650740">
              <a:lnSpc>
                <a:spcPct val="79700"/>
              </a:lnSpc>
              <a:spcBef>
                <a:spcPts val="220"/>
              </a:spcBef>
            </a:pPr>
            <a:r>
              <a:rPr sz="1800" spc="-10" dirty="0">
                <a:latin typeface="Courier New"/>
                <a:cs typeface="Courier New"/>
              </a:rPr>
              <a:t>TL0=0x9A; TH0=0xFD;</a:t>
            </a:r>
            <a:endParaRPr sz="1800">
              <a:latin typeface="Courier New"/>
              <a:cs typeface="Courier New"/>
            </a:endParaRPr>
          </a:p>
          <a:p>
            <a:pPr marL="370205" marR="5469890">
              <a:lnSpc>
                <a:spcPct val="79700"/>
              </a:lnSpc>
              <a:spcBef>
                <a:spcPts val="10"/>
              </a:spcBef>
            </a:pPr>
            <a:r>
              <a:rPr sz="1800" spc="-50" dirty="0">
                <a:latin typeface="Courier New"/>
                <a:cs typeface="Courier New"/>
              </a:rPr>
              <a:t>} </a:t>
            </a:r>
            <a:r>
              <a:rPr sz="1800" spc="-20" dirty="0">
                <a:latin typeface="Courier New"/>
                <a:cs typeface="Courier New"/>
              </a:rPr>
              <a:t>TR0=1;</a:t>
            </a:r>
            <a:endParaRPr sz="1800">
              <a:latin typeface="Courier New"/>
              <a:cs typeface="Courier New"/>
            </a:endParaRPr>
          </a:p>
          <a:p>
            <a:pPr marL="370205" marR="4241800">
              <a:lnSpc>
                <a:spcPct val="797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(TF0==0); TR0=0;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TF0=0;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6583" y="2460498"/>
            <a:ext cx="3714115" cy="1381125"/>
            <a:chOff x="5076583" y="2460498"/>
            <a:chExt cx="3714115" cy="1381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993" y="2460498"/>
              <a:ext cx="2973324" cy="13807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9283" y="2574798"/>
              <a:ext cx="651510" cy="193675"/>
            </a:xfrm>
            <a:custGeom>
              <a:avLst/>
              <a:gdLst/>
              <a:ahLst/>
              <a:cxnLst/>
              <a:rect l="l" t="t" r="r" b="b"/>
              <a:pathLst>
                <a:path w="651510" h="193675">
                  <a:moveTo>
                    <a:pt x="0" y="193547"/>
                  </a:moveTo>
                  <a:lnTo>
                    <a:pt x="490727" y="0"/>
                  </a:lnTo>
                  <a:lnTo>
                    <a:pt x="65151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16993" y="2460498"/>
            <a:ext cx="2973705" cy="138112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FC67H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64615</a:t>
            </a:r>
            <a:endParaRPr sz="18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65536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64615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921</a:t>
            </a:r>
            <a:endParaRPr sz="18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921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1.085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= 999.285 </a:t>
            </a:r>
            <a:r>
              <a:rPr sz="1800" spc="-25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(999.285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500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Hz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525" y="2178050"/>
            <a:ext cx="183388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 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(8-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Auto-reload)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526541"/>
            <a:ext cx="6667500" cy="6007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5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  <a:p>
            <a:pPr marL="553720" marR="263525" indent="-45720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toggle only pin P1.5 continuously </a:t>
            </a:r>
            <a:r>
              <a:rPr sz="1800" spc="-10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250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 (8-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10" dirty="0">
                <a:latin typeface="Times New Roman"/>
                <a:cs typeface="Times New Roman"/>
              </a:rPr>
              <a:t> auto-</a:t>
            </a:r>
            <a:r>
              <a:rPr sz="1800" dirty="0">
                <a:latin typeface="Times New Roman"/>
                <a:cs typeface="Times New Roman"/>
              </a:rPr>
              <a:t>reload)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delay.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930"/>
              </a:lnSpc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695700">
              <a:lnSpc>
                <a:spcPct val="79900"/>
              </a:lnSpc>
              <a:spcBef>
                <a:spcPts val="204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T0M2Delay(void); </a:t>
            </a:r>
            <a:r>
              <a:rPr sz="1800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mybit=P1^5;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505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</a:t>
            </a:r>
            <a:endParaRPr sz="1800">
              <a:latin typeface="Courier New"/>
              <a:cs typeface="Courier New"/>
            </a:endParaRPr>
          </a:p>
          <a:p>
            <a:pPr marL="370205" marR="3832225">
              <a:lnSpc>
                <a:spcPct val="797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unsigned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x,y; </a:t>
            </a: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mybit=~mybit;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(x=0;x&lt;250;x++)</a:t>
            </a:r>
            <a:endParaRPr sz="1800">
              <a:latin typeface="Courier New"/>
              <a:cs typeface="Courier New"/>
            </a:endParaRPr>
          </a:p>
          <a:p>
            <a:pPr marL="1557020" marR="371475" indent="-457200">
              <a:lnSpc>
                <a:spcPct val="79700"/>
              </a:lnSpc>
              <a:spcBef>
                <a:spcPts val="220"/>
              </a:spcBef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(y=0;y&lt;36;y++)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//we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put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36,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not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40 </a:t>
            </a:r>
            <a:r>
              <a:rPr sz="1800" spc="-10" dirty="0">
                <a:latin typeface="Courier New"/>
                <a:cs typeface="Courier New"/>
              </a:rPr>
              <a:t>T0M2Delay();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 marR="3695700" indent="-273685">
              <a:lnSpc>
                <a:spcPct val="797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T0M2Delay(void){ TMOD=0x02;</a:t>
            </a:r>
            <a:endParaRPr sz="1800">
              <a:latin typeface="Courier New"/>
              <a:cs typeface="Courier New"/>
            </a:endParaRPr>
          </a:p>
          <a:p>
            <a:pPr marL="370205" marR="5197475">
              <a:lnSpc>
                <a:spcPct val="797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TH0=-</a:t>
            </a:r>
            <a:r>
              <a:rPr sz="1800" spc="-25" dirty="0">
                <a:latin typeface="Courier New"/>
                <a:cs typeface="Courier New"/>
              </a:rPr>
              <a:t>23; </a:t>
            </a:r>
            <a:r>
              <a:rPr sz="1800" spc="-10" dirty="0">
                <a:latin typeface="Courier New"/>
                <a:cs typeface="Courier New"/>
              </a:rPr>
              <a:t>TR0=1;</a:t>
            </a:r>
            <a:endParaRPr sz="1800">
              <a:latin typeface="Courier New"/>
              <a:cs typeface="Courier New"/>
            </a:endParaRPr>
          </a:p>
          <a:p>
            <a:pPr marL="370205" marR="4241800">
              <a:lnSpc>
                <a:spcPct val="797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(TF0==0); TR0=0;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TF0=0;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24895" y="4984241"/>
            <a:ext cx="4465320" cy="1035685"/>
            <a:chOff x="4524895" y="4984241"/>
            <a:chExt cx="4465320" cy="1035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756" y="4984241"/>
              <a:ext cx="2679191" cy="10355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37595" y="5098541"/>
              <a:ext cx="1697355" cy="66040"/>
            </a:xfrm>
            <a:custGeom>
              <a:avLst/>
              <a:gdLst/>
              <a:ahLst/>
              <a:cxnLst/>
              <a:rect l="l" t="t" r="r" b="b"/>
              <a:pathLst>
                <a:path w="1697354" h="66039">
                  <a:moveTo>
                    <a:pt x="0" y="65532"/>
                  </a:moveTo>
                  <a:lnTo>
                    <a:pt x="1485138" y="0"/>
                  </a:lnTo>
                  <a:lnTo>
                    <a:pt x="16969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10757" y="4984241"/>
            <a:ext cx="2679700" cy="10356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256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233</a:t>
            </a:r>
            <a:endParaRPr sz="18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1.085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250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40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841" y="2706623"/>
            <a:ext cx="3036570" cy="618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5841" y="2706623"/>
            <a:ext cx="3036570" cy="619125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6990" marR="99060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Due to overhead of the for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loop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C, we put 36 instead of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3925" y="3344417"/>
            <a:ext cx="836930" cy="554355"/>
          </a:xfrm>
          <a:custGeom>
            <a:avLst/>
            <a:gdLst/>
            <a:ahLst/>
            <a:cxnLst/>
            <a:rect l="l" t="t" r="r" b="b"/>
            <a:pathLst>
              <a:path w="836929" h="554354">
                <a:moveTo>
                  <a:pt x="836676" y="553974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dirty="0"/>
              <a:t>TIMERS IN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525" y="2178050"/>
            <a:ext cx="1833880" cy="179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0/1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Delay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 2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(8-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Auto-reload)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93" y="945641"/>
            <a:ext cx="6667500" cy="5335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ts val="2035"/>
              </a:lnSpc>
              <a:spcBef>
                <a:spcPts val="335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9-</a:t>
            </a:r>
            <a:r>
              <a:rPr sz="1800" b="1" spc="-25" dirty="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  <a:p>
            <a:pPr marL="553720" marR="523240" indent="-457200">
              <a:lnSpc>
                <a:spcPts val="1839"/>
              </a:lnSpc>
              <a:spcBef>
                <a:spcPts val="200"/>
              </a:spcBef>
            </a:pPr>
            <a:r>
              <a:rPr sz="1800" dirty="0">
                <a:latin typeface="Times New Roman"/>
                <a:cs typeface="Times New Roman"/>
              </a:rPr>
              <a:t>Write an 8051 C program to create a frequency of 2500 Hz on </a:t>
            </a:r>
            <a:r>
              <a:rPr sz="1800" spc="-25" dirty="0">
                <a:latin typeface="Times New Roman"/>
                <a:cs typeface="Times New Roman"/>
              </a:rPr>
              <a:t>pin </a:t>
            </a:r>
            <a:r>
              <a:rPr sz="1800" dirty="0">
                <a:latin typeface="Times New Roman"/>
                <a:cs typeface="Times New Roman"/>
              </a:rPr>
              <a:t>P2.7. Use Timer 1, mode 2 to create </a:t>
            </a:r>
            <a:r>
              <a:rPr sz="1800" spc="-10" dirty="0">
                <a:latin typeface="Times New Roman"/>
                <a:cs typeface="Times New Roman"/>
              </a:rPr>
              <a:t>delay.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930"/>
              </a:lnSpc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6520" marR="3695700">
              <a:lnSpc>
                <a:spcPct val="79900"/>
              </a:lnSpc>
              <a:spcBef>
                <a:spcPts val="204"/>
              </a:spcBef>
            </a:pPr>
            <a:r>
              <a:rPr sz="1800" dirty="0">
                <a:latin typeface="Courier New"/>
                <a:cs typeface="Courier New"/>
              </a:rPr>
              <a:t>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&lt;reg51.h&gt;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T1M2Delay(void); </a:t>
            </a:r>
            <a:r>
              <a:rPr sz="1800" dirty="0">
                <a:latin typeface="Courier New"/>
                <a:cs typeface="Courier New"/>
              </a:rPr>
              <a:t>sbit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mybit=P2^7;</a:t>
            </a:r>
            <a:endParaRPr sz="1800">
              <a:latin typeface="Courier New"/>
              <a:cs typeface="Courier New"/>
            </a:endParaRPr>
          </a:p>
          <a:p>
            <a:pPr marL="370205" marR="4104004" indent="-273685">
              <a:lnSpc>
                <a:spcPct val="79900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main(void){ </a:t>
            </a:r>
            <a:r>
              <a:rPr sz="1800" dirty="0">
                <a:latin typeface="Courier New"/>
                <a:cs typeface="Courier New"/>
              </a:rPr>
              <a:t>unsigned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x; </a:t>
            </a: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(1)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505"/>
              </a:lnSpc>
            </a:pPr>
            <a:r>
              <a:rPr sz="1800" spc="-10" dirty="0">
                <a:latin typeface="Courier New"/>
                <a:cs typeface="Courier New"/>
              </a:rPr>
              <a:t>mybit=~mybit;</a:t>
            </a:r>
            <a:endParaRPr sz="1800">
              <a:latin typeface="Courier New"/>
              <a:cs typeface="Courier New"/>
            </a:endParaRPr>
          </a:p>
          <a:p>
            <a:pPr marL="642620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T1M2Delay();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7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70205" marR="3695700" indent="-273685">
              <a:lnSpc>
                <a:spcPct val="800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T1M2Delay(void){ TMOD=0x20;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05"/>
              </a:lnSpc>
            </a:pPr>
            <a:r>
              <a:rPr sz="1800" spc="-10" dirty="0">
                <a:latin typeface="Courier New"/>
                <a:cs typeface="Courier New"/>
              </a:rPr>
              <a:t>TH1=-</a:t>
            </a:r>
            <a:r>
              <a:rPr sz="1800" spc="-20" dirty="0">
                <a:latin typeface="Courier New"/>
                <a:cs typeface="Courier New"/>
              </a:rPr>
              <a:t>184;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725"/>
              </a:lnSpc>
            </a:pPr>
            <a:r>
              <a:rPr sz="1800" spc="-10" dirty="0">
                <a:latin typeface="Courier New"/>
                <a:cs typeface="Courier New"/>
              </a:rPr>
              <a:t>TR1=1;</a:t>
            </a:r>
            <a:endParaRPr sz="1800">
              <a:latin typeface="Courier New"/>
              <a:cs typeface="Courier New"/>
            </a:endParaRPr>
          </a:p>
          <a:p>
            <a:pPr marL="370205" marR="4241800">
              <a:lnSpc>
                <a:spcPts val="1730"/>
              </a:lnSpc>
              <a:spcBef>
                <a:spcPts val="195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(TF1==0); TR1=0;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ts val="1520"/>
              </a:lnSpc>
            </a:pPr>
            <a:r>
              <a:rPr sz="1800" spc="-10" dirty="0">
                <a:latin typeface="Courier New"/>
                <a:cs typeface="Courier New"/>
              </a:rPr>
              <a:t>TF1=0;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00917" y="4620767"/>
            <a:ext cx="4145279" cy="1035685"/>
            <a:chOff x="4700917" y="4620767"/>
            <a:chExt cx="4145279" cy="1035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6298" y="4620767"/>
              <a:ext cx="2389631" cy="10355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13617" y="4735067"/>
              <a:ext cx="1666875" cy="268605"/>
            </a:xfrm>
            <a:custGeom>
              <a:avLst/>
              <a:gdLst/>
              <a:ahLst/>
              <a:cxnLst/>
              <a:rect l="l" t="t" r="r" b="b"/>
              <a:pathLst>
                <a:path w="1666875" h="268604">
                  <a:moveTo>
                    <a:pt x="0" y="268224"/>
                  </a:moveTo>
                  <a:lnTo>
                    <a:pt x="1458467" y="0"/>
                  </a:lnTo>
                  <a:lnTo>
                    <a:pt x="166648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56298" y="4620767"/>
            <a:ext cx="2390140" cy="10356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1/2500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Hz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400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400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/2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1.085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184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526" y="1084580"/>
            <a:ext cx="2076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4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538" y="2149855"/>
            <a:ext cx="11226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TMOD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9813" y="2474988"/>
            <a:ext cx="678180" cy="2750820"/>
          </a:xfrm>
          <a:custGeom>
            <a:avLst/>
            <a:gdLst/>
            <a:ahLst/>
            <a:cxnLst/>
            <a:rect l="l" t="t" r="r" b="b"/>
            <a:pathLst>
              <a:path w="678179" h="2750820">
                <a:moveTo>
                  <a:pt x="678167" y="0"/>
                </a:moveTo>
                <a:lnTo>
                  <a:pt x="0" y="0"/>
                </a:lnTo>
                <a:lnTo>
                  <a:pt x="0" y="728472"/>
                </a:lnTo>
                <a:lnTo>
                  <a:pt x="0" y="1456944"/>
                </a:lnTo>
                <a:lnTo>
                  <a:pt x="0" y="2398776"/>
                </a:lnTo>
                <a:lnTo>
                  <a:pt x="0" y="2750820"/>
                </a:lnTo>
                <a:lnTo>
                  <a:pt x="678167" y="2750820"/>
                </a:lnTo>
                <a:lnTo>
                  <a:pt x="678167" y="2398776"/>
                </a:lnTo>
                <a:lnTo>
                  <a:pt x="678167" y="1456944"/>
                </a:lnTo>
                <a:lnTo>
                  <a:pt x="678167" y="728472"/>
                </a:lnTo>
                <a:lnTo>
                  <a:pt x="678167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9813" y="2077973"/>
            <a:ext cx="678180" cy="397510"/>
          </a:xfrm>
          <a:custGeom>
            <a:avLst/>
            <a:gdLst/>
            <a:ahLst/>
            <a:cxnLst/>
            <a:rect l="l" t="t" r="r" b="b"/>
            <a:pathLst>
              <a:path w="678179" h="397510">
                <a:moveTo>
                  <a:pt x="678179" y="397001"/>
                </a:moveTo>
                <a:lnTo>
                  <a:pt x="678179" y="0"/>
                </a:lnTo>
                <a:lnTo>
                  <a:pt x="0" y="0"/>
                </a:lnTo>
                <a:lnTo>
                  <a:pt x="0" y="397001"/>
                </a:lnTo>
                <a:lnTo>
                  <a:pt x="678179" y="39700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35893" y="2474976"/>
          <a:ext cx="5017134" cy="2748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537845"/>
                <a:gridCol w="566419"/>
                <a:gridCol w="3550285"/>
              </a:tblGrid>
              <a:tr h="476250"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675"/>
                        </a:lnSpc>
                        <a:spcBef>
                          <a:spcPts val="31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13-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ts val="166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timer/counter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THx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TLx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5-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59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prescaler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16-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ts val="166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16-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timer/counter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THx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TLx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cascaded;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prescaler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675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8-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auto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reload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ts val="166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reload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timer/counter;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THx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holds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reloaded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TLx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overfolws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Split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92819" y="2141473"/>
            <a:ext cx="16656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/>
                <a:cs typeface="Tahoma"/>
              </a:rPr>
              <a:t>Operating </a:t>
            </a:r>
            <a:r>
              <a:rPr sz="1600" b="1" spc="-20" dirty="0">
                <a:latin typeface="Tahoma"/>
                <a:cs typeface="Tahoma"/>
              </a:rPr>
              <a:t>Mode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2357" y="2155951"/>
            <a:ext cx="51180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5389" y="2169667"/>
            <a:ext cx="688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1200" b="1" spc="-25" dirty="0">
                <a:latin typeface="Tahoma"/>
                <a:cs typeface="Tahoma"/>
              </a:rPr>
              <a:t>M1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25" dirty="0">
                <a:latin typeface="Tahoma"/>
                <a:cs typeface="Tahoma"/>
              </a:rPr>
              <a:t>M0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08477" y="940879"/>
            <a:ext cx="2981325" cy="784860"/>
            <a:chOff x="3208477" y="940879"/>
            <a:chExt cx="2981325" cy="784860"/>
          </a:xfrm>
        </p:grpSpPr>
        <p:sp>
          <p:nvSpPr>
            <p:cNvPr id="11" name="object 11"/>
            <p:cNvSpPr/>
            <p:nvPr/>
          </p:nvSpPr>
          <p:spPr>
            <a:xfrm>
              <a:off x="3213239" y="1326641"/>
              <a:ext cx="2971800" cy="394335"/>
            </a:xfrm>
            <a:custGeom>
              <a:avLst/>
              <a:gdLst/>
              <a:ahLst/>
              <a:cxnLst/>
              <a:rect l="l" t="t" r="r" b="b"/>
              <a:pathLst>
                <a:path w="2971800" h="394335">
                  <a:moveTo>
                    <a:pt x="2971799" y="393953"/>
                  </a:moveTo>
                  <a:lnTo>
                    <a:pt x="2971799" y="0"/>
                  </a:lnTo>
                  <a:lnTo>
                    <a:pt x="0" y="0"/>
                  </a:lnTo>
                  <a:lnTo>
                    <a:pt x="0" y="393953"/>
                  </a:lnTo>
                  <a:lnTo>
                    <a:pt x="2971799" y="393953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3239" y="1326641"/>
              <a:ext cx="2971800" cy="394335"/>
            </a:xfrm>
            <a:custGeom>
              <a:avLst/>
              <a:gdLst/>
              <a:ahLst/>
              <a:cxnLst/>
              <a:rect l="l" t="t" r="r" b="b"/>
              <a:pathLst>
                <a:path w="2971800" h="394335">
                  <a:moveTo>
                    <a:pt x="0" y="0"/>
                  </a:moveTo>
                  <a:lnTo>
                    <a:pt x="0" y="393953"/>
                  </a:lnTo>
                  <a:lnTo>
                    <a:pt x="2971799" y="393953"/>
                  </a:lnTo>
                  <a:lnTo>
                    <a:pt x="29717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3239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899" y="355853"/>
                  </a:moveTo>
                  <a:lnTo>
                    <a:pt x="723899" y="0"/>
                  </a:lnTo>
                  <a:lnTo>
                    <a:pt x="0" y="0"/>
                  </a:lnTo>
                  <a:lnTo>
                    <a:pt x="0" y="355853"/>
                  </a:lnTo>
                  <a:lnTo>
                    <a:pt x="723899" y="355853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3239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3"/>
                  </a:lnTo>
                  <a:lnTo>
                    <a:pt x="723899" y="355853"/>
                  </a:lnTo>
                  <a:lnTo>
                    <a:pt x="72389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1139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1139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209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209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285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285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92735" y="986282"/>
            <a:ext cx="529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3479" y="898095"/>
            <a:ext cx="1056640" cy="7575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786765" algn="l"/>
              </a:tabLst>
            </a:pP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C/T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M1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0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7825" y="986282"/>
            <a:ext cx="2819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1673" y="630426"/>
            <a:ext cx="528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(MSB)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4564" y="940879"/>
            <a:ext cx="2981325" cy="784860"/>
            <a:chOff x="6294564" y="940879"/>
            <a:chExt cx="2981325" cy="784860"/>
          </a:xfrm>
        </p:grpSpPr>
        <p:sp>
          <p:nvSpPr>
            <p:cNvPr id="26" name="object 26"/>
            <p:cNvSpPr/>
            <p:nvPr/>
          </p:nvSpPr>
          <p:spPr>
            <a:xfrm>
              <a:off x="6299327" y="1326641"/>
              <a:ext cx="2971800" cy="394335"/>
            </a:xfrm>
            <a:custGeom>
              <a:avLst/>
              <a:gdLst/>
              <a:ahLst/>
              <a:cxnLst/>
              <a:rect l="l" t="t" r="r" b="b"/>
              <a:pathLst>
                <a:path w="2971800" h="394335">
                  <a:moveTo>
                    <a:pt x="2971800" y="393954"/>
                  </a:moveTo>
                  <a:lnTo>
                    <a:pt x="2971800" y="0"/>
                  </a:lnTo>
                  <a:lnTo>
                    <a:pt x="0" y="0"/>
                  </a:lnTo>
                  <a:lnTo>
                    <a:pt x="0" y="393954"/>
                  </a:lnTo>
                  <a:lnTo>
                    <a:pt x="2971800" y="3939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99327" y="1326641"/>
              <a:ext cx="2971800" cy="394335"/>
            </a:xfrm>
            <a:custGeom>
              <a:avLst/>
              <a:gdLst/>
              <a:ahLst/>
              <a:cxnLst/>
              <a:rect l="l" t="t" r="r" b="b"/>
              <a:pathLst>
                <a:path w="2971800" h="394335">
                  <a:moveTo>
                    <a:pt x="0" y="0"/>
                  </a:moveTo>
                  <a:lnTo>
                    <a:pt x="0" y="393954"/>
                  </a:lnTo>
                  <a:lnTo>
                    <a:pt x="2971800" y="393954"/>
                  </a:lnTo>
                  <a:lnTo>
                    <a:pt x="29718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9327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9327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47227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7227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819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819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837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723900" y="355854"/>
                  </a:moveTo>
                  <a:lnTo>
                    <a:pt x="723900" y="0"/>
                  </a:lnTo>
                  <a:lnTo>
                    <a:pt x="0" y="0"/>
                  </a:lnTo>
                  <a:lnTo>
                    <a:pt x="0" y="355854"/>
                  </a:lnTo>
                  <a:lnTo>
                    <a:pt x="723900" y="35585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8373" y="945641"/>
              <a:ext cx="723900" cy="356235"/>
            </a:xfrm>
            <a:custGeom>
              <a:avLst/>
              <a:gdLst/>
              <a:ahLst/>
              <a:cxnLst/>
              <a:rect l="l" t="t" r="r" b="b"/>
              <a:pathLst>
                <a:path w="723900" h="356234">
                  <a:moveTo>
                    <a:pt x="0" y="0"/>
                  </a:moveTo>
                  <a:lnTo>
                    <a:pt x="0" y="355854"/>
                  </a:lnTo>
                  <a:lnTo>
                    <a:pt x="723900" y="355854"/>
                  </a:lnTo>
                  <a:lnTo>
                    <a:pt x="7239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78835" y="986282"/>
            <a:ext cx="529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29579" y="898095"/>
            <a:ext cx="1056640" cy="7575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786765" algn="l"/>
              </a:tabLst>
            </a:pP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C/T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M1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0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Timer0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54002" y="986282"/>
            <a:ext cx="2819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64830" y="643387"/>
            <a:ext cx="4794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(LSB)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385" y="5389626"/>
            <a:ext cx="4863084" cy="113919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4241939" y="1212341"/>
            <a:ext cx="444500" cy="4291965"/>
          </a:xfrm>
          <a:custGeom>
            <a:avLst/>
            <a:gdLst/>
            <a:ahLst/>
            <a:cxnLst/>
            <a:rect l="l" t="t" r="r" b="b"/>
            <a:pathLst>
              <a:path w="444500" h="4291965">
                <a:moveTo>
                  <a:pt x="0" y="0"/>
                </a:moveTo>
                <a:lnTo>
                  <a:pt x="12953" y="4291584"/>
                </a:lnTo>
                <a:lnTo>
                  <a:pt x="444245" y="4291584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62385" y="5389626"/>
            <a:ext cx="4863465" cy="11391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counter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selected</a:t>
            </a:r>
            <a:endParaRPr sz="1800">
              <a:latin typeface="Times New Roman"/>
              <a:cs typeface="Times New Roman"/>
            </a:endParaRPr>
          </a:p>
          <a:p>
            <a:pPr marL="106045" marR="3943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Cleared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(input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internal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clock)</a:t>
            </a:r>
            <a:endParaRPr sz="18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Set for counter operation (input from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Tx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input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pin)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68171" y="1125029"/>
            <a:ext cx="4725035" cy="5142230"/>
            <a:chOff x="1268171" y="1125029"/>
            <a:chExt cx="4725035" cy="5142230"/>
          </a:xfrm>
        </p:grpSpPr>
        <p:sp>
          <p:nvSpPr>
            <p:cNvPr id="44" name="object 44"/>
            <p:cNvSpPr/>
            <p:nvPr/>
          </p:nvSpPr>
          <p:spPr>
            <a:xfrm>
              <a:off x="5044325" y="1479041"/>
              <a:ext cx="382905" cy="817880"/>
            </a:xfrm>
            <a:custGeom>
              <a:avLst/>
              <a:gdLst/>
              <a:ahLst/>
              <a:cxnLst/>
              <a:rect l="l" t="t" r="r" b="b"/>
              <a:pathLst>
                <a:path w="382904" h="817880">
                  <a:moveTo>
                    <a:pt x="341892" y="55253"/>
                  </a:moveTo>
                  <a:lnTo>
                    <a:pt x="333756" y="47243"/>
                  </a:lnTo>
                  <a:lnTo>
                    <a:pt x="321276" y="46966"/>
                  </a:lnTo>
                  <a:lnTo>
                    <a:pt x="0" y="808482"/>
                  </a:lnTo>
                  <a:lnTo>
                    <a:pt x="20574" y="817626"/>
                  </a:lnTo>
                  <a:lnTo>
                    <a:pt x="341892" y="55253"/>
                  </a:lnTo>
                  <a:close/>
                </a:path>
                <a:path w="382904" h="817880">
                  <a:moveTo>
                    <a:pt x="382524" y="95249"/>
                  </a:moveTo>
                  <a:lnTo>
                    <a:pt x="353568" y="0"/>
                  </a:lnTo>
                  <a:lnTo>
                    <a:pt x="265176" y="45719"/>
                  </a:lnTo>
                  <a:lnTo>
                    <a:pt x="321276" y="46966"/>
                  </a:lnTo>
                  <a:lnTo>
                    <a:pt x="323088" y="42671"/>
                  </a:lnTo>
                  <a:lnTo>
                    <a:pt x="343662" y="51053"/>
                  </a:lnTo>
                  <a:lnTo>
                    <a:pt x="343662" y="56995"/>
                  </a:lnTo>
                  <a:lnTo>
                    <a:pt x="382524" y="95249"/>
                  </a:lnTo>
                  <a:close/>
                </a:path>
                <a:path w="382904" h="817880">
                  <a:moveTo>
                    <a:pt x="343662" y="51053"/>
                  </a:moveTo>
                  <a:lnTo>
                    <a:pt x="323088" y="42671"/>
                  </a:lnTo>
                  <a:lnTo>
                    <a:pt x="321276" y="46966"/>
                  </a:lnTo>
                  <a:lnTo>
                    <a:pt x="333756" y="47243"/>
                  </a:lnTo>
                  <a:lnTo>
                    <a:pt x="341892" y="55253"/>
                  </a:lnTo>
                  <a:lnTo>
                    <a:pt x="343662" y="51053"/>
                  </a:lnTo>
                  <a:close/>
                </a:path>
                <a:path w="382904" h="817880">
                  <a:moveTo>
                    <a:pt x="343662" y="56995"/>
                  </a:moveTo>
                  <a:lnTo>
                    <a:pt x="343662" y="51053"/>
                  </a:lnTo>
                  <a:lnTo>
                    <a:pt x="341892" y="55253"/>
                  </a:lnTo>
                  <a:lnTo>
                    <a:pt x="343662" y="56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38585" y="1136141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0" y="0"/>
                  </a:moveTo>
                  <a:lnTo>
                    <a:pt x="7489" y="44541"/>
                  </a:lnTo>
                  <a:lnTo>
                    <a:pt x="27908" y="80867"/>
                  </a:lnTo>
                  <a:lnTo>
                    <a:pt x="58185" y="105334"/>
                  </a:lnTo>
                  <a:lnTo>
                    <a:pt x="95250" y="114299"/>
                  </a:lnTo>
                  <a:lnTo>
                    <a:pt x="476250" y="114299"/>
                  </a:lnTo>
                  <a:lnTo>
                    <a:pt x="513314" y="123265"/>
                  </a:lnTo>
                  <a:lnTo>
                    <a:pt x="543591" y="147732"/>
                  </a:lnTo>
                  <a:lnTo>
                    <a:pt x="564010" y="184058"/>
                  </a:lnTo>
                  <a:lnTo>
                    <a:pt x="571500" y="228599"/>
                  </a:lnTo>
                  <a:lnTo>
                    <a:pt x="578989" y="184058"/>
                  </a:lnTo>
                  <a:lnTo>
                    <a:pt x="599408" y="147732"/>
                  </a:lnTo>
                  <a:lnTo>
                    <a:pt x="629685" y="123265"/>
                  </a:lnTo>
                  <a:lnTo>
                    <a:pt x="666750" y="114299"/>
                  </a:lnTo>
                  <a:lnTo>
                    <a:pt x="1047750" y="114299"/>
                  </a:lnTo>
                  <a:lnTo>
                    <a:pt x="1084814" y="105334"/>
                  </a:lnTo>
                  <a:lnTo>
                    <a:pt x="1115091" y="80867"/>
                  </a:lnTo>
                  <a:lnTo>
                    <a:pt x="1135510" y="44541"/>
                  </a:lnTo>
                  <a:lnTo>
                    <a:pt x="1143000" y="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045" y="3968496"/>
              <a:ext cx="2674620" cy="22875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79283" y="3968496"/>
              <a:ext cx="2675890" cy="2287905"/>
            </a:xfrm>
            <a:custGeom>
              <a:avLst/>
              <a:gdLst/>
              <a:ahLst/>
              <a:cxnLst/>
              <a:rect l="l" t="t" r="r" b="b"/>
              <a:pathLst>
                <a:path w="2675890" h="2287904">
                  <a:moveTo>
                    <a:pt x="0" y="0"/>
                  </a:moveTo>
                  <a:lnTo>
                    <a:pt x="0" y="2287524"/>
                  </a:lnTo>
                  <a:lnTo>
                    <a:pt x="2675382" y="2287524"/>
                  </a:lnTo>
                  <a:lnTo>
                    <a:pt x="2675381" y="0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14584" y="3993896"/>
            <a:ext cx="244538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Gating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set.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Timer/counter is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enable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INTx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high and 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TRx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14584" y="5367004"/>
            <a:ext cx="252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cleared,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enabled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whenever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TRx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584" y="5916399"/>
            <a:ext cx="1491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46183" y="1196339"/>
            <a:ext cx="397510" cy="2702560"/>
          </a:xfrm>
          <a:custGeom>
            <a:avLst/>
            <a:gdLst/>
            <a:ahLst/>
            <a:cxnLst/>
            <a:rect l="l" t="t" r="r" b="b"/>
            <a:pathLst>
              <a:path w="397510" h="2702560">
                <a:moveTo>
                  <a:pt x="0" y="2702052"/>
                </a:moveTo>
                <a:lnTo>
                  <a:pt x="397001" y="0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526" y="1084580"/>
            <a:ext cx="2076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4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538" y="2149855"/>
            <a:ext cx="11226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TMOD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985" y="793241"/>
            <a:ext cx="6642734" cy="254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b="1" dirty="0">
                <a:latin typeface="Times New Roman"/>
                <a:cs typeface="Times New Roman"/>
              </a:rPr>
              <a:t>Example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9-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Indicate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 mode and which timer are selected for each of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following.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(a)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MOV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TMOD,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#01H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(b)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MOV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TMOD,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#20H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(c)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MOV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TMOD,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#12H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965"/>
              </a:spcBef>
            </a:pPr>
            <a:r>
              <a:rPr sz="1600" b="1" spc="-10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Times New Roman"/>
                <a:cs typeface="Times New Roman"/>
              </a:rPr>
              <a:t>We convert the value from hex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binary. From Figure 9-3 we </a:t>
            </a:r>
            <a:r>
              <a:rPr sz="1600" spc="-10" dirty="0">
                <a:latin typeface="Times New Roman"/>
                <a:cs typeface="Times New Roman"/>
              </a:rPr>
              <a:t>have:</a:t>
            </a:r>
            <a:endParaRPr sz="1600">
              <a:latin typeface="Times New Roman"/>
              <a:cs typeface="Times New Roman"/>
            </a:endParaRPr>
          </a:p>
          <a:p>
            <a:pPr marL="421640" indent="-325120">
              <a:lnSpc>
                <a:spcPct val="100000"/>
              </a:lnSpc>
              <a:spcBef>
                <a:spcPts val="10"/>
              </a:spcBef>
              <a:buAutoNum type="alphaLcParenBoth"/>
              <a:tabLst>
                <a:tab pos="421640" algn="l"/>
              </a:tabLst>
            </a:pP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00000001,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selected.</a:t>
            </a:r>
            <a:endParaRPr sz="1600">
              <a:latin typeface="Times New Roman"/>
              <a:cs typeface="Times New Roman"/>
            </a:endParaRPr>
          </a:p>
          <a:p>
            <a:pPr marL="433070" indent="-33655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33070" algn="l"/>
              </a:tabLst>
            </a:pP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00100000,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selected.</a:t>
            </a:r>
            <a:endParaRPr sz="1600">
              <a:latin typeface="Times New Roman"/>
              <a:cs typeface="Times New Roman"/>
            </a:endParaRPr>
          </a:p>
          <a:p>
            <a:pPr marL="422909" marR="713105" indent="-32639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553720" algn="l"/>
              </a:tabLst>
            </a:pP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00010010,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timer 0, and mode 1 of timer 1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 	</a:t>
            </a:r>
            <a:r>
              <a:rPr sz="1600" spc="-10" dirty="0">
                <a:latin typeface="Times New Roman"/>
                <a:cs typeface="Times New Roman"/>
              </a:rPr>
              <a:t>selected.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5985" y="3879341"/>
            <a:ext cx="6642734" cy="2585085"/>
          </a:xfrm>
          <a:custGeom>
            <a:avLst/>
            <a:gdLst/>
            <a:ahLst/>
            <a:cxnLst/>
            <a:rect l="l" t="t" r="r" b="b"/>
            <a:pathLst>
              <a:path w="6642734" h="2585085">
                <a:moveTo>
                  <a:pt x="0" y="0"/>
                </a:moveTo>
                <a:lnTo>
                  <a:pt x="0" y="2584704"/>
                </a:lnTo>
                <a:lnTo>
                  <a:pt x="6642354" y="2584704"/>
                </a:lnTo>
                <a:lnTo>
                  <a:pt x="66423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0053" y="3788460"/>
            <a:ext cx="6444615" cy="100330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dirty="0">
                <a:latin typeface="Times New Roman"/>
                <a:cs typeface="Times New Roman"/>
              </a:rPr>
              <a:t>Example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9-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timer’s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clock frequency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period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various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8051-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system,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crystal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frequency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11.0592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MHz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C/T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0053" y="4888475"/>
            <a:ext cx="8172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4456" y="5910322"/>
            <a:ext cx="2929890" cy="50863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635">
              <a:lnSpc>
                <a:spcPts val="1880"/>
              </a:lnSpc>
              <a:spcBef>
                <a:spcPts val="195"/>
              </a:spcBef>
            </a:pPr>
            <a:r>
              <a:rPr sz="1600" dirty="0">
                <a:latin typeface="Times New Roman"/>
                <a:cs typeface="Times New Roman"/>
              </a:rPr>
              <a:t>1/12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11.0529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MHz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921.6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MHz; 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1/921.6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kHz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1.085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639" y="5098541"/>
            <a:ext cx="1396746" cy="7162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08639" y="5098541"/>
            <a:ext cx="1397000" cy="716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oscillator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769" y="5111496"/>
            <a:ext cx="1077468" cy="6812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2769" y="5111496"/>
            <a:ext cx="1077595" cy="681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535"/>
              </a:spcBef>
            </a:pPr>
            <a:r>
              <a:rPr sz="1800" b="1" spc="-25" dirty="0">
                <a:solidFill>
                  <a:srgbClr val="FFFFFF"/>
                </a:solidFill>
                <a:latin typeface="Yu Gothic UI"/>
                <a:cs typeface="Yu Gothic UI"/>
              </a:rPr>
              <a:t>÷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3693" y="3564890"/>
            <a:ext cx="6705600" cy="2132330"/>
            <a:chOff x="1003693" y="3564890"/>
            <a:chExt cx="6705600" cy="2132330"/>
          </a:xfrm>
        </p:grpSpPr>
        <p:sp>
          <p:nvSpPr>
            <p:cNvPr id="14" name="object 14"/>
            <p:cNvSpPr/>
            <p:nvPr/>
          </p:nvSpPr>
          <p:spPr>
            <a:xfrm>
              <a:off x="5913767" y="5391150"/>
              <a:ext cx="1160780" cy="127000"/>
            </a:xfrm>
            <a:custGeom>
              <a:avLst/>
              <a:gdLst/>
              <a:ahLst/>
              <a:cxnLst/>
              <a:rect l="l" t="t" r="r" b="b"/>
              <a:pathLst>
                <a:path w="1160779" h="127000">
                  <a:moveTo>
                    <a:pt x="1109459" y="63246"/>
                  </a:moveTo>
                  <a:lnTo>
                    <a:pt x="1107642" y="58674"/>
                  </a:lnTo>
                  <a:lnTo>
                    <a:pt x="4572" y="58674"/>
                  </a:lnTo>
                  <a:lnTo>
                    <a:pt x="1524" y="60198"/>
                  </a:lnTo>
                  <a:lnTo>
                    <a:pt x="0" y="63246"/>
                  </a:lnTo>
                  <a:lnTo>
                    <a:pt x="1524" y="66294"/>
                  </a:lnTo>
                  <a:lnTo>
                    <a:pt x="4572" y="67817"/>
                  </a:lnTo>
                  <a:lnTo>
                    <a:pt x="1107642" y="67817"/>
                  </a:lnTo>
                  <a:lnTo>
                    <a:pt x="1109459" y="63246"/>
                  </a:lnTo>
                  <a:close/>
                </a:path>
                <a:path w="1160779" h="127000">
                  <a:moveTo>
                    <a:pt x="1160525" y="63246"/>
                  </a:moveTo>
                  <a:lnTo>
                    <a:pt x="1084325" y="0"/>
                  </a:lnTo>
                  <a:lnTo>
                    <a:pt x="1107642" y="58674"/>
                  </a:lnTo>
                  <a:lnTo>
                    <a:pt x="1109459" y="58674"/>
                  </a:lnTo>
                  <a:lnTo>
                    <a:pt x="1112507" y="60198"/>
                  </a:lnTo>
                  <a:lnTo>
                    <a:pt x="1114031" y="63246"/>
                  </a:lnTo>
                  <a:lnTo>
                    <a:pt x="1114031" y="101836"/>
                  </a:lnTo>
                  <a:lnTo>
                    <a:pt x="1160525" y="63246"/>
                  </a:lnTo>
                  <a:close/>
                </a:path>
                <a:path w="1160779" h="127000">
                  <a:moveTo>
                    <a:pt x="1114031" y="101836"/>
                  </a:moveTo>
                  <a:lnTo>
                    <a:pt x="1114031" y="63246"/>
                  </a:lnTo>
                  <a:lnTo>
                    <a:pt x="1112507" y="66294"/>
                  </a:lnTo>
                  <a:lnTo>
                    <a:pt x="1109459" y="67817"/>
                  </a:lnTo>
                  <a:lnTo>
                    <a:pt x="1107642" y="67818"/>
                  </a:lnTo>
                  <a:lnTo>
                    <a:pt x="1084325" y="126491"/>
                  </a:lnTo>
                  <a:lnTo>
                    <a:pt x="1114031" y="101836"/>
                  </a:lnTo>
                  <a:close/>
                </a:path>
                <a:path w="1160779" h="127000">
                  <a:moveTo>
                    <a:pt x="1114031" y="63246"/>
                  </a:moveTo>
                  <a:lnTo>
                    <a:pt x="1112507" y="60198"/>
                  </a:lnTo>
                  <a:lnTo>
                    <a:pt x="1109459" y="58674"/>
                  </a:lnTo>
                  <a:lnTo>
                    <a:pt x="1107642" y="58674"/>
                  </a:lnTo>
                  <a:lnTo>
                    <a:pt x="1109459" y="63246"/>
                  </a:lnTo>
                  <a:lnTo>
                    <a:pt x="1109459" y="67817"/>
                  </a:lnTo>
                  <a:lnTo>
                    <a:pt x="1112507" y="66294"/>
                  </a:lnTo>
                  <a:lnTo>
                    <a:pt x="1114031" y="63246"/>
                  </a:lnTo>
                  <a:close/>
                </a:path>
                <a:path w="1160779" h="127000">
                  <a:moveTo>
                    <a:pt x="1109459" y="67817"/>
                  </a:moveTo>
                  <a:lnTo>
                    <a:pt x="1109459" y="63246"/>
                  </a:lnTo>
                  <a:lnTo>
                    <a:pt x="1107642" y="67818"/>
                  </a:lnTo>
                  <a:lnTo>
                    <a:pt x="1109459" y="67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393" y="3578352"/>
              <a:ext cx="2104644" cy="21061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16393" y="3577590"/>
              <a:ext cx="6680200" cy="2106930"/>
            </a:xfrm>
            <a:custGeom>
              <a:avLst/>
              <a:gdLst/>
              <a:ahLst/>
              <a:cxnLst/>
              <a:rect l="l" t="t" r="r" b="b"/>
              <a:pathLst>
                <a:path w="6680200" h="2106929">
                  <a:moveTo>
                    <a:pt x="6679679" y="987551"/>
                  </a:moveTo>
                  <a:lnTo>
                    <a:pt x="2479548" y="114299"/>
                  </a:lnTo>
                  <a:lnTo>
                    <a:pt x="2180844" y="114299"/>
                  </a:lnTo>
                </a:path>
                <a:path w="6680200" h="2106929">
                  <a:moveTo>
                    <a:pt x="0" y="2106929"/>
                  </a:moveTo>
                  <a:lnTo>
                    <a:pt x="0" y="0"/>
                  </a:lnTo>
                  <a:lnTo>
                    <a:pt x="2104644" y="0"/>
                  </a:lnTo>
                  <a:lnTo>
                    <a:pt x="2104644" y="2106929"/>
                  </a:lnTo>
                  <a:lnTo>
                    <a:pt x="0" y="210692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2653" y="3649471"/>
            <a:ext cx="187515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C/T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 a timer for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delay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generation.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1112653" y="4473186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clock source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2653" y="4747506"/>
            <a:ext cx="186626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delay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crystal frequency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526" y="1084580"/>
            <a:ext cx="2076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4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538" y="2135378"/>
            <a:ext cx="11226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TMOD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75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853" y="3231895"/>
            <a:ext cx="636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GATE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335" y="487934"/>
            <a:ext cx="6598284" cy="42811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367665" indent="-342900">
              <a:lnSpc>
                <a:spcPts val="2810"/>
              </a:lnSpc>
              <a:spcBef>
                <a:spcPts val="450"/>
              </a:spcBef>
              <a:buClr>
                <a:srgbClr val="FF0000"/>
              </a:buClr>
              <a:buSzPct val="61538"/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Tahoma"/>
                <a:cs typeface="Tahoma"/>
              </a:rPr>
              <a:t>Timers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8051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do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starting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and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stopping </a:t>
            </a:r>
            <a:r>
              <a:rPr sz="2600" dirty="0">
                <a:latin typeface="Tahoma"/>
                <a:cs typeface="Tahoma"/>
              </a:rPr>
              <a:t>by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either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software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or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hardware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control</a:t>
            </a:r>
            <a:endParaRPr sz="2600">
              <a:latin typeface="Tahoma"/>
              <a:cs typeface="Tahoma"/>
            </a:endParaRPr>
          </a:p>
          <a:p>
            <a:pPr marL="755650" marR="335915" lvl="1" indent="-285750">
              <a:lnSpc>
                <a:spcPts val="2370"/>
              </a:lnSpc>
              <a:spcBef>
                <a:spcPts val="525"/>
              </a:spcBef>
              <a:buClr>
                <a:srgbClr val="FF0000"/>
              </a:buClr>
              <a:buSzPct val="77272"/>
              <a:buFont typeface="Wingdings"/>
              <a:buChar char=""/>
              <a:tabLst>
                <a:tab pos="755650" algn="l"/>
              </a:tabLst>
            </a:pP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2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using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software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start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stop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2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545471"/>
                </a:solidFill>
                <a:latin typeface="Tahoma"/>
                <a:cs typeface="Tahoma"/>
              </a:rPr>
              <a:t>timer </a:t>
            </a:r>
            <a:r>
              <a:rPr sz="2200" dirty="0">
                <a:solidFill>
                  <a:srgbClr val="545471"/>
                </a:solidFill>
                <a:latin typeface="Tahoma"/>
                <a:cs typeface="Tahoma"/>
              </a:rPr>
              <a:t>where</a:t>
            </a:r>
            <a:r>
              <a:rPr sz="22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545471"/>
                </a:solidFill>
                <a:latin typeface="Tahoma"/>
                <a:cs typeface="Tahoma"/>
              </a:rPr>
              <a:t>GATE=0</a:t>
            </a:r>
            <a:endParaRPr sz="2200">
              <a:latin typeface="Tahoma"/>
              <a:cs typeface="Tahoma"/>
            </a:endParaRPr>
          </a:p>
          <a:p>
            <a:pPr marL="1155065" marR="5080" lvl="2" indent="-228600" algn="just">
              <a:lnSpc>
                <a:spcPct val="901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start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stop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controlled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by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way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software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TR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(timer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start)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TR0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TR1</a:t>
            </a:r>
            <a:endParaRPr sz="2000">
              <a:latin typeface="Tahoma"/>
              <a:cs typeface="Tahoma"/>
            </a:endParaRPr>
          </a:p>
          <a:p>
            <a:pPr marL="1612265" marR="568325" lvl="3" indent="-228600">
              <a:lnSpc>
                <a:spcPts val="2170"/>
              </a:lnSpc>
              <a:spcBef>
                <a:spcPts val="375"/>
              </a:spcBef>
              <a:buFont typeface="Times New Roman"/>
              <a:buChar char="–"/>
              <a:tabLst>
                <a:tab pos="1612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SETB</a:t>
            </a:r>
            <a:r>
              <a:rPr sz="2000" spc="-8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starts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it,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is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stopped</a:t>
            </a:r>
            <a:r>
              <a:rPr sz="2000" spc="-8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CLR</a:t>
            </a:r>
            <a:r>
              <a:rPr sz="2000" spc="-58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endParaRPr sz="2000">
              <a:latin typeface="Tahoma"/>
              <a:cs typeface="Tahoma"/>
            </a:endParaRPr>
          </a:p>
          <a:p>
            <a:pPr marL="1612265" marR="89535" lvl="3" indent="-228600">
              <a:lnSpc>
                <a:spcPts val="2170"/>
              </a:lnSpc>
              <a:spcBef>
                <a:spcPts val="580"/>
              </a:spcBef>
              <a:buFont typeface="Times New Roman"/>
              <a:buChar char="–"/>
              <a:tabLst>
                <a:tab pos="1612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These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instructions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start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stop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timers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long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GATE=0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TMOD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endParaRPr sz="2000">
              <a:latin typeface="Tahoma"/>
              <a:cs typeface="Tahoma"/>
            </a:endParaRPr>
          </a:p>
          <a:p>
            <a:pPr marL="755650" marR="21590" lvl="1" indent="-28575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hardware way of starting and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stopping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timer by an external source is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achieved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3285" y="4706366"/>
            <a:ext cx="554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by making GATE=1 in the TMOD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5985" y="5174741"/>
            <a:ext cx="6667500" cy="1292860"/>
          </a:xfrm>
          <a:custGeom>
            <a:avLst/>
            <a:gdLst/>
            <a:ahLst/>
            <a:cxnLst/>
            <a:rect l="l" t="t" r="r" b="b"/>
            <a:pathLst>
              <a:path w="6667500" h="1292860">
                <a:moveTo>
                  <a:pt x="0" y="0"/>
                </a:moveTo>
                <a:lnTo>
                  <a:pt x="0" y="1292352"/>
                </a:lnTo>
                <a:lnTo>
                  <a:pt x="6667500" y="1292352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0053" y="5204714"/>
            <a:ext cx="6449695" cy="121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Find the value for TMOD if we want to program timer 0 in mode </a:t>
            </a:r>
            <a:r>
              <a:rPr sz="1800" spc="-25" dirty="0">
                <a:latin typeface="Times New Roman"/>
                <a:cs typeface="Times New Roman"/>
              </a:rPr>
              <a:t>2,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XTAL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start </a:t>
            </a:r>
            <a:r>
              <a:rPr sz="1800" dirty="0">
                <a:latin typeface="Times New Roman"/>
                <a:cs typeface="Times New Roman"/>
              </a:rPr>
              <a:t>and stop the </a:t>
            </a:r>
            <a:r>
              <a:rPr sz="1800" spc="-10" dirty="0">
                <a:latin typeface="Times New Roman"/>
                <a:cs typeface="Times New Roman"/>
              </a:rPr>
              <a:t>timer.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Times New Roman"/>
                <a:cs typeface="Times New Roman"/>
              </a:rPr>
              <a:t>TMOD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0000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0010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4737" y="4617973"/>
            <a:ext cx="5248275" cy="1727200"/>
            <a:chOff x="974737" y="4617973"/>
            <a:chExt cx="5248275" cy="17272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437" y="4630673"/>
              <a:ext cx="2146554" cy="17015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87437" y="4630673"/>
              <a:ext cx="5222875" cy="1701800"/>
            </a:xfrm>
            <a:custGeom>
              <a:avLst/>
              <a:gdLst/>
              <a:ahLst/>
              <a:cxnLst/>
              <a:rect l="l" t="t" r="r" b="b"/>
              <a:pathLst>
                <a:path w="5222875" h="1701800">
                  <a:moveTo>
                    <a:pt x="5222748" y="1522475"/>
                  </a:moveTo>
                  <a:lnTo>
                    <a:pt x="2568702" y="114300"/>
                  </a:lnTo>
                  <a:lnTo>
                    <a:pt x="2222754" y="114300"/>
                  </a:lnTo>
                </a:path>
                <a:path w="5222875" h="1701800">
                  <a:moveTo>
                    <a:pt x="0" y="1701546"/>
                  </a:moveTo>
                  <a:lnTo>
                    <a:pt x="0" y="0"/>
                  </a:lnTo>
                  <a:lnTo>
                    <a:pt x="2146554" y="0"/>
                  </a:lnTo>
                  <a:lnTo>
                    <a:pt x="2146554" y="1701546"/>
                  </a:lnTo>
                  <a:lnTo>
                    <a:pt x="0" y="170154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9031" y="4728464"/>
            <a:ext cx="1640839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Timer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0, mode 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C/T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 0 to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5"/>
              </a:spcBef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 0 to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089031" y="5706080"/>
            <a:ext cx="1939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internal (software)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9031" y="5950673"/>
            <a:ext cx="1424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and stop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51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35" y="777493"/>
            <a:ext cx="6448425" cy="4297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46100" marR="218440" indent="-5334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following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characteristics </a:t>
            </a:r>
            <a:r>
              <a:rPr sz="2800" dirty="0">
                <a:latin typeface="Tahoma"/>
                <a:cs typeface="Tahoma"/>
              </a:rPr>
              <a:t>and operations of </a:t>
            </a:r>
            <a:r>
              <a:rPr sz="2800" spc="-10" dirty="0">
                <a:latin typeface="Tahoma"/>
                <a:cs typeface="Tahoma"/>
              </a:rPr>
              <a:t>mode1:</a:t>
            </a:r>
            <a:endParaRPr sz="2800">
              <a:latin typeface="Tahoma"/>
              <a:cs typeface="Tahoma"/>
            </a:endParaRPr>
          </a:p>
          <a:p>
            <a:pPr marL="927100" marR="5080" lvl="1" indent="-457200">
              <a:lnSpc>
                <a:spcPts val="2590"/>
              </a:lnSpc>
              <a:spcBef>
                <a:spcPts val="555"/>
              </a:spcBef>
              <a:buClr>
                <a:srgbClr val="FF00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 is a 16-bit timer; therefore, it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allows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value of 0000 to FFFFH to be loaded 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into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timer’s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TL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endParaRPr sz="2400">
              <a:latin typeface="Tahoma"/>
              <a:cs typeface="Tahoma"/>
            </a:endParaRPr>
          </a:p>
          <a:p>
            <a:pPr marL="927100" marR="51435" lvl="1" indent="-457200">
              <a:lnSpc>
                <a:spcPts val="2590"/>
              </a:lnSpc>
              <a:spcBef>
                <a:spcPts val="565"/>
              </a:spcBef>
              <a:buClr>
                <a:srgbClr val="FF0000"/>
              </a:buClr>
              <a:buSzPct val="75000"/>
              <a:buAutoNum type="arabicPeriod"/>
              <a:tabLst>
                <a:tab pos="9271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After TH and TL are loaded with a 16-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bit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initial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value,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started</a:t>
            </a:r>
            <a:endParaRPr sz="2400">
              <a:latin typeface="Tahoma"/>
              <a:cs typeface="Tahoma"/>
            </a:endParaRPr>
          </a:p>
          <a:p>
            <a:pPr marL="1307465" lvl="2" indent="-380365">
              <a:lnSpc>
                <a:spcPts val="2280"/>
              </a:lnSpc>
              <a:spcBef>
                <a:spcPts val="70"/>
              </a:spcBef>
              <a:buClr>
                <a:srgbClr val="FF0000"/>
              </a:buClr>
              <a:buFont typeface="Wingdings"/>
              <a:buChar char="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000" spc="-6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done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SETB</a:t>
            </a:r>
            <a:r>
              <a:rPr sz="2000" spc="-5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TR0</a:t>
            </a:r>
            <a:r>
              <a:rPr sz="2000" spc="-57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and</a:t>
            </a:r>
            <a:endParaRPr sz="2000">
              <a:latin typeface="Tahoma"/>
              <a:cs typeface="Tahoma"/>
            </a:endParaRPr>
          </a:p>
          <a:p>
            <a:pPr marL="1307465">
              <a:lnSpc>
                <a:spcPts val="2280"/>
              </a:lnSpc>
            </a:pP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SETB</a:t>
            </a:r>
            <a:r>
              <a:rPr sz="2000" spc="-6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TR1</a:t>
            </a:r>
            <a:r>
              <a:rPr sz="2000" spc="-57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927100" marR="643255" lvl="1" indent="-457200">
              <a:lnSpc>
                <a:spcPts val="2590"/>
              </a:lnSpc>
              <a:spcBef>
                <a:spcPts val="735"/>
              </a:spcBef>
              <a:buClr>
                <a:srgbClr val="FF0000"/>
              </a:buClr>
              <a:buSzPct val="75000"/>
              <a:buAutoNum type="arabicPeriod" startAt="3"/>
              <a:tabLst>
                <a:tab pos="9271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After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started,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starts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to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45471"/>
                </a:solidFill>
                <a:latin typeface="Tahoma"/>
                <a:cs typeface="Tahoma"/>
              </a:rPr>
              <a:t>up</a:t>
            </a:r>
            <a:endParaRPr sz="2400">
              <a:latin typeface="Tahoma"/>
              <a:cs typeface="Tahoma"/>
            </a:endParaRPr>
          </a:p>
          <a:p>
            <a:pPr marL="1307465" lvl="2" indent="-38036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counts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up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until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reaches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its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limit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FFFFH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2589" y="5241353"/>
            <a:ext cx="6591300" cy="986155"/>
            <a:chOff x="3092589" y="5241353"/>
            <a:chExt cx="6591300" cy="986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8939" y="5505449"/>
              <a:ext cx="1130046" cy="7155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8939" y="5505449"/>
              <a:ext cx="1130300" cy="715645"/>
            </a:xfrm>
            <a:custGeom>
              <a:avLst/>
              <a:gdLst/>
              <a:ahLst/>
              <a:cxnLst/>
              <a:rect l="l" t="t" r="r" b="b"/>
              <a:pathLst>
                <a:path w="1130300" h="715645">
                  <a:moveTo>
                    <a:pt x="0" y="0"/>
                  </a:moveTo>
                  <a:lnTo>
                    <a:pt x="0" y="715518"/>
                  </a:lnTo>
                  <a:lnTo>
                    <a:pt x="1130046" y="715518"/>
                  </a:lnTo>
                  <a:lnTo>
                    <a:pt x="113004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6769" y="5517641"/>
              <a:ext cx="798576" cy="6812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6769" y="5517641"/>
              <a:ext cx="798195" cy="681355"/>
            </a:xfrm>
            <a:custGeom>
              <a:avLst/>
              <a:gdLst/>
              <a:ahLst/>
              <a:cxnLst/>
              <a:rect l="l" t="t" r="r" b="b"/>
              <a:pathLst>
                <a:path w="798195" h="681354">
                  <a:moveTo>
                    <a:pt x="0" y="0"/>
                  </a:moveTo>
                  <a:lnTo>
                    <a:pt x="0" y="681227"/>
                  </a:lnTo>
                  <a:lnTo>
                    <a:pt x="797814" y="681227"/>
                  </a:lnTo>
                  <a:lnTo>
                    <a:pt x="79781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1939" y="5797295"/>
              <a:ext cx="533400" cy="127635"/>
            </a:xfrm>
            <a:custGeom>
              <a:avLst/>
              <a:gdLst/>
              <a:ahLst/>
              <a:cxnLst/>
              <a:rect l="l" t="t" r="r" b="b"/>
              <a:pathLst>
                <a:path w="533400" h="127635">
                  <a:moveTo>
                    <a:pt x="482346" y="63245"/>
                  </a:moveTo>
                  <a:lnTo>
                    <a:pt x="478104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477855" y="74675"/>
                  </a:lnTo>
                  <a:lnTo>
                    <a:pt x="482346" y="63245"/>
                  </a:lnTo>
                  <a:close/>
                </a:path>
                <a:path w="533400" h="127635">
                  <a:moveTo>
                    <a:pt x="533400" y="63245"/>
                  </a:moveTo>
                  <a:lnTo>
                    <a:pt x="457200" y="0"/>
                  </a:lnTo>
                  <a:lnTo>
                    <a:pt x="478104" y="52577"/>
                  </a:lnTo>
                  <a:lnTo>
                    <a:pt x="482346" y="52577"/>
                  </a:lnTo>
                  <a:lnTo>
                    <a:pt x="482346" y="106131"/>
                  </a:lnTo>
                  <a:lnTo>
                    <a:pt x="533400" y="63245"/>
                  </a:lnTo>
                  <a:close/>
                </a:path>
                <a:path w="533400" h="127635">
                  <a:moveTo>
                    <a:pt x="482346" y="106131"/>
                  </a:moveTo>
                  <a:lnTo>
                    <a:pt x="482346" y="74675"/>
                  </a:lnTo>
                  <a:lnTo>
                    <a:pt x="477855" y="74675"/>
                  </a:lnTo>
                  <a:lnTo>
                    <a:pt x="457200" y="127253"/>
                  </a:lnTo>
                  <a:lnTo>
                    <a:pt x="482346" y="106131"/>
                  </a:lnTo>
                  <a:close/>
                </a:path>
                <a:path w="533400" h="127635">
                  <a:moveTo>
                    <a:pt x="482346" y="74675"/>
                  </a:moveTo>
                  <a:lnTo>
                    <a:pt x="482346" y="63245"/>
                  </a:lnTo>
                  <a:lnTo>
                    <a:pt x="477855" y="74675"/>
                  </a:lnTo>
                  <a:lnTo>
                    <a:pt x="482346" y="74675"/>
                  </a:lnTo>
                  <a:close/>
                </a:path>
                <a:path w="533400" h="127635">
                  <a:moveTo>
                    <a:pt x="482346" y="63245"/>
                  </a:moveTo>
                  <a:lnTo>
                    <a:pt x="482346" y="52577"/>
                  </a:lnTo>
                  <a:lnTo>
                    <a:pt x="478104" y="52577"/>
                  </a:lnTo>
                  <a:lnTo>
                    <a:pt x="482346" y="6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8410" y="5564136"/>
              <a:ext cx="521334" cy="444500"/>
            </a:xfrm>
            <a:custGeom>
              <a:avLst/>
              <a:gdLst/>
              <a:ahLst/>
              <a:cxnLst/>
              <a:rect l="l" t="t" r="r" b="b"/>
              <a:pathLst>
                <a:path w="521334" h="444500">
                  <a:moveTo>
                    <a:pt x="521208" y="221742"/>
                  </a:moveTo>
                  <a:lnTo>
                    <a:pt x="516534" y="176987"/>
                  </a:lnTo>
                  <a:lnTo>
                    <a:pt x="503161" y="135331"/>
                  </a:lnTo>
                  <a:lnTo>
                    <a:pt x="482028" y="97663"/>
                  </a:lnTo>
                  <a:lnTo>
                    <a:pt x="454050" y="64858"/>
                  </a:lnTo>
                  <a:lnTo>
                    <a:pt x="420179" y="37807"/>
                  </a:lnTo>
                  <a:lnTo>
                    <a:pt x="381368" y="17386"/>
                  </a:lnTo>
                  <a:lnTo>
                    <a:pt x="338518" y="4495"/>
                  </a:lnTo>
                  <a:lnTo>
                    <a:pt x="307073" y="1422"/>
                  </a:lnTo>
                  <a:lnTo>
                    <a:pt x="307073" y="0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441198"/>
                  </a:lnTo>
                  <a:lnTo>
                    <a:pt x="261569" y="441198"/>
                  </a:lnTo>
                  <a:lnTo>
                    <a:pt x="292608" y="444246"/>
                  </a:lnTo>
                  <a:lnTo>
                    <a:pt x="338518" y="439712"/>
                  </a:lnTo>
                  <a:lnTo>
                    <a:pt x="381368" y="426720"/>
                  </a:lnTo>
                  <a:lnTo>
                    <a:pt x="420179" y="406184"/>
                  </a:lnTo>
                  <a:lnTo>
                    <a:pt x="454050" y="378993"/>
                  </a:lnTo>
                  <a:lnTo>
                    <a:pt x="482028" y="346049"/>
                  </a:lnTo>
                  <a:lnTo>
                    <a:pt x="503161" y="308254"/>
                  </a:lnTo>
                  <a:lnTo>
                    <a:pt x="516534" y="266522"/>
                  </a:lnTo>
                  <a:lnTo>
                    <a:pt x="521208" y="221742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1441" y="5650991"/>
              <a:ext cx="885825" cy="520065"/>
            </a:xfrm>
            <a:custGeom>
              <a:avLst/>
              <a:gdLst/>
              <a:ahLst/>
              <a:cxnLst/>
              <a:rect l="l" t="t" r="r" b="b"/>
              <a:pathLst>
                <a:path w="885825" h="520064">
                  <a:moveTo>
                    <a:pt x="0" y="0"/>
                  </a:moveTo>
                  <a:lnTo>
                    <a:pt x="880859" y="0"/>
                  </a:lnTo>
                </a:path>
                <a:path w="885825" h="520064">
                  <a:moveTo>
                    <a:pt x="885443" y="181356"/>
                  </a:moveTo>
                  <a:lnTo>
                    <a:pt x="571500" y="181356"/>
                  </a:lnTo>
                </a:path>
                <a:path w="885825" h="520064">
                  <a:moveTo>
                    <a:pt x="580643" y="176784"/>
                  </a:moveTo>
                  <a:lnTo>
                    <a:pt x="580644" y="519684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515" y="5609843"/>
              <a:ext cx="666750" cy="3459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26515" y="5609843"/>
              <a:ext cx="666750" cy="346075"/>
            </a:xfrm>
            <a:custGeom>
              <a:avLst/>
              <a:gdLst/>
              <a:ahLst/>
              <a:cxnLst/>
              <a:rect l="l" t="t" r="r" b="b"/>
              <a:pathLst>
                <a:path w="666750" h="346075">
                  <a:moveTo>
                    <a:pt x="0" y="0"/>
                  </a:moveTo>
                  <a:lnTo>
                    <a:pt x="0" y="345948"/>
                  </a:lnTo>
                  <a:lnTo>
                    <a:pt x="666750" y="345948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7743" y="5609843"/>
              <a:ext cx="666750" cy="3459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07743" y="5609843"/>
              <a:ext cx="666750" cy="346075"/>
            </a:xfrm>
            <a:custGeom>
              <a:avLst/>
              <a:gdLst/>
              <a:ahLst/>
              <a:cxnLst/>
              <a:rect l="l" t="t" r="r" b="b"/>
              <a:pathLst>
                <a:path w="666750" h="346075">
                  <a:moveTo>
                    <a:pt x="0" y="0"/>
                  </a:moveTo>
                  <a:lnTo>
                    <a:pt x="0" y="345948"/>
                  </a:lnTo>
                  <a:lnTo>
                    <a:pt x="666750" y="345948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8093" y="5784341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79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2047" y="5605271"/>
              <a:ext cx="666750" cy="3459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12047" y="5605271"/>
              <a:ext cx="666750" cy="346075"/>
            </a:xfrm>
            <a:custGeom>
              <a:avLst/>
              <a:gdLst/>
              <a:ahLst/>
              <a:cxnLst/>
              <a:rect l="l" t="t" r="r" b="b"/>
              <a:pathLst>
                <a:path w="666750" h="346075">
                  <a:moveTo>
                    <a:pt x="0" y="0"/>
                  </a:moveTo>
                  <a:lnTo>
                    <a:pt x="0" y="345948"/>
                  </a:lnTo>
                  <a:lnTo>
                    <a:pt x="666750" y="345948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3625" y="5716523"/>
              <a:ext cx="318135" cy="127000"/>
            </a:xfrm>
            <a:custGeom>
              <a:avLst/>
              <a:gdLst/>
              <a:ahLst/>
              <a:cxnLst/>
              <a:rect l="l" t="t" r="r" b="b"/>
              <a:pathLst>
                <a:path w="318134" h="127000">
                  <a:moveTo>
                    <a:pt x="266700" y="63246"/>
                  </a:moveTo>
                  <a:lnTo>
                    <a:pt x="262157" y="51815"/>
                  </a:lnTo>
                  <a:lnTo>
                    <a:pt x="0" y="51815"/>
                  </a:lnTo>
                  <a:lnTo>
                    <a:pt x="0" y="74675"/>
                  </a:lnTo>
                  <a:lnTo>
                    <a:pt x="262157" y="74675"/>
                  </a:lnTo>
                  <a:lnTo>
                    <a:pt x="266700" y="63246"/>
                  </a:lnTo>
                  <a:close/>
                </a:path>
                <a:path w="318134" h="127000">
                  <a:moveTo>
                    <a:pt x="317766" y="63246"/>
                  </a:moveTo>
                  <a:lnTo>
                    <a:pt x="241566" y="0"/>
                  </a:lnTo>
                  <a:lnTo>
                    <a:pt x="262157" y="51815"/>
                  </a:lnTo>
                  <a:lnTo>
                    <a:pt x="266700" y="51815"/>
                  </a:lnTo>
                  <a:lnTo>
                    <a:pt x="266700" y="105631"/>
                  </a:lnTo>
                  <a:lnTo>
                    <a:pt x="317766" y="63246"/>
                  </a:lnTo>
                  <a:close/>
                </a:path>
                <a:path w="318134" h="127000">
                  <a:moveTo>
                    <a:pt x="266700" y="105631"/>
                  </a:moveTo>
                  <a:lnTo>
                    <a:pt x="266700" y="74675"/>
                  </a:lnTo>
                  <a:lnTo>
                    <a:pt x="262157" y="74675"/>
                  </a:lnTo>
                  <a:lnTo>
                    <a:pt x="241566" y="126491"/>
                  </a:lnTo>
                  <a:lnTo>
                    <a:pt x="266700" y="105631"/>
                  </a:lnTo>
                  <a:close/>
                </a:path>
                <a:path w="318134" h="127000">
                  <a:moveTo>
                    <a:pt x="266700" y="63246"/>
                  </a:moveTo>
                  <a:lnTo>
                    <a:pt x="266700" y="51815"/>
                  </a:lnTo>
                  <a:lnTo>
                    <a:pt x="262157" y="51815"/>
                  </a:lnTo>
                  <a:lnTo>
                    <a:pt x="266700" y="63246"/>
                  </a:lnTo>
                  <a:close/>
                </a:path>
                <a:path w="318134" h="127000">
                  <a:moveTo>
                    <a:pt x="266700" y="74675"/>
                  </a:moveTo>
                  <a:lnTo>
                    <a:pt x="266700" y="63246"/>
                  </a:lnTo>
                  <a:lnTo>
                    <a:pt x="262157" y="74675"/>
                  </a:lnTo>
                  <a:lnTo>
                    <a:pt x="266700" y="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0793" y="5252465"/>
              <a:ext cx="641350" cy="285750"/>
            </a:xfrm>
            <a:custGeom>
              <a:avLst/>
              <a:gdLst/>
              <a:ahLst/>
              <a:cxnLst/>
              <a:rect l="l" t="t" r="r" b="b"/>
              <a:pathLst>
                <a:path w="641350" h="285750">
                  <a:moveTo>
                    <a:pt x="0" y="281178"/>
                  </a:moveTo>
                  <a:lnTo>
                    <a:pt x="66293" y="281178"/>
                  </a:lnTo>
                </a:path>
                <a:path w="641350" h="285750">
                  <a:moveTo>
                    <a:pt x="58674" y="9906"/>
                  </a:moveTo>
                  <a:lnTo>
                    <a:pt x="60198" y="281178"/>
                  </a:lnTo>
                </a:path>
                <a:path w="641350" h="285750">
                  <a:moveTo>
                    <a:pt x="236219" y="0"/>
                  </a:moveTo>
                  <a:lnTo>
                    <a:pt x="233172" y="276606"/>
                  </a:lnTo>
                </a:path>
                <a:path w="641350" h="285750">
                  <a:moveTo>
                    <a:pt x="47243" y="9906"/>
                  </a:moveTo>
                  <a:lnTo>
                    <a:pt x="239267" y="9906"/>
                  </a:lnTo>
                </a:path>
                <a:path w="641350" h="285750">
                  <a:moveTo>
                    <a:pt x="407669" y="285750"/>
                  </a:moveTo>
                  <a:lnTo>
                    <a:pt x="404622" y="5334"/>
                  </a:lnTo>
                </a:path>
                <a:path w="641350" h="285750">
                  <a:moveTo>
                    <a:pt x="227075" y="281178"/>
                  </a:moveTo>
                  <a:lnTo>
                    <a:pt x="417575" y="281178"/>
                  </a:lnTo>
                </a:path>
                <a:path w="641350" h="285750">
                  <a:moveTo>
                    <a:pt x="574548" y="281178"/>
                  </a:moveTo>
                  <a:lnTo>
                    <a:pt x="640841" y="281178"/>
                  </a:lnTo>
                </a:path>
                <a:path w="641350" h="285750">
                  <a:moveTo>
                    <a:pt x="580631" y="5334"/>
                  </a:moveTo>
                  <a:lnTo>
                    <a:pt x="582155" y="281178"/>
                  </a:lnTo>
                </a:path>
                <a:path w="641350" h="285750">
                  <a:moveTo>
                    <a:pt x="398525" y="9906"/>
                  </a:moveTo>
                  <a:lnTo>
                    <a:pt x="590550" y="9906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48540" y="5620059"/>
            <a:ext cx="83185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oscillator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52109" y="5658159"/>
            <a:ext cx="83946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Times New Roman"/>
                <a:cs typeface="Times New Roman"/>
              </a:rPr>
              <a:t>Overflow </a:t>
            </a:r>
            <a:r>
              <a:rPr sz="1600" b="1" spc="-20" dirty="0">
                <a:latin typeface="Times New Roman"/>
                <a:cs typeface="Times New Roman"/>
              </a:rPr>
              <a:t>flag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9737" y="5663493"/>
            <a:ext cx="31940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3157" y="5663493"/>
            <a:ext cx="2952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1233" y="5724905"/>
            <a:ext cx="3898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spc="-50" dirty="0">
                <a:solidFill>
                  <a:srgbClr val="FFFFFF"/>
                </a:solidFill>
                <a:latin typeface="Yu Gothic UI"/>
                <a:cs typeface="Yu Gothic UI"/>
              </a:rPr>
              <a:t>÷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4956" y="6012489"/>
            <a:ext cx="143700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dirty="0">
                <a:latin typeface="Times New Roman"/>
                <a:cs typeface="Times New Roman"/>
              </a:rPr>
              <a:t>TF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high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FFFF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6123" y="6174794"/>
            <a:ext cx="30670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9492" y="6276133"/>
            <a:ext cx="68326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26" y="1084580"/>
            <a:ext cx="206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1943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PROGRAMMING TIMERS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93" y="2149855"/>
            <a:ext cx="18135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7535" y="499809"/>
            <a:ext cx="6097905" cy="46462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64515" indent="-551815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SzPct val="90000"/>
              <a:buAutoNum type="arabicPeriod" startAt="3"/>
              <a:tabLst>
                <a:tab pos="564515" algn="l"/>
              </a:tabLst>
            </a:pP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(cont</a:t>
            </a:r>
            <a:r>
              <a:rPr sz="2000" spc="-10" dirty="0">
                <a:solidFill>
                  <a:srgbClr val="545471"/>
                </a:solidFill>
                <a:latin typeface="Times New Roman"/>
                <a:cs typeface="Times New Roman"/>
              </a:rPr>
              <a:t>’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850265" marR="120650" lvl="1" indent="-381000">
              <a:lnSpc>
                <a:spcPts val="216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When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rolls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over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from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FFFFH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0000,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sets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high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bit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called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(timer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flag)</a:t>
            </a:r>
            <a:endParaRPr sz="2000">
              <a:latin typeface="Tahoma"/>
              <a:cs typeface="Tahoma"/>
            </a:endParaRPr>
          </a:p>
          <a:p>
            <a:pPr marL="1307465" lvl="2" indent="-381000">
              <a:lnSpc>
                <a:spcPts val="2010"/>
              </a:lnSpc>
              <a:buFont typeface="Times New Roman"/>
              <a:buChar char="–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Each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has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its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own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flag: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TF0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endParaRPr sz="2000">
              <a:latin typeface="Tahoma"/>
              <a:cs typeface="Tahoma"/>
            </a:endParaRPr>
          </a:p>
          <a:p>
            <a:pPr marL="1307465">
              <a:lnSpc>
                <a:spcPts val="2165"/>
              </a:lnSpc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0,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TF1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307465" lvl="2" indent="-381000">
              <a:lnSpc>
                <a:spcPts val="2280"/>
              </a:lnSpc>
              <a:buFont typeface="Times New Roman"/>
              <a:buChar char="–"/>
              <a:tabLst>
                <a:tab pos="13074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monitored</a:t>
            </a:r>
            <a:endParaRPr sz="2000">
              <a:latin typeface="Tahoma"/>
              <a:cs typeface="Tahoma"/>
            </a:endParaRPr>
          </a:p>
          <a:p>
            <a:pPr marL="850265" marR="5080" lvl="1" indent="-381000">
              <a:lnSpc>
                <a:spcPct val="901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When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raised,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one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option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would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stop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with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instructions</a:t>
            </a:r>
            <a:r>
              <a:rPr sz="2000" spc="-6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CLR</a:t>
            </a:r>
            <a:r>
              <a:rPr sz="2000" spc="-6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545471"/>
                </a:solidFill>
                <a:latin typeface="Courier New"/>
                <a:cs typeface="Courier New"/>
              </a:rPr>
              <a:t>TR0</a:t>
            </a:r>
            <a:r>
              <a:rPr sz="2000" spc="-58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or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CLR</a:t>
            </a:r>
            <a:r>
              <a:rPr sz="2000" spc="-5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45471"/>
                </a:solidFill>
                <a:latin typeface="Courier New"/>
                <a:cs typeface="Courier New"/>
              </a:rPr>
              <a:t>TR1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,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0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0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1,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respectively</a:t>
            </a:r>
            <a:endParaRPr sz="2000">
              <a:latin typeface="Tahoma"/>
              <a:cs typeface="Tahoma"/>
            </a:endParaRPr>
          </a:p>
          <a:p>
            <a:pPr marL="469900" marR="209550" indent="-457200">
              <a:lnSpc>
                <a:spcPts val="2590"/>
              </a:lnSpc>
              <a:spcBef>
                <a:spcPts val="615"/>
              </a:spcBef>
              <a:buClr>
                <a:srgbClr val="FF0000"/>
              </a:buClr>
              <a:buSzPct val="75000"/>
              <a:buAutoNum type="arabicPeriod" startAt="3"/>
              <a:tabLst>
                <a:tab pos="46990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After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timer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reaches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its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limit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rolls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over,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order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repeat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process</a:t>
            </a:r>
            <a:endParaRPr sz="2400">
              <a:latin typeface="Tahoma"/>
              <a:cs typeface="Tahoma"/>
            </a:endParaRPr>
          </a:p>
          <a:p>
            <a:pPr marL="850265" marR="146685" lvl="1" indent="-381000">
              <a:lnSpc>
                <a:spcPts val="2160"/>
              </a:lnSpc>
              <a:spcBef>
                <a:spcPts val="464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TL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reloaded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with</a:t>
            </a:r>
            <a:r>
              <a:rPr sz="2000" spc="-4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45471"/>
                </a:solidFill>
                <a:latin typeface="Tahoma"/>
                <a:cs typeface="Tahoma"/>
              </a:rPr>
              <a:t>original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value,</a:t>
            </a:r>
            <a:r>
              <a:rPr sz="2000" spc="-6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  <a:p>
            <a:pPr marL="850265" lvl="1" indent="-38036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"/>
              <a:tabLst>
                <a:tab pos="850265" algn="l"/>
              </a:tabLst>
            </a:pP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TF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reloaded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45471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2589" y="5241353"/>
            <a:ext cx="6591300" cy="1012190"/>
            <a:chOff x="3092589" y="5241353"/>
            <a:chExt cx="6591300" cy="1012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8939" y="5530595"/>
              <a:ext cx="1130046" cy="716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8939" y="5530595"/>
              <a:ext cx="1130300" cy="716280"/>
            </a:xfrm>
            <a:custGeom>
              <a:avLst/>
              <a:gdLst/>
              <a:ahLst/>
              <a:cxnLst/>
              <a:rect l="l" t="t" r="r" b="b"/>
              <a:pathLst>
                <a:path w="1130300" h="716279">
                  <a:moveTo>
                    <a:pt x="0" y="0"/>
                  </a:moveTo>
                  <a:lnTo>
                    <a:pt x="0" y="716279"/>
                  </a:lnTo>
                  <a:lnTo>
                    <a:pt x="1130046" y="716279"/>
                  </a:lnTo>
                  <a:lnTo>
                    <a:pt x="113004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6769" y="5543549"/>
              <a:ext cx="798576" cy="6804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6769" y="5543549"/>
              <a:ext cx="798195" cy="680720"/>
            </a:xfrm>
            <a:custGeom>
              <a:avLst/>
              <a:gdLst/>
              <a:ahLst/>
              <a:cxnLst/>
              <a:rect l="l" t="t" r="r" b="b"/>
              <a:pathLst>
                <a:path w="798195" h="680720">
                  <a:moveTo>
                    <a:pt x="0" y="0"/>
                  </a:moveTo>
                  <a:lnTo>
                    <a:pt x="0" y="680465"/>
                  </a:lnTo>
                  <a:lnTo>
                    <a:pt x="797814" y="680465"/>
                  </a:lnTo>
                  <a:lnTo>
                    <a:pt x="79781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1939" y="5822441"/>
              <a:ext cx="533400" cy="127635"/>
            </a:xfrm>
            <a:custGeom>
              <a:avLst/>
              <a:gdLst/>
              <a:ahLst/>
              <a:cxnLst/>
              <a:rect l="l" t="t" r="r" b="b"/>
              <a:pathLst>
                <a:path w="533400" h="127635">
                  <a:moveTo>
                    <a:pt x="482346" y="64008"/>
                  </a:moveTo>
                  <a:lnTo>
                    <a:pt x="477855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478104" y="74675"/>
                  </a:lnTo>
                  <a:lnTo>
                    <a:pt x="482346" y="64008"/>
                  </a:lnTo>
                  <a:close/>
                </a:path>
                <a:path w="533400" h="127635">
                  <a:moveTo>
                    <a:pt x="533400" y="64008"/>
                  </a:moveTo>
                  <a:lnTo>
                    <a:pt x="457200" y="0"/>
                  </a:lnTo>
                  <a:lnTo>
                    <a:pt x="477855" y="52577"/>
                  </a:lnTo>
                  <a:lnTo>
                    <a:pt x="482346" y="52577"/>
                  </a:lnTo>
                  <a:lnTo>
                    <a:pt x="482346" y="106382"/>
                  </a:lnTo>
                  <a:lnTo>
                    <a:pt x="533400" y="64008"/>
                  </a:lnTo>
                  <a:close/>
                </a:path>
                <a:path w="533400" h="127635">
                  <a:moveTo>
                    <a:pt x="482346" y="106382"/>
                  </a:moveTo>
                  <a:lnTo>
                    <a:pt x="482346" y="74675"/>
                  </a:lnTo>
                  <a:lnTo>
                    <a:pt x="478104" y="74675"/>
                  </a:lnTo>
                  <a:lnTo>
                    <a:pt x="457200" y="127254"/>
                  </a:lnTo>
                  <a:lnTo>
                    <a:pt x="482346" y="106382"/>
                  </a:lnTo>
                  <a:close/>
                </a:path>
                <a:path w="533400" h="127635">
                  <a:moveTo>
                    <a:pt x="482346" y="64008"/>
                  </a:moveTo>
                  <a:lnTo>
                    <a:pt x="482346" y="52577"/>
                  </a:lnTo>
                  <a:lnTo>
                    <a:pt x="477855" y="52577"/>
                  </a:lnTo>
                  <a:lnTo>
                    <a:pt x="482346" y="64008"/>
                  </a:lnTo>
                  <a:close/>
                </a:path>
                <a:path w="533400" h="127635">
                  <a:moveTo>
                    <a:pt x="482346" y="74675"/>
                  </a:moveTo>
                  <a:lnTo>
                    <a:pt x="482346" y="64008"/>
                  </a:lnTo>
                  <a:lnTo>
                    <a:pt x="478104" y="74675"/>
                  </a:lnTo>
                  <a:lnTo>
                    <a:pt x="482346" y="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8410" y="5589282"/>
              <a:ext cx="521334" cy="444500"/>
            </a:xfrm>
            <a:custGeom>
              <a:avLst/>
              <a:gdLst/>
              <a:ahLst/>
              <a:cxnLst/>
              <a:rect l="l" t="t" r="r" b="b"/>
              <a:pathLst>
                <a:path w="521334" h="444500">
                  <a:moveTo>
                    <a:pt x="521208" y="222504"/>
                  </a:moveTo>
                  <a:lnTo>
                    <a:pt x="516534" y="177711"/>
                  </a:lnTo>
                  <a:lnTo>
                    <a:pt x="503161" y="135978"/>
                  </a:lnTo>
                  <a:lnTo>
                    <a:pt x="482028" y="98183"/>
                  </a:lnTo>
                  <a:lnTo>
                    <a:pt x="454050" y="65239"/>
                  </a:lnTo>
                  <a:lnTo>
                    <a:pt x="420179" y="38049"/>
                  </a:lnTo>
                  <a:lnTo>
                    <a:pt x="381368" y="17513"/>
                  </a:lnTo>
                  <a:lnTo>
                    <a:pt x="338518" y="4521"/>
                  </a:lnTo>
                  <a:lnTo>
                    <a:pt x="307073" y="1435"/>
                  </a:lnTo>
                  <a:lnTo>
                    <a:pt x="307073" y="0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441198"/>
                  </a:lnTo>
                  <a:lnTo>
                    <a:pt x="261315" y="441198"/>
                  </a:lnTo>
                  <a:lnTo>
                    <a:pt x="292608" y="444246"/>
                  </a:lnTo>
                  <a:lnTo>
                    <a:pt x="338518" y="439750"/>
                  </a:lnTo>
                  <a:lnTo>
                    <a:pt x="381368" y="426847"/>
                  </a:lnTo>
                  <a:lnTo>
                    <a:pt x="420179" y="406425"/>
                  </a:lnTo>
                  <a:lnTo>
                    <a:pt x="454050" y="379374"/>
                  </a:lnTo>
                  <a:lnTo>
                    <a:pt x="482028" y="346570"/>
                  </a:lnTo>
                  <a:lnTo>
                    <a:pt x="503161" y="308902"/>
                  </a:lnTo>
                  <a:lnTo>
                    <a:pt x="516534" y="267246"/>
                  </a:lnTo>
                  <a:lnTo>
                    <a:pt x="521208" y="222504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1441" y="5676899"/>
              <a:ext cx="885825" cy="519430"/>
            </a:xfrm>
            <a:custGeom>
              <a:avLst/>
              <a:gdLst/>
              <a:ahLst/>
              <a:cxnLst/>
              <a:rect l="l" t="t" r="r" b="b"/>
              <a:pathLst>
                <a:path w="885825" h="519429">
                  <a:moveTo>
                    <a:pt x="0" y="0"/>
                  </a:moveTo>
                  <a:lnTo>
                    <a:pt x="880859" y="0"/>
                  </a:lnTo>
                </a:path>
                <a:path w="885825" h="519429">
                  <a:moveTo>
                    <a:pt x="885443" y="180594"/>
                  </a:moveTo>
                  <a:lnTo>
                    <a:pt x="571500" y="180594"/>
                  </a:lnTo>
                </a:path>
                <a:path w="885825" h="519429">
                  <a:moveTo>
                    <a:pt x="580643" y="176022"/>
                  </a:moveTo>
                  <a:lnTo>
                    <a:pt x="580644" y="518922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515" y="5635751"/>
              <a:ext cx="666750" cy="3459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26515" y="5634989"/>
              <a:ext cx="666750" cy="346710"/>
            </a:xfrm>
            <a:custGeom>
              <a:avLst/>
              <a:gdLst/>
              <a:ahLst/>
              <a:cxnLst/>
              <a:rect l="l" t="t" r="r" b="b"/>
              <a:pathLst>
                <a:path w="666750" h="346710">
                  <a:moveTo>
                    <a:pt x="0" y="0"/>
                  </a:moveTo>
                  <a:lnTo>
                    <a:pt x="0" y="346710"/>
                  </a:lnTo>
                  <a:lnTo>
                    <a:pt x="666750" y="346710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7743" y="5635751"/>
              <a:ext cx="666750" cy="3459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07743" y="5634989"/>
              <a:ext cx="666750" cy="346710"/>
            </a:xfrm>
            <a:custGeom>
              <a:avLst/>
              <a:gdLst/>
              <a:ahLst/>
              <a:cxnLst/>
              <a:rect l="l" t="t" r="r" b="b"/>
              <a:pathLst>
                <a:path w="666750" h="346710">
                  <a:moveTo>
                    <a:pt x="0" y="0"/>
                  </a:moveTo>
                  <a:lnTo>
                    <a:pt x="0" y="346710"/>
                  </a:lnTo>
                  <a:lnTo>
                    <a:pt x="666750" y="346710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8093" y="581024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79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2047" y="5630417"/>
              <a:ext cx="666750" cy="3459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12047" y="5630417"/>
              <a:ext cx="666750" cy="346075"/>
            </a:xfrm>
            <a:custGeom>
              <a:avLst/>
              <a:gdLst/>
              <a:ahLst/>
              <a:cxnLst/>
              <a:rect l="l" t="t" r="r" b="b"/>
              <a:pathLst>
                <a:path w="666750" h="346075">
                  <a:moveTo>
                    <a:pt x="0" y="0"/>
                  </a:moveTo>
                  <a:lnTo>
                    <a:pt x="0" y="345948"/>
                  </a:lnTo>
                  <a:lnTo>
                    <a:pt x="666750" y="345948"/>
                  </a:lnTo>
                  <a:lnTo>
                    <a:pt x="6667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3625" y="5741669"/>
              <a:ext cx="318135" cy="127635"/>
            </a:xfrm>
            <a:custGeom>
              <a:avLst/>
              <a:gdLst/>
              <a:ahLst/>
              <a:cxnLst/>
              <a:rect l="l" t="t" r="r" b="b"/>
              <a:pathLst>
                <a:path w="318134" h="127635">
                  <a:moveTo>
                    <a:pt x="266700" y="63245"/>
                  </a:moveTo>
                  <a:lnTo>
                    <a:pt x="262460" y="52577"/>
                  </a:lnTo>
                  <a:lnTo>
                    <a:pt x="0" y="52577"/>
                  </a:lnTo>
                  <a:lnTo>
                    <a:pt x="0" y="74675"/>
                  </a:lnTo>
                  <a:lnTo>
                    <a:pt x="262211" y="74675"/>
                  </a:lnTo>
                  <a:lnTo>
                    <a:pt x="266700" y="63245"/>
                  </a:lnTo>
                  <a:close/>
                </a:path>
                <a:path w="318134" h="127635">
                  <a:moveTo>
                    <a:pt x="317766" y="63245"/>
                  </a:moveTo>
                  <a:lnTo>
                    <a:pt x="241566" y="0"/>
                  </a:lnTo>
                  <a:lnTo>
                    <a:pt x="262460" y="52577"/>
                  </a:lnTo>
                  <a:lnTo>
                    <a:pt x="266700" y="52577"/>
                  </a:lnTo>
                  <a:lnTo>
                    <a:pt x="266700" y="106142"/>
                  </a:lnTo>
                  <a:lnTo>
                    <a:pt x="317766" y="63245"/>
                  </a:lnTo>
                  <a:close/>
                </a:path>
                <a:path w="318134" h="127635">
                  <a:moveTo>
                    <a:pt x="266700" y="106142"/>
                  </a:moveTo>
                  <a:lnTo>
                    <a:pt x="266700" y="74675"/>
                  </a:lnTo>
                  <a:lnTo>
                    <a:pt x="262211" y="74675"/>
                  </a:lnTo>
                  <a:lnTo>
                    <a:pt x="241566" y="127253"/>
                  </a:lnTo>
                  <a:lnTo>
                    <a:pt x="266700" y="106142"/>
                  </a:lnTo>
                  <a:close/>
                </a:path>
                <a:path w="318134" h="127635">
                  <a:moveTo>
                    <a:pt x="266700" y="74675"/>
                  </a:moveTo>
                  <a:lnTo>
                    <a:pt x="266700" y="63245"/>
                  </a:lnTo>
                  <a:lnTo>
                    <a:pt x="262211" y="74675"/>
                  </a:lnTo>
                  <a:lnTo>
                    <a:pt x="266700" y="74675"/>
                  </a:lnTo>
                  <a:close/>
                </a:path>
                <a:path w="318134" h="127635">
                  <a:moveTo>
                    <a:pt x="266700" y="63245"/>
                  </a:moveTo>
                  <a:lnTo>
                    <a:pt x="266700" y="52577"/>
                  </a:lnTo>
                  <a:lnTo>
                    <a:pt x="262460" y="52577"/>
                  </a:lnTo>
                  <a:lnTo>
                    <a:pt x="266700" y="6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0793" y="5252465"/>
              <a:ext cx="641350" cy="285750"/>
            </a:xfrm>
            <a:custGeom>
              <a:avLst/>
              <a:gdLst/>
              <a:ahLst/>
              <a:cxnLst/>
              <a:rect l="l" t="t" r="r" b="b"/>
              <a:pathLst>
                <a:path w="641350" h="285750">
                  <a:moveTo>
                    <a:pt x="0" y="281178"/>
                  </a:moveTo>
                  <a:lnTo>
                    <a:pt x="66293" y="281178"/>
                  </a:lnTo>
                </a:path>
                <a:path w="641350" h="285750">
                  <a:moveTo>
                    <a:pt x="58674" y="9906"/>
                  </a:moveTo>
                  <a:lnTo>
                    <a:pt x="60198" y="281178"/>
                  </a:lnTo>
                </a:path>
                <a:path w="641350" h="285750">
                  <a:moveTo>
                    <a:pt x="236219" y="0"/>
                  </a:moveTo>
                  <a:lnTo>
                    <a:pt x="233172" y="276606"/>
                  </a:lnTo>
                </a:path>
                <a:path w="641350" h="285750">
                  <a:moveTo>
                    <a:pt x="47243" y="9906"/>
                  </a:moveTo>
                  <a:lnTo>
                    <a:pt x="239267" y="9906"/>
                  </a:lnTo>
                </a:path>
                <a:path w="641350" h="285750">
                  <a:moveTo>
                    <a:pt x="407669" y="285750"/>
                  </a:moveTo>
                  <a:lnTo>
                    <a:pt x="404622" y="5334"/>
                  </a:lnTo>
                </a:path>
                <a:path w="641350" h="285750">
                  <a:moveTo>
                    <a:pt x="227075" y="281178"/>
                  </a:moveTo>
                  <a:lnTo>
                    <a:pt x="417575" y="281178"/>
                  </a:lnTo>
                </a:path>
                <a:path w="641350" h="285750">
                  <a:moveTo>
                    <a:pt x="574548" y="281178"/>
                  </a:moveTo>
                  <a:lnTo>
                    <a:pt x="640841" y="281178"/>
                  </a:lnTo>
                </a:path>
                <a:path w="641350" h="285750">
                  <a:moveTo>
                    <a:pt x="580631" y="5334"/>
                  </a:moveTo>
                  <a:lnTo>
                    <a:pt x="582155" y="281178"/>
                  </a:lnTo>
                </a:path>
                <a:path w="641350" h="285750">
                  <a:moveTo>
                    <a:pt x="398525" y="9906"/>
                  </a:moveTo>
                  <a:lnTo>
                    <a:pt x="590550" y="9906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48540" y="5645967"/>
            <a:ext cx="83185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XTAL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oscillator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52109" y="5684067"/>
            <a:ext cx="83946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TF</a:t>
            </a:r>
            <a:endParaRPr sz="1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790"/>
              </a:spcBef>
            </a:pPr>
            <a:r>
              <a:rPr sz="1600" b="1" spc="-10" dirty="0">
                <a:latin typeface="Times New Roman"/>
                <a:cs typeface="Times New Roman"/>
              </a:rPr>
              <a:t>Overflow </a:t>
            </a:r>
            <a:r>
              <a:rPr sz="1600" b="1" spc="-20" dirty="0">
                <a:latin typeface="Times New Roman"/>
                <a:cs typeface="Times New Roman"/>
              </a:rPr>
              <a:t>flag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9737" y="5688639"/>
            <a:ext cx="31940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3157" y="5688639"/>
            <a:ext cx="2952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1233" y="5750813"/>
            <a:ext cx="3898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spc="-50" dirty="0">
                <a:solidFill>
                  <a:srgbClr val="FFFFFF"/>
                </a:solidFill>
                <a:latin typeface="Yu Gothic UI"/>
                <a:cs typeface="Yu Gothic UI"/>
              </a:rPr>
              <a:t>÷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4956" y="6037635"/>
            <a:ext cx="143700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dirty="0">
                <a:latin typeface="Times New Roman"/>
                <a:cs typeface="Times New Roman"/>
              </a:rPr>
              <a:t>TF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high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600" b="1" dirty="0">
                <a:latin typeface="Times New Roman"/>
                <a:cs typeface="Times New Roman"/>
              </a:rPr>
              <a:t>when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FFFF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6123" y="6199941"/>
            <a:ext cx="30670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spc="-25" dirty="0">
                <a:latin typeface="Times New Roman"/>
                <a:cs typeface="Times New Roman"/>
              </a:rPr>
              <a:t>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9501" y="6276141"/>
            <a:ext cx="68326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b="1" dirty="0">
                <a:latin typeface="Times New Roman"/>
                <a:cs typeface="Times New Roman"/>
              </a:rPr>
              <a:t>C/T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mtClean="0"/>
              <a:t>Department of Software Engineering, Bahria University, Karachi Campus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5797</Words>
  <Application>Microsoft Office PowerPoint</Application>
  <PresentationFormat>Custom</PresentationFormat>
  <Paragraphs>958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TIMERS in Embedded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TIMERS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TIMERS</vt:lpstr>
      <vt:lpstr>PowerPoint Presentation</vt:lpstr>
      <vt:lpstr>4. When the TL register rolls from FFH to 0 and TF is set to 1, TL is reloaded automatically with the original value kept by the TH register</vt:lpstr>
      <vt:lpstr>PowerPoint Presentation</vt:lpstr>
      <vt:lpstr>PROGRAMMING TIMERS</vt:lpstr>
      <vt:lpstr>PROGRAMMING TIMERS</vt:lpstr>
      <vt:lpstr>PowerPoint Presentation</vt:lpstr>
      <vt:lpstr>PowerPoint Presentation</vt:lpstr>
      <vt:lpstr>PowerPoint Presentation</vt:lpstr>
      <vt:lpstr>PowerPoint Presentation</vt:lpstr>
      <vt:lpstr>COUNTER PROGRAMMING</vt:lpstr>
      <vt:lpstr>PowerPoint Presentation</vt:lpstr>
      <vt:lpstr>PowerPoint Presentation</vt:lpstr>
      <vt:lpstr>PowerPoint Presentation</vt:lpstr>
      <vt:lpstr>PROGRAMMING TIMERS IN C</vt:lpstr>
      <vt:lpstr>PowerPoint Presentation</vt:lpstr>
      <vt:lpstr>PROGRAMMING TIMERS IN C</vt:lpstr>
      <vt:lpstr>PROGRAMMING TIMERS IN C</vt:lpstr>
      <vt:lpstr>PROGRAMMING TIMERS IN C</vt:lpstr>
      <vt:lpstr>PROGRAMMING TIMERS IN C</vt:lpstr>
      <vt:lpstr>PROGRAMMING TIMERS IN C</vt:lpstr>
      <vt:lpstr>PROGRAMMING TIMERS 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PC</dc:creator>
  <cp:lastModifiedBy>PC</cp:lastModifiedBy>
  <cp:revision>5</cp:revision>
  <dcterms:created xsi:type="dcterms:W3CDTF">2023-10-24T05:18:08Z</dcterms:created>
  <dcterms:modified xsi:type="dcterms:W3CDTF">2023-10-28T10:50:36Z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PDFium</vt:lpwstr>
  </property>
  <property fmtid="{D5CDD505-2E9C-101B-9397-08002B2CF9AE}" pid="4" name="LastSaved">
    <vt:filetime>2023-10-24T00:00:00Z</vt:filetime>
  </property>
  <property fmtid="{D5CDD505-2E9C-101B-9397-08002B2CF9AE}" pid="5" name="Producer">
    <vt:lpwstr>PDFium</vt:lpwstr>
  </property>
</Properties>
</file>