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8" r:id="rId2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044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CF82F-C082-4F59-9A31-F035C7E76BA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3C7C8-452D-43E5-8BAD-D3A8FE4D8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3C7C8-452D-43E5-8BAD-D3A8FE4D8A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0841" y="6595872"/>
            <a:ext cx="2216150" cy="586105"/>
          </a:xfrm>
          <a:custGeom>
            <a:avLst/>
            <a:gdLst/>
            <a:ahLst/>
            <a:cxnLst/>
            <a:rect l="l" t="t" r="r" b="b"/>
            <a:pathLst>
              <a:path w="2216150" h="586104">
                <a:moveTo>
                  <a:pt x="2215895" y="585977"/>
                </a:moveTo>
                <a:lnTo>
                  <a:pt x="2215895" y="0"/>
                </a:lnTo>
                <a:lnTo>
                  <a:pt x="0" y="0"/>
                </a:lnTo>
                <a:lnTo>
                  <a:pt x="0" y="585977"/>
                </a:lnTo>
                <a:lnTo>
                  <a:pt x="2215895" y="585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5213" y="6597396"/>
            <a:ext cx="6888480" cy="584835"/>
          </a:xfrm>
          <a:custGeom>
            <a:avLst/>
            <a:gdLst/>
            <a:ahLst/>
            <a:cxnLst/>
            <a:rect l="l" t="t" r="r" b="b"/>
            <a:pathLst>
              <a:path w="6888480" h="584834">
                <a:moveTo>
                  <a:pt x="6888479" y="584453"/>
                </a:moveTo>
                <a:lnTo>
                  <a:pt x="6888479" y="0"/>
                </a:lnTo>
                <a:lnTo>
                  <a:pt x="0" y="0"/>
                </a:lnTo>
                <a:lnTo>
                  <a:pt x="0" y="584453"/>
                </a:lnTo>
                <a:lnTo>
                  <a:pt x="6888479" y="58445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99117" y="6592823"/>
            <a:ext cx="1905" cy="598170"/>
          </a:xfrm>
          <a:custGeom>
            <a:avLst/>
            <a:gdLst/>
            <a:ahLst/>
            <a:cxnLst/>
            <a:rect l="l" t="t" r="r" b="b"/>
            <a:pathLst>
              <a:path w="1905" h="598170">
                <a:moveTo>
                  <a:pt x="1523" y="59817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535" y="6629399"/>
            <a:ext cx="573480" cy="53797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60552" y="6568154"/>
            <a:ext cx="2240280" cy="15875"/>
          </a:xfrm>
          <a:custGeom>
            <a:avLst/>
            <a:gdLst/>
            <a:ahLst/>
            <a:cxnLst/>
            <a:rect l="l" t="t" r="r" b="b"/>
            <a:pathLst>
              <a:path w="2240280" h="15875">
                <a:moveTo>
                  <a:pt x="0" y="0"/>
                </a:moveTo>
                <a:lnTo>
                  <a:pt x="2239899" y="0"/>
                </a:lnTo>
              </a:path>
              <a:path w="2240280" h="15875">
                <a:moveTo>
                  <a:pt x="0" y="15811"/>
                </a:moveTo>
                <a:lnTo>
                  <a:pt x="2239899" y="15811"/>
                </a:lnTo>
              </a:path>
            </a:pathLst>
          </a:custGeom>
          <a:ln w="5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0841" y="377952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0841" y="6595872"/>
            <a:ext cx="2216150" cy="586105"/>
          </a:xfrm>
          <a:custGeom>
            <a:avLst/>
            <a:gdLst/>
            <a:ahLst/>
            <a:cxnLst/>
            <a:rect l="l" t="t" r="r" b="b"/>
            <a:pathLst>
              <a:path w="2216150" h="586104">
                <a:moveTo>
                  <a:pt x="2215895" y="585977"/>
                </a:moveTo>
                <a:lnTo>
                  <a:pt x="2215895" y="0"/>
                </a:lnTo>
                <a:lnTo>
                  <a:pt x="0" y="0"/>
                </a:lnTo>
                <a:lnTo>
                  <a:pt x="0" y="585977"/>
                </a:lnTo>
                <a:lnTo>
                  <a:pt x="2215895" y="585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5213" y="6597396"/>
            <a:ext cx="6888480" cy="584835"/>
          </a:xfrm>
          <a:custGeom>
            <a:avLst/>
            <a:gdLst/>
            <a:ahLst/>
            <a:cxnLst/>
            <a:rect l="l" t="t" r="r" b="b"/>
            <a:pathLst>
              <a:path w="6888480" h="584834">
                <a:moveTo>
                  <a:pt x="6888479" y="584453"/>
                </a:moveTo>
                <a:lnTo>
                  <a:pt x="6888479" y="0"/>
                </a:lnTo>
                <a:lnTo>
                  <a:pt x="0" y="0"/>
                </a:lnTo>
                <a:lnTo>
                  <a:pt x="0" y="584453"/>
                </a:lnTo>
                <a:lnTo>
                  <a:pt x="6888479" y="58445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99117" y="6592823"/>
            <a:ext cx="1905" cy="598170"/>
          </a:xfrm>
          <a:custGeom>
            <a:avLst/>
            <a:gdLst/>
            <a:ahLst/>
            <a:cxnLst/>
            <a:rect l="l" t="t" r="r" b="b"/>
            <a:pathLst>
              <a:path w="1905" h="598170">
                <a:moveTo>
                  <a:pt x="1523" y="59817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535" y="6629399"/>
            <a:ext cx="573480" cy="53797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60552" y="6568154"/>
            <a:ext cx="2240280" cy="15875"/>
          </a:xfrm>
          <a:custGeom>
            <a:avLst/>
            <a:gdLst/>
            <a:ahLst/>
            <a:cxnLst/>
            <a:rect l="l" t="t" r="r" b="b"/>
            <a:pathLst>
              <a:path w="2240280" h="15875">
                <a:moveTo>
                  <a:pt x="0" y="0"/>
                </a:moveTo>
                <a:lnTo>
                  <a:pt x="2239899" y="0"/>
                </a:lnTo>
              </a:path>
              <a:path w="2240280" h="15875">
                <a:moveTo>
                  <a:pt x="0" y="15811"/>
                </a:moveTo>
                <a:lnTo>
                  <a:pt x="2239899" y="15811"/>
                </a:lnTo>
              </a:path>
            </a:pathLst>
          </a:custGeom>
          <a:ln w="5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0841" y="377952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0841" y="6595871"/>
            <a:ext cx="2216150" cy="586105"/>
          </a:xfrm>
          <a:custGeom>
            <a:avLst/>
            <a:gdLst/>
            <a:ahLst/>
            <a:cxnLst/>
            <a:rect l="l" t="t" r="r" b="b"/>
            <a:pathLst>
              <a:path w="2216150" h="586104">
                <a:moveTo>
                  <a:pt x="2215895" y="585977"/>
                </a:moveTo>
                <a:lnTo>
                  <a:pt x="2215895" y="0"/>
                </a:lnTo>
                <a:lnTo>
                  <a:pt x="0" y="0"/>
                </a:lnTo>
                <a:lnTo>
                  <a:pt x="0" y="585977"/>
                </a:lnTo>
                <a:lnTo>
                  <a:pt x="2215895" y="585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5213" y="6597395"/>
            <a:ext cx="6888480" cy="584835"/>
          </a:xfrm>
          <a:custGeom>
            <a:avLst/>
            <a:gdLst/>
            <a:ahLst/>
            <a:cxnLst/>
            <a:rect l="l" t="t" r="r" b="b"/>
            <a:pathLst>
              <a:path w="6888480" h="584834">
                <a:moveTo>
                  <a:pt x="6888479" y="584453"/>
                </a:moveTo>
                <a:lnTo>
                  <a:pt x="6888479" y="0"/>
                </a:lnTo>
                <a:lnTo>
                  <a:pt x="0" y="0"/>
                </a:lnTo>
                <a:lnTo>
                  <a:pt x="0" y="584453"/>
                </a:lnTo>
                <a:lnTo>
                  <a:pt x="6888479" y="58445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99117" y="6592823"/>
            <a:ext cx="1905" cy="598170"/>
          </a:xfrm>
          <a:custGeom>
            <a:avLst/>
            <a:gdLst/>
            <a:ahLst/>
            <a:cxnLst/>
            <a:rect l="l" t="t" r="r" b="b"/>
            <a:pathLst>
              <a:path w="1905" h="598170">
                <a:moveTo>
                  <a:pt x="1523" y="59817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535" y="6629398"/>
            <a:ext cx="573480" cy="53797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60552" y="6568153"/>
            <a:ext cx="2240280" cy="15875"/>
          </a:xfrm>
          <a:custGeom>
            <a:avLst/>
            <a:gdLst/>
            <a:ahLst/>
            <a:cxnLst/>
            <a:rect l="l" t="t" r="r" b="b"/>
            <a:pathLst>
              <a:path w="2240280" h="15875">
                <a:moveTo>
                  <a:pt x="0" y="0"/>
                </a:moveTo>
                <a:lnTo>
                  <a:pt x="2239899" y="0"/>
                </a:lnTo>
              </a:path>
              <a:path w="2240280" h="15875">
                <a:moveTo>
                  <a:pt x="0" y="15811"/>
                </a:moveTo>
                <a:lnTo>
                  <a:pt x="2239899" y="15811"/>
                </a:lnTo>
              </a:path>
            </a:pathLst>
          </a:custGeom>
          <a:ln w="5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7921" y="1083055"/>
            <a:ext cx="8497557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9423" y="2848594"/>
            <a:ext cx="6442709" cy="3519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4709" y="6645116"/>
            <a:ext cx="6068695" cy="50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68557" y="6789990"/>
            <a:ext cx="67056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86601" y="6948128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6179820"/>
            <a:ext cx="5929630" cy="1027430"/>
          </a:xfrm>
          <a:custGeom>
            <a:avLst/>
            <a:gdLst/>
            <a:ahLst/>
            <a:cxnLst/>
            <a:rect l="l" t="t" r="r" b="b"/>
            <a:pathLst>
              <a:path w="5929630" h="1027429">
                <a:moveTo>
                  <a:pt x="5929121" y="1027176"/>
                </a:moveTo>
                <a:lnTo>
                  <a:pt x="5929121" y="0"/>
                </a:lnTo>
                <a:lnTo>
                  <a:pt x="0" y="0"/>
                </a:lnTo>
                <a:lnTo>
                  <a:pt x="0" y="1027176"/>
                </a:lnTo>
                <a:lnTo>
                  <a:pt x="5929121" y="102717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839" y="6181344"/>
            <a:ext cx="5929630" cy="57131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lang="en-US" sz="1600" b="1" i="1" spc="-5" dirty="0" smtClean="0">
                <a:solidFill>
                  <a:srgbClr val="FFFFFF"/>
                </a:solidFill>
                <a:latin typeface="Arial"/>
                <a:cs typeface="Arial"/>
              </a:rPr>
              <a:t>Department of Software Engineering</a:t>
            </a:r>
          </a:p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lang="en-US" sz="1600" b="1" i="1" spc="-5" dirty="0" smtClean="0">
                <a:solidFill>
                  <a:srgbClr val="FFFFFF"/>
                </a:solidFill>
                <a:latin typeface="Arial"/>
                <a:cs typeface="Arial"/>
              </a:rPr>
              <a:t>Bahria University, Karachi Campus 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8285" y="3219450"/>
            <a:ext cx="7480681" cy="3988053"/>
            <a:chOff x="2438285" y="3219450"/>
            <a:chExt cx="7480681" cy="3988053"/>
          </a:xfrm>
        </p:grpSpPr>
        <p:sp>
          <p:nvSpPr>
            <p:cNvPr id="5" name="object 5"/>
            <p:cNvSpPr/>
            <p:nvPr/>
          </p:nvSpPr>
          <p:spPr>
            <a:xfrm>
              <a:off x="6696341" y="6181343"/>
              <a:ext cx="3222625" cy="1026160"/>
            </a:xfrm>
            <a:custGeom>
              <a:avLst/>
              <a:gdLst/>
              <a:ahLst/>
              <a:cxnLst/>
              <a:rect l="l" t="t" r="r" b="b"/>
              <a:pathLst>
                <a:path w="3222625" h="1026159">
                  <a:moveTo>
                    <a:pt x="3222498" y="1025652"/>
                  </a:moveTo>
                  <a:lnTo>
                    <a:pt x="3222498" y="0"/>
                  </a:lnTo>
                  <a:lnTo>
                    <a:pt x="0" y="0"/>
                  </a:lnTo>
                  <a:lnTo>
                    <a:pt x="0" y="1025652"/>
                  </a:lnTo>
                  <a:lnTo>
                    <a:pt x="3222498" y="1025652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285" y="3219450"/>
              <a:ext cx="3264535" cy="0"/>
            </a:xfrm>
            <a:custGeom>
              <a:avLst/>
              <a:gdLst/>
              <a:ahLst/>
              <a:cxnLst/>
              <a:rect l="l" t="t" r="r" b="b"/>
              <a:pathLst>
                <a:path w="3264535">
                  <a:moveTo>
                    <a:pt x="0" y="0"/>
                  </a:moveTo>
                  <a:lnTo>
                    <a:pt x="3264407" y="0"/>
                  </a:lnTo>
                </a:path>
              </a:pathLst>
            </a:custGeom>
            <a:ln w="2222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80115" y="2134616"/>
            <a:ext cx="4808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solidFill>
                  <a:srgbClr val="000000"/>
                </a:solidFill>
                <a:latin typeface="Tahoma"/>
                <a:cs typeface="Tahoma"/>
              </a:rPr>
              <a:t>PROGRAMMING</a:t>
            </a:r>
            <a:r>
              <a:rPr sz="2800" b="1" spc="-2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28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979" y="3414061"/>
            <a:ext cx="4739005" cy="344966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172085" algn="ctr">
              <a:lnSpc>
                <a:spcPts val="2400"/>
              </a:lnSpc>
              <a:spcBef>
                <a:spcPts val="290"/>
              </a:spcBef>
            </a:pPr>
            <a:r>
              <a:rPr lang="en-US" sz="2100" spc="-60" dirty="0" smtClean="0">
                <a:latin typeface="Tahoma"/>
                <a:cs typeface="Tahoma"/>
              </a:rPr>
              <a:t>Dr. </a:t>
            </a:r>
            <a:r>
              <a:rPr lang="en-US" sz="2100" spc="-60" dirty="0" err="1" smtClean="0">
                <a:latin typeface="Tahoma"/>
                <a:cs typeface="Tahoma"/>
              </a:rPr>
              <a:t>Qamaruddin</a:t>
            </a:r>
            <a:r>
              <a:rPr lang="en-US" sz="2100" spc="-60" dirty="0" smtClean="0">
                <a:latin typeface="Tahoma"/>
                <a:cs typeface="Tahoma"/>
              </a:rPr>
              <a:t> </a:t>
            </a:r>
            <a:endParaRPr sz="2400" dirty="0">
              <a:latin typeface="Microsoft YaHei UI"/>
              <a:cs typeface="Microsoft YaHei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841" y="377952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4676" y="1083055"/>
            <a:ext cx="171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96982" y="1813052"/>
            <a:ext cx="1395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sfr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0335" y="812545"/>
            <a:ext cx="6304280" cy="2246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340" indent="-342900">
              <a:lnSpc>
                <a:spcPct val="99800"/>
              </a:lnSpc>
              <a:spcBef>
                <a:spcPts val="10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bit data type allows access to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single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bits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bit-addressable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memory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spaces 20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2FH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To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access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byte-size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SFR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registers,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sfr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14585" y="3249358"/>
          <a:ext cx="6285229" cy="2454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40"/>
                <a:gridCol w="1595120"/>
                <a:gridCol w="3214369"/>
              </a:tblGrid>
              <a:tr h="3649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Range/Usage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unsigned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char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8-bit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255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(signed)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char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8-bit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-128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+127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unsigned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int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16-bit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65535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(signed)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int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16-bit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-32768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+32767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sbit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1-bit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SFR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bit-addressable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only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1-bit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RAM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bit-addressable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only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sfr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8-bit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RAM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addresses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80</a:t>
                      </a:r>
                      <a:r>
                        <a:rPr sz="16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FFH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only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841" y="377952"/>
            <a:ext cx="2209165" cy="61956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  <a:spcBef>
                <a:spcPts val="2315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DELAY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40335" y="777493"/>
            <a:ext cx="6542405" cy="369395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354330" indent="-342900">
              <a:lnSpc>
                <a:spcPts val="3020"/>
              </a:lnSpc>
              <a:spcBef>
                <a:spcPts val="484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There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two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way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create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time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delay </a:t>
            </a:r>
            <a:r>
              <a:rPr sz="280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8051 </a:t>
            </a:r>
            <a:r>
              <a:rPr sz="2800" dirty="0">
                <a:latin typeface="Tahoma"/>
                <a:cs typeface="Tahoma"/>
              </a:rPr>
              <a:t>C</a:t>
            </a: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Using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8051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timer </a:t>
            </a:r>
            <a:endParaRPr lang="en-US" sz="2400" spc="-5" dirty="0" smtClean="0">
              <a:solidFill>
                <a:srgbClr val="545471"/>
              </a:solidFill>
              <a:latin typeface="Tahoma"/>
              <a:cs typeface="Tahoma"/>
            </a:endParaRPr>
          </a:p>
          <a:p>
            <a:pPr marL="1212850" lvl="2" indent="-285750">
              <a:spcBef>
                <a:spcPts val="229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lang="en-US"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lang="en-US"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545471"/>
                </a:solidFill>
                <a:latin typeface="Tahoma"/>
                <a:cs typeface="Tahoma"/>
              </a:rPr>
              <a:t>crystal</a:t>
            </a:r>
            <a:r>
              <a:rPr lang="en-US"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545471"/>
                </a:solidFill>
                <a:latin typeface="Tahoma"/>
                <a:cs typeface="Tahoma"/>
              </a:rPr>
              <a:t>frequency</a:t>
            </a:r>
            <a:r>
              <a:rPr lang="en-US"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545471"/>
                </a:solidFill>
                <a:latin typeface="Tahoma"/>
                <a:cs typeface="Tahoma"/>
              </a:rPr>
              <a:t>connected</a:t>
            </a:r>
            <a:r>
              <a:rPr lang="en-US"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lang="en-US"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lang="en-US"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545471"/>
                </a:solidFill>
                <a:latin typeface="Tahoma"/>
                <a:cs typeface="Tahoma"/>
              </a:rPr>
              <a:t>X1</a:t>
            </a:r>
            <a:r>
              <a:rPr lang="en-US"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545471"/>
                </a:solidFill>
                <a:latin typeface="Times New Roman"/>
                <a:cs typeface="Times New Roman"/>
              </a:rPr>
              <a:t>–</a:t>
            </a:r>
            <a:r>
              <a:rPr lang="en-US" sz="2400" spc="130" dirty="0">
                <a:solidFill>
                  <a:srgbClr val="54547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545471"/>
                </a:solidFill>
                <a:latin typeface="Tahoma"/>
                <a:cs typeface="Tahoma"/>
              </a:rPr>
              <a:t>X2 </a:t>
            </a:r>
            <a:r>
              <a:rPr lang="en-US" sz="2400" spc="-6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545471"/>
                </a:solidFill>
                <a:latin typeface="Tahoma"/>
                <a:cs typeface="Tahoma"/>
              </a:rPr>
              <a:t>input</a:t>
            </a:r>
            <a:r>
              <a:rPr lang="en-US"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lang="en-US" sz="2400" spc="-5" dirty="0" smtClean="0">
                <a:solidFill>
                  <a:srgbClr val="545471"/>
                </a:solidFill>
                <a:latin typeface="Tahoma"/>
                <a:cs typeface="Tahoma"/>
              </a:rPr>
              <a:t>pins</a:t>
            </a:r>
            <a:endParaRPr sz="24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Using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simple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loop</a:t>
            </a:r>
            <a:endParaRPr sz="2400" dirty="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209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 smtClean="0">
                <a:solidFill>
                  <a:srgbClr val="545471"/>
                </a:solidFill>
                <a:latin typeface="Tahoma"/>
                <a:cs typeface="Tahoma"/>
              </a:rPr>
              <a:t>Compiler</a:t>
            </a:r>
            <a:r>
              <a:rPr sz="2000" spc="-25" dirty="0" smtClean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choice</a:t>
            </a:r>
            <a:endParaRPr sz="2000" dirty="0">
              <a:latin typeface="Tahoma"/>
              <a:cs typeface="Tahoma"/>
            </a:endParaRPr>
          </a:p>
          <a:p>
            <a:pPr marL="1612265" marR="5080" lvl="3" indent="-228600">
              <a:lnSpc>
                <a:spcPts val="2170"/>
              </a:lnSpc>
              <a:spcBef>
                <a:spcPts val="495"/>
              </a:spcBef>
              <a:buFont typeface="Times New Roman"/>
              <a:buChar char="–"/>
              <a:tabLst>
                <a:tab pos="16129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compiler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converts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statements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and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functions</a:t>
            </a:r>
            <a:r>
              <a:rPr sz="20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Assembly</a:t>
            </a:r>
            <a:r>
              <a:rPr sz="2000" spc="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language</a:t>
            </a:r>
            <a:r>
              <a:rPr sz="20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instructions</a:t>
            </a:r>
            <a:endParaRPr sz="2000" dirty="0">
              <a:latin typeface="Tahoma"/>
              <a:cs typeface="Tahoma"/>
            </a:endParaRPr>
          </a:p>
          <a:p>
            <a:pPr marL="1612900" lvl="3" indent="-229235">
              <a:lnSpc>
                <a:spcPct val="100000"/>
              </a:lnSpc>
              <a:spcBef>
                <a:spcPts val="195"/>
              </a:spcBef>
              <a:buFont typeface="Times New Roman"/>
              <a:buChar char="–"/>
              <a:tabLst>
                <a:tab pos="16129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Different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compilers</a:t>
            </a:r>
            <a:r>
              <a:rPr sz="20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produce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different</a:t>
            </a:r>
            <a:r>
              <a:rPr sz="20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code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841" y="377952"/>
            <a:ext cx="2209165" cy="61956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R="6350" algn="ctr">
              <a:lnSpc>
                <a:spcPct val="100000"/>
              </a:lnSpc>
              <a:spcBef>
                <a:spcPts val="2315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DELAY</a:t>
            </a:r>
            <a:endParaRPr sz="2400">
              <a:latin typeface="Tahoma"/>
              <a:cs typeface="Tahoma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465" y="1144524"/>
            <a:ext cx="6637020" cy="49168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 marR="43053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toggle</a:t>
            </a:r>
            <a:r>
              <a:rPr sz="1800" spc="-5" dirty="0">
                <a:latin typeface="Times New Roman"/>
                <a:cs typeface="Times New Roman"/>
              </a:rPr>
              <a:t> bits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P1 </a:t>
            </a:r>
            <a:r>
              <a:rPr sz="1800" dirty="0">
                <a:latin typeface="Times New Roman"/>
                <a:cs typeface="Times New Roman"/>
              </a:rPr>
              <a:t>continuously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forever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 delay.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2055"/>
              </a:lnSpc>
              <a:spcBef>
                <a:spcPts val="775"/>
              </a:spcBef>
            </a:pPr>
            <a:r>
              <a:rPr sz="1800" spc="-10" dirty="0">
                <a:latin typeface="Courier New"/>
                <a:cs typeface="Courier New"/>
              </a:rPr>
              <a:t>//Toggle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 forever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with</a:t>
            </a:r>
            <a:r>
              <a:rPr sz="1800" spc="-5" dirty="0">
                <a:latin typeface="Courier New"/>
                <a:cs typeface="Courier New"/>
              </a:rPr>
              <a:t> some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delay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between</a:t>
            </a:r>
            <a:endParaRPr sz="1800">
              <a:latin typeface="Courier New"/>
              <a:cs typeface="Courier New"/>
            </a:endParaRPr>
          </a:p>
          <a:p>
            <a:pPr marL="96520" marR="4074160">
              <a:lnSpc>
                <a:spcPts val="1950"/>
              </a:lnSpc>
              <a:spcBef>
                <a:spcPts val="135"/>
              </a:spcBef>
            </a:pPr>
            <a:r>
              <a:rPr sz="1800" spc="-10" dirty="0">
                <a:latin typeface="Courier New"/>
                <a:cs typeface="Courier New"/>
              </a:rPr>
              <a:t>//“on” and </a:t>
            </a:r>
            <a:r>
              <a:rPr sz="1800" spc="-15" dirty="0">
                <a:latin typeface="Courier New"/>
                <a:cs typeface="Courier New"/>
              </a:rPr>
              <a:t>“off” 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unsigned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950"/>
              </a:lnSpc>
              <a:tabLst>
                <a:tab pos="3753485" algn="l"/>
              </a:tabLst>
            </a:pPr>
            <a:r>
              <a:rPr sz="1800" spc="-10" dirty="0">
                <a:latin typeface="Courier New"/>
                <a:cs typeface="Courier New"/>
              </a:rPr>
              <a:t>for (;;)	//repeat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forever</a:t>
            </a:r>
            <a:endParaRPr sz="1800">
              <a:latin typeface="Courier New"/>
              <a:cs typeface="Courier New"/>
            </a:endParaRPr>
          </a:p>
          <a:p>
            <a:pPr marL="915669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84605">
              <a:lnSpc>
                <a:spcPts val="1950"/>
              </a:lnSpc>
            </a:pPr>
            <a:r>
              <a:rPr sz="1800" spc="-15" dirty="0">
                <a:latin typeface="Courier New"/>
                <a:cs typeface="Courier New"/>
              </a:rPr>
              <a:t>p1=0x55;</a:t>
            </a:r>
            <a:endParaRPr sz="1800">
              <a:latin typeface="Courier New"/>
              <a:cs typeface="Courier New"/>
            </a:endParaRPr>
          </a:p>
          <a:p>
            <a:pPr marL="1284605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(x=0;x&lt;40000;x++);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//delay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size</a:t>
            </a:r>
            <a:endParaRPr sz="1800">
              <a:latin typeface="Courier New"/>
              <a:cs typeface="Courier New"/>
            </a:endParaRPr>
          </a:p>
          <a:p>
            <a:pPr marL="4436745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//unknown</a:t>
            </a:r>
            <a:endParaRPr sz="1800">
              <a:latin typeface="Courier New"/>
              <a:cs typeface="Courier New"/>
            </a:endParaRPr>
          </a:p>
          <a:p>
            <a:pPr marL="1284605">
              <a:lnSpc>
                <a:spcPts val="1950"/>
              </a:lnSpc>
            </a:pPr>
            <a:r>
              <a:rPr sz="1800" spc="-15" dirty="0">
                <a:latin typeface="Courier New"/>
                <a:cs typeface="Courier New"/>
              </a:rPr>
              <a:t>p1=0xAA;</a:t>
            </a:r>
            <a:endParaRPr sz="1800">
              <a:latin typeface="Courier New"/>
              <a:cs typeface="Courier New"/>
            </a:endParaRPr>
          </a:p>
          <a:p>
            <a:pPr marL="1284605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(x=0;x&lt;40000;x++);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2941" y="2731770"/>
            <a:ext cx="3320795" cy="76504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192915" y="2846070"/>
            <a:ext cx="894080" cy="1389380"/>
          </a:xfrm>
          <a:custGeom>
            <a:avLst/>
            <a:gdLst/>
            <a:ahLst/>
            <a:cxnLst/>
            <a:rect l="l" t="t" r="r" b="b"/>
            <a:pathLst>
              <a:path w="894079" h="1389379">
                <a:moveTo>
                  <a:pt x="0" y="1389126"/>
                </a:moveTo>
                <a:lnTo>
                  <a:pt x="709421" y="0"/>
                </a:lnTo>
                <a:lnTo>
                  <a:pt x="893826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62941" y="2731770"/>
            <a:ext cx="3321050" cy="76517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9865" marR="18161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 must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oscilloscope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measure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exact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duration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841" y="377952"/>
            <a:ext cx="2209165" cy="61956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R="6350" algn="ctr">
              <a:lnSpc>
                <a:spcPct val="100000"/>
              </a:lnSpc>
              <a:spcBef>
                <a:spcPts val="2315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DELAY</a:t>
            </a:r>
            <a:endParaRPr sz="2400">
              <a:latin typeface="Tahoma"/>
              <a:cs typeface="Tahoma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465" y="1144524"/>
            <a:ext cx="6637020" cy="5363845"/>
          </a:xfrm>
          <a:custGeom>
            <a:avLst/>
            <a:gdLst/>
            <a:ahLst/>
            <a:cxnLst/>
            <a:rect l="l" t="t" r="r" b="b"/>
            <a:pathLst>
              <a:path w="6637020" h="5363845">
                <a:moveTo>
                  <a:pt x="0" y="0"/>
                </a:moveTo>
                <a:lnTo>
                  <a:pt x="0" y="5363718"/>
                </a:lnTo>
                <a:lnTo>
                  <a:pt x="6637020" y="5363718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3233" y="1174496"/>
            <a:ext cx="6376035" cy="199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toggle</a:t>
            </a:r>
            <a:r>
              <a:rPr sz="1800" spc="-5" dirty="0">
                <a:latin typeface="Times New Roman"/>
                <a:cs typeface="Times New Roman"/>
              </a:rPr>
              <a:t> bits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P1 </a:t>
            </a:r>
            <a:r>
              <a:rPr sz="1800" dirty="0">
                <a:latin typeface="Times New Roman"/>
                <a:cs typeface="Times New Roman"/>
              </a:rPr>
              <a:t>ports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continuously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250 </a:t>
            </a:r>
            <a:r>
              <a:rPr sz="1800" spc="-5" dirty="0">
                <a:latin typeface="Times New Roman"/>
                <a:cs typeface="Times New Roman"/>
              </a:rPr>
              <a:t>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939"/>
              </a:lnSpc>
              <a:spcBef>
                <a:spcPts val="630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</a:t>
            </a:r>
            <a:endParaRPr sz="1800">
              <a:latin typeface="Courier New"/>
              <a:cs typeface="Courier New"/>
            </a:endParaRPr>
          </a:p>
          <a:p>
            <a:pPr marR="2681605">
              <a:lnSpc>
                <a:spcPct val="80000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void MSDelay(unsigned </a:t>
            </a:r>
            <a:r>
              <a:rPr sz="1800" spc="-15" dirty="0">
                <a:latin typeface="Courier New"/>
                <a:cs typeface="Courier New"/>
              </a:rPr>
              <a:t>int);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172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70238" y="3092472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//repeat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forever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9587" y="3092472"/>
            <a:ext cx="2428875" cy="161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939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367665">
              <a:lnSpc>
                <a:spcPts val="1725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1350">
              <a:lnSpc>
                <a:spcPts val="1725"/>
              </a:lnSpc>
            </a:pPr>
            <a:r>
              <a:rPr sz="1800" spc="-15" dirty="0">
                <a:latin typeface="Courier New"/>
                <a:cs typeface="Courier New"/>
              </a:rPr>
              <a:t>p1=0x55;</a:t>
            </a:r>
            <a:endParaRPr sz="1800">
              <a:latin typeface="Courier New"/>
              <a:cs typeface="Courier New"/>
            </a:endParaRPr>
          </a:p>
          <a:p>
            <a:pPr marL="641350" marR="5080">
              <a:lnSpc>
                <a:spcPct val="80000"/>
              </a:lnSpc>
              <a:spcBef>
                <a:spcPts val="210"/>
              </a:spcBef>
            </a:pPr>
            <a:r>
              <a:rPr sz="1800" spc="-15" dirty="0">
                <a:latin typeface="Courier New"/>
                <a:cs typeface="Courier New"/>
              </a:rPr>
              <a:t>MSDelay(250);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p1=0xAA;</a:t>
            </a:r>
            <a:endParaRPr sz="1800">
              <a:latin typeface="Courier New"/>
              <a:cs typeface="Courier New"/>
            </a:endParaRPr>
          </a:p>
          <a:p>
            <a:pPr marL="641350">
              <a:lnSpc>
                <a:spcPts val="1505"/>
              </a:lnSpc>
            </a:pPr>
            <a:r>
              <a:rPr sz="1800" spc="-15" dirty="0">
                <a:latin typeface="Courier New"/>
                <a:cs typeface="Courier New"/>
              </a:rPr>
              <a:t>MSDelay(250);</a:t>
            </a:r>
            <a:endParaRPr sz="1800">
              <a:latin typeface="Courier New"/>
              <a:cs typeface="Courier New"/>
            </a:endParaRPr>
          </a:p>
          <a:p>
            <a:pPr marL="367665">
              <a:lnSpc>
                <a:spcPts val="194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6798" y="462564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3233" y="5063804"/>
            <a:ext cx="4381500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void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MSDelay(unsigned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itime)</a:t>
            </a:r>
            <a:endParaRPr sz="1800" dirty="0">
              <a:latin typeface="Courier New"/>
              <a:cs typeface="Courier New"/>
            </a:endParaRPr>
          </a:p>
          <a:p>
            <a:pPr marL="273050">
              <a:lnSpc>
                <a:spcPts val="1725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46100">
              <a:lnSpc>
                <a:spcPts val="1725"/>
              </a:lnSpc>
            </a:pPr>
            <a:r>
              <a:rPr sz="1800" spc="-10" dirty="0">
                <a:latin typeface="Courier New"/>
                <a:cs typeface="Courier New"/>
              </a:rPr>
              <a:t>unsigned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i,j;</a:t>
            </a:r>
            <a:endParaRPr sz="1800" dirty="0">
              <a:latin typeface="Courier New"/>
              <a:cs typeface="Courier New"/>
            </a:endParaRPr>
          </a:p>
          <a:p>
            <a:pPr marL="914400" marR="591820" indent="-368300">
              <a:lnSpc>
                <a:spcPct val="79700"/>
              </a:lnSpc>
              <a:spcBef>
                <a:spcPts val="220"/>
              </a:spcBef>
            </a:pPr>
            <a:r>
              <a:rPr sz="1800" spc="-5" dirty="0">
                <a:latin typeface="Courier New"/>
                <a:cs typeface="Courier New"/>
              </a:rPr>
              <a:t>for </a:t>
            </a:r>
            <a:r>
              <a:rPr sz="1800" spc="-10" dirty="0">
                <a:latin typeface="Courier New"/>
                <a:cs typeface="Courier New"/>
              </a:rPr>
              <a:t>(i=0;i&lt;itime;i++) </a:t>
            </a:r>
            <a:r>
              <a:rPr sz="1800" spc="-5" dirty="0">
                <a:latin typeface="Courier New"/>
                <a:cs typeface="Courier New"/>
              </a:rPr>
              <a:t> for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(j=0;j&lt;1275;j++);</a:t>
            </a:r>
            <a:endParaRPr sz="1800" dirty="0">
              <a:latin typeface="Courier New"/>
              <a:cs typeface="Courier New"/>
            </a:endParaRPr>
          </a:p>
          <a:p>
            <a:pPr marL="273050">
              <a:lnSpc>
                <a:spcPts val="173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29" y="1083055"/>
            <a:ext cx="2150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46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 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719" y="2178050"/>
            <a:ext cx="1777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Byte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465" y="1144524"/>
            <a:ext cx="6637020" cy="4695825"/>
          </a:xfrm>
          <a:custGeom>
            <a:avLst/>
            <a:gdLst/>
            <a:ahLst/>
            <a:cxnLst/>
            <a:rect l="l" t="t" r="r" b="b"/>
            <a:pathLst>
              <a:path w="6637020" h="4695825">
                <a:moveTo>
                  <a:pt x="0" y="0"/>
                </a:moveTo>
                <a:lnTo>
                  <a:pt x="0" y="4695444"/>
                </a:lnTo>
                <a:lnTo>
                  <a:pt x="6637020" y="4695444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3233" y="1174496"/>
            <a:ext cx="633857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LEDs are </a:t>
            </a:r>
            <a:r>
              <a:rPr sz="1800" dirty="0">
                <a:latin typeface="Times New Roman"/>
                <a:cs typeface="Times New Roman"/>
              </a:rPr>
              <a:t>connected to </a:t>
            </a:r>
            <a:r>
              <a:rPr sz="1800" spc="-5" dirty="0">
                <a:latin typeface="Times New Roman"/>
                <a:cs typeface="Times New Roman"/>
              </a:rPr>
              <a:t>bits P1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P2. </a:t>
            </a:r>
            <a:r>
              <a:rPr sz="1800" dirty="0">
                <a:latin typeface="Times New Roman"/>
                <a:cs typeface="Times New Roman"/>
              </a:rPr>
              <a:t>Write an 8051 C program that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the count from 0 to </a:t>
            </a:r>
            <a:r>
              <a:rPr sz="1800" spc="-5" dirty="0">
                <a:latin typeface="Times New Roman"/>
                <a:cs typeface="Times New Roman"/>
              </a:rPr>
              <a:t>FFH </a:t>
            </a:r>
            <a:r>
              <a:rPr sz="1800" dirty="0">
                <a:latin typeface="Times New Roman"/>
                <a:cs typeface="Times New Roman"/>
              </a:rPr>
              <a:t>(0000 0000 to 1111 1111 in binary)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LEDs.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R="3872229">
              <a:lnSpc>
                <a:spcPts val="1950"/>
              </a:lnSpc>
              <a:spcBef>
                <a:spcPts val="1019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#defind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227" y="3747731"/>
            <a:ext cx="2197100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//clear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//clear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P2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//repeat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forever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6158" y="4738301"/>
            <a:ext cx="192468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//increment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//increment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3233" y="3252447"/>
            <a:ext cx="2061210" cy="252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100" marR="687070">
              <a:lnSpc>
                <a:spcPts val="1950"/>
              </a:lnSpc>
              <a:spcBef>
                <a:spcPts val="135"/>
              </a:spcBef>
            </a:pPr>
            <a:r>
              <a:rPr sz="1800" spc="-10" dirty="0">
                <a:latin typeface="Courier New"/>
                <a:cs typeface="Courier New"/>
              </a:rPr>
              <a:t>P1=00;  LED=0;</a:t>
            </a:r>
            <a:endParaRPr sz="1800">
              <a:latin typeface="Courier New"/>
              <a:cs typeface="Courier New"/>
            </a:endParaRPr>
          </a:p>
          <a:p>
            <a:pPr marL="123825" algn="ctr">
              <a:lnSpc>
                <a:spcPts val="1814"/>
              </a:lnSpc>
            </a:pPr>
            <a:r>
              <a:rPr sz="1800" spc="-10" dirty="0">
                <a:latin typeface="Courier New"/>
                <a:cs typeface="Courier New"/>
              </a:rPr>
              <a:t>for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(;;)</a:t>
            </a:r>
            <a:endParaRPr sz="1800">
              <a:latin typeface="Courier New"/>
              <a:cs typeface="Courier New"/>
            </a:endParaRPr>
          </a:p>
          <a:p>
            <a:pPr marR="86995" algn="ctr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7450" marR="45720" indent="-137160" algn="ctr">
              <a:lnSpc>
                <a:spcPts val="1950"/>
              </a:lnSpc>
              <a:spcBef>
                <a:spcPts val="135"/>
              </a:spcBef>
            </a:pPr>
            <a:r>
              <a:rPr sz="1800" spc="-15" dirty="0">
                <a:latin typeface="Courier New"/>
                <a:cs typeface="Courier New"/>
              </a:rPr>
              <a:t>P1++; 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LED++;</a:t>
            </a:r>
            <a:endParaRPr sz="1800">
              <a:latin typeface="Courier New"/>
              <a:cs typeface="Courier New"/>
            </a:endParaRPr>
          </a:p>
          <a:p>
            <a:pPr marR="86995" algn="ctr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53367" y="2398776"/>
            <a:ext cx="4318000" cy="967740"/>
            <a:chOff x="5253367" y="2398776"/>
            <a:chExt cx="4318000" cy="9677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4275" y="2398776"/>
              <a:ext cx="3307079" cy="9677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66067" y="2513076"/>
              <a:ext cx="922019" cy="415290"/>
            </a:xfrm>
            <a:custGeom>
              <a:avLst/>
              <a:gdLst/>
              <a:ahLst/>
              <a:cxnLst/>
              <a:rect l="l" t="t" r="r" b="b"/>
              <a:pathLst>
                <a:path w="922020" h="415289">
                  <a:moveTo>
                    <a:pt x="0" y="415289"/>
                  </a:moveTo>
                  <a:lnTo>
                    <a:pt x="750569" y="0"/>
                  </a:lnTo>
                  <a:lnTo>
                    <a:pt x="92201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64275" y="2398776"/>
            <a:ext cx="3307079" cy="96774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8740" marR="7112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Ports P0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P3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are byte-accessable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we use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P0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P3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labels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8051/52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header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29" y="1083055"/>
            <a:ext cx="2150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46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 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719" y="2178050"/>
            <a:ext cx="17773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Byte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  <a:endParaRPr sz="2400">
              <a:latin typeface="Tahoma"/>
              <a:cs typeface="Tahoma"/>
            </a:endParaRPr>
          </a:p>
          <a:p>
            <a:pPr marR="4445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465" y="1144524"/>
            <a:ext cx="6637020" cy="4639945"/>
          </a:xfrm>
          <a:custGeom>
            <a:avLst/>
            <a:gdLst/>
            <a:ahLst/>
            <a:cxnLst/>
            <a:rect l="l" t="t" r="r" b="b"/>
            <a:pathLst>
              <a:path w="6637020" h="4639945">
                <a:moveTo>
                  <a:pt x="0" y="0"/>
                </a:moveTo>
                <a:lnTo>
                  <a:pt x="0" y="4639818"/>
                </a:lnTo>
                <a:lnTo>
                  <a:pt x="6637020" y="4639818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3233" y="1174496"/>
            <a:ext cx="5887720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 P1, </a:t>
            </a:r>
            <a:r>
              <a:rPr sz="1800" dirty="0">
                <a:latin typeface="Times New Roman"/>
                <a:cs typeface="Times New Roman"/>
              </a:rPr>
              <a:t>wait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1/2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second,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then send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to </a:t>
            </a:r>
            <a:r>
              <a:rPr sz="1800" spc="-5" dirty="0">
                <a:latin typeface="Times New Roman"/>
                <a:cs typeface="Times New Roman"/>
              </a:rPr>
              <a:t>P2.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985"/>
              </a:lnSpc>
              <a:spcBef>
                <a:spcPts val="775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985"/>
              </a:lnSpc>
            </a:pPr>
            <a:r>
              <a:rPr sz="1800" spc="-1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MSDelay(unsigned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int);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870741" y="3692113"/>
            <a:ext cx="274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//make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input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port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741" y="4435040"/>
            <a:ext cx="274383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//get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byte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from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40"/>
              </a:spcBef>
            </a:pPr>
            <a:r>
              <a:rPr sz="1800" spc="-10" dirty="0">
                <a:latin typeface="Courier New"/>
                <a:cs typeface="Courier New"/>
              </a:rPr>
              <a:t>//send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3233" y="2949186"/>
            <a:ext cx="3425825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100" marR="5080">
              <a:lnSpc>
                <a:spcPts val="1950"/>
              </a:lnSpc>
              <a:spcBef>
                <a:spcPts val="135"/>
              </a:spcBef>
            </a:pPr>
            <a:r>
              <a:rPr sz="1800" spc="-5" dirty="0">
                <a:latin typeface="Courier New"/>
                <a:cs typeface="Courier New"/>
              </a:rPr>
              <a:t>unsigned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char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mybyte;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P1=0xFF;</a:t>
            </a:r>
            <a:endParaRPr sz="1800">
              <a:latin typeface="Courier New"/>
              <a:cs typeface="Courier New"/>
            </a:endParaRPr>
          </a:p>
          <a:p>
            <a:pPr marL="546100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7450" marR="455295">
              <a:lnSpc>
                <a:spcPts val="1950"/>
              </a:lnSpc>
              <a:spcBef>
                <a:spcPts val="135"/>
              </a:spcBef>
            </a:pPr>
            <a:r>
              <a:rPr sz="1800" spc="-10" dirty="0">
                <a:latin typeface="Courier New"/>
                <a:cs typeface="Courier New"/>
              </a:rPr>
              <a:t>mybyte=P1;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MSDelay(500);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P2=mybyte;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29" y="1083055"/>
            <a:ext cx="2150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46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 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719" y="2178050"/>
            <a:ext cx="17773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Byte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  <a:endParaRPr sz="2400">
              <a:latin typeface="Tahoma"/>
              <a:cs typeface="Tahoma"/>
            </a:endParaRPr>
          </a:p>
          <a:p>
            <a:pPr marR="4445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465" y="1144524"/>
            <a:ext cx="6637020" cy="4916805"/>
          </a:xfrm>
          <a:custGeom>
            <a:avLst/>
            <a:gdLst/>
            <a:ahLst/>
            <a:cxnLst/>
            <a:rect l="l" t="t" r="r" b="b"/>
            <a:pathLst>
              <a:path w="6637020" h="4916805">
                <a:moveTo>
                  <a:pt x="0" y="0"/>
                </a:moveTo>
                <a:lnTo>
                  <a:pt x="0" y="4916424"/>
                </a:lnTo>
                <a:lnTo>
                  <a:pt x="6637020" y="4916424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3233" y="1174496"/>
            <a:ext cx="609219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 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data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 P0. </a:t>
            </a:r>
            <a:r>
              <a:rPr sz="1800" dirty="0">
                <a:latin typeface="Times New Roman"/>
                <a:cs typeface="Times New Roman"/>
              </a:rPr>
              <a:t>If it</a:t>
            </a:r>
            <a:r>
              <a:rPr sz="1800" spc="-5" dirty="0">
                <a:latin typeface="Times New Roman"/>
                <a:cs typeface="Times New Roman"/>
              </a:rPr>
              <a:t> is less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5" dirty="0">
                <a:latin typeface="Times New Roman"/>
                <a:cs typeface="Times New Roman"/>
              </a:rPr>
              <a:t> 100,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send</a:t>
            </a:r>
            <a:r>
              <a:rPr sz="1800" dirty="0">
                <a:latin typeface="Times New Roman"/>
                <a:cs typeface="Times New Roman"/>
              </a:rPr>
              <a:t> 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P1;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otherwise, send</a:t>
            </a:r>
            <a:r>
              <a:rPr sz="1800" dirty="0">
                <a:latin typeface="Times New Roman"/>
                <a:cs typeface="Times New Roman"/>
              </a:rPr>
              <a:t> it to </a:t>
            </a:r>
            <a:r>
              <a:rPr sz="1800" spc="-10" dirty="0">
                <a:latin typeface="Times New Roman"/>
                <a:cs typeface="Times New Roman"/>
              </a:rPr>
              <a:t>P2.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870741" y="3472680"/>
            <a:ext cx="274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//make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input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port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193" y="4215607"/>
            <a:ext cx="274447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//get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byte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from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40"/>
              </a:spcBef>
            </a:pPr>
            <a:r>
              <a:rPr sz="1800" spc="-10" dirty="0">
                <a:latin typeface="Courier New"/>
                <a:cs typeface="Courier New"/>
              </a:rPr>
              <a:t>//send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40"/>
              </a:spcBef>
            </a:pPr>
            <a:r>
              <a:rPr sz="1800" spc="-10" dirty="0">
                <a:latin typeface="Courier New"/>
                <a:cs typeface="Courier New"/>
              </a:rPr>
              <a:t>//send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3233" y="2729753"/>
            <a:ext cx="342582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100" marR="5080">
              <a:lnSpc>
                <a:spcPts val="1950"/>
              </a:lnSpc>
              <a:spcBef>
                <a:spcPts val="135"/>
              </a:spcBef>
            </a:pPr>
            <a:r>
              <a:rPr sz="1800" spc="-5" dirty="0">
                <a:latin typeface="Courier New"/>
                <a:cs typeface="Courier New"/>
              </a:rPr>
              <a:t>unsigned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char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mybyte;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P0=0xFF;</a:t>
            </a:r>
            <a:endParaRPr sz="1800">
              <a:latin typeface="Courier New"/>
              <a:cs typeface="Courier New"/>
            </a:endParaRPr>
          </a:p>
          <a:p>
            <a:pPr marL="546100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745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mybyte=P0;</a:t>
            </a:r>
            <a:endParaRPr sz="1800">
              <a:latin typeface="Courier New"/>
              <a:cs typeface="Courier New"/>
            </a:endParaRPr>
          </a:p>
          <a:p>
            <a:pPr marL="1597025" marR="182880" indent="-409575">
              <a:lnSpc>
                <a:spcPts val="1950"/>
              </a:lnSpc>
              <a:spcBef>
                <a:spcPts val="135"/>
              </a:spcBef>
            </a:pPr>
            <a:r>
              <a:rPr sz="1800" spc="-10" dirty="0">
                <a:latin typeface="Courier New"/>
                <a:cs typeface="Courier New"/>
              </a:rPr>
              <a:t>if </a:t>
            </a:r>
            <a:r>
              <a:rPr sz="1800" spc="-15" dirty="0">
                <a:latin typeface="Courier New"/>
                <a:cs typeface="Courier New"/>
              </a:rPr>
              <a:t>(mybyte&lt;100)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P1=mybyte;</a:t>
            </a:r>
            <a:endParaRPr sz="1800">
              <a:latin typeface="Courier New"/>
              <a:cs typeface="Courier New"/>
            </a:endParaRPr>
          </a:p>
          <a:p>
            <a:pPr marL="1187450">
              <a:lnSpc>
                <a:spcPts val="1814"/>
              </a:lnSpc>
            </a:pPr>
            <a:r>
              <a:rPr sz="1800" spc="-15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597025">
              <a:lnSpc>
                <a:spcPts val="1950"/>
              </a:lnSpc>
            </a:pPr>
            <a:r>
              <a:rPr sz="1800" spc="-15" dirty="0">
                <a:latin typeface="Courier New"/>
                <a:cs typeface="Courier New"/>
              </a:rPr>
              <a:t>P2=mybyte;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29" y="1083055"/>
            <a:ext cx="2150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46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 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891" y="2178050"/>
            <a:ext cx="20745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7085" marR="5080" indent="-8077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Bit-addressable 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465" y="1144524"/>
            <a:ext cx="6637020" cy="4200525"/>
          </a:xfrm>
          <a:custGeom>
            <a:avLst/>
            <a:gdLst/>
            <a:ahLst/>
            <a:cxnLst/>
            <a:rect l="l" t="t" r="r" b="b"/>
            <a:pathLst>
              <a:path w="6637020" h="4200525">
                <a:moveTo>
                  <a:pt x="0" y="0"/>
                </a:moveTo>
                <a:lnTo>
                  <a:pt x="0" y="4200144"/>
                </a:lnTo>
                <a:lnTo>
                  <a:pt x="6637020" y="4200144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3233" y="1174496"/>
            <a:ext cx="645287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toggle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P2.4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continuously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without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disturbing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rest</a:t>
            </a:r>
            <a:r>
              <a:rPr sz="1800" dirty="0">
                <a:latin typeface="Times New Roman"/>
                <a:cs typeface="Times New Roman"/>
              </a:rPr>
              <a:t> of the </a:t>
            </a:r>
            <a:r>
              <a:rPr sz="1800" spc="-5" dirty="0">
                <a:latin typeface="Times New Roman"/>
                <a:cs typeface="Times New Roman"/>
              </a:rPr>
              <a:t>bits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5" dirty="0">
                <a:latin typeface="Times New Roman"/>
                <a:cs typeface="Times New Roman"/>
              </a:rPr>
              <a:t> P2.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R="2621915">
              <a:lnSpc>
                <a:spcPts val="2000"/>
              </a:lnSpc>
              <a:spcBef>
                <a:spcPts val="1140"/>
              </a:spcBef>
            </a:pPr>
            <a:r>
              <a:rPr sz="1800" spc="-5" dirty="0">
                <a:latin typeface="Courier New"/>
                <a:cs typeface="Courier New"/>
              </a:rPr>
              <a:t>//Toggling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individual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bit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910"/>
              </a:lnSpc>
            </a:pPr>
            <a:r>
              <a:rPr sz="1800" spc="-5" dirty="0">
                <a:latin typeface="Courier New"/>
                <a:cs typeface="Courier New"/>
              </a:rPr>
              <a:t>sbit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mybit=P2^4;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0582" y="4243039"/>
            <a:ext cx="206057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//turn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P2.4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//turn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off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P2.4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233" y="3252470"/>
            <a:ext cx="2292985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1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7450" marR="5080">
              <a:lnSpc>
                <a:spcPts val="1950"/>
              </a:lnSpc>
              <a:spcBef>
                <a:spcPts val="135"/>
              </a:spcBef>
            </a:pPr>
            <a:r>
              <a:rPr sz="1800" spc="-15" dirty="0">
                <a:latin typeface="Courier New"/>
                <a:cs typeface="Courier New"/>
              </a:rPr>
              <a:t>mybit=1;  mybit=0;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3063" y="1657350"/>
            <a:ext cx="5970905" cy="1287145"/>
            <a:chOff x="3583063" y="1657350"/>
            <a:chExt cx="5970905" cy="12871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627" y="1657350"/>
              <a:ext cx="2378202" cy="12870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95763" y="1771650"/>
              <a:ext cx="3503929" cy="1069975"/>
            </a:xfrm>
            <a:custGeom>
              <a:avLst/>
              <a:gdLst/>
              <a:ahLst/>
              <a:cxnLst/>
              <a:rect l="l" t="t" r="r" b="b"/>
              <a:pathLst>
                <a:path w="3503929" h="1069975">
                  <a:moveTo>
                    <a:pt x="0" y="1069847"/>
                  </a:moveTo>
                  <a:lnTo>
                    <a:pt x="2854452" y="0"/>
                  </a:lnTo>
                  <a:lnTo>
                    <a:pt x="3503663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75627" y="1657350"/>
            <a:ext cx="2378710" cy="128714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18745" marR="111125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Ports P0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P3 are bit-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addressable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sbit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 type to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single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bit 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P0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800" spc="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49913" y="2944622"/>
            <a:ext cx="3824604" cy="1235075"/>
            <a:chOff x="5049913" y="2944622"/>
            <a:chExt cx="3824604" cy="123507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1595" y="3211068"/>
              <a:ext cx="2812541" cy="9685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62613" y="2957322"/>
              <a:ext cx="922019" cy="368300"/>
            </a:xfrm>
            <a:custGeom>
              <a:avLst/>
              <a:gdLst/>
              <a:ahLst/>
              <a:cxnLst/>
              <a:rect l="l" t="t" r="r" b="b"/>
              <a:pathLst>
                <a:path w="922020" h="368300">
                  <a:moveTo>
                    <a:pt x="0" y="0"/>
                  </a:moveTo>
                  <a:lnTo>
                    <a:pt x="663702" y="368045"/>
                  </a:lnTo>
                  <a:lnTo>
                    <a:pt x="922020" y="36804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60833" y="3211067"/>
            <a:ext cx="2813685" cy="96901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17475" marR="109855" algn="just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Px^y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format, where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the port 0, 1, 2, or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bit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29" y="1083055"/>
            <a:ext cx="2150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46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 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891" y="2178050"/>
            <a:ext cx="20745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Bit-addressable 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  <a:endParaRPr sz="2400">
              <a:latin typeface="Tahoma"/>
              <a:cs typeface="Tahoma"/>
            </a:endParaRPr>
          </a:p>
          <a:p>
            <a:pPr marR="5715" algn="ctr">
              <a:lnSpc>
                <a:spcPts val="24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465" y="1144524"/>
            <a:ext cx="6637020" cy="4695825"/>
          </a:xfrm>
          <a:custGeom>
            <a:avLst/>
            <a:gdLst/>
            <a:ahLst/>
            <a:cxnLst/>
            <a:rect l="l" t="t" r="r" b="b"/>
            <a:pathLst>
              <a:path w="6637020" h="4695825">
                <a:moveTo>
                  <a:pt x="0" y="0"/>
                </a:moveTo>
                <a:lnTo>
                  <a:pt x="0" y="4695444"/>
                </a:lnTo>
                <a:lnTo>
                  <a:pt x="6637020" y="4695444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3233" y="1174496"/>
            <a:ext cx="625538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monitor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P1.5.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high,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55H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P0;</a:t>
            </a:r>
            <a:r>
              <a:rPr sz="1800" dirty="0">
                <a:latin typeface="Times New Roman"/>
                <a:cs typeface="Times New Roman"/>
              </a:rPr>
              <a:t> otherwise, send </a:t>
            </a:r>
            <a:r>
              <a:rPr sz="1800" spc="-5" dirty="0">
                <a:latin typeface="Times New Roman"/>
                <a:cs typeface="Times New Roman"/>
              </a:rPr>
              <a:t>AAH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-5" dirty="0">
                <a:latin typeface="Times New Roman"/>
                <a:cs typeface="Times New Roman"/>
              </a:rPr>
              <a:t> P2.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R="3789045">
              <a:lnSpc>
                <a:spcPts val="2000"/>
              </a:lnSpc>
              <a:spcBef>
                <a:spcPts val="1140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sbit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mybit=P1^5;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639101" y="3500112"/>
            <a:ext cx="287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//make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mybit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233" y="3004827"/>
            <a:ext cx="2975610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100" marR="1191895">
              <a:lnSpc>
                <a:spcPts val="1950"/>
              </a:lnSpc>
              <a:spcBef>
                <a:spcPts val="135"/>
              </a:spcBef>
            </a:pPr>
            <a:r>
              <a:rPr sz="1800" spc="-15" dirty="0">
                <a:latin typeface="Courier New"/>
                <a:cs typeface="Courier New"/>
              </a:rPr>
              <a:t>mybit=1; 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597025" marR="5080" indent="-409575">
              <a:lnSpc>
                <a:spcPts val="1950"/>
              </a:lnSpc>
              <a:spcBef>
                <a:spcPts val="135"/>
              </a:spcBef>
            </a:pPr>
            <a:r>
              <a:rPr sz="1800" spc="-10" dirty="0">
                <a:latin typeface="Courier New"/>
                <a:cs typeface="Courier New"/>
              </a:rPr>
              <a:t>if </a:t>
            </a:r>
            <a:r>
              <a:rPr sz="1800" spc="-15" dirty="0">
                <a:latin typeface="Courier New"/>
                <a:cs typeface="Courier New"/>
              </a:rPr>
              <a:t>(mybit==1)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P0=0x55;</a:t>
            </a:r>
            <a:endParaRPr sz="1800">
              <a:latin typeface="Courier New"/>
              <a:cs typeface="Courier New"/>
            </a:endParaRPr>
          </a:p>
          <a:p>
            <a:pPr marL="1187450">
              <a:lnSpc>
                <a:spcPts val="1814"/>
              </a:lnSpc>
            </a:pPr>
            <a:r>
              <a:rPr sz="1800" spc="-15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597025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P2=0xAA;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29" y="1083055"/>
            <a:ext cx="2150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46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 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891" y="2178050"/>
            <a:ext cx="20745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Bit-addressable 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  <a:endParaRPr sz="2400">
              <a:latin typeface="Tahoma"/>
              <a:cs typeface="Tahoma"/>
            </a:endParaRPr>
          </a:p>
          <a:p>
            <a:pPr marR="5715" algn="ctr">
              <a:lnSpc>
                <a:spcPts val="24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465" y="595122"/>
            <a:ext cx="6637020" cy="5913120"/>
          </a:xfrm>
          <a:custGeom>
            <a:avLst/>
            <a:gdLst/>
            <a:ahLst/>
            <a:cxnLst/>
            <a:rect l="l" t="t" r="r" b="b"/>
            <a:pathLst>
              <a:path w="6637020" h="5913120">
                <a:moveTo>
                  <a:pt x="0" y="0"/>
                </a:moveTo>
                <a:lnTo>
                  <a:pt x="0" y="5913120"/>
                </a:lnTo>
                <a:lnTo>
                  <a:pt x="6637020" y="5913120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6165" y="543844"/>
            <a:ext cx="6357620" cy="32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door</a:t>
            </a:r>
            <a:r>
              <a:rPr sz="1800" spc="-5" dirty="0">
                <a:latin typeface="Times New Roman"/>
                <a:cs typeface="Times New Roman"/>
              </a:rPr>
              <a:t> sensor is</a:t>
            </a:r>
            <a:r>
              <a:rPr sz="1800" dirty="0">
                <a:latin typeface="Times New Roman"/>
                <a:cs typeface="Times New Roman"/>
              </a:rPr>
              <a:t> connected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P1.1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pin,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buzzer</a:t>
            </a:r>
            <a:r>
              <a:rPr sz="1800" spc="-5" dirty="0">
                <a:latin typeface="Times New Roman"/>
                <a:cs typeface="Times New Roman"/>
              </a:rPr>
              <a:t> is </a:t>
            </a:r>
            <a:r>
              <a:rPr sz="1800" dirty="0">
                <a:latin typeface="Times New Roman"/>
                <a:cs typeface="Times New Roman"/>
              </a:rPr>
              <a:t>connected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P1.7. Write an 8051 C program to monitor the door </a:t>
            </a:r>
            <a:r>
              <a:rPr sz="1800" spc="-5" dirty="0">
                <a:latin typeface="Times New Roman"/>
                <a:cs typeface="Times New Roman"/>
              </a:rPr>
              <a:t>sensor,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 it opens, sound the buzzer. You can sound the buzzer by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square wave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few </a:t>
            </a:r>
            <a:r>
              <a:rPr sz="1800" dirty="0">
                <a:latin typeface="Times New Roman"/>
                <a:cs typeface="Times New Roman"/>
              </a:rPr>
              <a:t>hundred </a:t>
            </a:r>
            <a:r>
              <a:rPr sz="1800" spc="-5" dirty="0">
                <a:latin typeface="Times New Roman"/>
                <a:cs typeface="Times New Roman"/>
              </a:rPr>
              <a:t>Hz.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1939"/>
              </a:lnSpc>
              <a:spcBef>
                <a:spcPts val="630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</a:t>
            </a:r>
            <a:endParaRPr sz="1800" dirty="0">
              <a:latin typeface="Courier New"/>
              <a:cs typeface="Courier New"/>
            </a:endParaRPr>
          </a:p>
          <a:p>
            <a:pPr marL="12700" marR="2651125">
              <a:lnSpc>
                <a:spcPct val="80000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void MSDelay(unsigned </a:t>
            </a:r>
            <a:r>
              <a:rPr sz="1800" spc="-15" dirty="0">
                <a:latin typeface="Courier New"/>
                <a:cs typeface="Courier New"/>
              </a:rPr>
              <a:t>int);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sbit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Dsensor=P1^1;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720"/>
              </a:lnSpc>
            </a:pPr>
            <a:r>
              <a:rPr sz="1800" spc="-5" dirty="0">
                <a:latin typeface="Courier New"/>
                <a:cs typeface="Courier New"/>
              </a:rPr>
              <a:t>sbit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Buzzer=P1^7;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spcBef>
                <a:spcPts val="129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 dirty="0">
              <a:latin typeface="Courier New"/>
              <a:cs typeface="Courier New"/>
            </a:endParaRPr>
          </a:p>
          <a:p>
            <a:pPr marL="285750">
              <a:lnSpc>
                <a:spcPts val="1945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933" y="5978398"/>
            <a:ext cx="1625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4098" y="6197854"/>
            <a:ext cx="1625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746887" y="3749324"/>
            <a:ext cx="5866765" cy="22720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  <a:tabLst>
                <a:tab pos="3122930" algn="l"/>
              </a:tabLst>
            </a:pPr>
            <a:r>
              <a:rPr sz="1800" spc="-10" dirty="0">
                <a:latin typeface="Courier New"/>
                <a:cs typeface="Courier New"/>
              </a:rPr>
              <a:t>Dsensor=1;	//make P1.1 an </a:t>
            </a:r>
            <a:r>
              <a:rPr sz="1800" spc="-15" dirty="0">
                <a:latin typeface="Courier New"/>
                <a:cs typeface="Courier New"/>
              </a:rPr>
              <a:t>input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(1)</a:t>
            </a:r>
            <a:endParaRPr sz="1800" dirty="0">
              <a:latin typeface="Courier New"/>
              <a:cs typeface="Courier New"/>
            </a:endParaRPr>
          </a:p>
          <a:p>
            <a:pPr marL="380365">
              <a:lnSpc>
                <a:spcPts val="1505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654050">
              <a:lnSpc>
                <a:spcPts val="1725"/>
              </a:lnSpc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(Dsensor==1)//while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it </a:t>
            </a:r>
            <a:r>
              <a:rPr sz="1800" spc="-10" dirty="0">
                <a:latin typeface="Courier New"/>
                <a:cs typeface="Courier New"/>
              </a:rPr>
              <a:t>opens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ts val="1725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294765" marR="2788285">
              <a:lnSpc>
                <a:spcPct val="79800"/>
              </a:lnSpc>
              <a:spcBef>
                <a:spcPts val="220"/>
              </a:spcBef>
            </a:pPr>
            <a:r>
              <a:rPr sz="1800" spc="-10" dirty="0">
                <a:latin typeface="Courier New"/>
                <a:cs typeface="Courier New"/>
              </a:rPr>
              <a:t>Buzzer=0;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MSDelay(200);  Buzzer=1;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MSDelay(200);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ts val="173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841" y="377952"/>
            <a:ext cx="2209165" cy="61956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05765" marR="412115" indent="362585">
              <a:lnSpc>
                <a:spcPct val="100000"/>
              </a:lnSpc>
              <a:spcBef>
                <a:spcPts val="2315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WHY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PROGRAM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8051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dirty="0" smtClean="0"/>
              <a:t>Department of Software Engineering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40335" y="777493"/>
            <a:ext cx="6551295" cy="58223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40335" indent="-342900">
              <a:lnSpc>
                <a:spcPts val="3020"/>
              </a:lnSpc>
              <a:spcBef>
                <a:spcPts val="484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Compilers produce hex </a:t>
            </a:r>
            <a:r>
              <a:rPr sz="2800" spc="-5" dirty="0">
                <a:latin typeface="Tahoma"/>
                <a:cs typeface="Tahoma"/>
              </a:rPr>
              <a:t>files that </a:t>
            </a:r>
            <a:r>
              <a:rPr sz="2800" dirty="0">
                <a:latin typeface="Tahoma"/>
                <a:cs typeface="Tahoma"/>
              </a:rPr>
              <a:t>is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downloaded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ROM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microcontroller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size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hex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file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main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concern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Microcontrollers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have</a:t>
            </a:r>
            <a:r>
              <a:rPr sz="20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limited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on-chip</a:t>
            </a:r>
            <a:r>
              <a:rPr sz="20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ROM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Code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space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8051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limited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64K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3030"/>
              </a:lnSpc>
              <a:spcBef>
                <a:spcPts val="74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C programming is less </a:t>
            </a:r>
            <a:r>
              <a:rPr sz="2800" spc="-5" dirty="0">
                <a:latin typeface="Tahoma"/>
                <a:cs typeface="Tahoma"/>
              </a:rPr>
              <a:t>time consuming,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but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has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larger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hex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file size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reasons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writing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programs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</a:t>
            </a:r>
            <a:endParaRPr sz="2800">
              <a:latin typeface="Tahoma"/>
              <a:cs typeface="Tahoma"/>
            </a:endParaRPr>
          </a:p>
          <a:p>
            <a:pPr marL="755650" marR="598170" lvl="1" indent="-285750">
              <a:lnSpc>
                <a:spcPts val="2590"/>
              </a:lnSpc>
              <a:spcBef>
                <a:spcPts val="59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easier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less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time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consuming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write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 C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than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Assembly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is easier to modify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and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update</a:t>
            </a:r>
            <a:endParaRPr sz="2400">
              <a:latin typeface="Tahoma"/>
              <a:cs typeface="Tahoma"/>
            </a:endParaRPr>
          </a:p>
          <a:p>
            <a:pPr marL="755650" marR="635000" lvl="1" indent="-285750">
              <a:lnSpc>
                <a:spcPts val="2590"/>
              </a:lnSpc>
              <a:spcBef>
                <a:spcPts val="61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You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use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code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available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function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libraries</a:t>
            </a:r>
            <a:endParaRPr sz="2400">
              <a:latin typeface="Tahoma"/>
              <a:cs typeface="Tahoma"/>
            </a:endParaRPr>
          </a:p>
          <a:p>
            <a:pPr marL="755650" marR="112395" lvl="1" indent="-285750">
              <a:lnSpc>
                <a:spcPts val="259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code is portable to other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microcontroller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with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little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no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modification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29" y="1083055"/>
            <a:ext cx="2150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46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 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891" y="2178050"/>
            <a:ext cx="20745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Bit-addressable 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  <a:endParaRPr sz="2400">
              <a:latin typeface="Tahoma"/>
              <a:cs typeface="Tahoma"/>
            </a:endParaRPr>
          </a:p>
          <a:p>
            <a:pPr marR="5715" algn="ctr">
              <a:lnSpc>
                <a:spcPts val="24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465" y="737616"/>
            <a:ext cx="6637020" cy="5741035"/>
          </a:xfrm>
          <a:custGeom>
            <a:avLst/>
            <a:gdLst/>
            <a:ahLst/>
            <a:cxnLst/>
            <a:rect l="l" t="t" r="r" b="b"/>
            <a:pathLst>
              <a:path w="6637020" h="5741035">
                <a:moveTo>
                  <a:pt x="0" y="0"/>
                </a:moveTo>
                <a:lnTo>
                  <a:pt x="0" y="5740908"/>
                </a:lnTo>
                <a:lnTo>
                  <a:pt x="6637020" y="5740908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533" y="768350"/>
            <a:ext cx="6345555" cy="19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data pins of an LCD are connected to </a:t>
            </a:r>
            <a:r>
              <a:rPr sz="1800" spc="-5" dirty="0">
                <a:latin typeface="Times New Roman"/>
                <a:cs typeface="Times New Roman"/>
              </a:rPr>
              <a:t>P1. </a:t>
            </a:r>
            <a:r>
              <a:rPr sz="1800" dirty="0">
                <a:latin typeface="Times New Roman"/>
                <a:cs typeface="Times New Roman"/>
              </a:rPr>
              <a:t>The information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 latched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LCD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whenever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Enable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low.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 an 8051 C program to send “The Earth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5" dirty="0">
                <a:latin typeface="Times New Roman"/>
                <a:cs typeface="Times New Roman"/>
              </a:rPr>
              <a:t>One </a:t>
            </a:r>
            <a:r>
              <a:rPr sz="1800" dirty="0">
                <a:latin typeface="Times New Roman"/>
                <a:cs typeface="Times New Roman"/>
              </a:rPr>
              <a:t>Country”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LCD.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4933" y="5978398"/>
            <a:ext cx="1625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4098" y="6197854"/>
            <a:ext cx="1625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200533" y="2651991"/>
            <a:ext cx="248348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Courier New"/>
                <a:cs typeface="Courier New"/>
              </a:rPr>
              <a:t>#define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LCDData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sbit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En=P2^0;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001" y="2651991"/>
            <a:ext cx="289369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//LCDData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declaration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//the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enable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533" y="3394941"/>
            <a:ext cx="6222365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unsigned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char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message[]</a:t>
            </a:r>
            <a:endParaRPr sz="1800">
              <a:latin typeface="Courier New"/>
              <a:cs typeface="Courier New"/>
            </a:endParaRPr>
          </a:p>
          <a:p>
            <a:pPr marL="558800" marR="5080" indent="1282065">
              <a:lnSpc>
                <a:spcPts val="1950"/>
              </a:lnSpc>
              <a:spcBef>
                <a:spcPts val="135"/>
              </a:spcBef>
            </a:pPr>
            <a:r>
              <a:rPr sz="1800" spc="-10" dirty="0">
                <a:latin typeface="Courier New"/>
                <a:cs typeface="Courier New"/>
              </a:rPr>
              <a:t>=“The Earth is but One </a:t>
            </a:r>
            <a:r>
              <a:rPr sz="1800" spc="-15" dirty="0">
                <a:latin typeface="Courier New"/>
                <a:cs typeface="Courier New"/>
              </a:rPr>
              <a:t>Country”;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unsigned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char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(z=0;z&lt;28;z++)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//send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28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characters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00150">
              <a:lnSpc>
                <a:spcPts val="2055"/>
              </a:lnSpc>
            </a:pPr>
            <a:r>
              <a:rPr sz="1800" spc="-15" dirty="0">
                <a:latin typeface="Courier New"/>
                <a:cs typeface="Courier New"/>
              </a:rPr>
              <a:t>LCDData=message[z];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8498" y="5376080"/>
            <a:ext cx="70802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5" dirty="0">
                <a:latin typeface="Courier New"/>
                <a:cs typeface="Courier New"/>
              </a:rPr>
              <a:t>En=1;  En=0;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6515" y="5376080"/>
            <a:ext cx="398462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//a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high-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//-to-low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pulse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latch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data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29" y="1083055"/>
            <a:ext cx="2150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46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 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995" y="2178050"/>
            <a:ext cx="193357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813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Accessing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SFR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Addresses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80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FFH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465" y="608076"/>
            <a:ext cx="6637020" cy="58578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 marR="20193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 an 8051 C program to toggle all the </a:t>
            </a:r>
            <a:r>
              <a:rPr sz="1800" spc="-5" dirty="0">
                <a:latin typeface="Times New Roman"/>
                <a:cs typeface="Times New Roman"/>
              </a:rPr>
              <a:t>bits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P0, P1,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P2 </a:t>
            </a:r>
            <a:r>
              <a:rPr sz="1800" dirty="0">
                <a:latin typeface="Times New Roman"/>
                <a:cs typeface="Times New Roman"/>
              </a:rPr>
              <a:t> continuously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250</a:t>
            </a:r>
            <a:r>
              <a:rPr sz="1800" spc="-5" dirty="0">
                <a:latin typeface="Times New Roman"/>
                <a:cs typeface="Times New Roman"/>
              </a:rPr>
              <a:t> ms </a:t>
            </a:r>
            <a:r>
              <a:rPr sz="1800" dirty="0">
                <a:latin typeface="Times New Roman"/>
                <a:cs typeface="Times New Roman"/>
              </a:rPr>
              <a:t>delay.</a:t>
            </a:r>
            <a:r>
              <a:rPr sz="1800" spc="-5" dirty="0">
                <a:latin typeface="Times New Roman"/>
                <a:cs typeface="Times New Roman"/>
              </a:rPr>
              <a:t> Use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sfr </a:t>
            </a:r>
            <a:r>
              <a:rPr sz="1800" dirty="0">
                <a:latin typeface="Times New Roman"/>
                <a:cs typeface="Times New Roman"/>
              </a:rPr>
              <a:t>keyword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declare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</a:t>
            </a:r>
            <a:r>
              <a:rPr sz="1800" spc="-5" dirty="0">
                <a:latin typeface="Times New Roman"/>
                <a:cs typeface="Times New Roman"/>
              </a:rPr>
              <a:t> addresses.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389255">
              <a:lnSpc>
                <a:spcPct val="79700"/>
              </a:lnSpc>
              <a:spcBef>
                <a:spcPts val="1070"/>
              </a:spcBef>
            </a:pPr>
            <a:r>
              <a:rPr sz="1800" spc="-10" dirty="0">
                <a:latin typeface="Courier New"/>
                <a:cs typeface="Courier New"/>
              </a:rPr>
              <a:t>//Accessing Ports as SFRs using sfr data </a:t>
            </a:r>
            <a:r>
              <a:rPr sz="1800" spc="-15" dirty="0">
                <a:latin typeface="Courier New"/>
                <a:cs typeface="Courier New"/>
              </a:rPr>
              <a:t>type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sfr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P0=0x80;</a:t>
            </a:r>
            <a:endParaRPr sz="1800">
              <a:latin typeface="Courier New"/>
              <a:cs typeface="Courier New"/>
            </a:endParaRPr>
          </a:p>
          <a:p>
            <a:pPr marL="96520" marR="4894580">
              <a:lnSpc>
                <a:spcPct val="797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sfr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P1=0x90;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sfr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P2=0xA0;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730"/>
              </a:lnSpc>
            </a:pPr>
            <a:r>
              <a:rPr sz="1800" spc="-1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MSDelay(unsigned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int);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939"/>
              </a:lnSpc>
              <a:spcBef>
                <a:spcPts val="129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725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725"/>
              </a:lnSpc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725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84605" marR="4252595" algn="just">
              <a:lnSpc>
                <a:spcPct val="79900"/>
              </a:lnSpc>
              <a:spcBef>
                <a:spcPts val="220"/>
              </a:spcBef>
            </a:pPr>
            <a:r>
              <a:rPr sz="1800" spc="-15" dirty="0">
                <a:latin typeface="Courier New"/>
                <a:cs typeface="Courier New"/>
              </a:rPr>
              <a:t>P0=0x55;  P1=0x55;  P2=0x55;</a:t>
            </a:r>
            <a:endParaRPr sz="1800">
              <a:latin typeface="Courier New"/>
              <a:cs typeface="Courier New"/>
            </a:endParaRPr>
          </a:p>
          <a:p>
            <a:pPr marL="1284605">
              <a:lnSpc>
                <a:spcPts val="1505"/>
              </a:lnSpc>
            </a:pPr>
            <a:r>
              <a:rPr sz="1800" spc="-15" dirty="0">
                <a:latin typeface="Courier New"/>
                <a:cs typeface="Courier New"/>
              </a:rPr>
              <a:t>MSDelay(250);</a:t>
            </a:r>
            <a:endParaRPr sz="1800">
              <a:latin typeface="Courier New"/>
              <a:cs typeface="Courier New"/>
            </a:endParaRPr>
          </a:p>
          <a:p>
            <a:pPr marL="1284605" marR="4252595" algn="just">
              <a:lnSpc>
                <a:spcPct val="79900"/>
              </a:lnSpc>
              <a:spcBef>
                <a:spcPts val="219"/>
              </a:spcBef>
            </a:pPr>
            <a:r>
              <a:rPr sz="1800" spc="-15" dirty="0">
                <a:latin typeface="Courier New"/>
                <a:cs typeface="Courier New"/>
              </a:rPr>
              <a:t>P0=0xAA;  P1=0xAA;  P2=0xAA;</a:t>
            </a:r>
            <a:endParaRPr sz="1800">
              <a:latin typeface="Courier New"/>
              <a:cs typeface="Courier New"/>
            </a:endParaRPr>
          </a:p>
          <a:p>
            <a:pPr marL="1284605">
              <a:lnSpc>
                <a:spcPts val="1505"/>
              </a:lnSpc>
            </a:pPr>
            <a:r>
              <a:rPr sz="1800" spc="-15" dirty="0">
                <a:latin typeface="Courier New"/>
                <a:cs typeface="Courier New"/>
              </a:rPr>
              <a:t>MSDelay(250);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72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939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1717" y="1250441"/>
            <a:ext cx="5824855" cy="1036955"/>
            <a:chOff x="3481717" y="1250441"/>
            <a:chExt cx="5824855" cy="10369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4167" y="1250441"/>
              <a:ext cx="4002023" cy="6637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94417" y="1364741"/>
              <a:ext cx="1733550" cy="909955"/>
            </a:xfrm>
            <a:custGeom>
              <a:avLst/>
              <a:gdLst/>
              <a:ahLst/>
              <a:cxnLst/>
              <a:rect l="l" t="t" r="r" b="b"/>
              <a:pathLst>
                <a:path w="1733550" h="909955">
                  <a:moveTo>
                    <a:pt x="0" y="909827"/>
                  </a:moveTo>
                  <a:lnTo>
                    <a:pt x="1440941" y="0"/>
                  </a:lnTo>
                  <a:lnTo>
                    <a:pt x="173355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04167" y="1250441"/>
            <a:ext cx="4002404" cy="66421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13664" marR="10795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Another way to access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SFR RAM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FFH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use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sfr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29" y="1083055"/>
            <a:ext cx="2150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464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 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995" y="2178050"/>
            <a:ext cx="1933575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813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Accessing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SFR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Addresses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80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FFH</a:t>
            </a:r>
            <a:endParaRPr sz="2400">
              <a:latin typeface="Tahoma"/>
              <a:cs typeface="Tahoma"/>
            </a:endParaRPr>
          </a:p>
          <a:p>
            <a:pPr marL="594995">
              <a:lnSpc>
                <a:spcPts val="239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465" y="1144524"/>
            <a:ext cx="6637020" cy="36785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turn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P1.5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50,000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latin typeface="Courier New"/>
                <a:cs typeface="Courier New"/>
              </a:rPr>
              <a:t>sbit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MYBIT=0x95;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2055"/>
              </a:lnSpc>
              <a:spcBef>
                <a:spcPts val="1785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unsigned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z;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(z=0;z&lt;50000;z++)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84605" marR="4252595">
              <a:lnSpc>
                <a:spcPts val="1950"/>
              </a:lnSpc>
              <a:spcBef>
                <a:spcPts val="135"/>
              </a:spcBef>
            </a:pPr>
            <a:r>
              <a:rPr sz="1800" spc="-15" dirty="0">
                <a:latin typeface="Courier New"/>
                <a:cs typeface="Courier New"/>
              </a:rPr>
              <a:t>MYBIT=1;  MYBIT=0;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9913" y="1600200"/>
            <a:ext cx="4457700" cy="664210"/>
            <a:chOff x="5049913" y="1600200"/>
            <a:chExt cx="4457700" cy="6642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6749" y="1600200"/>
              <a:ext cx="3260598" cy="6637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62613" y="1714500"/>
              <a:ext cx="1108075" cy="314325"/>
            </a:xfrm>
            <a:custGeom>
              <a:avLst/>
              <a:gdLst/>
              <a:ahLst/>
              <a:cxnLst/>
              <a:rect l="l" t="t" r="r" b="b"/>
              <a:pathLst>
                <a:path w="1108075" h="314325">
                  <a:moveTo>
                    <a:pt x="0" y="313943"/>
                  </a:moveTo>
                  <a:lnTo>
                    <a:pt x="863346" y="0"/>
                  </a:lnTo>
                  <a:lnTo>
                    <a:pt x="1107948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46748" y="1600200"/>
            <a:ext cx="3260725" cy="66294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15570" marR="10668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single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SFR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we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specify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5645" y="5008626"/>
            <a:ext cx="4878324" cy="11856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74883" y="5008626"/>
            <a:ext cx="4879340" cy="1186180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03505" marR="104775">
              <a:lnSpc>
                <a:spcPct val="102099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Notice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 there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no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#include &lt;reg51.h&gt;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This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allows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any byte of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SFR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RAM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space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80 –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FFH.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widely used for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new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generation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8051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microcontrollers.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841" y="377952"/>
            <a:ext cx="2209165" cy="61956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7940" marR="35560" indent="635" algn="ctr">
              <a:lnSpc>
                <a:spcPct val="100000"/>
              </a:lnSpc>
              <a:spcBef>
                <a:spcPts val="2315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I/O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145415" marR="150495" algn="ctr">
              <a:lnSpc>
                <a:spcPct val="100000"/>
              </a:lnSpc>
              <a:spcBef>
                <a:spcPts val="239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for</a:t>
            </a:r>
            <a:endParaRPr sz="2400">
              <a:latin typeface="Tahoma"/>
              <a:cs typeface="Tahoma"/>
            </a:endParaRPr>
          </a:p>
          <a:p>
            <a:pPr marL="66675" marR="73025" algn="ctr">
              <a:lnSpc>
                <a:spcPts val="2870"/>
              </a:lnSpc>
              <a:spcBef>
                <a:spcPts val="9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Bit-addressable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RAM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465" y="1144524"/>
            <a:ext cx="6637020" cy="4695825"/>
          </a:xfrm>
          <a:custGeom>
            <a:avLst/>
            <a:gdLst/>
            <a:ahLst/>
            <a:cxnLst/>
            <a:rect l="l" t="t" r="r" b="b"/>
            <a:pathLst>
              <a:path w="6637020" h="4695825">
                <a:moveTo>
                  <a:pt x="0" y="0"/>
                </a:moveTo>
                <a:lnTo>
                  <a:pt x="0" y="4695444"/>
                </a:lnTo>
                <a:lnTo>
                  <a:pt x="6637020" y="4695444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3233" y="1174496"/>
            <a:ext cx="6169025" cy="237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93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status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P1.0,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to P2.7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continuously.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R="3702685">
              <a:lnSpc>
                <a:spcPct val="91400"/>
              </a:lnSpc>
              <a:spcBef>
                <a:spcPts val="1130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sbit </a:t>
            </a:r>
            <a:r>
              <a:rPr sz="1800" spc="-10" dirty="0">
                <a:latin typeface="Courier New"/>
                <a:cs typeface="Courier New"/>
              </a:rPr>
              <a:t>inbit=P1^0; </a:t>
            </a:r>
            <a:r>
              <a:rPr sz="1800" spc="-5" dirty="0">
                <a:latin typeface="Courier New"/>
                <a:cs typeface="Courier New"/>
              </a:rPr>
              <a:t> sbit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outbit=P2^7;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845"/>
              </a:lnSpc>
              <a:tabLst>
                <a:tab pos="2742565" algn="l"/>
              </a:tabLst>
            </a:pPr>
            <a:r>
              <a:rPr sz="1800" spc="-5" dirty="0">
                <a:latin typeface="Courier New"/>
                <a:cs typeface="Courier New"/>
              </a:rPr>
              <a:t>bit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membit;	//use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2742565"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//bit-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addressable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memory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1740" y="4738324"/>
            <a:ext cx="288036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//get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bit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from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P1.0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//send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P2.7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3233" y="3747754"/>
            <a:ext cx="3111500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1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913765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7450" marR="5080">
              <a:lnSpc>
                <a:spcPts val="1950"/>
              </a:lnSpc>
              <a:spcBef>
                <a:spcPts val="135"/>
              </a:spcBef>
            </a:pPr>
            <a:r>
              <a:rPr sz="1800" spc="-15" dirty="0">
                <a:latin typeface="Courier New"/>
                <a:cs typeface="Courier New"/>
              </a:rPr>
              <a:t>membit=inbit; 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outbit=membit;</a:t>
            </a:r>
            <a:endParaRPr sz="1800">
              <a:latin typeface="Courier New"/>
              <a:cs typeface="Courier New"/>
            </a:endParaRPr>
          </a:p>
          <a:p>
            <a:pPr marL="913765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305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25913" y="3250945"/>
            <a:ext cx="5618480" cy="1235075"/>
            <a:chOff x="3525913" y="3250945"/>
            <a:chExt cx="5618480" cy="12350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1095" y="3633215"/>
              <a:ext cx="3272790" cy="8526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38613" y="3263645"/>
              <a:ext cx="2255520" cy="483870"/>
            </a:xfrm>
            <a:custGeom>
              <a:avLst/>
              <a:gdLst/>
              <a:ahLst/>
              <a:cxnLst/>
              <a:rect l="l" t="t" r="r" b="b"/>
              <a:pathLst>
                <a:path w="2255520" h="483870">
                  <a:moveTo>
                    <a:pt x="0" y="0"/>
                  </a:moveTo>
                  <a:lnTo>
                    <a:pt x="1911096" y="483869"/>
                  </a:lnTo>
                  <a:lnTo>
                    <a:pt x="2255520" y="483869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0333" y="3633215"/>
            <a:ext cx="3274060" cy="85280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22555" marR="113664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bit data type to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data in a bit-addressable section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2FH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841" y="377952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4384" y="1083055"/>
            <a:ext cx="1821814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692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LOGIC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852" y="2178050"/>
            <a:ext cx="195389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406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Bit-wise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Operators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0335" y="728386"/>
            <a:ext cx="6449060" cy="29610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Logical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operators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(&amp;&amp;),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OR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(||),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NOT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(!)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Bit-wise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operators</a:t>
            </a:r>
            <a:endParaRPr sz="28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AND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(&amp;), OR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(|),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EX-OR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(^),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Inverter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(~),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Shift Right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(&gt;&gt;), and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Shift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Left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(&lt;&lt;)</a:t>
            </a:r>
            <a:endParaRPr sz="2400">
              <a:latin typeface="Tahoma"/>
              <a:cs typeface="Tahoma"/>
            </a:endParaRPr>
          </a:p>
          <a:p>
            <a:pPr marL="1155065" marR="11430" lvl="2" indent="-22860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These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operators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widely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used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software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engineering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embedded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systems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control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24363" y="4368736"/>
          <a:ext cx="5151120" cy="1856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/>
                <a:gridCol w="694055"/>
                <a:gridCol w="891540"/>
                <a:gridCol w="841375"/>
                <a:gridCol w="977900"/>
                <a:gridCol w="1245870"/>
              </a:tblGrid>
              <a:tr h="364998">
                <a:tc gridSpan="6">
                  <a:txBody>
                    <a:bodyPr/>
                    <a:lstStyle/>
                    <a:p>
                      <a:pPr marL="1482725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2310765" algn="l"/>
                          <a:tab pos="3225165" algn="l"/>
                          <a:tab pos="4196715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AND	OR	EX-OR	Inverter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B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A&amp;B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A|B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A^B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~B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217" y="3978402"/>
            <a:ext cx="3035045" cy="3299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99217" y="3977640"/>
            <a:ext cx="3035300" cy="330835"/>
          </a:xfrm>
          <a:prstGeom prst="rect">
            <a:avLst/>
          </a:prstGeom>
          <a:ln w="9525">
            <a:solidFill>
              <a:srgbClr val="545472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Bit-wise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Logic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Operators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384" y="1083055"/>
            <a:ext cx="1821814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69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 </a:t>
            </a:r>
            <a:r>
              <a:rPr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852" y="2178050"/>
            <a:ext cx="19538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Bit-wise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Operators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465" y="1144524"/>
            <a:ext cx="6637020" cy="3926204"/>
          </a:xfrm>
          <a:custGeom>
            <a:avLst/>
            <a:gdLst/>
            <a:ahLst/>
            <a:cxnLst/>
            <a:rect l="l" t="t" r="r" b="b"/>
            <a:pathLst>
              <a:path w="6637020" h="3926204">
                <a:moveTo>
                  <a:pt x="0" y="0"/>
                </a:moveTo>
                <a:lnTo>
                  <a:pt x="0" y="3925824"/>
                </a:lnTo>
                <a:lnTo>
                  <a:pt x="6637020" y="3925824"/>
                </a:lnTo>
                <a:lnTo>
                  <a:pt x="66370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533" y="1035804"/>
            <a:ext cx="6470650" cy="124523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latin typeface="Times New Roman"/>
                <a:cs typeface="Times New Roman"/>
              </a:rPr>
              <a:t>Run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simulator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examine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results.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200533" y="2482088"/>
            <a:ext cx="207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7493" y="2977372"/>
            <a:ext cx="2484120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//ANDing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spc="-15" dirty="0">
                <a:latin typeface="Courier New"/>
                <a:cs typeface="Courier New"/>
              </a:rPr>
              <a:t>//ORing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//XORing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//inversing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//shifting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right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//shifting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right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//shifting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left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4098" y="2729730"/>
            <a:ext cx="2346960" cy="228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285115" marR="5080">
              <a:lnSpc>
                <a:spcPts val="1950"/>
              </a:lnSpc>
              <a:spcBef>
                <a:spcPts val="135"/>
              </a:spcBef>
            </a:pPr>
            <a:r>
              <a:rPr sz="1800" spc="-5" dirty="0">
                <a:latin typeface="Courier New"/>
                <a:cs typeface="Courier New"/>
              </a:rPr>
              <a:t>P0=0x35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&amp;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0x0F;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P1=0x04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|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0x68;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P2=0x54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^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0x78;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P0=~0x55;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P1=0x9A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&gt;&gt;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 marL="285115">
              <a:lnSpc>
                <a:spcPts val="1814"/>
              </a:lnSpc>
            </a:pPr>
            <a:r>
              <a:rPr sz="1800" spc="-10" dirty="0">
                <a:latin typeface="Courier New"/>
                <a:cs typeface="Courier New"/>
              </a:rPr>
              <a:t>P2=0x77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&gt;&gt;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4;</a:t>
            </a:r>
            <a:endParaRPr sz="1800" dirty="0">
              <a:latin typeface="Courier New"/>
              <a:cs typeface="Courier New"/>
            </a:endParaRPr>
          </a:p>
          <a:p>
            <a:pPr marL="285115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P0=0x6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&lt;&lt;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384" y="1083055"/>
            <a:ext cx="1821814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69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 </a:t>
            </a:r>
            <a:r>
              <a:rPr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8852" y="2178050"/>
            <a:ext cx="19538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Bit-wise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Operators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465" y="1144524"/>
            <a:ext cx="6637020" cy="4970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 marR="480059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 an 8051 C program to toggle all the </a:t>
            </a:r>
            <a:r>
              <a:rPr sz="1800" spc="-5" dirty="0">
                <a:latin typeface="Times New Roman"/>
                <a:cs typeface="Times New Roman"/>
              </a:rPr>
              <a:t>bits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P0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P2 </a:t>
            </a:r>
            <a:r>
              <a:rPr sz="1800" dirty="0">
                <a:latin typeface="Times New Roman"/>
                <a:cs typeface="Times New Roman"/>
              </a:rPr>
              <a:t> continuously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ms </a:t>
            </a:r>
            <a:r>
              <a:rPr sz="1800" dirty="0">
                <a:latin typeface="Times New Roman"/>
                <a:cs typeface="Times New Roman"/>
              </a:rPr>
              <a:t>delay.</a:t>
            </a:r>
            <a:r>
              <a:rPr sz="1800" spc="-5" dirty="0">
                <a:latin typeface="Times New Roman"/>
                <a:cs typeface="Times New Roman"/>
              </a:rPr>
              <a:t> Using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inverting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Ex-OR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2080"/>
              </a:lnSpc>
              <a:spcBef>
                <a:spcPts val="945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2080"/>
              </a:lnSpc>
            </a:pPr>
            <a:r>
              <a:rPr sz="1800" spc="-1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MSDelay(unsigned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int);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2055"/>
              </a:lnSpc>
              <a:spcBef>
                <a:spcPts val="174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 marR="4893945">
              <a:lnSpc>
                <a:spcPts val="1950"/>
              </a:lnSpc>
              <a:spcBef>
                <a:spcPts val="135"/>
              </a:spcBef>
            </a:pPr>
            <a:r>
              <a:rPr sz="1800" spc="-15" dirty="0">
                <a:latin typeface="Courier New"/>
                <a:cs typeface="Courier New"/>
              </a:rPr>
              <a:t>P0=0x55;  P2=0x55;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84605" marR="3842385">
              <a:lnSpc>
                <a:spcPts val="1950"/>
              </a:lnSpc>
              <a:spcBef>
                <a:spcPts val="135"/>
              </a:spcBef>
            </a:pPr>
            <a:r>
              <a:rPr sz="1800" spc="-15" dirty="0">
                <a:latin typeface="Courier New"/>
                <a:cs typeface="Courier New"/>
              </a:rPr>
              <a:t>P0=~P0; </a:t>
            </a:r>
            <a:r>
              <a:rPr sz="1800" spc="-10" dirty="0">
                <a:latin typeface="Courier New"/>
                <a:cs typeface="Courier New"/>
              </a:rPr>
              <a:t> P2=P2^0xFF;</a:t>
            </a:r>
            <a:endParaRPr sz="1800">
              <a:latin typeface="Courier New"/>
              <a:cs typeface="Courier New"/>
            </a:endParaRPr>
          </a:p>
          <a:p>
            <a:pPr marL="1284605">
              <a:lnSpc>
                <a:spcPts val="1814"/>
              </a:lnSpc>
            </a:pPr>
            <a:r>
              <a:rPr sz="1800" spc="-15" dirty="0">
                <a:latin typeface="Courier New"/>
                <a:cs typeface="Courier New"/>
              </a:rPr>
              <a:t>MSDelay(250);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571" y="1083055"/>
            <a:ext cx="186055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549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 </a:t>
            </a:r>
            <a:r>
              <a:rPr spc="-5" dirty="0"/>
              <a:t> CONVERSION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9415" y="2178050"/>
            <a:ext cx="20707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marR="5080" indent="-5422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Checksum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Byte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 ROM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465" y="1144524"/>
            <a:ext cx="6637020" cy="521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 marR="18923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 an 8051 C program to perform the checksum operation 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 data integrity. If data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good, send </a:t>
            </a: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character </a:t>
            </a:r>
            <a:r>
              <a:rPr sz="1800" spc="-5" dirty="0">
                <a:latin typeface="Times New Roman"/>
                <a:cs typeface="Times New Roman"/>
              </a:rPr>
              <a:t>‘G’ to P0.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Otherwise </a:t>
            </a:r>
            <a:r>
              <a:rPr sz="1800" dirty="0">
                <a:latin typeface="Times New Roman"/>
                <a:cs typeface="Times New Roman"/>
              </a:rPr>
              <a:t>send ‘B’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P0.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945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2055"/>
              </a:lnSpc>
              <a:spcBef>
                <a:spcPts val="1785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unsigned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mydata[]</a:t>
            </a:r>
            <a:endParaRPr sz="1800">
              <a:latin typeface="Courier New"/>
              <a:cs typeface="Courier New"/>
            </a:endParaRPr>
          </a:p>
          <a:p>
            <a:pPr marL="2715895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={0x25,0x62,0x3F,0x52,0xE8};</a:t>
            </a:r>
            <a:endParaRPr sz="1800">
              <a:latin typeface="Courier New"/>
              <a:cs typeface="Courier New"/>
            </a:endParaRPr>
          </a:p>
          <a:p>
            <a:pPr marL="642620" marR="2846705">
              <a:lnSpc>
                <a:spcPts val="1950"/>
              </a:lnSpc>
              <a:spcBef>
                <a:spcPts val="135"/>
              </a:spcBef>
            </a:pPr>
            <a:r>
              <a:rPr sz="1800" spc="-5" dirty="0">
                <a:latin typeface="Courier New"/>
                <a:cs typeface="Courier New"/>
              </a:rPr>
              <a:t>unsigned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char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shksum=0;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unsigned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  <a:p>
            <a:pPr marL="1010919" marR="2340610" indent="-3683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for </a:t>
            </a:r>
            <a:r>
              <a:rPr sz="1800" spc="-10" dirty="0">
                <a:latin typeface="Courier New"/>
                <a:cs typeface="Courier New"/>
              </a:rPr>
              <a:t>(x=0;x&lt;5;x++)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chksum=chksum+mydata[x];</a:t>
            </a:r>
            <a:endParaRPr sz="1800">
              <a:latin typeface="Courier New"/>
              <a:cs typeface="Courier New"/>
            </a:endParaRPr>
          </a:p>
          <a:p>
            <a:pPr marL="1010919" marR="4074160" indent="-36830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if </a:t>
            </a:r>
            <a:r>
              <a:rPr sz="1800" spc="-15" dirty="0">
                <a:latin typeface="Courier New"/>
                <a:cs typeface="Courier New"/>
              </a:rPr>
              <a:t>(chksum==0)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P0=‘G’;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814"/>
              </a:lnSpc>
            </a:pPr>
            <a:r>
              <a:rPr sz="1800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950"/>
              </a:lnSpc>
            </a:pPr>
            <a:r>
              <a:rPr sz="1800" spc="-15" dirty="0">
                <a:latin typeface="Courier New"/>
                <a:cs typeface="Courier New"/>
              </a:rPr>
              <a:t>P0=‘B’;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841" y="377952"/>
            <a:ext cx="2209165" cy="61956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  <a:spcBef>
                <a:spcPts val="2315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40335" y="812545"/>
            <a:ext cx="6327140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good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understanding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types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 8051 can </a:t>
            </a:r>
            <a:r>
              <a:rPr sz="2800" dirty="0">
                <a:latin typeface="Tahoma"/>
                <a:cs typeface="Tahoma"/>
              </a:rPr>
              <a:t>help </a:t>
            </a:r>
            <a:r>
              <a:rPr sz="2800" spc="-5" dirty="0">
                <a:latin typeface="Tahoma"/>
                <a:cs typeface="Tahoma"/>
              </a:rPr>
              <a:t>programmers to 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create smaller </a:t>
            </a:r>
            <a:r>
              <a:rPr sz="2800" dirty="0">
                <a:latin typeface="Tahoma"/>
                <a:cs typeface="Tahoma"/>
              </a:rPr>
              <a:t>hex</a:t>
            </a:r>
            <a:r>
              <a:rPr sz="2800" spc="-5" dirty="0">
                <a:latin typeface="Tahoma"/>
                <a:cs typeface="Tahoma"/>
              </a:rPr>
              <a:t> files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Unsigned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char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Signed</a:t>
            </a:r>
            <a:r>
              <a:rPr sz="24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char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Unsigned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int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Signed</a:t>
            </a:r>
            <a:r>
              <a:rPr sz="24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int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Sbit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(single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bit)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sfr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841" y="377952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4676" y="1083055"/>
            <a:ext cx="171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28758" y="1813052"/>
            <a:ext cx="1932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char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0335" y="812545"/>
            <a:ext cx="6449060" cy="516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4345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character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type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most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natural choice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8051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8-bit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microcontroller</a:t>
            </a:r>
            <a:endParaRPr sz="2400">
              <a:latin typeface="Tahoma"/>
              <a:cs typeface="Tahoma"/>
            </a:endParaRPr>
          </a:p>
          <a:p>
            <a:pPr marL="355600" marR="180975" indent="-342900">
              <a:lnSpc>
                <a:spcPts val="3350"/>
              </a:lnSpc>
              <a:spcBef>
                <a:spcPts val="8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Unsigned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char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8-bit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type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 range of </a:t>
            </a:r>
            <a:r>
              <a:rPr sz="2800" dirty="0">
                <a:latin typeface="Tahoma"/>
                <a:cs typeface="Tahoma"/>
              </a:rPr>
              <a:t>0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255 (00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FFH)</a:t>
            </a:r>
            <a:endParaRPr sz="2800">
              <a:latin typeface="Tahoma"/>
              <a:cs typeface="Tahoma"/>
            </a:endParaRPr>
          </a:p>
          <a:p>
            <a:pPr marL="755650" marR="325120" lvl="1" indent="-285750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One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most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widely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used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data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types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for 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8051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Counter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value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ASCII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characters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97900"/>
              </a:lnSpc>
              <a:spcBef>
                <a:spcPts val="74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compilers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signed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char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default if we do not put the keyword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950" spc="-80" dirty="0">
                <a:latin typeface="Tahoma"/>
                <a:cs typeface="Tahoma"/>
              </a:rPr>
              <a:t>unsigned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676" y="1083055"/>
            <a:ext cx="171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8758" y="1813052"/>
            <a:ext cx="193293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char</a:t>
            </a:r>
            <a:endParaRPr sz="2400">
              <a:latin typeface="Tahoma"/>
              <a:cs typeface="Tahoma"/>
            </a:endParaRPr>
          </a:p>
          <a:p>
            <a:pPr marR="6350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465" y="563118"/>
            <a:ext cx="6637020" cy="26612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00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" dirty="0">
                <a:latin typeface="Times New Roman"/>
                <a:cs typeface="Times New Roman"/>
              </a:rPr>
              <a:t> FF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</a:t>
            </a:r>
            <a:r>
              <a:rPr sz="1800" spc="-5" dirty="0">
                <a:latin typeface="Times New Roman"/>
                <a:cs typeface="Times New Roman"/>
              </a:rPr>
              <a:t> P1.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4074160">
              <a:lnSpc>
                <a:spcPts val="1950"/>
              </a:lnSpc>
              <a:spcBef>
                <a:spcPts val="1015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unsigned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char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z;</a:t>
            </a:r>
            <a:endParaRPr sz="1800">
              <a:latin typeface="Courier New"/>
              <a:cs typeface="Courier New"/>
            </a:endParaRPr>
          </a:p>
          <a:p>
            <a:pPr marL="1010919" marR="3255645" indent="-368300">
              <a:lnSpc>
                <a:spcPts val="1950"/>
              </a:lnSpc>
              <a:spcBef>
                <a:spcPts val="135"/>
              </a:spcBef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(z=0;z&lt;=255;z++)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P1=z;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92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893" y="3314700"/>
            <a:ext cx="6651625" cy="318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 marR="24701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ASCII </a:t>
            </a:r>
            <a:r>
              <a:rPr sz="1800" dirty="0">
                <a:latin typeface="Times New Roman"/>
                <a:cs typeface="Times New Roman"/>
              </a:rPr>
              <a:t>characters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1, 2, 3, 4,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5,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dirty="0">
                <a:latin typeface="Times New Roman"/>
                <a:cs typeface="Times New Roman"/>
              </a:rPr>
              <a:t> B, C,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 to port</a:t>
            </a:r>
            <a:r>
              <a:rPr sz="1800" spc="-5" dirty="0">
                <a:latin typeface="Times New Roman"/>
                <a:cs typeface="Times New Roman"/>
              </a:rPr>
              <a:t> P1.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4088765">
              <a:lnSpc>
                <a:spcPts val="1950"/>
              </a:lnSpc>
              <a:spcBef>
                <a:spcPts val="1015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 marR="1221740">
              <a:lnSpc>
                <a:spcPts val="1950"/>
              </a:lnSpc>
              <a:spcBef>
                <a:spcPts val="135"/>
              </a:spcBef>
            </a:pPr>
            <a:r>
              <a:rPr sz="1800" spc="-5" dirty="0">
                <a:latin typeface="Courier New"/>
                <a:cs typeface="Courier New"/>
              </a:rPr>
              <a:t>unsigned char </a:t>
            </a:r>
            <a:r>
              <a:rPr sz="1800" spc="-10" dirty="0">
                <a:latin typeface="Courier New"/>
                <a:cs typeface="Courier New"/>
              </a:rPr>
              <a:t>mynum[]=“012345ABCD”;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unsigned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char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z;</a:t>
            </a:r>
            <a:endParaRPr sz="1800">
              <a:latin typeface="Courier New"/>
              <a:cs typeface="Courier New"/>
            </a:endParaRPr>
          </a:p>
          <a:p>
            <a:pPr marL="1010919" marR="3406140" indent="-3683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(z=0;z&lt;=10;z++)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P1=mynum[z];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92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93169" y="1092200"/>
            <a:ext cx="4403090" cy="1168400"/>
            <a:chOff x="5193169" y="1092200"/>
            <a:chExt cx="4403090" cy="1168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0401" y="1104900"/>
              <a:ext cx="3073146" cy="1143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05869" y="1104900"/>
              <a:ext cx="4377690" cy="1143000"/>
            </a:xfrm>
            <a:custGeom>
              <a:avLst/>
              <a:gdLst/>
              <a:ahLst/>
              <a:cxnLst/>
              <a:rect l="l" t="t" r="r" b="b"/>
              <a:pathLst>
                <a:path w="4377690" h="1143000">
                  <a:moveTo>
                    <a:pt x="0" y="1128522"/>
                  </a:moveTo>
                  <a:lnTo>
                    <a:pt x="974598" y="114300"/>
                  </a:lnTo>
                  <a:lnTo>
                    <a:pt x="1228331" y="114300"/>
                  </a:lnTo>
                </a:path>
                <a:path w="4377690" h="1143000">
                  <a:moveTo>
                    <a:pt x="1304531" y="1143000"/>
                  </a:moveTo>
                  <a:lnTo>
                    <a:pt x="1304531" y="0"/>
                  </a:lnTo>
                  <a:lnTo>
                    <a:pt x="4377677" y="0"/>
                  </a:lnTo>
                  <a:lnTo>
                    <a:pt x="4377677" y="1143000"/>
                  </a:lnTo>
                  <a:lnTo>
                    <a:pt x="1304531" y="1143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75761" y="1105915"/>
            <a:ext cx="275780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165100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Pay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careful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attention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size 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data</a:t>
            </a:r>
            <a:endParaRPr sz="18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Try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unsigned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char</a:t>
            </a:r>
            <a:endParaRPr sz="18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instead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sz="18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possible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676" y="1083055"/>
            <a:ext cx="171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10" dirty="0"/>
              <a:t>TYPES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28758" y="1813052"/>
            <a:ext cx="193293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char</a:t>
            </a:r>
            <a:endParaRPr sz="2400">
              <a:latin typeface="Tahoma"/>
              <a:cs typeface="Tahoma"/>
            </a:endParaRPr>
          </a:p>
          <a:p>
            <a:pPr marR="6350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465" y="1144524"/>
            <a:ext cx="6637020" cy="3403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toggle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bits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P1 </a:t>
            </a:r>
            <a:r>
              <a:rPr sz="1800" dirty="0">
                <a:latin typeface="Times New Roman"/>
                <a:cs typeface="Times New Roman"/>
              </a:rPr>
              <a:t>continuously.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3938270">
              <a:lnSpc>
                <a:spcPts val="1950"/>
              </a:lnSpc>
              <a:spcBef>
                <a:spcPts val="1015"/>
              </a:spcBef>
            </a:pPr>
            <a:r>
              <a:rPr sz="1800" spc="-10" dirty="0">
                <a:latin typeface="Courier New"/>
                <a:cs typeface="Courier New"/>
              </a:rPr>
              <a:t>//Toggle P1 </a:t>
            </a:r>
            <a:r>
              <a:rPr sz="1800" spc="-15" dirty="0">
                <a:latin typeface="Courier New"/>
                <a:cs typeface="Courier New"/>
              </a:rPr>
              <a:t>forever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#include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for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(;;)</a:t>
            </a:r>
            <a:endParaRPr sz="1800">
              <a:latin typeface="Courier New"/>
              <a:cs typeface="Courier New"/>
            </a:endParaRPr>
          </a:p>
          <a:p>
            <a:pPr marL="915669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84605" marR="4252595">
              <a:lnSpc>
                <a:spcPts val="1950"/>
              </a:lnSpc>
              <a:spcBef>
                <a:spcPts val="135"/>
              </a:spcBef>
            </a:pPr>
            <a:r>
              <a:rPr sz="1800" spc="-15" dirty="0">
                <a:latin typeface="Courier New"/>
                <a:cs typeface="Courier New"/>
              </a:rPr>
              <a:t>p1=0x55;  p1=0xAA;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841" y="377952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4676" y="1083055"/>
            <a:ext cx="171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96398" y="1813052"/>
            <a:ext cx="159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Signed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char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0335" y="583513"/>
            <a:ext cx="6532880" cy="29298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char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8-bit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-5" dirty="0">
                <a:latin typeface="Tahoma"/>
                <a:cs typeface="Tahoma"/>
              </a:rPr>
              <a:t> type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MSB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D7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represent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imes New Roman"/>
                <a:cs typeface="Times New Roman"/>
              </a:rPr>
              <a:t>–</a:t>
            </a:r>
            <a:r>
              <a:rPr sz="2400" spc="140" dirty="0">
                <a:solidFill>
                  <a:srgbClr val="54547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+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Give us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values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from </a:t>
            </a:r>
            <a:r>
              <a:rPr sz="2400" spc="-5" dirty="0">
                <a:solidFill>
                  <a:srgbClr val="545471"/>
                </a:solidFill>
                <a:latin typeface="Times New Roman"/>
                <a:cs typeface="Times New Roman"/>
              </a:rPr>
              <a:t>–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128 to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+127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ts val="3020"/>
              </a:lnSpc>
              <a:spcBef>
                <a:spcPts val="75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We </a:t>
            </a:r>
            <a:r>
              <a:rPr sz="2800" spc="-5" dirty="0">
                <a:latin typeface="Tahoma"/>
                <a:cs typeface="Tahoma"/>
              </a:rPr>
              <a:t>should stick with the </a:t>
            </a:r>
            <a:r>
              <a:rPr sz="2800" dirty="0">
                <a:latin typeface="Tahoma"/>
                <a:cs typeface="Tahoma"/>
              </a:rPr>
              <a:t>unsigned </a:t>
            </a:r>
            <a:r>
              <a:rPr sz="2800" spc="-5" dirty="0">
                <a:latin typeface="Tahoma"/>
                <a:cs typeface="Tahoma"/>
              </a:rPr>
              <a:t>char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unless the data needs to be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signed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numbers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temperature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6465" y="3598926"/>
            <a:ext cx="6637020" cy="28987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–4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+4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</a:t>
            </a:r>
            <a:r>
              <a:rPr sz="1800" spc="-5" dirty="0">
                <a:latin typeface="Times New Roman"/>
                <a:cs typeface="Times New Roman"/>
              </a:rPr>
              <a:t> P1.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85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4074160">
              <a:lnSpc>
                <a:spcPct val="79900"/>
              </a:lnSpc>
              <a:spcBef>
                <a:spcPts val="1065"/>
              </a:spcBef>
            </a:pPr>
            <a:r>
              <a:rPr sz="1800" spc="-5" dirty="0">
                <a:latin typeface="Courier New"/>
                <a:cs typeface="Courier New"/>
              </a:rPr>
              <a:t>//Singed </a:t>
            </a:r>
            <a:r>
              <a:rPr sz="1800" spc="-10" dirty="0">
                <a:latin typeface="Courier New"/>
                <a:cs typeface="Courier New"/>
              </a:rPr>
              <a:t>numbers </a:t>
            </a:r>
            <a:r>
              <a:rPr sz="1800" spc="-5" dirty="0">
                <a:latin typeface="Courier New"/>
                <a:cs typeface="Courier New"/>
              </a:rPr>
              <a:t> #include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1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725"/>
              </a:lnSpc>
            </a:pPr>
            <a:r>
              <a:rPr sz="1800" spc="-10" dirty="0">
                <a:latin typeface="Courier New"/>
                <a:cs typeface="Courier New"/>
              </a:rPr>
              <a:t>char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mynum[]={+1,-1,+2,-2,+3,-3,+4,-4};</a:t>
            </a:r>
            <a:endParaRPr sz="1800">
              <a:latin typeface="Courier New"/>
              <a:cs typeface="Courier New"/>
            </a:endParaRPr>
          </a:p>
          <a:p>
            <a:pPr marL="642620" marR="3529329">
              <a:lnSpc>
                <a:spcPct val="79700"/>
              </a:lnSpc>
              <a:spcBef>
                <a:spcPts val="220"/>
              </a:spcBef>
            </a:pPr>
            <a:r>
              <a:rPr sz="1800" spc="-5" dirty="0">
                <a:latin typeface="Courier New"/>
                <a:cs typeface="Courier New"/>
              </a:rPr>
              <a:t>unsigned char </a:t>
            </a:r>
            <a:r>
              <a:rPr sz="1800" spc="-10" dirty="0">
                <a:latin typeface="Courier New"/>
                <a:cs typeface="Courier New"/>
              </a:rPr>
              <a:t>z;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(z=0;z&lt;=8;z++)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510"/>
              </a:lnSpc>
            </a:pPr>
            <a:r>
              <a:rPr sz="1800" spc="-15" dirty="0">
                <a:latin typeface="Courier New"/>
                <a:cs typeface="Courier New"/>
              </a:rPr>
              <a:t>P1=mynum[z];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939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841" y="377952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4676" y="1083055"/>
            <a:ext cx="171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69906" y="1813052"/>
            <a:ext cx="185102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marR="5080" indent="-2470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Signed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0335" y="728386"/>
            <a:ext cx="6476365" cy="55016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unsigned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16-bit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755650" marR="226060" lvl="1" indent="-285750">
              <a:lnSpc>
                <a:spcPts val="2860"/>
              </a:lnSpc>
              <a:spcBef>
                <a:spcPts val="68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Takes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a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value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in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range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0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65535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(0000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imes New Roman"/>
                <a:cs typeface="Times New Roman"/>
              </a:rPr>
              <a:t>–</a:t>
            </a:r>
            <a:r>
              <a:rPr sz="2400" spc="150" dirty="0">
                <a:solidFill>
                  <a:srgbClr val="54547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FFFFH)</a:t>
            </a:r>
            <a:endParaRPr sz="2400">
              <a:latin typeface="Tahoma"/>
              <a:cs typeface="Tahoma"/>
            </a:endParaRPr>
          </a:p>
          <a:p>
            <a:pPr marL="755650" marR="387350" lvl="1" indent="-285750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Define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16-bit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variables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such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as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memory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addresses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Set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counter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values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more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than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256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Since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registers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memory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accesses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in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8-bit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chunks,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misuse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int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variables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will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result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in a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larger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hex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file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Signed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16-bit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Use 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MSB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D15 to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represent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imes New Roman"/>
                <a:cs typeface="Times New Roman"/>
              </a:rPr>
              <a:t>–</a:t>
            </a:r>
            <a:r>
              <a:rPr sz="2400" spc="145" dirty="0">
                <a:solidFill>
                  <a:srgbClr val="54547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or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  <a:p>
            <a:pPr marL="755650" marR="138430" lvl="1" indent="-285750">
              <a:lnSpc>
                <a:spcPts val="2860"/>
              </a:lnSpc>
              <a:spcBef>
                <a:spcPts val="69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have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15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magnitude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number from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imes New Roman"/>
                <a:cs typeface="Times New Roman"/>
              </a:rPr>
              <a:t>–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32768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to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+32767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676" y="1083055"/>
            <a:ext cx="171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990" y="1813052"/>
            <a:ext cx="1267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endParaRPr sz="24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465" y="1144524"/>
            <a:ext cx="6637020" cy="41738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 marR="75374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Write an </a:t>
            </a:r>
            <a:r>
              <a:rPr sz="1800" spc="-5" dirty="0">
                <a:latin typeface="Times New Roman"/>
                <a:cs typeface="Times New Roman"/>
              </a:rPr>
              <a:t>8051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to toggle </a:t>
            </a:r>
            <a:r>
              <a:rPr sz="1800" spc="-5" dirty="0">
                <a:latin typeface="Times New Roman"/>
                <a:cs typeface="Times New Roman"/>
              </a:rPr>
              <a:t>bit D0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port P1 (P1.0)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50,000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4074160">
              <a:lnSpc>
                <a:spcPts val="1950"/>
              </a:lnSpc>
              <a:spcBef>
                <a:spcPts val="1015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sbit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MYBIT=P1^0;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2055"/>
              </a:lnSpc>
              <a:spcBef>
                <a:spcPts val="1710"/>
              </a:spcBef>
            </a:pP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unsigned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z;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(z=0;z&lt;=50000;z++)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84605" marR="4252595">
              <a:lnSpc>
                <a:spcPts val="1950"/>
              </a:lnSpc>
              <a:spcBef>
                <a:spcPts val="135"/>
              </a:spcBef>
            </a:pPr>
            <a:r>
              <a:rPr sz="1800" spc="-15" dirty="0">
                <a:latin typeface="Courier New"/>
                <a:cs typeface="Courier New"/>
              </a:rPr>
              <a:t>MYBIT=0;  MYBIT=1;</a:t>
            </a:r>
            <a:endParaRPr sz="1800">
              <a:latin typeface="Courier New"/>
              <a:cs typeface="Courier New"/>
            </a:endParaRPr>
          </a:p>
          <a:p>
            <a:pPr marL="1010919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12019" y="1946148"/>
            <a:ext cx="5654675" cy="765175"/>
            <a:chOff x="3612019" y="1946148"/>
            <a:chExt cx="5654675" cy="765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5009" y="1946148"/>
              <a:ext cx="3321558" cy="7650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24719" y="2060448"/>
              <a:ext cx="2244090" cy="520700"/>
            </a:xfrm>
            <a:custGeom>
              <a:avLst/>
              <a:gdLst/>
              <a:ahLst/>
              <a:cxnLst/>
              <a:rect l="l" t="t" r="r" b="b"/>
              <a:pathLst>
                <a:path w="2244090" h="520700">
                  <a:moveTo>
                    <a:pt x="0" y="520445"/>
                  </a:moveTo>
                  <a:lnTo>
                    <a:pt x="1780793" y="0"/>
                  </a:lnTo>
                  <a:lnTo>
                    <a:pt x="224409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45009" y="1946148"/>
            <a:ext cx="3321685" cy="76517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32715" marR="125730">
              <a:lnSpc>
                <a:spcPct val="100000"/>
              </a:lnSpc>
              <a:spcBef>
                <a:spcPts val="785"/>
              </a:spcBef>
            </a:pP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sbit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keyword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allows access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the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single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bits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SFR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registers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2377</Words>
  <Application>Microsoft Office PowerPoint</Application>
  <PresentationFormat>Custom</PresentationFormat>
  <Paragraphs>478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PROGRAMMING IN C</vt:lpstr>
      <vt:lpstr>PowerPoint Presentation</vt:lpstr>
      <vt:lpstr>PowerPoint Presentation</vt:lpstr>
      <vt:lpstr>PowerPoint Presentation</vt:lpstr>
      <vt:lpstr>DATA TYPES</vt:lpstr>
      <vt:lpstr>DATA TYPES</vt:lpstr>
      <vt:lpstr>PowerPoint Presentation</vt:lpstr>
      <vt:lpstr>PowerPoint Presentation</vt:lpstr>
      <vt:lpstr>DATA TYPES</vt:lpstr>
      <vt:lpstr>PowerPoint Presentation</vt:lpstr>
      <vt:lpstr>PowerPoint Presentation</vt:lpstr>
      <vt:lpstr>PowerPoint Presentation</vt:lpstr>
      <vt:lpstr>PowerPoint Presentation</vt:lpstr>
      <vt:lpstr>I/O  PROGRAMMING</vt:lpstr>
      <vt:lpstr>I/O  PROGRAMMING</vt:lpstr>
      <vt:lpstr>I/O  PROGRAMMING</vt:lpstr>
      <vt:lpstr>I/O  PROGRAMMING</vt:lpstr>
      <vt:lpstr>I/O  PROGRAMMING</vt:lpstr>
      <vt:lpstr>I/O  PROGRAMMING</vt:lpstr>
      <vt:lpstr>I/O  PROGRAMMING</vt:lpstr>
      <vt:lpstr>I/O  PROGRAMMING</vt:lpstr>
      <vt:lpstr>I/O  PROGRAMMING</vt:lpstr>
      <vt:lpstr>PowerPoint Presentation</vt:lpstr>
      <vt:lpstr>PowerPoint Presentation</vt:lpstr>
      <vt:lpstr>LOGIC  OPERATIONS</vt:lpstr>
      <vt:lpstr>LOGIC  OPERATIONS</vt:lpstr>
      <vt:lpstr>DATA  CONVERSION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PROGRAMMING IN C</dc:title>
  <dc:creator>PC</dc:creator>
  <cp:lastModifiedBy>PC</cp:lastModifiedBy>
  <cp:revision>9</cp:revision>
  <dcterms:created xsi:type="dcterms:W3CDTF">2023-10-22T16:40:33Z</dcterms:created>
  <dcterms:modified xsi:type="dcterms:W3CDTF">2023-11-01T14:20:08Z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2023-10-22T00:00:00Z</vt:filetime>
  </property>
  <property fmtid="{D5CDD505-2E9C-101B-9397-08002B2CF9AE}" pid="3" name="Creator">
    <vt:lpwstr>PDFium</vt:lpwstr>
  </property>
  <property fmtid="{D5CDD505-2E9C-101B-9397-08002B2CF9AE}" pid="4" name="LastSaved">
    <vt:filetime>2023-10-22T00:00:00Z</vt:filetime>
  </property>
</Properties>
</file>