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4" r:id="rId11"/>
    <p:sldId id="273" r:id="rId12"/>
    <p:sldId id="275" r:id="rId13"/>
    <p:sldId id="276" r:id="rId14"/>
    <p:sldId id="277" r:id="rId15"/>
    <p:sldId id="282" r:id="rId16"/>
    <p:sldId id="280" r:id="rId17"/>
    <p:sldId id="278" r:id="rId18"/>
    <p:sldId id="279" r:id="rId19"/>
    <p:sldId id="270" r:id="rId20"/>
    <p:sldId id="271" r:id="rId21"/>
    <p:sldId id="272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044" y="-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907" y="25907"/>
            <a:ext cx="2391205" cy="6812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9084" y="2484501"/>
            <a:ext cx="397383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777364"/>
            <a:ext cx="10891519" cy="3267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75693" y="6514363"/>
            <a:ext cx="2813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441" y="2254739"/>
            <a:ext cx="6660515" cy="189547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10"/>
              </a:spcBef>
            </a:pPr>
            <a:r>
              <a:rPr spc="180" dirty="0"/>
              <a:t>Embedded</a:t>
            </a:r>
            <a:r>
              <a:rPr spc="105" dirty="0"/>
              <a:t> </a:t>
            </a:r>
            <a:r>
              <a:rPr spc="85" dirty="0"/>
              <a:t>Systems</a:t>
            </a:r>
          </a:p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3800" spc="525" dirty="0"/>
              <a:t>ADC</a:t>
            </a:r>
            <a:r>
              <a:rPr sz="3800" spc="75" dirty="0"/>
              <a:t> </a:t>
            </a:r>
            <a:r>
              <a:rPr sz="3800" spc="45" dirty="0"/>
              <a:t>Interfacing</a:t>
            </a:r>
            <a:endParaRPr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\Documents\5) LM35 Temperature Sensor\Schematic Circuit Diagram\Arduino - LM35 Schematic Circu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8392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3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76200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#define LM35 A0</a:t>
            </a:r>
          </a:p>
          <a:p>
            <a:r>
              <a:rPr lang="en-US" dirty="0"/>
              <a:t>#define RED 7</a:t>
            </a:r>
          </a:p>
          <a:p>
            <a:r>
              <a:rPr lang="en-US" dirty="0"/>
              <a:t>#define GREEN 6</a:t>
            </a:r>
          </a:p>
          <a:p>
            <a:endParaRPr lang="en-US" dirty="0"/>
          </a:p>
          <a:p>
            <a:r>
              <a:rPr lang="en-US" dirty="0"/>
              <a:t>float </a:t>
            </a:r>
            <a:r>
              <a:rPr lang="en-US" dirty="0" err="1"/>
              <a:t>lm_value</a:t>
            </a:r>
            <a:r>
              <a:rPr lang="en-US" dirty="0"/>
              <a:t>;</a:t>
            </a:r>
          </a:p>
          <a:p>
            <a:r>
              <a:rPr lang="en-US" dirty="0"/>
              <a:t>float </a:t>
            </a:r>
            <a:r>
              <a:rPr lang="en-US" dirty="0" err="1"/>
              <a:t>tempc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(RED,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(GREEN, OUTPUT);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0" y="118129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lm_value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(LM35);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tempc</a:t>
            </a:r>
            <a:r>
              <a:rPr lang="en-US" dirty="0" smtClean="0"/>
              <a:t> = (</a:t>
            </a:r>
            <a:r>
              <a:rPr lang="en-US" dirty="0" err="1" smtClean="0"/>
              <a:t>lm_value</a:t>
            </a:r>
            <a:r>
              <a:rPr lang="en-US" dirty="0" smtClean="0"/>
              <a:t> * 500) / 1023;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tempc</a:t>
            </a:r>
            <a:r>
              <a:rPr lang="en-US" dirty="0" smtClean="0"/>
              <a:t>);//Temperature in </a:t>
            </a:r>
            <a:r>
              <a:rPr lang="en-US" dirty="0" err="1" smtClean="0"/>
              <a:t>Celcius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//Condition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tempc</a:t>
            </a:r>
            <a:r>
              <a:rPr lang="en-US" dirty="0" smtClean="0"/>
              <a:t> &gt; 60)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(RED, HIGH);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(GREEN, LOW);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else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(GREEN, HIGH);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(RED, LOW);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delay(100);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133600" y="258013"/>
            <a:ext cx="5720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400" spc="450" dirty="0" smtClean="0"/>
              <a:t>Temperature Sensor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708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6628"/>
            <a:ext cx="5720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450" dirty="0" smtClean="0"/>
              <a:t>Soil Moisture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11775693" y="6514363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b="1" spc="-5" dirty="0">
                <a:latin typeface="Calibri"/>
                <a:cs typeface="Calibri"/>
              </a:rPr>
              <a:t>12</a:t>
            </a:fld>
            <a:endParaRPr sz="1600">
              <a:latin typeface="Calibri"/>
              <a:cs typeface="Calibri"/>
            </a:endParaRPr>
          </a:p>
        </p:txBody>
      </p:sp>
      <p:pic>
        <p:nvPicPr>
          <p:cNvPr id="2050" name="Picture 2" descr="Interfacing Soil Moisture Sensor With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65650"/>
            <a:ext cx="6880916" cy="491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il Moisture Sensor Guide with Arduino Interfac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46" y="136460"/>
            <a:ext cx="5202853" cy="39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5000" y="43544"/>
            <a:ext cx="97536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err="1"/>
              <a:t>const</a:t>
            </a:r>
            <a:r>
              <a:rPr lang="en-US" sz="2200" dirty="0"/>
              <a:t> 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sensor_pin</a:t>
            </a:r>
            <a:r>
              <a:rPr lang="en-US" sz="2200" dirty="0"/>
              <a:t> = A1;   /* Soil moisture sensor O/P pin */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void </a:t>
            </a:r>
            <a:r>
              <a:rPr lang="en-US" sz="2200" dirty="0"/>
              <a:t>setup(){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err="1" smtClean="0"/>
              <a:t>Serial.begin</a:t>
            </a:r>
            <a:r>
              <a:rPr lang="en-US" sz="2200" dirty="0" smtClean="0"/>
              <a:t>(9600</a:t>
            </a:r>
            <a:r>
              <a:rPr lang="en-US" sz="2200" dirty="0"/>
              <a:t>);  /* Define baud rate for serial communication */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}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void </a:t>
            </a:r>
            <a:r>
              <a:rPr lang="en-US" sz="2200" dirty="0"/>
              <a:t>loop(){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float </a:t>
            </a:r>
            <a:r>
              <a:rPr lang="en-US" sz="2200" dirty="0" err="1"/>
              <a:t>moisture_percentage</a:t>
            </a:r>
            <a:r>
              <a:rPr lang="en-US" sz="2200" dirty="0"/>
              <a:t>;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/>
              <a:t>sensor_analog</a:t>
            </a:r>
            <a:r>
              <a:rPr lang="en-US" sz="2200" dirty="0"/>
              <a:t>;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err="1" smtClean="0"/>
              <a:t>sensor_analog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analogRead</a:t>
            </a:r>
            <a:r>
              <a:rPr lang="en-US" sz="2200" dirty="0"/>
              <a:t>(</a:t>
            </a:r>
            <a:r>
              <a:rPr lang="en-US" sz="2200" dirty="0" err="1"/>
              <a:t>sensor_pin</a:t>
            </a:r>
            <a:r>
              <a:rPr lang="en-US" sz="2200" dirty="0"/>
              <a:t>);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err="1" smtClean="0"/>
              <a:t>moisture_percentage</a:t>
            </a:r>
            <a:r>
              <a:rPr lang="en-US" sz="2200" dirty="0" smtClean="0"/>
              <a:t> </a:t>
            </a:r>
            <a:r>
              <a:rPr lang="en-US" sz="2200" dirty="0"/>
              <a:t>= ( 100 - ( (</a:t>
            </a:r>
            <a:r>
              <a:rPr lang="en-US" sz="2200" dirty="0" err="1"/>
              <a:t>sensor_analog</a:t>
            </a:r>
            <a:r>
              <a:rPr lang="en-US" sz="2200" dirty="0"/>
              <a:t>/1023.00) * 100 ) ); </a:t>
            </a:r>
            <a:r>
              <a:rPr lang="en-US" sz="2200" dirty="0" err="1"/>
              <a:t>Serial.print</a:t>
            </a:r>
            <a:r>
              <a:rPr lang="en-US" sz="2200" dirty="0"/>
              <a:t>("Moisture Percentage = ");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err="1" smtClean="0"/>
              <a:t>Serial.print</a:t>
            </a:r>
            <a:r>
              <a:rPr lang="en-US" sz="2200" dirty="0" smtClean="0"/>
              <a:t>(</a:t>
            </a:r>
            <a:r>
              <a:rPr lang="en-US" sz="2200" dirty="0" err="1" smtClean="0"/>
              <a:t>moisture_percentage</a:t>
            </a:r>
            <a:r>
              <a:rPr lang="en-US" sz="2200" dirty="0"/>
              <a:t>);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err="1" smtClean="0"/>
              <a:t>Serial.print</a:t>
            </a:r>
            <a:r>
              <a:rPr lang="en-US" sz="2200" dirty="0"/>
              <a:t>("%\n\n");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delay(1000</a:t>
            </a:r>
            <a:r>
              <a:rPr lang="en-US" sz="2200" dirty="0"/>
              <a:t>);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821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771" y="685800"/>
            <a:ext cx="11579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4400" spc="450" dirty="0" smtClean="0"/>
              <a:t>Voltage Level using Variable Resistor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11775693" y="6514363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b="1" spc="-5" dirty="0">
                <a:latin typeface="Calibri"/>
                <a:cs typeface="Calibri"/>
              </a:rPr>
              <a:t>14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021" y="1665890"/>
            <a:ext cx="11579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sz="4400" spc="450" dirty="0" smtClean="0"/>
              <a:t>How?</a:t>
            </a:r>
            <a:endParaRPr lang="en-US" sz="4400" dirty="0"/>
          </a:p>
        </p:txBody>
      </p:sp>
      <p:pic>
        <p:nvPicPr>
          <p:cNvPr id="1026" name="Picture 2" descr="Potentiometer Wiring 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42708"/>
            <a:ext cx="3196903" cy="41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245950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setup() { </a:t>
            </a:r>
            <a:endParaRPr lang="en-US" dirty="0" smtClean="0"/>
          </a:p>
          <a:p>
            <a:r>
              <a:rPr lang="en-US" dirty="0" err="1" smtClean="0"/>
              <a:t>Serial.begin</a:t>
            </a:r>
            <a:r>
              <a:rPr lang="en-US" dirty="0" smtClean="0"/>
              <a:t>(9600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void </a:t>
            </a:r>
            <a:r>
              <a:rPr lang="en-US" dirty="0"/>
              <a:t>loop() {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rawValue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(A0); </a:t>
            </a:r>
            <a:endParaRPr lang="en-US" dirty="0" smtClean="0"/>
          </a:p>
          <a:p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rawValue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delay(100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771" y="685800"/>
            <a:ext cx="11579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4400" spc="450" dirty="0" smtClean="0"/>
              <a:t>Voltage Level using Variable Resistor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11775693" y="6514363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b="1" spc="-5" dirty="0">
                <a:latin typeface="Calibri"/>
                <a:cs typeface="Calibri"/>
              </a:rPr>
              <a:t>15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021" y="1665890"/>
            <a:ext cx="11579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sz="4400" spc="450" dirty="0" smtClean="0"/>
              <a:t>How?</a:t>
            </a:r>
            <a:endParaRPr lang="en-US" sz="4400" dirty="0"/>
          </a:p>
        </p:txBody>
      </p:sp>
      <p:pic>
        <p:nvPicPr>
          <p:cNvPr id="1026" name="Picture 2" descr="Potentiometer Wiring 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42708"/>
            <a:ext cx="3196903" cy="41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235646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setup() { </a:t>
            </a:r>
            <a:endParaRPr lang="en-US" dirty="0" smtClean="0"/>
          </a:p>
          <a:p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 </a:t>
            </a:r>
            <a:r>
              <a:rPr lang="en-US" dirty="0"/>
              <a:t>} 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/>
              <a:t>loop() {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rawValue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(A0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/>
              <a:t>float voltage = </a:t>
            </a:r>
            <a:r>
              <a:rPr lang="en-US" dirty="0" err="1"/>
              <a:t>rawValue</a:t>
            </a:r>
            <a:r>
              <a:rPr lang="en-US" dirty="0"/>
              <a:t> * (5.0 / 1023.0); </a:t>
            </a:r>
            <a:endParaRPr lang="en-US" dirty="0" smtClean="0"/>
          </a:p>
          <a:p>
            <a:r>
              <a:rPr lang="en-US" dirty="0" err="1" smtClean="0"/>
              <a:t>Serial.print</a:t>
            </a:r>
            <a:r>
              <a:rPr lang="en-US" dirty="0" smtClean="0"/>
              <a:t>(voltage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err="1" smtClean="0"/>
              <a:t>Serial.println</a:t>
            </a:r>
            <a:r>
              <a:rPr lang="en-US" dirty="0"/>
              <a:t>(" Volts"); </a:t>
            </a:r>
            <a:endParaRPr lang="en-US" dirty="0" smtClean="0"/>
          </a:p>
          <a:p>
            <a:r>
              <a:rPr lang="en-US" dirty="0" smtClean="0"/>
              <a:t>delay(100</a:t>
            </a:r>
            <a:r>
              <a:rPr lang="en-US" dirty="0"/>
              <a:t>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5181600"/>
            <a:ext cx="5583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smtClean="0"/>
              <a:t>rawValue=map(</a:t>
            </a:r>
            <a:r>
              <a:rPr lang="fi-FI" dirty="0"/>
              <a:t>rawValue</a:t>
            </a:r>
            <a:r>
              <a:rPr lang="fi-FI" dirty="0" smtClean="0"/>
              <a:t>, </a:t>
            </a:r>
            <a:r>
              <a:rPr lang="fi-FI" dirty="0"/>
              <a:t>sensorMin, sensorMax, 0, 255);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PROGRAM: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#include&lt;LiquidCrystal.h&gt;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" name="Picture 29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607" y="2209800"/>
            <a:ext cx="8396053" cy="309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43607" y="99060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LiquidCrystal.h</a:t>
            </a:r>
            <a:r>
              <a:rPr lang="en-US" dirty="0"/>
              <a:t>&gt; </a:t>
            </a:r>
          </a:p>
          <a:p>
            <a:r>
              <a:rPr lang="en-US" dirty="0" err="1"/>
              <a:t>LiquidCrystal</a:t>
            </a:r>
            <a:r>
              <a:rPr lang="en-US" dirty="0"/>
              <a:t> </a:t>
            </a:r>
            <a:r>
              <a:rPr lang="en-US" dirty="0" err="1"/>
              <a:t>lcd</a:t>
            </a:r>
            <a:r>
              <a:rPr lang="en-US" dirty="0"/>
              <a:t>(12,11,10,9,8,7);</a:t>
            </a:r>
          </a:p>
          <a:p>
            <a:r>
              <a:rPr lang="en-US" dirty="0"/>
              <a:t> void setup()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 err="1"/>
              <a:t>lcd.begin</a:t>
            </a:r>
            <a:r>
              <a:rPr lang="en-US" dirty="0"/>
              <a:t>(16,2);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    void loop()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</a:t>
            </a:r>
            <a:r>
              <a:rPr lang="en-US" dirty="0" err="1"/>
              <a:t>lcd.setCursor</a:t>
            </a:r>
            <a:r>
              <a:rPr lang="en-US" dirty="0"/>
              <a:t>(0,0);   </a:t>
            </a:r>
          </a:p>
          <a:p>
            <a:r>
              <a:rPr lang="en-US" dirty="0"/>
              <a:t>      </a:t>
            </a:r>
            <a:r>
              <a:rPr lang="en-US" dirty="0" err="1"/>
              <a:t>lcd.print</a:t>
            </a:r>
            <a:r>
              <a:rPr lang="en-US" dirty="0"/>
              <a:t>("Welcome To");   </a:t>
            </a:r>
          </a:p>
          <a:p>
            <a:r>
              <a:rPr lang="en-US" dirty="0"/>
              <a:t>      </a:t>
            </a:r>
            <a:r>
              <a:rPr lang="en-US" dirty="0" err="1"/>
              <a:t>lcd.setCursor</a:t>
            </a:r>
            <a:r>
              <a:rPr lang="en-US" dirty="0"/>
              <a:t>(0,1);   </a:t>
            </a:r>
          </a:p>
          <a:p>
            <a:r>
              <a:rPr lang="en-US" dirty="0"/>
              <a:t>      </a:t>
            </a:r>
            <a:r>
              <a:rPr lang="en-US" dirty="0" err="1"/>
              <a:t>lcd.print</a:t>
            </a:r>
            <a:r>
              <a:rPr lang="en-US" dirty="0"/>
              <a:t>("Bahria"); </a:t>
            </a:r>
          </a:p>
          <a:p>
            <a:r>
              <a:rPr lang="en-US" dirty="0"/>
              <a:t>    } 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553200" y="228600"/>
            <a:ext cx="5334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4400" spc="450" dirty="0" smtClean="0"/>
              <a:t>LCD Interface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9081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771" y="685800"/>
            <a:ext cx="11579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4400" spc="450" dirty="0" smtClean="0"/>
              <a:t>PIR Sensor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11775693" y="6514363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b="1" spc="-5" dirty="0">
                <a:latin typeface="Calibri"/>
                <a:cs typeface="Calibri"/>
              </a:rPr>
              <a:t>17</a:t>
            </a:fld>
            <a:endParaRPr sz="1600">
              <a:latin typeface="Calibri"/>
              <a:cs typeface="Calibri"/>
            </a:endParaRPr>
          </a:p>
        </p:txBody>
      </p:sp>
      <p:pic>
        <p:nvPicPr>
          <p:cNvPr id="3074" name="Picture 2" descr="Arduino with PIR motion sensor schema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47800"/>
            <a:ext cx="6898893" cy="412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6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37311"/>
            <a:ext cx="3276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4400" spc="450" dirty="0" smtClean="0"/>
              <a:t>PIR Sensor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11775693" y="6514363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b="1" spc="-5" dirty="0">
                <a:latin typeface="Calibri"/>
                <a:cs typeface="Calibri"/>
              </a:rPr>
              <a:t>18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1064671"/>
            <a:ext cx="4876800" cy="581697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sensor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// the pin that the sensor is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atteched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 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state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LOW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// by default, no motion detected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// variable to store the sensor status (value)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itchFamily="49" charset="0"/>
                <a:cs typeface="Consolas" pitchFamily="49" charset="0"/>
              </a:rPr>
              <a:t>setup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itchFamily="49" charset="0"/>
                <a:cs typeface="Consolas" pitchFamily="49" charset="0"/>
              </a:rPr>
              <a:t>pinMode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OUTPUT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initalize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 LED as an output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itchFamily="49" charset="0"/>
                <a:cs typeface="Consolas" pitchFamily="49" charset="0"/>
              </a:rPr>
              <a:t>pinMode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sensor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INPUT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// initialize sensor as an input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Serial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itchFamily="49" charset="0"/>
                <a:cs typeface="Consolas" pitchFamily="49" charset="0"/>
              </a:rPr>
              <a:t>begin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itchFamily="49" charset="0"/>
                <a:cs typeface="Consolas" pitchFamily="49" charset="0"/>
              </a:rPr>
              <a:t>9600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// initialize serial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15152" y="1295400"/>
            <a:ext cx="6197327" cy="510139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(){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itchFamily="49" charset="0"/>
                <a:cs typeface="Consolas" pitchFamily="49" charset="0"/>
              </a:rPr>
              <a:t>digitalRead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sensor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// read sensor value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itchFamily="49" charset="0"/>
                <a:cs typeface="Consolas" pitchFamily="49" charset="0"/>
              </a:rPr>
              <a:t>==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HIGH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// check if the sensor is HIGH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itchFamily="49" charset="0"/>
                <a:cs typeface="Consolas" pitchFamily="49" charset="0"/>
              </a:rPr>
              <a:t>digitalWrite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led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HIGH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// turn LED 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itchFamily="49" charset="0"/>
                <a:cs typeface="Consolas" pitchFamily="49" charset="0"/>
              </a:rPr>
              <a:t>delay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itchFamily="49" charset="0"/>
                <a:cs typeface="Consolas" pitchFamily="49" charset="0"/>
              </a:rPr>
              <a:t>100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// delay 100 milliseconds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Serial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itchFamily="49" charset="0"/>
                <a:cs typeface="Consolas" pitchFamily="49" charset="0"/>
              </a:rPr>
              <a:t>println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itchFamily="49" charset="0"/>
                <a:cs typeface="Consolas" pitchFamily="49" charset="0"/>
              </a:rPr>
              <a:t>"Motion detected!"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itchFamily="49" charset="0"/>
                <a:cs typeface="Consolas" pitchFamily="49" charset="0"/>
              </a:rPr>
              <a:t>digitalWrite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led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LOW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// turn LED OFF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itchFamily="49" charset="0"/>
                <a:cs typeface="Consolas" pitchFamily="49" charset="0"/>
              </a:rPr>
              <a:t>delay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itchFamily="49" charset="0"/>
                <a:cs typeface="Consolas" pitchFamily="49" charset="0"/>
              </a:rPr>
              <a:t>200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itchFamily="49" charset="0"/>
                <a:cs typeface="Consolas" pitchFamily="49" charset="0"/>
              </a:rPr>
              <a:t>// delay 200 milliseconds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Serial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itchFamily="49" charset="0"/>
                <a:cs typeface="Consolas" pitchFamily="49" charset="0"/>
              </a:rPr>
              <a:t>println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itchFamily="49" charset="0"/>
                <a:cs typeface="Consolas" pitchFamily="49" charset="0"/>
              </a:rPr>
              <a:t>"Motion stopped!"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7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6628"/>
            <a:ext cx="9499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35" dirty="0"/>
              <a:t>Data</a:t>
            </a:r>
            <a:r>
              <a:rPr sz="4400" spc="100" dirty="0"/>
              <a:t> </a:t>
            </a:r>
            <a:r>
              <a:rPr sz="4400" spc="114" dirty="0"/>
              <a:t>Acquisition</a:t>
            </a:r>
            <a:r>
              <a:rPr sz="4400" spc="70" dirty="0"/>
              <a:t> </a:t>
            </a:r>
            <a:r>
              <a:rPr sz="4400" spc="135" dirty="0"/>
              <a:t>and</a:t>
            </a:r>
            <a:r>
              <a:rPr sz="4400" spc="120" dirty="0"/>
              <a:t> Control</a:t>
            </a:r>
            <a:r>
              <a:rPr sz="4400" spc="114" dirty="0"/>
              <a:t> </a:t>
            </a:r>
            <a:r>
              <a:rPr sz="4400" spc="65" dirty="0"/>
              <a:t>Systems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775693" y="6514363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b="1" spc="-5" dirty="0">
                <a:latin typeface="Calibri"/>
                <a:cs typeface="Calibri"/>
              </a:rPr>
              <a:t>19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07365" marR="5080" indent="-229235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508634" algn="l"/>
              </a:tabLst>
            </a:pPr>
            <a:r>
              <a:rPr spc="35" dirty="0"/>
              <a:t>The</a:t>
            </a:r>
            <a:r>
              <a:rPr spc="70" dirty="0"/>
              <a:t> </a:t>
            </a:r>
            <a:r>
              <a:rPr spc="50" dirty="0">
                <a:solidFill>
                  <a:srgbClr val="FF0000"/>
                </a:solidFill>
              </a:rPr>
              <a:t>measurand</a:t>
            </a:r>
            <a:r>
              <a:rPr spc="70" dirty="0">
                <a:solidFill>
                  <a:srgbClr val="FF0000"/>
                </a:solidFill>
              </a:rPr>
              <a:t> </a:t>
            </a:r>
            <a:r>
              <a:rPr spc="5" dirty="0"/>
              <a:t>is</a:t>
            </a:r>
            <a:r>
              <a:rPr spc="80" dirty="0"/>
              <a:t> </a:t>
            </a:r>
            <a:r>
              <a:rPr spc="30" dirty="0"/>
              <a:t>a</a:t>
            </a:r>
            <a:r>
              <a:rPr spc="80" dirty="0"/>
              <a:t> </a:t>
            </a:r>
            <a:r>
              <a:rPr dirty="0"/>
              <a:t>real</a:t>
            </a:r>
            <a:r>
              <a:rPr spc="65" dirty="0"/>
              <a:t> </a:t>
            </a:r>
            <a:r>
              <a:rPr spc="70" dirty="0"/>
              <a:t>world</a:t>
            </a:r>
            <a:r>
              <a:rPr spc="75" dirty="0"/>
              <a:t> </a:t>
            </a:r>
            <a:r>
              <a:rPr spc="55" dirty="0"/>
              <a:t>signal</a:t>
            </a:r>
            <a:r>
              <a:rPr spc="65" dirty="0"/>
              <a:t> </a:t>
            </a:r>
            <a:r>
              <a:rPr spc="60" dirty="0"/>
              <a:t>of</a:t>
            </a:r>
            <a:r>
              <a:rPr spc="80" dirty="0"/>
              <a:t> </a:t>
            </a:r>
            <a:r>
              <a:rPr spc="-15" dirty="0"/>
              <a:t>interest</a:t>
            </a:r>
            <a:r>
              <a:rPr spc="60" dirty="0"/>
              <a:t> </a:t>
            </a:r>
            <a:r>
              <a:rPr spc="35" dirty="0"/>
              <a:t>like</a:t>
            </a:r>
            <a:r>
              <a:rPr spc="80" dirty="0"/>
              <a:t> </a:t>
            </a:r>
            <a:r>
              <a:rPr spc="85" dirty="0"/>
              <a:t>sound, </a:t>
            </a:r>
            <a:r>
              <a:rPr spc="90" dirty="0"/>
              <a:t> </a:t>
            </a:r>
            <a:r>
              <a:rPr spc="35" dirty="0"/>
              <a:t>distance,</a:t>
            </a:r>
            <a:r>
              <a:rPr spc="80" dirty="0"/>
              <a:t> </a:t>
            </a:r>
            <a:r>
              <a:rPr spc="20" dirty="0"/>
              <a:t>temperature,</a:t>
            </a:r>
            <a:r>
              <a:rPr spc="55" dirty="0"/>
              <a:t> </a:t>
            </a:r>
            <a:r>
              <a:rPr spc="30" dirty="0"/>
              <a:t>force,</a:t>
            </a:r>
            <a:r>
              <a:rPr spc="85" dirty="0"/>
              <a:t> </a:t>
            </a:r>
            <a:r>
              <a:rPr spc="50" dirty="0"/>
              <a:t>mass,</a:t>
            </a:r>
            <a:r>
              <a:rPr spc="80" dirty="0"/>
              <a:t> </a:t>
            </a:r>
            <a:r>
              <a:rPr spc="15" dirty="0"/>
              <a:t>pressure,</a:t>
            </a:r>
            <a:r>
              <a:rPr spc="70" dirty="0"/>
              <a:t> </a:t>
            </a:r>
            <a:r>
              <a:rPr spc="90" dirty="0"/>
              <a:t>flow,</a:t>
            </a:r>
            <a:r>
              <a:rPr spc="85" dirty="0"/>
              <a:t> </a:t>
            </a:r>
            <a:r>
              <a:rPr spc="60" dirty="0"/>
              <a:t>light</a:t>
            </a:r>
            <a:r>
              <a:rPr spc="80" dirty="0"/>
              <a:t> and </a:t>
            </a:r>
            <a:r>
              <a:rPr spc="85" dirty="0"/>
              <a:t> </a:t>
            </a:r>
            <a:r>
              <a:rPr spc="15" dirty="0"/>
              <a:t>acceleration.</a:t>
            </a:r>
            <a:r>
              <a:rPr spc="65" dirty="0"/>
              <a:t> </a:t>
            </a:r>
            <a:r>
              <a:rPr spc="35" dirty="0"/>
              <a:t>The</a:t>
            </a:r>
            <a:r>
              <a:rPr spc="70" dirty="0"/>
              <a:t> </a:t>
            </a:r>
            <a:r>
              <a:rPr spc="15" dirty="0">
                <a:solidFill>
                  <a:srgbClr val="FF0000"/>
                </a:solidFill>
              </a:rPr>
              <a:t>control</a:t>
            </a:r>
            <a:r>
              <a:rPr spc="60" dirty="0">
                <a:solidFill>
                  <a:srgbClr val="FF0000"/>
                </a:solidFill>
              </a:rPr>
              <a:t> </a:t>
            </a:r>
            <a:r>
              <a:rPr spc="25" dirty="0">
                <a:solidFill>
                  <a:srgbClr val="FF0000"/>
                </a:solidFill>
              </a:rPr>
              <a:t>system</a:t>
            </a:r>
            <a:r>
              <a:rPr spc="90" dirty="0">
                <a:solidFill>
                  <a:srgbClr val="FF0000"/>
                </a:solidFill>
              </a:rPr>
              <a:t> </a:t>
            </a:r>
            <a:r>
              <a:rPr spc="15" dirty="0"/>
              <a:t>uses</a:t>
            </a:r>
            <a:r>
              <a:rPr spc="80" dirty="0"/>
              <a:t> </a:t>
            </a:r>
            <a:r>
              <a:rPr spc="50" dirty="0"/>
              <a:t>an</a:t>
            </a:r>
            <a:r>
              <a:rPr spc="70" dirty="0"/>
              <a:t> </a:t>
            </a:r>
            <a:r>
              <a:rPr spc="15" dirty="0"/>
              <a:t>actuator</a:t>
            </a:r>
            <a:r>
              <a:rPr spc="65" dirty="0"/>
              <a:t> </a:t>
            </a:r>
            <a:r>
              <a:rPr spc="-5" dirty="0"/>
              <a:t>to</a:t>
            </a:r>
            <a:r>
              <a:rPr spc="80" dirty="0"/>
              <a:t> </a:t>
            </a:r>
            <a:r>
              <a:rPr spc="55" dirty="0"/>
              <a:t>drive</a:t>
            </a:r>
            <a:r>
              <a:rPr spc="80" dirty="0"/>
              <a:t> </a:t>
            </a:r>
            <a:r>
              <a:rPr spc="30" dirty="0"/>
              <a:t>a </a:t>
            </a:r>
            <a:r>
              <a:rPr spc="35" dirty="0"/>
              <a:t> </a:t>
            </a:r>
            <a:r>
              <a:rPr spc="50" dirty="0"/>
              <a:t>measurand</a:t>
            </a:r>
            <a:r>
              <a:rPr spc="65" dirty="0"/>
              <a:t> </a:t>
            </a:r>
            <a:r>
              <a:rPr spc="45" dirty="0"/>
              <a:t>in</a:t>
            </a:r>
            <a:r>
              <a:rPr spc="80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spc="-5" dirty="0"/>
              <a:t>real</a:t>
            </a:r>
            <a:r>
              <a:rPr spc="70" dirty="0"/>
              <a:t> world</a:t>
            </a:r>
            <a:r>
              <a:rPr spc="90" dirty="0"/>
              <a:t> </a:t>
            </a:r>
            <a:r>
              <a:rPr spc="-5" dirty="0"/>
              <a:t>to</a:t>
            </a:r>
            <a:r>
              <a:rPr spc="80" dirty="0"/>
              <a:t> </a:t>
            </a:r>
            <a:r>
              <a:rPr spc="30" dirty="0"/>
              <a:t>a</a:t>
            </a:r>
            <a:r>
              <a:rPr spc="80" dirty="0"/>
              <a:t> </a:t>
            </a:r>
            <a:r>
              <a:rPr spc="30" dirty="0"/>
              <a:t>desired</a:t>
            </a:r>
            <a:r>
              <a:rPr spc="85" dirty="0"/>
              <a:t> </a:t>
            </a:r>
            <a:r>
              <a:rPr spc="70" dirty="0"/>
              <a:t>value</a:t>
            </a:r>
            <a:r>
              <a:rPr spc="75" dirty="0"/>
              <a:t> </a:t>
            </a:r>
            <a:r>
              <a:rPr spc="60" dirty="0"/>
              <a:t>while</a:t>
            </a:r>
            <a:r>
              <a:rPr spc="90" dirty="0"/>
              <a:t> </a:t>
            </a:r>
            <a:r>
              <a:rPr dirty="0"/>
              <a:t>the</a:t>
            </a:r>
            <a:r>
              <a:rPr spc="95" dirty="0"/>
              <a:t> </a:t>
            </a:r>
            <a:r>
              <a:rPr spc="45" dirty="0">
                <a:solidFill>
                  <a:srgbClr val="FF0000"/>
                </a:solidFill>
              </a:rPr>
              <a:t>data </a:t>
            </a:r>
            <a:r>
              <a:rPr spc="50" dirty="0">
                <a:solidFill>
                  <a:srgbClr val="FF0000"/>
                </a:solidFill>
              </a:rPr>
              <a:t> </a:t>
            </a:r>
            <a:r>
              <a:rPr spc="30" dirty="0">
                <a:solidFill>
                  <a:srgbClr val="FF0000"/>
                </a:solidFill>
              </a:rPr>
              <a:t>acquisition</a:t>
            </a:r>
            <a:r>
              <a:rPr spc="75" dirty="0">
                <a:solidFill>
                  <a:srgbClr val="FF0000"/>
                </a:solidFill>
              </a:rPr>
              <a:t> </a:t>
            </a:r>
            <a:r>
              <a:rPr spc="25" dirty="0">
                <a:solidFill>
                  <a:srgbClr val="FF0000"/>
                </a:solidFill>
              </a:rPr>
              <a:t>system</a:t>
            </a:r>
            <a:r>
              <a:rPr spc="105" dirty="0">
                <a:solidFill>
                  <a:srgbClr val="FF0000"/>
                </a:solidFill>
              </a:rPr>
              <a:t> </a:t>
            </a:r>
            <a:r>
              <a:rPr spc="30" dirty="0"/>
              <a:t>has</a:t>
            </a:r>
            <a:r>
              <a:rPr spc="75" dirty="0"/>
              <a:t> </a:t>
            </a:r>
            <a:r>
              <a:rPr spc="45" dirty="0"/>
              <a:t>no</a:t>
            </a:r>
            <a:r>
              <a:rPr spc="90" dirty="0"/>
              <a:t> </a:t>
            </a:r>
            <a:r>
              <a:rPr spc="10" dirty="0"/>
              <a:t>actuator</a:t>
            </a:r>
            <a:r>
              <a:rPr spc="65" dirty="0"/>
              <a:t> </a:t>
            </a:r>
            <a:r>
              <a:rPr spc="15" dirty="0"/>
              <a:t>because</a:t>
            </a:r>
            <a:r>
              <a:rPr spc="90" dirty="0"/>
              <a:t> </a:t>
            </a:r>
            <a:r>
              <a:rPr spc="-5" dirty="0"/>
              <a:t>it</a:t>
            </a:r>
            <a:r>
              <a:rPr spc="90" dirty="0"/>
              <a:t> </a:t>
            </a:r>
            <a:r>
              <a:rPr spc="75" dirty="0"/>
              <a:t>simply</a:t>
            </a:r>
            <a:r>
              <a:rPr spc="100" dirty="0"/>
              <a:t> </a:t>
            </a:r>
            <a:r>
              <a:rPr spc="20" dirty="0"/>
              <a:t>measures</a:t>
            </a:r>
            <a:r>
              <a:rPr spc="70" dirty="0"/>
              <a:t> </a:t>
            </a:r>
            <a:r>
              <a:rPr dirty="0"/>
              <a:t>the </a:t>
            </a:r>
            <a:r>
              <a:rPr spc="-605" dirty="0"/>
              <a:t> </a:t>
            </a:r>
            <a:r>
              <a:rPr spc="50" dirty="0"/>
              <a:t>measurand</a:t>
            </a:r>
            <a:r>
              <a:rPr spc="65" dirty="0"/>
              <a:t> </a:t>
            </a:r>
            <a:r>
              <a:rPr spc="45" dirty="0"/>
              <a:t>in</a:t>
            </a:r>
            <a:r>
              <a:rPr spc="70" dirty="0"/>
              <a:t> </a:t>
            </a:r>
            <a:r>
              <a:rPr spc="30" dirty="0"/>
              <a:t>a</a:t>
            </a:r>
            <a:r>
              <a:rPr spc="80" dirty="0"/>
              <a:t> </a:t>
            </a:r>
            <a:r>
              <a:rPr spc="35" dirty="0"/>
              <a:t>nonintrusive</a:t>
            </a:r>
            <a:r>
              <a:rPr spc="45" dirty="0"/>
              <a:t> </a:t>
            </a:r>
            <a:r>
              <a:rPr spc="50" dirty="0"/>
              <a:t>manner.</a:t>
            </a:r>
          </a:p>
          <a:p>
            <a:pPr marL="507365" marR="1001394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508634" algn="l"/>
              </a:tabLst>
            </a:pPr>
            <a:r>
              <a:rPr b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Measurand: </a:t>
            </a:r>
            <a:r>
              <a:rPr spc="430" dirty="0"/>
              <a:t>A </a:t>
            </a:r>
            <a:r>
              <a:rPr spc="55" dirty="0"/>
              <a:t>physical </a:t>
            </a:r>
            <a:r>
              <a:rPr spc="45" dirty="0"/>
              <a:t>quantity </a:t>
            </a:r>
            <a:r>
              <a:rPr spc="-10" dirty="0"/>
              <a:t>or </a:t>
            </a:r>
            <a:r>
              <a:rPr spc="30" dirty="0"/>
              <a:t>property </a:t>
            </a:r>
            <a:r>
              <a:rPr spc="70" dirty="0"/>
              <a:t>which </a:t>
            </a:r>
            <a:r>
              <a:rPr spc="5" dirty="0"/>
              <a:t>is </a:t>
            </a:r>
            <a:r>
              <a:rPr spc="50" dirty="0"/>
              <a:t>being </a:t>
            </a:r>
            <a:r>
              <a:rPr spc="-605" dirty="0"/>
              <a:t> </a:t>
            </a:r>
            <a:r>
              <a:rPr spc="50" dirty="0"/>
              <a:t>measured.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6628"/>
            <a:ext cx="4309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20" dirty="0"/>
              <a:t>What</a:t>
            </a:r>
            <a:r>
              <a:rPr sz="4400" spc="95" dirty="0"/>
              <a:t> </a:t>
            </a:r>
            <a:r>
              <a:rPr sz="4400" spc="15" dirty="0"/>
              <a:t>is</a:t>
            </a:r>
            <a:r>
              <a:rPr sz="4400" spc="110" dirty="0"/>
              <a:t> </a:t>
            </a:r>
            <a:r>
              <a:rPr sz="4400" spc="80" dirty="0"/>
              <a:t>an</a:t>
            </a:r>
            <a:r>
              <a:rPr sz="4400" spc="110" dirty="0"/>
              <a:t> </a:t>
            </a:r>
            <a:r>
              <a:rPr sz="4400" spc="475" dirty="0"/>
              <a:t>ADC?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1969"/>
            <a:ext cx="10487025" cy="30111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245" dirty="0">
                <a:latin typeface="Cambria"/>
                <a:cs typeface="Cambria"/>
              </a:rPr>
              <a:t>An </a:t>
            </a:r>
            <a:r>
              <a:rPr sz="2800" spc="50" dirty="0">
                <a:solidFill>
                  <a:srgbClr val="FF0000"/>
                </a:solidFill>
                <a:latin typeface="Cambria"/>
                <a:cs typeface="Cambria"/>
              </a:rPr>
              <a:t>analog-to-digital </a:t>
            </a:r>
            <a:r>
              <a:rPr sz="2800" spc="5" dirty="0">
                <a:solidFill>
                  <a:srgbClr val="FF0000"/>
                </a:solidFill>
                <a:latin typeface="Cambria"/>
                <a:cs typeface="Cambria"/>
              </a:rPr>
              <a:t>converter </a:t>
            </a:r>
            <a:r>
              <a:rPr sz="2800" spc="-10" dirty="0">
                <a:latin typeface="Cambria"/>
                <a:cs typeface="Cambria"/>
              </a:rPr>
              <a:t>(</a:t>
            </a:r>
            <a:r>
              <a:rPr sz="2800" b="1" spc="-10" dirty="0">
                <a:latin typeface="Palatino Linotype"/>
                <a:cs typeface="Palatino Linotype"/>
              </a:rPr>
              <a:t>ADC</a:t>
            </a:r>
            <a:r>
              <a:rPr sz="2800" spc="-10" dirty="0">
                <a:latin typeface="Cambria"/>
                <a:cs typeface="Cambria"/>
              </a:rPr>
              <a:t>, </a:t>
            </a:r>
            <a:r>
              <a:rPr sz="2800" spc="350" dirty="0">
                <a:latin typeface="Cambria"/>
                <a:cs typeface="Cambria"/>
              </a:rPr>
              <a:t>A/D </a:t>
            </a:r>
            <a:r>
              <a:rPr sz="2800" spc="-10" dirty="0">
                <a:latin typeface="Cambria"/>
                <a:cs typeface="Cambria"/>
              </a:rPr>
              <a:t>or </a:t>
            </a:r>
            <a:r>
              <a:rPr sz="2800" spc="110" dirty="0">
                <a:latin typeface="Cambria"/>
                <a:cs typeface="Cambria"/>
              </a:rPr>
              <a:t>A2D) </a:t>
            </a:r>
            <a:r>
              <a:rPr sz="2800" spc="15" dirty="0">
                <a:latin typeface="Cambria"/>
                <a:cs typeface="Cambria"/>
              </a:rPr>
              <a:t>converts </a:t>
            </a:r>
            <a:r>
              <a:rPr sz="2800" spc="45" dirty="0">
                <a:latin typeface="Cambria"/>
                <a:cs typeface="Cambria"/>
              </a:rPr>
              <a:t>an </a:t>
            </a:r>
            <a:r>
              <a:rPr sz="2800" spc="5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analog </a:t>
            </a:r>
            <a:r>
              <a:rPr sz="2800" spc="55" dirty="0">
                <a:latin typeface="Cambria"/>
                <a:cs typeface="Cambria"/>
              </a:rPr>
              <a:t>signal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to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30" dirty="0">
                <a:latin typeface="Cambria"/>
                <a:cs typeface="Cambria"/>
              </a:rPr>
              <a:t>a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digital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signal,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and </a:t>
            </a:r>
            <a:r>
              <a:rPr sz="2800" spc="30" dirty="0">
                <a:latin typeface="Cambria"/>
                <a:cs typeface="Cambria"/>
              </a:rPr>
              <a:t>a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digital-to-analog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converter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(</a:t>
            </a:r>
            <a:r>
              <a:rPr sz="2800" b="1" spc="-10" dirty="0">
                <a:latin typeface="Palatino Linotype"/>
                <a:cs typeface="Palatino Linotype"/>
              </a:rPr>
              <a:t>DAC</a:t>
            </a:r>
            <a:r>
              <a:rPr sz="2800" spc="-10" dirty="0">
                <a:latin typeface="Cambria"/>
                <a:cs typeface="Cambria"/>
              </a:rPr>
              <a:t>,</a:t>
            </a:r>
            <a:r>
              <a:rPr sz="2800" spc="105" dirty="0">
                <a:latin typeface="Cambria"/>
                <a:cs typeface="Cambria"/>
              </a:rPr>
              <a:t> </a:t>
            </a:r>
            <a:r>
              <a:rPr sz="2800" spc="350" dirty="0">
                <a:latin typeface="Cambria"/>
                <a:cs typeface="Cambria"/>
              </a:rPr>
              <a:t>D/A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or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D2A)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does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opposite.</a:t>
            </a:r>
            <a:endParaRPr sz="2800">
              <a:latin typeface="Cambria"/>
              <a:cs typeface="Cambria"/>
            </a:endParaRPr>
          </a:p>
          <a:p>
            <a:pPr marL="241300" marR="90170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245" dirty="0">
                <a:latin typeface="Cambria"/>
                <a:cs typeface="Cambria"/>
              </a:rPr>
              <a:t>An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FF0000"/>
                </a:solidFill>
                <a:latin typeface="Cambria"/>
                <a:cs typeface="Cambria"/>
              </a:rPr>
              <a:t>embedded</a:t>
            </a:r>
            <a:r>
              <a:rPr sz="28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FF0000"/>
                </a:solidFill>
                <a:latin typeface="Cambria"/>
                <a:cs typeface="Cambria"/>
              </a:rPr>
              <a:t>system</a:t>
            </a:r>
            <a:r>
              <a:rPr sz="28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latin typeface="Cambria"/>
                <a:cs typeface="Cambria"/>
              </a:rPr>
              <a:t>uses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the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ADC</a:t>
            </a:r>
            <a:r>
              <a:rPr sz="2800" b="1" spc="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Cambria"/>
                <a:cs typeface="Cambria"/>
              </a:rPr>
              <a:t>to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10" dirty="0">
                <a:latin typeface="Cambria"/>
                <a:cs typeface="Cambria"/>
              </a:rPr>
              <a:t>collect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information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about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10" dirty="0">
                <a:latin typeface="Cambria"/>
                <a:cs typeface="Cambria"/>
              </a:rPr>
              <a:t>external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world.</a:t>
            </a:r>
            <a:endParaRPr sz="2800">
              <a:latin typeface="Cambria"/>
              <a:cs typeface="Cambria"/>
            </a:endParaRPr>
          </a:p>
          <a:p>
            <a:pPr marL="241300" marR="85090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35" dirty="0">
                <a:latin typeface="Cambria"/>
                <a:cs typeface="Cambria"/>
              </a:rPr>
              <a:t>The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input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signal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is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usually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an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analog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voltage,</a:t>
            </a:r>
            <a:r>
              <a:rPr sz="2800" spc="80" dirty="0">
                <a:latin typeface="Cambria"/>
                <a:cs typeface="Cambria"/>
              </a:rPr>
              <a:t> and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output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is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30" dirty="0">
                <a:latin typeface="Cambria"/>
                <a:cs typeface="Cambria"/>
              </a:rPr>
              <a:t>a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binary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number.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6628"/>
            <a:ext cx="43148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35" dirty="0"/>
              <a:t>Data</a:t>
            </a:r>
            <a:r>
              <a:rPr sz="4400" spc="85" dirty="0"/>
              <a:t> </a:t>
            </a:r>
            <a:r>
              <a:rPr sz="4400" spc="125" dirty="0"/>
              <a:t>Flow</a:t>
            </a:r>
            <a:r>
              <a:rPr sz="4400" spc="100" dirty="0"/>
              <a:t> </a:t>
            </a:r>
            <a:r>
              <a:rPr sz="4400" spc="190" dirty="0"/>
              <a:t>Graph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289" y="1594103"/>
            <a:ext cx="10502745" cy="44650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75693" y="6514363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b="1" spc="-5" dirty="0">
                <a:latin typeface="Calibri"/>
                <a:cs typeface="Calibri"/>
              </a:rPr>
              <a:t>20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2667000"/>
            <a:ext cx="397383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lang="en-US" spc="140" dirty="0" smtClean="0"/>
              <a:t>Question?</a:t>
            </a:r>
            <a:endParaRPr spc="229" dirty="0"/>
          </a:p>
        </p:txBody>
      </p:sp>
      <p:sp>
        <p:nvSpPr>
          <p:cNvPr id="3" name="object 3"/>
          <p:cNvSpPr txBox="1"/>
          <p:nvPr/>
        </p:nvSpPr>
        <p:spPr>
          <a:xfrm>
            <a:off x="11775693" y="6514363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b="1" spc="-5" dirty="0">
                <a:latin typeface="Calibri"/>
                <a:cs typeface="Calibri"/>
              </a:rPr>
              <a:t>21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6628"/>
            <a:ext cx="7148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20" dirty="0"/>
              <a:t>What</a:t>
            </a:r>
            <a:r>
              <a:rPr sz="4400" spc="110" dirty="0"/>
              <a:t> </a:t>
            </a:r>
            <a:r>
              <a:rPr sz="4400" spc="15" dirty="0"/>
              <a:t>is</a:t>
            </a:r>
            <a:r>
              <a:rPr sz="4400" spc="125" dirty="0"/>
              <a:t> </a:t>
            </a:r>
            <a:r>
              <a:rPr sz="4400" spc="80" dirty="0"/>
              <a:t>an</a:t>
            </a:r>
            <a:r>
              <a:rPr sz="4400" spc="110" dirty="0"/>
              <a:t> </a:t>
            </a:r>
            <a:r>
              <a:rPr sz="4400" spc="610" dirty="0"/>
              <a:t>ADC</a:t>
            </a:r>
            <a:r>
              <a:rPr sz="4400" spc="114" dirty="0"/>
              <a:t> </a:t>
            </a:r>
            <a:r>
              <a:rPr sz="4400" spc="55" dirty="0"/>
              <a:t>Interfacing?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1969"/>
            <a:ext cx="10674350" cy="39058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95250" indent="-229235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80" dirty="0">
                <a:latin typeface="Cambria"/>
                <a:cs typeface="Cambria"/>
              </a:rPr>
              <a:t>Analog-to-Digital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Converters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-50" dirty="0">
                <a:latin typeface="Cambria"/>
                <a:cs typeface="Cambria"/>
              </a:rPr>
              <a:t>(</a:t>
            </a:r>
            <a:r>
              <a:rPr sz="2800" b="1" spc="-50" dirty="0">
                <a:latin typeface="Palatino Linotype"/>
                <a:cs typeface="Palatino Linotype"/>
              </a:rPr>
              <a:t>ADCs</a:t>
            </a:r>
            <a:r>
              <a:rPr sz="2800" spc="-50" dirty="0">
                <a:latin typeface="Cambria"/>
                <a:cs typeface="Cambria"/>
              </a:rPr>
              <a:t>)</a:t>
            </a:r>
            <a:r>
              <a:rPr sz="2800" spc="12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are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used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to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convert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analog 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signals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into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digital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representations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that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30" dirty="0">
                <a:latin typeface="Cambria"/>
                <a:cs typeface="Cambria"/>
              </a:rPr>
              <a:t>can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be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communicated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and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5" dirty="0">
                <a:latin typeface="Cambria"/>
                <a:cs typeface="Cambria"/>
              </a:rPr>
              <a:t>processed</a:t>
            </a:r>
            <a:r>
              <a:rPr sz="2800" spc="75" dirty="0">
                <a:latin typeface="Cambria"/>
                <a:cs typeface="Cambria"/>
              </a:rPr>
              <a:t> using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digital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logic.</a:t>
            </a:r>
            <a:endParaRPr sz="2800">
              <a:latin typeface="Cambria"/>
              <a:cs typeface="Cambria"/>
            </a:endParaRPr>
          </a:p>
          <a:p>
            <a:pPr marL="241300" marR="869315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430" dirty="0">
                <a:latin typeface="Cambria"/>
                <a:cs typeface="Cambria"/>
              </a:rPr>
              <a:t>A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physical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quantity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which </a:t>
            </a:r>
            <a:r>
              <a:rPr sz="2800" spc="5" dirty="0">
                <a:latin typeface="Cambria"/>
                <a:cs typeface="Cambria"/>
              </a:rPr>
              <a:t>is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analog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in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nature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is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30" dirty="0">
                <a:latin typeface="Cambria"/>
                <a:cs typeface="Cambria"/>
              </a:rPr>
              <a:t>converted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to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electrical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signals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using </a:t>
            </a:r>
            <a:r>
              <a:rPr sz="2800" spc="30" dirty="0">
                <a:latin typeface="Cambria"/>
                <a:cs typeface="Cambria"/>
              </a:rPr>
              <a:t>a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device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called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Cambria"/>
                <a:cs typeface="Cambria"/>
              </a:rPr>
              <a:t>transducers</a:t>
            </a:r>
            <a:r>
              <a:rPr sz="2800" spc="25" dirty="0">
                <a:latin typeface="Cambria"/>
                <a:cs typeface="Cambria"/>
              </a:rPr>
              <a:t>.</a:t>
            </a:r>
            <a:endParaRPr sz="28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25" dirty="0">
                <a:solidFill>
                  <a:srgbClr val="FF0000"/>
                </a:solidFill>
                <a:latin typeface="Cambria"/>
                <a:cs typeface="Cambria"/>
              </a:rPr>
              <a:t>Transducers</a:t>
            </a:r>
            <a:r>
              <a:rPr sz="28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are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also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referred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to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as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10" dirty="0">
                <a:latin typeface="Cambria"/>
                <a:cs typeface="Cambria"/>
              </a:rPr>
              <a:t>sensors.</a:t>
            </a:r>
            <a:endParaRPr sz="2800">
              <a:latin typeface="Cambria"/>
              <a:cs typeface="Cambria"/>
            </a:endParaRPr>
          </a:p>
          <a:p>
            <a:pPr marL="241300" marR="5080" indent="-229235">
              <a:lnSpc>
                <a:spcPts val="3020"/>
              </a:lnSpc>
              <a:spcBef>
                <a:spcPts val="104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5" dirty="0">
                <a:solidFill>
                  <a:srgbClr val="FF0000"/>
                </a:solidFill>
                <a:latin typeface="Cambria"/>
                <a:cs typeface="Cambria"/>
              </a:rPr>
              <a:t>Sensors</a:t>
            </a:r>
            <a:r>
              <a:rPr sz="2800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produce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an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output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that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is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voltage</a:t>
            </a:r>
            <a:r>
              <a:rPr sz="2800" spc="10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or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current.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15" dirty="0">
                <a:latin typeface="Cambria"/>
                <a:cs typeface="Cambria"/>
              </a:rPr>
              <a:t>Therefore, </a:t>
            </a:r>
            <a:r>
              <a:rPr sz="2800" spc="2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we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need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an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380" dirty="0">
                <a:latin typeface="Cambria"/>
                <a:cs typeface="Cambria"/>
              </a:rPr>
              <a:t>ADC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to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translate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analog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signals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to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digital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30" dirty="0">
                <a:latin typeface="Cambria"/>
                <a:cs typeface="Cambria"/>
              </a:rPr>
              <a:t>numbers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" dirty="0">
                <a:latin typeface="Cambria"/>
                <a:cs typeface="Cambria"/>
              </a:rPr>
              <a:t>so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that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0" dirty="0">
                <a:latin typeface="Cambria"/>
                <a:cs typeface="Cambria"/>
              </a:rPr>
              <a:t>micro-controller</a:t>
            </a:r>
            <a:r>
              <a:rPr sz="2800" spc="5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can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read</a:t>
            </a:r>
            <a:r>
              <a:rPr sz="2800" spc="80" dirty="0">
                <a:latin typeface="Cambria"/>
                <a:cs typeface="Cambria"/>
              </a:rPr>
              <a:t> and </a:t>
            </a:r>
            <a:r>
              <a:rPr sz="2800" dirty="0">
                <a:latin typeface="Cambria"/>
                <a:cs typeface="Cambria"/>
              </a:rPr>
              <a:t>process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them.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6628"/>
            <a:ext cx="7936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40" dirty="0"/>
              <a:t>Why</a:t>
            </a:r>
            <a:r>
              <a:rPr sz="4400" spc="114" dirty="0"/>
              <a:t> we </a:t>
            </a:r>
            <a:r>
              <a:rPr sz="4400" spc="70" dirty="0"/>
              <a:t>need</a:t>
            </a:r>
            <a:r>
              <a:rPr sz="4400" spc="114" dirty="0"/>
              <a:t> </a:t>
            </a:r>
            <a:r>
              <a:rPr sz="4400" spc="605" dirty="0"/>
              <a:t>ADC</a:t>
            </a:r>
            <a:r>
              <a:rPr sz="4400" spc="114" dirty="0"/>
              <a:t> </a:t>
            </a:r>
            <a:r>
              <a:rPr sz="4400" spc="60" dirty="0"/>
              <a:t>Interfacing?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1969"/>
            <a:ext cx="10663555" cy="41636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20320" indent="-229235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75" dirty="0">
                <a:latin typeface="Cambria"/>
                <a:cs typeface="Cambria"/>
              </a:rPr>
              <a:t>Such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conversions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are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10" dirty="0">
                <a:latin typeface="Cambria"/>
                <a:cs typeface="Cambria"/>
              </a:rPr>
              <a:t>necessary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because,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while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embedded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systems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deal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with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digital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values,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an</a:t>
            </a:r>
            <a:r>
              <a:rPr sz="2800" spc="65" dirty="0">
                <a:latin typeface="Cambria"/>
                <a:cs typeface="Cambria"/>
              </a:rPr>
              <a:t> embedded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system’s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surroundings 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typically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involve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many </a:t>
            </a:r>
            <a:r>
              <a:rPr sz="2800" spc="65" dirty="0">
                <a:latin typeface="Cambria"/>
                <a:cs typeface="Cambria"/>
              </a:rPr>
              <a:t>analog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signals.</a:t>
            </a:r>
            <a:endParaRPr sz="2800">
              <a:latin typeface="Cambria"/>
              <a:cs typeface="Cambria"/>
            </a:endParaRPr>
          </a:p>
          <a:p>
            <a:pPr marL="241300" marR="5080" indent="-229235">
              <a:lnSpc>
                <a:spcPct val="9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130" dirty="0">
                <a:latin typeface="Cambria"/>
                <a:cs typeface="Cambria"/>
              </a:rPr>
              <a:t>Analog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refers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to</a:t>
            </a:r>
            <a:r>
              <a:rPr sz="2800" spc="105" dirty="0"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FF0000"/>
                </a:solidFill>
                <a:latin typeface="Cambria"/>
                <a:cs typeface="Cambria"/>
              </a:rPr>
              <a:t>continuously-valued</a:t>
            </a:r>
            <a:r>
              <a:rPr sz="280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signal,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such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as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10" dirty="0">
                <a:latin typeface="Cambria"/>
                <a:cs typeface="Cambria"/>
              </a:rPr>
              <a:t>temperature </a:t>
            </a:r>
            <a:r>
              <a:rPr sz="2800" spc="1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or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speed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represented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by</a:t>
            </a:r>
            <a:r>
              <a:rPr sz="2800" spc="100" dirty="0">
                <a:latin typeface="Cambria"/>
                <a:cs typeface="Cambria"/>
              </a:rPr>
              <a:t> </a:t>
            </a:r>
            <a:r>
              <a:rPr sz="2800" spc="30" dirty="0">
                <a:latin typeface="Cambria"/>
                <a:cs typeface="Cambria"/>
              </a:rPr>
              <a:t>a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voltage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5" dirty="0">
                <a:latin typeface="Cambria"/>
                <a:cs typeface="Cambria"/>
              </a:rPr>
              <a:t>between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-155" dirty="0">
                <a:latin typeface="Cambria"/>
                <a:cs typeface="Cambria"/>
              </a:rPr>
              <a:t>0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and </a:t>
            </a:r>
            <a:r>
              <a:rPr sz="2800" spc="-85" dirty="0">
                <a:latin typeface="Cambria"/>
                <a:cs typeface="Cambria"/>
              </a:rPr>
              <a:t>100,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with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30" dirty="0">
                <a:latin typeface="Cambria"/>
                <a:cs typeface="Cambria"/>
              </a:rPr>
              <a:t>infinite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possible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values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in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between.</a:t>
            </a:r>
            <a:endParaRPr sz="2800">
              <a:latin typeface="Cambria"/>
              <a:cs typeface="Cambria"/>
            </a:endParaRPr>
          </a:p>
          <a:p>
            <a:pPr marL="241300" marR="119380" indent="-229235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85" dirty="0">
                <a:latin typeface="Cambria"/>
                <a:cs typeface="Cambria"/>
              </a:rPr>
              <a:t>Digital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refers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to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FF0000"/>
                </a:solidFill>
                <a:latin typeface="Cambria"/>
                <a:cs typeface="Cambria"/>
              </a:rPr>
              <a:t>discretely-valued</a:t>
            </a:r>
            <a:r>
              <a:rPr sz="280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signals,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such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as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integers,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and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in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computing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systems,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these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signals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are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encoded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in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binary.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 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converting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5" dirty="0">
                <a:latin typeface="Cambria"/>
                <a:cs typeface="Cambria"/>
              </a:rPr>
              <a:t>between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analog </a:t>
            </a:r>
            <a:r>
              <a:rPr sz="2800" spc="80" dirty="0">
                <a:latin typeface="Cambria"/>
                <a:cs typeface="Cambria"/>
              </a:rPr>
              <a:t>and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digital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signals,</a:t>
            </a:r>
            <a:r>
              <a:rPr sz="2800" spc="70" dirty="0">
                <a:latin typeface="Cambria"/>
                <a:cs typeface="Cambria"/>
              </a:rPr>
              <a:t> we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can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30" dirty="0">
                <a:latin typeface="Cambria"/>
                <a:cs typeface="Cambria"/>
              </a:rPr>
              <a:t>use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digital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processors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in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an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analog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environment.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6628"/>
            <a:ext cx="8683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20" dirty="0"/>
              <a:t>How</a:t>
            </a:r>
            <a:r>
              <a:rPr sz="4400" spc="125" dirty="0"/>
              <a:t> </a:t>
            </a:r>
            <a:r>
              <a:rPr sz="4400" spc="155" dirty="0"/>
              <a:t>many</a:t>
            </a:r>
            <a:r>
              <a:rPr sz="4400" spc="125" dirty="0"/>
              <a:t> </a:t>
            </a:r>
            <a:r>
              <a:rPr sz="4400" spc="610" dirty="0"/>
              <a:t>ADC</a:t>
            </a:r>
            <a:r>
              <a:rPr sz="4400" spc="125" dirty="0"/>
              <a:t> </a:t>
            </a:r>
            <a:r>
              <a:rPr sz="4400" spc="-5" dirty="0"/>
              <a:t>bits</a:t>
            </a:r>
            <a:r>
              <a:rPr sz="4400" spc="114" dirty="0"/>
              <a:t> </a:t>
            </a:r>
            <a:r>
              <a:rPr sz="4400" spc="-20" dirty="0"/>
              <a:t>are</a:t>
            </a:r>
            <a:r>
              <a:rPr sz="4400" spc="125" dirty="0"/>
              <a:t> </a:t>
            </a:r>
            <a:r>
              <a:rPr sz="4400" spc="45" dirty="0"/>
              <a:t>required?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78839" y="1751457"/>
            <a:ext cx="10704195" cy="35306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79400" marR="445770" indent="-229235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80035" algn="l"/>
              </a:tabLst>
            </a:pPr>
            <a:r>
              <a:rPr sz="2600" spc="35" dirty="0">
                <a:latin typeface="Cambria"/>
                <a:cs typeface="Cambria"/>
              </a:rPr>
              <a:t>The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40" dirty="0">
                <a:latin typeface="Cambria"/>
                <a:cs typeface="Cambria"/>
              </a:rPr>
              <a:t>capacity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60" dirty="0">
                <a:latin typeface="Cambria"/>
                <a:cs typeface="Cambria"/>
              </a:rPr>
              <a:t>of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45" dirty="0">
                <a:latin typeface="Cambria"/>
                <a:cs typeface="Cambria"/>
              </a:rPr>
              <a:t>an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360" dirty="0">
                <a:latin typeface="Cambria"/>
                <a:cs typeface="Cambria"/>
              </a:rPr>
              <a:t>ADC</a:t>
            </a:r>
            <a:r>
              <a:rPr sz="2600" spc="7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to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30" dirty="0">
                <a:latin typeface="Cambria"/>
                <a:cs typeface="Cambria"/>
              </a:rPr>
              <a:t>encode</a:t>
            </a:r>
            <a:r>
              <a:rPr sz="2600" spc="95" dirty="0">
                <a:latin typeface="Cambria"/>
                <a:cs typeface="Cambria"/>
              </a:rPr>
              <a:t> </a:t>
            </a:r>
            <a:r>
              <a:rPr sz="2600" spc="45" dirty="0">
                <a:latin typeface="Cambria"/>
                <a:cs typeface="Cambria"/>
              </a:rPr>
              <a:t>an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60" dirty="0">
                <a:latin typeface="Cambria"/>
                <a:cs typeface="Cambria"/>
              </a:rPr>
              <a:t>analogue</a:t>
            </a:r>
            <a:r>
              <a:rPr sz="2600" spc="80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input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5" dirty="0">
                <a:latin typeface="Cambria"/>
                <a:cs typeface="Cambria"/>
              </a:rPr>
              <a:t>is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-140" dirty="0">
                <a:latin typeface="Cambria"/>
                <a:cs typeface="Cambria"/>
              </a:rPr>
              <a:t>2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raise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to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5" dirty="0">
                <a:latin typeface="Cambria"/>
                <a:cs typeface="Cambria"/>
              </a:rPr>
              <a:t>the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45" dirty="0">
                <a:latin typeface="Cambria"/>
                <a:cs typeface="Cambria"/>
              </a:rPr>
              <a:t>power</a:t>
            </a:r>
            <a:r>
              <a:rPr sz="2600" spc="70" dirty="0">
                <a:latin typeface="Cambria"/>
                <a:cs typeface="Cambria"/>
              </a:rPr>
              <a:t> </a:t>
            </a:r>
            <a:r>
              <a:rPr sz="2600" spc="8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600" spc="85" dirty="0">
                <a:latin typeface="Cambria"/>
                <a:cs typeface="Cambria"/>
              </a:rPr>
              <a:t>,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where</a:t>
            </a:r>
            <a:r>
              <a:rPr sz="2600" spc="70" dirty="0">
                <a:latin typeface="Cambria"/>
                <a:cs typeface="Cambria"/>
              </a:rPr>
              <a:t> </a:t>
            </a:r>
            <a:r>
              <a:rPr sz="2600" spc="95" dirty="0">
                <a:solidFill>
                  <a:srgbClr val="FF0000"/>
                </a:solidFill>
                <a:latin typeface="Cambria"/>
                <a:cs typeface="Cambria"/>
              </a:rPr>
              <a:t>n=</a:t>
            </a:r>
            <a:r>
              <a:rPr sz="260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600" spc="65" dirty="0">
                <a:solidFill>
                  <a:srgbClr val="FF0000"/>
                </a:solidFill>
                <a:latin typeface="Cambria"/>
                <a:cs typeface="Cambria"/>
              </a:rPr>
              <a:t>no.</a:t>
            </a:r>
            <a:r>
              <a:rPr sz="26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26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mbria"/>
                <a:cs typeface="Cambria"/>
              </a:rPr>
              <a:t>bits</a:t>
            </a:r>
            <a:r>
              <a:rPr sz="26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26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600" spc="300" dirty="0">
                <a:solidFill>
                  <a:srgbClr val="FF0000"/>
                </a:solidFill>
                <a:latin typeface="Cambria"/>
                <a:cs typeface="Cambria"/>
              </a:rPr>
              <a:t>ADC</a:t>
            </a:r>
            <a:r>
              <a:rPr sz="2600" spc="300" dirty="0">
                <a:latin typeface="Cambria"/>
                <a:cs typeface="Cambria"/>
              </a:rPr>
              <a:t>.</a:t>
            </a:r>
            <a:endParaRPr sz="2600">
              <a:latin typeface="Cambria"/>
              <a:cs typeface="Cambria"/>
            </a:endParaRPr>
          </a:p>
          <a:p>
            <a:pPr marL="279400" marR="17780" indent="-229235">
              <a:lnSpc>
                <a:spcPts val="2500"/>
              </a:lnSpc>
              <a:spcBef>
                <a:spcPts val="975"/>
              </a:spcBef>
              <a:buFont typeface="Arial MT"/>
              <a:buChar char="•"/>
              <a:tabLst>
                <a:tab pos="280035" algn="l"/>
              </a:tabLst>
            </a:pPr>
            <a:r>
              <a:rPr sz="2600" spc="35" dirty="0">
                <a:latin typeface="Cambria"/>
                <a:cs typeface="Cambria"/>
              </a:rPr>
              <a:t>The </a:t>
            </a:r>
            <a:r>
              <a:rPr sz="2600" i="1" spc="-45" dirty="0">
                <a:solidFill>
                  <a:srgbClr val="FF0000"/>
                </a:solidFill>
                <a:latin typeface="Cambria"/>
                <a:cs typeface="Cambria"/>
              </a:rPr>
              <a:t>resolution </a:t>
            </a:r>
            <a:r>
              <a:rPr sz="2600" spc="60" dirty="0">
                <a:latin typeface="Cambria"/>
                <a:cs typeface="Cambria"/>
              </a:rPr>
              <a:t>of </a:t>
            </a:r>
            <a:r>
              <a:rPr sz="2600" spc="30" dirty="0">
                <a:latin typeface="Cambria"/>
                <a:cs typeface="Cambria"/>
              </a:rPr>
              <a:t>a </a:t>
            </a:r>
            <a:r>
              <a:rPr sz="2600" spc="360" dirty="0">
                <a:latin typeface="Cambria"/>
                <a:cs typeface="Cambria"/>
              </a:rPr>
              <a:t>DAC </a:t>
            </a:r>
            <a:r>
              <a:rPr sz="2600" spc="-5" dirty="0">
                <a:latin typeface="Cambria"/>
                <a:cs typeface="Cambria"/>
              </a:rPr>
              <a:t>or </a:t>
            </a:r>
            <a:r>
              <a:rPr sz="2600" spc="360" dirty="0">
                <a:latin typeface="Cambria"/>
                <a:cs typeface="Cambria"/>
              </a:rPr>
              <a:t>ADC </a:t>
            </a:r>
            <a:r>
              <a:rPr sz="2600" spc="5" dirty="0">
                <a:latin typeface="Cambria"/>
                <a:cs typeface="Cambria"/>
              </a:rPr>
              <a:t>is </a:t>
            </a:r>
            <a:r>
              <a:rPr sz="2600" spc="60" dirty="0">
                <a:latin typeface="Cambria"/>
                <a:cs typeface="Cambria"/>
              </a:rPr>
              <a:t>defined </a:t>
            </a:r>
            <a:r>
              <a:rPr sz="2600" spc="10" dirty="0">
                <a:latin typeface="Cambria"/>
                <a:cs typeface="Cambria"/>
              </a:rPr>
              <a:t>as </a:t>
            </a:r>
            <a:r>
              <a:rPr sz="2600" i="1" spc="-25" dirty="0">
                <a:solidFill>
                  <a:srgbClr val="5B9BD4"/>
                </a:solidFill>
                <a:latin typeface="Cambria"/>
                <a:cs typeface="Cambria"/>
              </a:rPr>
              <a:t>Vmax/(2n-1), </a:t>
            </a:r>
            <a:r>
              <a:rPr sz="2600" spc="15" dirty="0">
                <a:latin typeface="Cambria"/>
                <a:cs typeface="Cambria"/>
              </a:rPr>
              <a:t>representing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5" dirty="0">
                <a:latin typeface="Cambria"/>
                <a:cs typeface="Cambria"/>
              </a:rPr>
              <a:t>the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40" dirty="0">
                <a:latin typeface="Cambria"/>
                <a:cs typeface="Cambria"/>
              </a:rPr>
              <a:t>number</a:t>
            </a:r>
            <a:r>
              <a:rPr sz="2600" spc="70" dirty="0">
                <a:latin typeface="Cambria"/>
                <a:cs typeface="Cambria"/>
              </a:rPr>
              <a:t> </a:t>
            </a:r>
            <a:r>
              <a:rPr sz="2600" spc="60" dirty="0">
                <a:latin typeface="Cambria"/>
                <a:cs typeface="Cambria"/>
              </a:rPr>
              <a:t>of</a:t>
            </a:r>
            <a:r>
              <a:rPr sz="2600" spc="70" dirty="0">
                <a:latin typeface="Cambria"/>
                <a:cs typeface="Cambria"/>
              </a:rPr>
              <a:t> </a:t>
            </a:r>
            <a:r>
              <a:rPr sz="2600" spc="40" dirty="0">
                <a:latin typeface="Cambria"/>
                <a:cs typeface="Cambria"/>
              </a:rPr>
              <a:t>volts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20" dirty="0">
                <a:latin typeface="Cambria"/>
                <a:cs typeface="Cambria"/>
              </a:rPr>
              <a:t>between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successive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60" dirty="0">
                <a:latin typeface="Cambria"/>
                <a:cs typeface="Cambria"/>
              </a:rPr>
              <a:t>digital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encodings.</a:t>
            </a:r>
            <a:endParaRPr sz="2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450">
              <a:latin typeface="Cambria"/>
              <a:cs typeface="Cambria"/>
            </a:endParaRPr>
          </a:p>
          <a:p>
            <a:pPr marL="279400" indent="-229235">
              <a:lnSpc>
                <a:spcPts val="2810"/>
              </a:lnSpc>
              <a:buFont typeface="Arial MT"/>
              <a:buChar char="•"/>
              <a:tabLst>
                <a:tab pos="280035" algn="l"/>
              </a:tabLst>
            </a:pPr>
            <a:r>
              <a:rPr sz="2600" spc="55" dirty="0">
                <a:solidFill>
                  <a:srgbClr val="FF0000"/>
                </a:solidFill>
                <a:latin typeface="Cambria"/>
                <a:cs typeface="Cambria"/>
              </a:rPr>
              <a:t>Example:</a:t>
            </a:r>
            <a:endParaRPr sz="2600">
              <a:latin typeface="Cambria"/>
              <a:cs typeface="Cambria"/>
            </a:endParaRPr>
          </a:p>
          <a:p>
            <a:pPr marL="279400" marR="225425">
              <a:lnSpc>
                <a:spcPct val="80000"/>
              </a:lnSpc>
              <a:spcBef>
                <a:spcPts val="310"/>
              </a:spcBef>
            </a:pPr>
            <a:r>
              <a:rPr sz="2600" spc="235" dirty="0">
                <a:latin typeface="Cambria"/>
                <a:cs typeface="Cambria"/>
              </a:rPr>
              <a:t>An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360" dirty="0">
                <a:latin typeface="Cambria"/>
                <a:cs typeface="Cambria"/>
              </a:rPr>
              <a:t>ADC</a:t>
            </a:r>
            <a:r>
              <a:rPr sz="2600" spc="60" dirty="0">
                <a:latin typeface="Cambria"/>
                <a:cs typeface="Cambria"/>
              </a:rPr>
              <a:t> with</a:t>
            </a:r>
            <a:r>
              <a:rPr sz="2600" spc="70" dirty="0">
                <a:latin typeface="Cambria"/>
                <a:cs typeface="Cambria"/>
              </a:rPr>
              <a:t> </a:t>
            </a:r>
            <a:r>
              <a:rPr sz="2600" spc="30" dirty="0">
                <a:latin typeface="Cambria"/>
                <a:cs typeface="Cambria"/>
              </a:rPr>
              <a:t>a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20" dirty="0">
                <a:latin typeface="Cambria"/>
                <a:cs typeface="Cambria"/>
              </a:rPr>
              <a:t>resolution</a:t>
            </a:r>
            <a:r>
              <a:rPr sz="2600" spc="70" dirty="0">
                <a:latin typeface="Cambria"/>
                <a:cs typeface="Cambria"/>
              </a:rPr>
              <a:t> </a:t>
            </a:r>
            <a:r>
              <a:rPr sz="2600" spc="60" dirty="0">
                <a:latin typeface="Cambria"/>
                <a:cs typeface="Cambria"/>
              </a:rPr>
              <a:t>of</a:t>
            </a:r>
            <a:r>
              <a:rPr sz="2600" spc="80" dirty="0">
                <a:latin typeface="Cambria"/>
                <a:cs typeface="Cambria"/>
              </a:rPr>
              <a:t> </a:t>
            </a:r>
            <a:r>
              <a:rPr sz="2600" b="1" dirty="0">
                <a:latin typeface="Palatino Linotype"/>
                <a:cs typeface="Palatino Linotype"/>
              </a:rPr>
              <a:t>8</a:t>
            </a:r>
            <a:r>
              <a:rPr sz="2600" b="1" spc="-10" dirty="0">
                <a:latin typeface="Palatino Linotype"/>
                <a:cs typeface="Palatino Linotype"/>
              </a:rPr>
              <a:t> </a:t>
            </a:r>
            <a:r>
              <a:rPr sz="2600" b="1" dirty="0">
                <a:latin typeface="Palatino Linotype"/>
                <a:cs typeface="Palatino Linotype"/>
              </a:rPr>
              <a:t>bits</a:t>
            </a:r>
            <a:r>
              <a:rPr sz="2600" b="1" spc="-30" dirty="0">
                <a:latin typeface="Palatino Linotype"/>
                <a:cs typeface="Palatino Linotype"/>
              </a:rPr>
              <a:t> </a:t>
            </a:r>
            <a:r>
              <a:rPr sz="2600" spc="35" dirty="0">
                <a:latin typeface="Cambria"/>
                <a:cs typeface="Cambria"/>
              </a:rPr>
              <a:t>can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encode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45" dirty="0">
                <a:latin typeface="Cambria"/>
                <a:cs typeface="Cambria"/>
              </a:rPr>
              <a:t>an</a:t>
            </a:r>
            <a:r>
              <a:rPr sz="2600" spc="70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analog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input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to</a:t>
            </a:r>
            <a:r>
              <a:rPr sz="2600" spc="80" dirty="0">
                <a:latin typeface="Cambria"/>
                <a:cs typeface="Cambria"/>
              </a:rPr>
              <a:t> </a:t>
            </a:r>
            <a:r>
              <a:rPr sz="2600" spc="20" dirty="0">
                <a:latin typeface="Cambria"/>
                <a:cs typeface="Cambria"/>
              </a:rPr>
              <a:t>one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45" dirty="0">
                <a:latin typeface="Cambria"/>
                <a:cs typeface="Cambria"/>
              </a:rPr>
              <a:t>in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-140" dirty="0">
                <a:latin typeface="Cambria"/>
                <a:cs typeface="Cambria"/>
              </a:rPr>
              <a:t>256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30" dirty="0">
                <a:latin typeface="Cambria"/>
                <a:cs typeface="Cambria"/>
              </a:rPr>
              <a:t>different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30" dirty="0">
                <a:latin typeface="Cambria"/>
                <a:cs typeface="Cambria"/>
              </a:rPr>
              <a:t>levels</a:t>
            </a:r>
            <a:r>
              <a:rPr sz="2600" spc="90" dirty="0">
                <a:latin typeface="Cambria"/>
                <a:cs typeface="Cambria"/>
              </a:rPr>
              <a:t> </a:t>
            </a:r>
            <a:r>
              <a:rPr sz="2600" spc="-114" dirty="0">
                <a:latin typeface="Cambria"/>
                <a:cs typeface="Cambria"/>
              </a:rPr>
              <a:t>(2</a:t>
            </a:r>
            <a:r>
              <a:rPr sz="2550" spc="-172" baseline="26143" dirty="0">
                <a:latin typeface="Cambria"/>
                <a:cs typeface="Cambria"/>
              </a:rPr>
              <a:t>8</a:t>
            </a:r>
            <a:r>
              <a:rPr sz="2550" spc="22" baseline="26143" dirty="0">
                <a:latin typeface="Cambria"/>
                <a:cs typeface="Cambria"/>
              </a:rPr>
              <a:t> </a:t>
            </a:r>
            <a:r>
              <a:rPr sz="2600" spc="135" dirty="0">
                <a:latin typeface="Cambria"/>
                <a:cs typeface="Cambria"/>
              </a:rPr>
              <a:t>=</a:t>
            </a:r>
            <a:r>
              <a:rPr sz="2600" spc="70" dirty="0">
                <a:latin typeface="Cambria"/>
                <a:cs typeface="Cambria"/>
              </a:rPr>
              <a:t> </a:t>
            </a:r>
            <a:r>
              <a:rPr sz="2600" spc="-85" dirty="0">
                <a:latin typeface="Cambria"/>
                <a:cs typeface="Cambria"/>
              </a:rPr>
              <a:t>256).</a:t>
            </a:r>
            <a:r>
              <a:rPr sz="2600" spc="55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The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values</a:t>
            </a:r>
            <a:r>
              <a:rPr sz="2600" spc="70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can</a:t>
            </a:r>
            <a:r>
              <a:rPr sz="2600" spc="6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represent</a:t>
            </a:r>
            <a:r>
              <a:rPr sz="2600" spc="80" dirty="0">
                <a:latin typeface="Cambria"/>
                <a:cs typeface="Cambria"/>
              </a:rPr>
              <a:t> </a:t>
            </a:r>
            <a:r>
              <a:rPr sz="2600" spc="5" dirty="0">
                <a:latin typeface="Cambria"/>
                <a:cs typeface="Cambria"/>
              </a:rPr>
              <a:t>the</a:t>
            </a:r>
            <a:r>
              <a:rPr sz="2600" spc="80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ranges </a:t>
            </a:r>
            <a:r>
              <a:rPr sz="2600" spc="30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from </a:t>
            </a:r>
            <a:r>
              <a:rPr sz="2600" spc="-140" dirty="0">
                <a:latin typeface="Cambria"/>
                <a:cs typeface="Cambria"/>
              </a:rPr>
              <a:t>0</a:t>
            </a:r>
            <a:r>
              <a:rPr sz="2600" spc="-13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to </a:t>
            </a:r>
            <a:r>
              <a:rPr sz="2600" spc="-135" dirty="0">
                <a:latin typeface="Cambria"/>
                <a:cs typeface="Cambria"/>
              </a:rPr>
              <a:t>255</a:t>
            </a:r>
            <a:r>
              <a:rPr sz="2600" spc="-130" dirty="0">
                <a:latin typeface="Cambria"/>
                <a:cs typeface="Cambria"/>
              </a:rPr>
              <a:t> </a:t>
            </a:r>
            <a:r>
              <a:rPr sz="2600" spc="20" dirty="0">
                <a:latin typeface="Cambria"/>
                <a:cs typeface="Cambria"/>
              </a:rPr>
              <a:t>(i.e. </a:t>
            </a:r>
            <a:r>
              <a:rPr sz="2600" spc="65" dirty="0">
                <a:latin typeface="Cambria"/>
                <a:cs typeface="Cambria"/>
              </a:rPr>
              <a:t>unsigned </a:t>
            </a:r>
            <a:r>
              <a:rPr sz="2600" spc="-5" dirty="0">
                <a:latin typeface="Cambria"/>
                <a:cs typeface="Cambria"/>
              </a:rPr>
              <a:t>integer) or </a:t>
            </a:r>
            <a:r>
              <a:rPr sz="2600" spc="50" dirty="0">
                <a:latin typeface="Cambria"/>
                <a:cs typeface="Cambria"/>
              </a:rPr>
              <a:t>from </a:t>
            </a:r>
            <a:r>
              <a:rPr sz="2600" spc="-70" dirty="0">
                <a:latin typeface="Cambria"/>
                <a:cs typeface="Cambria"/>
              </a:rPr>
              <a:t>−128 </a:t>
            </a:r>
            <a:r>
              <a:rPr sz="2600" dirty="0">
                <a:latin typeface="Cambria"/>
                <a:cs typeface="Cambria"/>
              </a:rPr>
              <a:t>to </a:t>
            </a:r>
            <a:r>
              <a:rPr sz="2600" spc="-135" dirty="0">
                <a:latin typeface="Cambria"/>
                <a:cs typeface="Cambria"/>
              </a:rPr>
              <a:t>127</a:t>
            </a:r>
            <a:r>
              <a:rPr sz="2600" spc="-130" dirty="0">
                <a:latin typeface="Cambria"/>
                <a:cs typeface="Cambria"/>
              </a:rPr>
              <a:t> </a:t>
            </a:r>
            <a:r>
              <a:rPr sz="2600" spc="20" dirty="0">
                <a:latin typeface="Cambria"/>
                <a:cs typeface="Cambria"/>
              </a:rPr>
              <a:t>(i.e. </a:t>
            </a:r>
            <a:r>
              <a:rPr sz="2600" spc="60" dirty="0">
                <a:latin typeface="Cambria"/>
                <a:cs typeface="Cambria"/>
              </a:rPr>
              <a:t>signed 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10" dirty="0">
                <a:latin typeface="Cambria"/>
                <a:cs typeface="Cambria"/>
              </a:rPr>
              <a:t>integer),</a:t>
            </a:r>
            <a:r>
              <a:rPr sz="2600" spc="70" dirty="0">
                <a:latin typeface="Cambria"/>
                <a:cs typeface="Cambria"/>
              </a:rPr>
              <a:t> </a:t>
            </a:r>
            <a:r>
              <a:rPr sz="2600" spc="75" dirty="0">
                <a:latin typeface="Cambria"/>
                <a:cs typeface="Cambria"/>
              </a:rPr>
              <a:t>depending </a:t>
            </a:r>
            <a:r>
              <a:rPr sz="2600" spc="45" dirty="0">
                <a:latin typeface="Cambria"/>
                <a:cs typeface="Cambria"/>
              </a:rPr>
              <a:t>on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5" dirty="0">
                <a:latin typeface="Cambria"/>
                <a:cs typeface="Cambria"/>
              </a:rPr>
              <a:t>the</a:t>
            </a:r>
            <a:r>
              <a:rPr sz="2600" spc="70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application.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6628"/>
            <a:ext cx="4906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30" dirty="0"/>
              <a:t>Working</a:t>
            </a:r>
            <a:r>
              <a:rPr sz="4400" spc="100" dirty="0"/>
              <a:t> with </a:t>
            </a:r>
            <a:r>
              <a:rPr sz="4400" spc="610" dirty="0"/>
              <a:t>ADC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45361"/>
            <a:ext cx="10140950" cy="42868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indent="-229235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90" dirty="0">
                <a:latin typeface="Cambria"/>
                <a:cs typeface="Cambria"/>
              </a:rPr>
              <a:t>We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30" dirty="0">
                <a:latin typeface="Cambria"/>
                <a:cs typeface="Cambria"/>
              </a:rPr>
              <a:t>can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compute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digital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values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from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analog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values,</a:t>
            </a:r>
            <a:r>
              <a:rPr sz="2800" spc="80" dirty="0">
                <a:latin typeface="Cambria"/>
                <a:cs typeface="Cambria"/>
              </a:rPr>
              <a:t> and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vice-versa,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using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endParaRPr sz="2800">
              <a:latin typeface="Cambria"/>
              <a:cs typeface="Cambria"/>
            </a:endParaRPr>
          </a:p>
          <a:p>
            <a:pPr marL="241300">
              <a:lnSpc>
                <a:spcPts val="2690"/>
              </a:lnSpc>
            </a:pPr>
            <a:r>
              <a:rPr sz="2800" spc="75" dirty="0">
                <a:latin typeface="Cambria"/>
                <a:cs typeface="Cambria"/>
              </a:rPr>
              <a:t>following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ratio: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Cambria"/>
              <a:cs typeface="Cambria"/>
            </a:endParaRPr>
          </a:p>
          <a:p>
            <a:pPr marL="241300" marR="88900" indent="-229235">
              <a:lnSpc>
                <a:spcPts val="269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i="1" spc="60" dirty="0">
                <a:solidFill>
                  <a:srgbClr val="FF0000"/>
                </a:solidFill>
                <a:latin typeface="Cambria"/>
                <a:cs typeface="Cambria"/>
              </a:rPr>
              <a:t>Vmax</a:t>
            </a:r>
            <a:r>
              <a:rPr sz="2800" i="1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i="1" spc="-20" dirty="0">
                <a:solidFill>
                  <a:srgbClr val="FF0000"/>
                </a:solidFill>
                <a:latin typeface="Cambria"/>
                <a:cs typeface="Cambria"/>
              </a:rPr>
              <a:t>(Vref)</a:t>
            </a:r>
            <a:r>
              <a:rPr sz="2800" i="1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is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maximum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voltage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that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analog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signal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can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assume,</a:t>
            </a:r>
            <a:endParaRPr sz="28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i="1" spc="5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800" i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is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number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of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bits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available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for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digital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encoding,</a:t>
            </a:r>
            <a:endParaRPr sz="28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i="1" spc="-7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800" i="1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i="1" spc="60" dirty="0">
                <a:solidFill>
                  <a:srgbClr val="FF0000"/>
                </a:solidFill>
                <a:latin typeface="Cambria"/>
                <a:cs typeface="Cambria"/>
              </a:rPr>
              <a:t>(ADC-value)</a:t>
            </a:r>
            <a:r>
              <a:rPr sz="2800" i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is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present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digital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encoding,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and</a:t>
            </a:r>
            <a:endParaRPr sz="28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i="1" spc="-19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i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i="1" spc="-20" dirty="0">
                <a:solidFill>
                  <a:srgbClr val="FF0000"/>
                </a:solidFill>
                <a:latin typeface="Cambria"/>
                <a:cs typeface="Cambria"/>
              </a:rPr>
              <a:t>(Analogue-input)</a:t>
            </a:r>
            <a:r>
              <a:rPr sz="2800" i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is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present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analog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voltage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016" y="2867357"/>
            <a:ext cx="1818692" cy="8188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6628"/>
            <a:ext cx="4906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30" dirty="0"/>
              <a:t>Working</a:t>
            </a:r>
            <a:r>
              <a:rPr sz="4400" spc="100" dirty="0"/>
              <a:t> with </a:t>
            </a:r>
            <a:r>
              <a:rPr sz="4400" spc="610" dirty="0"/>
              <a:t>ADC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1457"/>
            <a:ext cx="10235565" cy="41649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9235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90" dirty="0">
                <a:latin typeface="Cambria"/>
                <a:cs typeface="Cambria"/>
              </a:rPr>
              <a:t>We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can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compute</a:t>
            </a:r>
            <a:r>
              <a:rPr sz="2600" spc="80" dirty="0">
                <a:latin typeface="Cambria"/>
                <a:cs typeface="Cambria"/>
              </a:rPr>
              <a:t> </a:t>
            </a:r>
            <a:r>
              <a:rPr sz="2600" spc="5" dirty="0">
                <a:latin typeface="Cambria"/>
                <a:cs typeface="Cambria"/>
              </a:rPr>
              <a:t>the</a:t>
            </a:r>
            <a:r>
              <a:rPr sz="2600" spc="75" dirty="0">
                <a:latin typeface="Cambria"/>
                <a:cs typeface="Cambria"/>
              </a:rPr>
              <a:t> </a:t>
            </a:r>
            <a:r>
              <a:rPr sz="2600" spc="60" dirty="0">
                <a:latin typeface="Cambria"/>
                <a:cs typeface="Cambria"/>
              </a:rPr>
              <a:t>digital</a:t>
            </a:r>
            <a:r>
              <a:rPr sz="2600" spc="90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values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from</a:t>
            </a:r>
            <a:r>
              <a:rPr sz="2600" spc="60" dirty="0">
                <a:latin typeface="Cambria"/>
                <a:cs typeface="Cambria"/>
              </a:rPr>
              <a:t> </a:t>
            </a:r>
            <a:r>
              <a:rPr sz="2600" spc="5" dirty="0">
                <a:latin typeface="Cambria"/>
                <a:cs typeface="Cambria"/>
              </a:rPr>
              <a:t>the</a:t>
            </a:r>
            <a:r>
              <a:rPr sz="2600" spc="90" dirty="0">
                <a:latin typeface="Cambria"/>
                <a:cs typeface="Cambria"/>
              </a:rPr>
              <a:t> </a:t>
            </a:r>
            <a:r>
              <a:rPr sz="2600" spc="60" dirty="0">
                <a:latin typeface="Cambria"/>
                <a:cs typeface="Cambria"/>
              </a:rPr>
              <a:t>analog</a:t>
            </a:r>
            <a:r>
              <a:rPr sz="2600" spc="80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values, </a:t>
            </a:r>
            <a:r>
              <a:rPr sz="2600" spc="80" dirty="0">
                <a:latin typeface="Cambria"/>
                <a:cs typeface="Cambria"/>
              </a:rPr>
              <a:t>and </a:t>
            </a:r>
            <a:r>
              <a:rPr sz="2600" spc="35" dirty="0">
                <a:latin typeface="Cambria"/>
                <a:cs typeface="Cambria"/>
              </a:rPr>
              <a:t>vice-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versa,</a:t>
            </a:r>
            <a:r>
              <a:rPr sz="2600" spc="60" dirty="0">
                <a:latin typeface="Cambria"/>
                <a:cs typeface="Cambria"/>
              </a:rPr>
              <a:t> </a:t>
            </a:r>
            <a:r>
              <a:rPr sz="2600" spc="70" dirty="0">
                <a:latin typeface="Cambria"/>
                <a:cs typeface="Cambria"/>
              </a:rPr>
              <a:t>using</a:t>
            </a:r>
            <a:r>
              <a:rPr sz="2600" spc="6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the</a:t>
            </a:r>
            <a:endParaRPr sz="2600">
              <a:latin typeface="Cambria"/>
              <a:cs typeface="Cambria"/>
            </a:endParaRPr>
          </a:p>
          <a:p>
            <a:pPr marL="241300">
              <a:lnSpc>
                <a:spcPts val="2495"/>
              </a:lnSpc>
            </a:pPr>
            <a:r>
              <a:rPr sz="2600" spc="70" dirty="0">
                <a:latin typeface="Cambria"/>
                <a:cs typeface="Cambria"/>
              </a:rPr>
              <a:t>following </a:t>
            </a:r>
            <a:r>
              <a:rPr sz="2600" spc="-5" dirty="0">
                <a:latin typeface="Cambria"/>
                <a:cs typeface="Cambria"/>
              </a:rPr>
              <a:t>ratio:</a:t>
            </a:r>
            <a:endParaRPr sz="2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600" spc="60" dirty="0">
                <a:latin typeface="Cambria"/>
                <a:cs typeface="Cambria"/>
              </a:rPr>
              <a:t>Suppose</a:t>
            </a:r>
            <a:r>
              <a:rPr sz="2600" spc="35" dirty="0">
                <a:latin typeface="Cambria"/>
                <a:cs typeface="Cambria"/>
              </a:rPr>
              <a:t> </a:t>
            </a:r>
            <a:r>
              <a:rPr sz="2600" spc="-35" dirty="0">
                <a:latin typeface="Cambria"/>
                <a:cs typeface="Cambria"/>
              </a:rPr>
              <a:t>:</a:t>
            </a:r>
            <a:endParaRPr sz="2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i="1" spc="60" dirty="0">
                <a:latin typeface="Cambria"/>
                <a:cs typeface="Cambria"/>
              </a:rPr>
              <a:t>Vmax</a:t>
            </a:r>
            <a:r>
              <a:rPr sz="2600" i="1" spc="45" dirty="0">
                <a:latin typeface="Cambria"/>
                <a:cs typeface="Cambria"/>
              </a:rPr>
              <a:t> </a:t>
            </a:r>
            <a:r>
              <a:rPr sz="2600" spc="5" dirty="0">
                <a:latin typeface="Cambria"/>
                <a:cs typeface="Cambria"/>
              </a:rPr>
              <a:t>is</a:t>
            </a:r>
            <a:r>
              <a:rPr sz="2600" spc="80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7.5V</a:t>
            </a:r>
            <a:r>
              <a:rPr sz="2600" spc="45" dirty="0">
                <a:latin typeface="Cambria"/>
                <a:cs typeface="Cambria"/>
              </a:rPr>
              <a:t> </a:t>
            </a:r>
            <a:r>
              <a:rPr sz="2600" spc="114" dirty="0">
                <a:latin typeface="Cambria"/>
                <a:cs typeface="Cambria"/>
              </a:rPr>
              <a:t>,</a:t>
            </a:r>
            <a:r>
              <a:rPr sz="2600" spc="70" dirty="0">
                <a:latin typeface="Cambria"/>
                <a:cs typeface="Cambria"/>
              </a:rPr>
              <a:t> </a:t>
            </a:r>
            <a:r>
              <a:rPr sz="2600" i="1" spc="-175" dirty="0">
                <a:latin typeface="Cambria"/>
                <a:cs typeface="Cambria"/>
              </a:rPr>
              <a:t>e</a:t>
            </a:r>
            <a:r>
              <a:rPr sz="2600" i="1" spc="75" dirty="0">
                <a:latin typeface="Cambria"/>
                <a:cs typeface="Cambria"/>
              </a:rPr>
              <a:t> </a:t>
            </a:r>
            <a:r>
              <a:rPr sz="2600" spc="135" dirty="0">
                <a:latin typeface="Cambria"/>
                <a:cs typeface="Cambria"/>
              </a:rPr>
              <a:t>=</a:t>
            </a:r>
            <a:r>
              <a:rPr sz="2600" spc="70" dirty="0">
                <a:latin typeface="Cambria"/>
                <a:cs typeface="Cambria"/>
              </a:rPr>
              <a:t> </a:t>
            </a:r>
            <a:r>
              <a:rPr sz="2600" spc="95" dirty="0">
                <a:latin typeface="Cambria"/>
                <a:cs typeface="Cambria"/>
              </a:rPr>
              <a:t>5V,</a:t>
            </a:r>
            <a:endParaRPr sz="2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600" spc="65" dirty="0">
                <a:latin typeface="Cambria"/>
                <a:cs typeface="Cambria"/>
              </a:rPr>
              <a:t>we </a:t>
            </a:r>
            <a:r>
              <a:rPr sz="2600" spc="55" dirty="0">
                <a:latin typeface="Cambria"/>
                <a:cs typeface="Cambria"/>
              </a:rPr>
              <a:t>have</a:t>
            </a:r>
            <a:r>
              <a:rPr sz="2600" spc="60" dirty="0">
                <a:latin typeface="Cambria"/>
                <a:cs typeface="Cambria"/>
              </a:rPr>
              <a:t> </a:t>
            </a:r>
            <a:r>
              <a:rPr sz="2600" spc="5" dirty="0">
                <a:latin typeface="Cambria"/>
                <a:cs typeface="Cambria"/>
              </a:rPr>
              <a:t>the</a:t>
            </a:r>
            <a:r>
              <a:rPr sz="2600" spc="70" dirty="0">
                <a:latin typeface="Cambria"/>
                <a:cs typeface="Cambria"/>
              </a:rPr>
              <a:t> following</a:t>
            </a:r>
            <a:r>
              <a:rPr sz="2600" spc="1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ratio:</a:t>
            </a:r>
            <a:endParaRPr sz="2600">
              <a:latin typeface="Cambria"/>
              <a:cs typeface="Cambria"/>
            </a:endParaRPr>
          </a:p>
          <a:p>
            <a:pPr marL="3670935">
              <a:lnSpc>
                <a:spcPct val="100000"/>
              </a:lnSpc>
              <a:spcBef>
                <a:spcPts val="370"/>
              </a:spcBef>
            </a:pPr>
            <a:r>
              <a:rPr sz="2600" dirty="0">
                <a:latin typeface="Cambria"/>
                <a:cs typeface="Cambria"/>
              </a:rPr>
              <a:t>5/7.5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35" dirty="0">
                <a:latin typeface="Cambria"/>
                <a:cs typeface="Cambria"/>
              </a:rPr>
              <a:t>=</a:t>
            </a:r>
            <a:r>
              <a:rPr sz="2600" spc="35" dirty="0">
                <a:latin typeface="Cambria"/>
                <a:cs typeface="Cambria"/>
              </a:rPr>
              <a:t> </a:t>
            </a:r>
            <a:r>
              <a:rPr sz="2600" spc="60" dirty="0">
                <a:latin typeface="Cambria"/>
                <a:cs typeface="Cambria"/>
              </a:rPr>
              <a:t>d/15,</a:t>
            </a:r>
            <a:endParaRPr sz="2600">
              <a:latin typeface="Cambria"/>
              <a:cs typeface="Cambria"/>
            </a:endParaRPr>
          </a:p>
          <a:p>
            <a:pPr marL="3670935">
              <a:lnSpc>
                <a:spcPct val="100000"/>
              </a:lnSpc>
              <a:spcBef>
                <a:spcPts val="375"/>
              </a:spcBef>
            </a:pPr>
            <a:r>
              <a:rPr sz="2600" i="1" spc="-65" dirty="0">
                <a:latin typeface="Cambria"/>
                <a:cs typeface="Cambria"/>
              </a:rPr>
              <a:t>d</a:t>
            </a:r>
            <a:r>
              <a:rPr sz="2600" i="1" spc="35" dirty="0">
                <a:latin typeface="Cambria"/>
                <a:cs typeface="Cambria"/>
              </a:rPr>
              <a:t> </a:t>
            </a:r>
            <a:r>
              <a:rPr sz="2600" spc="135" dirty="0">
                <a:latin typeface="Cambria"/>
                <a:cs typeface="Cambria"/>
              </a:rPr>
              <a:t>=</a:t>
            </a:r>
            <a:r>
              <a:rPr sz="2600" spc="50" dirty="0">
                <a:latin typeface="Cambria"/>
                <a:cs typeface="Cambria"/>
              </a:rPr>
              <a:t> </a:t>
            </a:r>
            <a:r>
              <a:rPr sz="2600" spc="-135" dirty="0">
                <a:latin typeface="Cambria"/>
                <a:cs typeface="Cambria"/>
              </a:rPr>
              <a:t>1010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0" dirty="0">
                <a:latin typeface="Cambria"/>
                <a:cs typeface="Cambria"/>
              </a:rPr>
              <a:t>(ten)</a:t>
            </a:r>
            <a:endParaRPr sz="26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016" y="2867357"/>
            <a:ext cx="1818692" cy="8188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6628"/>
            <a:ext cx="3860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450" dirty="0"/>
              <a:t>DACs</a:t>
            </a:r>
            <a:r>
              <a:rPr sz="4400" spc="75" dirty="0"/>
              <a:t> </a:t>
            </a:r>
            <a:r>
              <a:rPr sz="4400" spc="114" dirty="0"/>
              <a:t>vs</a:t>
            </a:r>
            <a:r>
              <a:rPr sz="4400" spc="90" dirty="0"/>
              <a:t> </a:t>
            </a:r>
            <a:r>
              <a:rPr sz="4400" spc="450" dirty="0"/>
              <a:t>ADCs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205" y="1450466"/>
            <a:ext cx="10429496" cy="4991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099" y="396239"/>
            <a:ext cx="8538972" cy="58552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75693" y="6514363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b="1" spc="-5" dirty="0">
                <a:latin typeface="Calibri"/>
                <a:cs typeface="Calibri"/>
              </a:rPr>
              <a:t>9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984</Words>
  <Application>Microsoft Office PowerPoint</Application>
  <PresentationFormat>Custom</PresentationFormat>
  <Paragraphs>167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Embedded Systems ADC Interfacing</vt:lpstr>
      <vt:lpstr>What is an ADC?</vt:lpstr>
      <vt:lpstr>What is an ADC Interfacing?</vt:lpstr>
      <vt:lpstr>Why we need ADC Interfacing?</vt:lpstr>
      <vt:lpstr>How many ADC bits are required?</vt:lpstr>
      <vt:lpstr>Working with ADC</vt:lpstr>
      <vt:lpstr>Working with ADC</vt:lpstr>
      <vt:lpstr>DACs vs ADCs</vt:lpstr>
      <vt:lpstr>PowerPoint Presentation</vt:lpstr>
      <vt:lpstr>PowerPoint Presentation</vt:lpstr>
      <vt:lpstr>PowerPoint Presentation</vt:lpstr>
      <vt:lpstr>Soil Moisture</vt:lpstr>
      <vt:lpstr>PowerPoint Presentation</vt:lpstr>
      <vt:lpstr>Voltage Level using Variable Resistor</vt:lpstr>
      <vt:lpstr>Voltage Level using Variable Resistor</vt:lpstr>
      <vt:lpstr>LCD Interface</vt:lpstr>
      <vt:lpstr>PIR Sensor</vt:lpstr>
      <vt:lpstr>PIR Sensor</vt:lpstr>
      <vt:lpstr>Data Acquisition and Control Systems</vt:lpstr>
      <vt:lpstr>Data Flow Graph</vt:lpstr>
      <vt:lpstr>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PC</cp:lastModifiedBy>
  <cp:revision>20</cp:revision>
  <dcterms:created xsi:type="dcterms:W3CDTF">2023-11-27T07:05:36Z</dcterms:created>
  <dcterms:modified xsi:type="dcterms:W3CDTF">2023-12-21T16:55:18Z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2023-11-27T00:00:00Z</vt:filetime>
  </property>
</Properties>
</file>