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24" r:id="rId2"/>
    <p:sldId id="289" r:id="rId3"/>
    <p:sldId id="290" r:id="rId4"/>
    <p:sldId id="291" r:id="rId5"/>
    <p:sldId id="292" r:id="rId6"/>
    <p:sldId id="295" r:id="rId7"/>
    <p:sldId id="320" r:id="rId8"/>
    <p:sldId id="326" r:id="rId9"/>
    <p:sldId id="327" r:id="rId10"/>
    <p:sldId id="300" r:id="rId11"/>
    <p:sldId id="325" r:id="rId12"/>
    <p:sldId id="330" r:id="rId13"/>
    <p:sldId id="331" r:id="rId14"/>
    <p:sldId id="328" r:id="rId15"/>
    <p:sldId id="297" r:id="rId16"/>
    <p:sldId id="298" r:id="rId17"/>
    <p:sldId id="321" r:id="rId18"/>
    <p:sldId id="322" r:id="rId19"/>
    <p:sldId id="329" r:id="rId20"/>
    <p:sldId id="33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75" d="100"/>
          <a:sy n="75" d="100"/>
        </p:scale>
        <p:origin x="-12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756C6-76C8-F846-9A3E-0F775321CC2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FA43B-CEED-4941-A0E2-B7C57120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B919C-825B-2148-9581-E407286676D9}" type="slidenum">
              <a:rPr lang="en-US"/>
              <a:pPr/>
              <a:t>6</a:t>
            </a:fld>
            <a:endParaRPr lang="en-US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9836F-5D99-FE40-9126-A40DAF98044B}" type="slidenum">
              <a:rPr lang="en-US"/>
              <a:pPr/>
              <a:t>7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9836F-5D99-FE40-9126-A40DAF98044B}" type="slidenum">
              <a:rPr lang="en-US"/>
              <a:pPr/>
              <a:t>10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73E3B-EAF7-AA4F-86C4-78125F5012AB}" type="slidenum">
              <a:rPr lang="en-US"/>
              <a:pPr/>
              <a:t>17</a:t>
            </a:fld>
            <a:endParaRPr lang="en-US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81F31-55A9-E042-B1BF-967DFB883B3C}" type="slidenum">
              <a:rPr lang="en-US"/>
              <a:pPr/>
              <a:t>18</a:t>
            </a:fld>
            <a:endParaRPr lang="en-US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B919C-825B-2148-9581-E407286676D9}" type="slidenum">
              <a:rPr lang="en-US"/>
              <a:pPr/>
              <a:t>19</a:t>
            </a:fld>
            <a:endParaRPr lang="en-US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739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44462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341438"/>
            <a:ext cx="4044462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FBF2E22-4C24-EE43-8AC6-59320BA29AA8}" type="slidenum">
              <a:rPr lang="en-GB"/>
              <a:pPr/>
              <a:t>‹#›</a:t>
            </a:fld>
            <a:r>
              <a:rPr lang="en-GB"/>
              <a:t> of 40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4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7D97-3288-CA4F-8B48-EBD88585B2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3" Type="http://schemas.openxmlformats.org/officeDocument/2006/relationships/image" Target="../media/image8.jp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50" Type="http://schemas.openxmlformats.org/officeDocument/2006/relationships/image" Target="../media/image5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D2DBF0-0CE6-124B-BD2B-9E7D8C619F60}"/>
              </a:ext>
            </a:extLst>
          </p:cNvPr>
          <p:cNvSpPr txBox="1">
            <a:spLocks noChangeArrowheads="1"/>
          </p:cNvSpPr>
          <p:nvPr/>
        </p:nvSpPr>
        <p:spPr>
          <a:xfrm>
            <a:off x="2445845" y="4947746"/>
            <a:ext cx="4498975" cy="790575"/>
          </a:xfrm>
          <a:prstGeom prst="rect">
            <a:avLst/>
          </a:prstGeom>
        </p:spPr>
        <p:txBody>
          <a:bodyPr vert="horz" lIns="91440" tIns="45720" rIns="13208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8" indent="0" algn="ctr">
              <a:buFont typeface="Arial"/>
              <a:buNone/>
            </a:pPr>
            <a:r>
              <a:rPr lang="en-US" altLang="en-US" sz="2500" dirty="0" smtClean="0">
                <a:solidFill>
                  <a:srgbClr val="333399"/>
                </a:solidFill>
              </a:rPr>
              <a:t>Embedded Systems Design</a:t>
            </a:r>
            <a:endParaRPr lang="en-US" altLang="en-US" sz="2500" dirty="0">
              <a:solidFill>
                <a:srgbClr val="33339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0D2099E3-7CC1-6A4A-93C8-D8D049CEC0F8}"/>
              </a:ext>
            </a:extLst>
          </p:cNvPr>
          <p:cNvSpPr>
            <a:spLocks/>
          </p:cNvSpPr>
          <p:nvPr/>
        </p:nvSpPr>
        <p:spPr bwMode="auto">
          <a:xfrm>
            <a:off x="1452538" y="2694030"/>
            <a:ext cx="653322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89881" bIns="38100" anchor="ctr">
            <a:spAutoFit/>
          </a:bodyPr>
          <a:lstStyle>
            <a:lvl1pPr marL="127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33399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9pPr>
          </a:lstStyle>
          <a:p>
            <a:pPr algn="ctr" defTabSz="457200">
              <a:spcBef>
                <a:spcPts val="638"/>
              </a:spcBef>
              <a:buSzTx/>
              <a:buNone/>
              <a:defRPr/>
            </a:pPr>
            <a:r>
              <a:rPr lang="en-US" altLang="en-US" sz="4000" dirty="0" smtClean="0">
                <a:solidFill>
                  <a:srgbClr val="333399"/>
                </a:solidFill>
              </a:rPr>
              <a:t>Inter-Integrated Circuit (I2C)</a:t>
            </a:r>
            <a:endParaRPr lang="en-US" altLang="en-US" sz="4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9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Details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Each I2C device recognized by a unique address</a:t>
            </a:r>
          </a:p>
          <a:p>
            <a:endParaRPr lang="en-US" dirty="0"/>
          </a:p>
          <a:p>
            <a:r>
              <a:rPr lang="en-US" dirty="0"/>
              <a:t>Each I2C device can be either a transmitter or receiver</a:t>
            </a:r>
          </a:p>
          <a:p>
            <a:endParaRPr lang="en-US" dirty="0"/>
          </a:p>
          <a:p>
            <a:r>
              <a:rPr lang="en-US" dirty="0"/>
              <a:t>I2C devices can be masters or slaves for a data transfer</a:t>
            </a:r>
          </a:p>
          <a:p>
            <a:pPr lvl="1"/>
            <a:r>
              <a:rPr lang="en-US" dirty="0"/>
              <a:t>Master (usually a microcontroller): Initiates a data transfer on the bus, generates the clock signals to permit that transfer, and terminates the transfer</a:t>
            </a:r>
          </a:p>
          <a:p>
            <a:pPr lvl="1"/>
            <a:r>
              <a:rPr lang="en-US" dirty="0"/>
              <a:t>Slave: Any device addressed by the master at that time</a:t>
            </a:r>
          </a:p>
        </p:txBody>
      </p:sp>
    </p:spTree>
    <p:extLst>
      <p:ext uri="{BB962C8B-B14F-4D97-AF65-F5344CB8AC3E}">
        <p14:creationId xmlns:p14="http://schemas.microsoft.com/office/powerpoint/2010/main" val="30194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DB7C40-8334-0D4C-8D49-826E27C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160337"/>
            <a:ext cx="907084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any device </a:t>
            </a:r>
            <a:br>
              <a:rPr lang="en-US" dirty="0"/>
            </a:br>
            <a:r>
              <a:rPr lang="en-US" dirty="0"/>
              <a:t>transfer or receive on the same two wires?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30FE20-768E-EA45-AC1D-86EC1A50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96528" cy="4525963"/>
          </a:xfrm>
        </p:spPr>
        <p:txBody>
          <a:bodyPr/>
          <a:lstStyle/>
          <a:p>
            <a:r>
              <a:rPr lang="en-US" dirty="0"/>
              <a:t>Pull ups and high-impedance mode pins</a:t>
            </a:r>
          </a:p>
          <a:p>
            <a:pPr lvl="1"/>
            <a:r>
              <a:rPr lang="en-US" dirty="0"/>
              <a:t>Wires default to being “on”, any device can</a:t>
            </a:r>
            <a:br>
              <a:rPr lang="en-US" dirty="0"/>
            </a:br>
            <a:r>
              <a:rPr lang="en-US" dirty="0"/>
              <a:t>make a wire go “off”.</a:t>
            </a:r>
          </a:p>
          <a:p>
            <a:pPr lvl="1"/>
            <a:r>
              <a:rPr lang="en-US" dirty="0"/>
              <a:t>This is super clever. SPI and UART can’t do this, why?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1D54B2-2BF1-3142-A6E0-6545CEB7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3945890"/>
            <a:ext cx="7346696" cy="26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8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Stop Condition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6" y="2852738"/>
            <a:ext cx="7563894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object 10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2873" y="1366942"/>
            <a:ext cx="2927751" cy="146687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24852" y="1678990"/>
            <a:ext cx="5825923" cy="492824"/>
            <a:chOff x="500347" y="1551844"/>
            <a:chExt cx="7777384" cy="801275"/>
          </a:xfrm>
        </p:grpSpPr>
        <p:pic>
          <p:nvPicPr>
            <p:cNvPr id="5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347" y="1658620"/>
              <a:ext cx="94583" cy="94678"/>
            </a:xfrm>
            <a:prstGeom prst="rect">
              <a:avLst/>
            </a:prstGeom>
          </p:spPr>
        </p:pic>
        <p:grpSp>
          <p:nvGrpSpPr>
            <p:cNvPr id="6" name="object 23"/>
            <p:cNvGrpSpPr/>
            <p:nvPr/>
          </p:nvGrpSpPr>
          <p:grpSpPr>
            <a:xfrm>
              <a:off x="840485" y="1559464"/>
              <a:ext cx="993140" cy="244475"/>
              <a:chOff x="1069371" y="1173479"/>
              <a:chExt cx="993140" cy="244475"/>
            </a:xfrm>
          </p:grpSpPr>
          <p:pic>
            <p:nvPicPr>
              <p:cNvPr id="7" name="object 24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69371" y="1173479"/>
                <a:ext cx="396716" cy="244125"/>
              </a:xfrm>
              <a:prstGeom prst="rect">
                <a:avLst/>
              </a:prstGeom>
            </p:spPr>
          </p:pic>
          <p:pic>
            <p:nvPicPr>
              <p:cNvPr id="8" name="object 25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90472" y="1234535"/>
                <a:ext cx="114395" cy="183070"/>
              </a:xfrm>
              <a:prstGeom prst="rect">
                <a:avLst/>
              </a:prstGeom>
            </p:spPr>
          </p:pic>
          <p:pic>
            <p:nvPicPr>
              <p:cNvPr id="9" name="object 26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29251" y="1190243"/>
                <a:ext cx="291369" cy="227361"/>
              </a:xfrm>
              <a:prstGeom prst="rect">
                <a:avLst/>
              </a:prstGeom>
            </p:spPr>
          </p:pic>
          <p:pic>
            <p:nvPicPr>
              <p:cNvPr id="10" name="object 27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55672" y="1234535"/>
                <a:ext cx="106775" cy="180022"/>
              </a:xfrm>
              <a:prstGeom prst="rect">
                <a:avLst/>
              </a:prstGeom>
            </p:spPr>
          </p:pic>
        </p:grpSp>
        <p:grpSp>
          <p:nvGrpSpPr>
            <p:cNvPr id="11" name="object 28"/>
            <p:cNvGrpSpPr/>
            <p:nvPr/>
          </p:nvGrpSpPr>
          <p:grpSpPr>
            <a:xfrm>
              <a:off x="1955672" y="1551844"/>
              <a:ext cx="671830" cy="317500"/>
              <a:chOff x="2184558" y="1165859"/>
              <a:chExt cx="671830" cy="317500"/>
            </a:xfrm>
          </p:grpSpPr>
          <p:pic>
            <p:nvPicPr>
              <p:cNvPr id="12" name="object 29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84558" y="1234535"/>
                <a:ext cx="154019" cy="248697"/>
              </a:xfrm>
              <a:prstGeom prst="rect">
                <a:avLst/>
              </a:prstGeom>
            </p:spPr>
          </p:pic>
          <p:pic>
            <p:nvPicPr>
              <p:cNvPr id="13" name="object 30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370677" y="1239107"/>
                <a:ext cx="141827" cy="178498"/>
              </a:xfrm>
              <a:prstGeom prst="rect">
                <a:avLst/>
              </a:prstGeom>
            </p:spPr>
          </p:pic>
          <p:sp>
            <p:nvSpPr>
              <p:cNvPr id="14" name="object 31"/>
              <p:cNvSpPr/>
              <p:nvPr/>
            </p:nvSpPr>
            <p:spPr>
              <a:xfrm>
                <a:off x="2556789" y="1165859"/>
                <a:ext cx="160655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160655" h="252094">
                    <a:moveTo>
                      <a:pt x="60960" y="222796"/>
                    </a:moveTo>
                    <a:lnTo>
                      <a:pt x="51816" y="222796"/>
                    </a:lnTo>
                    <a:lnTo>
                      <a:pt x="44196" y="221272"/>
                    </a:lnTo>
                    <a:lnTo>
                      <a:pt x="39624" y="215176"/>
                    </a:lnTo>
                    <a:lnTo>
                      <a:pt x="33528" y="210604"/>
                    </a:lnTo>
                    <a:lnTo>
                      <a:pt x="30480" y="202984"/>
                    </a:lnTo>
                    <a:lnTo>
                      <a:pt x="30480" y="0"/>
                    </a:lnTo>
                    <a:lnTo>
                      <a:pt x="0" y="0"/>
                    </a:lnTo>
                    <a:lnTo>
                      <a:pt x="0" y="198412"/>
                    </a:lnTo>
                    <a:lnTo>
                      <a:pt x="3733" y="221538"/>
                    </a:lnTo>
                    <a:lnTo>
                      <a:pt x="15049" y="238226"/>
                    </a:lnTo>
                    <a:lnTo>
                      <a:pt x="34074" y="248348"/>
                    </a:lnTo>
                    <a:lnTo>
                      <a:pt x="60960" y="251752"/>
                    </a:lnTo>
                    <a:lnTo>
                      <a:pt x="60960" y="222796"/>
                    </a:lnTo>
                    <a:close/>
                  </a:path>
                  <a:path w="160655" h="252094">
                    <a:moveTo>
                      <a:pt x="160108" y="222796"/>
                    </a:moveTo>
                    <a:lnTo>
                      <a:pt x="150964" y="222796"/>
                    </a:lnTo>
                    <a:lnTo>
                      <a:pt x="143344" y="221272"/>
                    </a:lnTo>
                    <a:lnTo>
                      <a:pt x="138772" y="215176"/>
                    </a:lnTo>
                    <a:lnTo>
                      <a:pt x="132676" y="210604"/>
                    </a:lnTo>
                    <a:lnTo>
                      <a:pt x="129628" y="202984"/>
                    </a:lnTo>
                    <a:lnTo>
                      <a:pt x="129628" y="0"/>
                    </a:lnTo>
                    <a:lnTo>
                      <a:pt x="99148" y="0"/>
                    </a:lnTo>
                    <a:lnTo>
                      <a:pt x="99148" y="198412"/>
                    </a:lnTo>
                    <a:lnTo>
                      <a:pt x="102895" y="221538"/>
                    </a:lnTo>
                    <a:lnTo>
                      <a:pt x="114198" y="238226"/>
                    </a:lnTo>
                    <a:lnTo>
                      <a:pt x="133235" y="248348"/>
                    </a:lnTo>
                    <a:lnTo>
                      <a:pt x="160108" y="251752"/>
                    </a:lnTo>
                    <a:lnTo>
                      <a:pt x="160108" y="22279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32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741390" y="1234535"/>
                <a:ext cx="114395" cy="183070"/>
              </a:xfrm>
              <a:prstGeom prst="rect">
                <a:avLst/>
              </a:prstGeom>
            </p:spPr>
          </p:pic>
        </p:grpSp>
        <p:grpSp>
          <p:nvGrpSpPr>
            <p:cNvPr id="16" name="object 33"/>
            <p:cNvGrpSpPr/>
            <p:nvPr/>
          </p:nvGrpSpPr>
          <p:grpSpPr>
            <a:xfrm>
              <a:off x="2753486" y="1556416"/>
              <a:ext cx="552450" cy="247650"/>
              <a:chOff x="2982372" y="1170431"/>
              <a:chExt cx="552450" cy="247650"/>
            </a:xfrm>
          </p:grpSpPr>
          <p:pic>
            <p:nvPicPr>
              <p:cNvPr id="17" name="object 34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982372" y="1170431"/>
                <a:ext cx="135731" cy="247173"/>
              </a:xfrm>
              <a:prstGeom prst="rect">
                <a:avLst/>
              </a:prstGeom>
            </p:spPr>
          </p:pic>
          <p:pic>
            <p:nvPicPr>
              <p:cNvPr id="18" name="object 35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156299" y="1170431"/>
                <a:ext cx="378333" cy="244125"/>
              </a:xfrm>
              <a:prstGeom prst="rect">
                <a:avLst/>
              </a:prstGeom>
            </p:spPr>
          </p:pic>
        </p:grpSp>
        <p:grpSp>
          <p:nvGrpSpPr>
            <p:cNvPr id="19" name="object 36"/>
            <p:cNvGrpSpPr/>
            <p:nvPr/>
          </p:nvGrpSpPr>
          <p:grpSpPr>
            <a:xfrm>
              <a:off x="3414045" y="1551844"/>
              <a:ext cx="502284" cy="252095"/>
              <a:chOff x="3642931" y="1165859"/>
              <a:chExt cx="502284" cy="252095"/>
            </a:xfrm>
          </p:grpSpPr>
          <p:sp>
            <p:nvSpPr>
              <p:cNvPr id="20" name="object 37"/>
              <p:cNvSpPr/>
              <p:nvPr/>
            </p:nvSpPr>
            <p:spPr>
              <a:xfrm>
                <a:off x="3642931" y="1165859"/>
                <a:ext cx="5969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252094">
                    <a:moveTo>
                      <a:pt x="59531" y="251745"/>
                    </a:moveTo>
                    <a:lnTo>
                      <a:pt x="33472" y="248340"/>
                    </a:lnTo>
                    <a:lnTo>
                      <a:pt x="14870" y="238220"/>
                    </a:lnTo>
                    <a:lnTo>
                      <a:pt x="3716" y="221527"/>
                    </a:lnTo>
                    <a:lnTo>
                      <a:pt x="0" y="198405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30480" y="202977"/>
                    </a:lnTo>
                    <a:lnTo>
                      <a:pt x="33528" y="210597"/>
                    </a:lnTo>
                    <a:lnTo>
                      <a:pt x="44195" y="221265"/>
                    </a:lnTo>
                    <a:lnTo>
                      <a:pt x="51816" y="222789"/>
                    </a:lnTo>
                    <a:lnTo>
                      <a:pt x="59531" y="222789"/>
                    </a:lnTo>
                    <a:lnTo>
                      <a:pt x="59531" y="25174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1" name="object 38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726846" y="1234535"/>
                <a:ext cx="417957" cy="183070"/>
              </a:xfrm>
              <a:prstGeom prst="rect">
                <a:avLst/>
              </a:prstGeom>
            </p:spPr>
          </p:pic>
        </p:grpSp>
        <p:grpSp>
          <p:nvGrpSpPr>
            <p:cNvPr id="22" name="object 39"/>
            <p:cNvGrpSpPr/>
            <p:nvPr/>
          </p:nvGrpSpPr>
          <p:grpSpPr>
            <a:xfrm>
              <a:off x="4021264" y="1551844"/>
              <a:ext cx="505459" cy="252095"/>
              <a:chOff x="4250150" y="1165859"/>
              <a:chExt cx="505459" cy="252095"/>
            </a:xfrm>
          </p:grpSpPr>
          <p:pic>
            <p:nvPicPr>
              <p:cNvPr id="23" name="object 40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250150" y="1237583"/>
                <a:ext cx="245554" cy="180022"/>
              </a:xfrm>
              <a:prstGeom prst="rect">
                <a:avLst/>
              </a:prstGeom>
            </p:spPr>
          </p:pic>
          <p:pic>
            <p:nvPicPr>
              <p:cNvPr id="24" name="object 41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520088" y="1165859"/>
                <a:ext cx="138779" cy="248697"/>
              </a:xfrm>
              <a:prstGeom prst="rect">
                <a:avLst/>
              </a:prstGeom>
            </p:spPr>
          </p:pic>
          <p:sp>
            <p:nvSpPr>
              <p:cNvPr id="25" name="object 42"/>
              <p:cNvSpPr/>
              <p:nvPr/>
            </p:nvSpPr>
            <p:spPr>
              <a:xfrm>
                <a:off x="4694015" y="1171956"/>
                <a:ext cx="61594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61595" h="243205">
                    <a:moveTo>
                      <a:pt x="47244" y="38195"/>
                    </a:moveTo>
                    <a:lnTo>
                      <a:pt x="36576" y="38195"/>
                    </a:lnTo>
                    <a:lnTo>
                      <a:pt x="32004" y="36671"/>
                    </a:lnTo>
                    <a:lnTo>
                      <a:pt x="27432" y="33623"/>
                    </a:lnTo>
                    <a:lnTo>
                      <a:pt x="24384" y="28956"/>
                    </a:lnTo>
                    <a:lnTo>
                      <a:pt x="22860" y="24384"/>
                    </a:lnTo>
                    <a:lnTo>
                      <a:pt x="22860" y="13716"/>
                    </a:lnTo>
                    <a:lnTo>
                      <a:pt x="24384" y="9144"/>
                    </a:lnTo>
                    <a:lnTo>
                      <a:pt x="32004" y="1524"/>
                    </a:lnTo>
                    <a:lnTo>
                      <a:pt x="36576" y="0"/>
                    </a:lnTo>
                    <a:lnTo>
                      <a:pt x="47244" y="0"/>
                    </a:lnTo>
                    <a:lnTo>
                      <a:pt x="51911" y="1524"/>
                    </a:lnTo>
                    <a:lnTo>
                      <a:pt x="54959" y="6096"/>
                    </a:lnTo>
                    <a:lnTo>
                      <a:pt x="59531" y="9144"/>
                    </a:lnTo>
                    <a:lnTo>
                      <a:pt x="61055" y="13716"/>
                    </a:lnTo>
                    <a:lnTo>
                      <a:pt x="61055" y="24384"/>
                    </a:lnTo>
                    <a:lnTo>
                      <a:pt x="59531" y="28956"/>
                    </a:lnTo>
                    <a:lnTo>
                      <a:pt x="54959" y="33623"/>
                    </a:lnTo>
                    <a:lnTo>
                      <a:pt x="51911" y="36671"/>
                    </a:lnTo>
                    <a:lnTo>
                      <a:pt x="47244" y="38195"/>
                    </a:lnTo>
                    <a:close/>
                  </a:path>
                  <a:path w="61595" h="243205">
                    <a:moveTo>
                      <a:pt x="54959" y="242601"/>
                    </a:moveTo>
                    <a:lnTo>
                      <a:pt x="24384" y="242601"/>
                    </a:lnTo>
                    <a:lnTo>
                      <a:pt x="24384" y="93059"/>
                    </a:lnTo>
                    <a:lnTo>
                      <a:pt x="0" y="93059"/>
                    </a:lnTo>
                    <a:lnTo>
                      <a:pt x="0" y="67151"/>
                    </a:lnTo>
                    <a:lnTo>
                      <a:pt x="54959" y="67151"/>
                    </a:lnTo>
                    <a:lnTo>
                      <a:pt x="54959" y="24260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43"/>
            <p:cNvGrpSpPr/>
            <p:nvPr/>
          </p:nvGrpSpPr>
          <p:grpSpPr>
            <a:xfrm>
              <a:off x="4573428" y="1551844"/>
              <a:ext cx="245745" cy="252095"/>
              <a:chOff x="4802314" y="1165859"/>
              <a:chExt cx="245745" cy="252095"/>
            </a:xfrm>
          </p:grpSpPr>
          <p:sp>
            <p:nvSpPr>
              <p:cNvPr id="27" name="object 44"/>
              <p:cNvSpPr/>
              <p:nvPr/>
            </p:nvSpPr>
            <p:spPr>
              <a:xfrm>
                <a:off x="4802314" y="1165859"/>
                <a:ext cx="5969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252094">
                    <a:moveTo>
                      <a:pt x="59531" y="251745"/>
                    </a:moveTo>
                    <a:lnTo>
                      <a:pt x="33472" y="248340"/>
                    </a:lnTo>
                    <a:lnTo>
                      <a:pt x="14870" y="238220"/>
                    </a:lnTo>
                    <a:lnTo>
                      <a:pt x="3716" y="221527"/>
                    </a:lnTo>
                    <a:lnTo>
                      <a:pt x="0" y="198405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30480" y="202977"/>
                    </a:lnTo>
                    <a:lnTo>
                      <a:pt x="33528" y="210597"/>
                    </a:lnTo>
                    <a:lnTo>
                      <a:pt x="44291" y="221265"/>
                    </a:lnTo>
                    <a:lnTo>
                      <a:pt x="50387" y="222789"/>
                    </a:lnTo>
                    <a:lnTo>
                      <a:pt x="59531" y="222789"/>
                    </a:lnTo>
                    <a:lnTo>
                      <a:pt x="59531" y="25174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8" name="object 45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886229" y="1234535"/>
                <a:ext cx="161734" cy="183070"/>
              </a:xfrm>
              <a:prstGeom prst="rect">
                <a:avLst/>
              </a:prstGeom>
            </p:spPr>
          </p:pic>
        </p:grpSp>
        <p:grpSp>
          <p:nvGrpSpPr>
            <p:cNvPr id="29" name="object 46"/>
            <p:cNvGrpSpPr/>
            <p:nvPr/>
          </p:nvGrpSpPr>
          <p:grpSpPr>
            <a:xfrm>
              <a:off x="4947189" y="1556416"/>
              <a:ext cx="514350" cy="247650"/>
              <a:chOff x="5176075" y="1170431"/>
              <a:chExt cx="514350" cy="247650"/>
            </a:xfrm>
          </p:grpSpPr>
          <p:pic>
            <p:nvPicPr>
              <p:cNvPr id="30" name="object 47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176075" y="1170431"/>
                <a:ext cx="134207" cy="247173"/>
              </a:xfrm>
              <a:prstGeom prst="rect">
                <a:avLst/>
              </a:prstGeom>
            </p:spPr>
          </p:pic>
          <p:pic>
            <p:nvPicPr>
              <p:cNvPr id="31" name="object 48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336191" y="1170432"/>
                <a:ext cx="175450" cy="247173"/>
              </a:xfrm>
              <a:prstGeom prst="rect">
                <a:avLst/>
              </a:prstGeom>
            </p:spPr>
          </p:pic>
          <p:sp>
            <p:nvSpPr>
              <p:cNvPr id="32" name="object 49"/>
              <p:cNvSpPr/>
              <p:nvPr/>
            </p:nvSpPr>
            <p:spPr>
              <a:xfrm>
                <a:off x="5549824" y="1173479"/>
                <a:ext cx="14033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241300">
                    <a:moveTo>
                      <a:pt x="140309" y="210820"/>
                    </a:moveTo>
                    <a:lnTo>
                      <a:pt x="32016" y="210820"/>
                    </a:lnTo>
                    <a:lnTo>
                      <a:pt x="32016" y="0"/>
                    </a:lnTo>
                    <a:lnTo>
                      <a:pt x="0" y="0"/>
                    </a:lnTo>
                    <a:lnTo>
                      <a:pt x="0" y="210820"/>
                    </a:lnTo>
                    <a:lnTo>
                      <a:pt x="0" y="241300"/>
                    </a:lnTo>
                    <a:lnTo>
                      <a:pt x="140309" y="241300"/>
                    </a:lnTo>
                    <a:lnTo>
                      <a:pt x="140309" y="2108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3" name="object 50"/>
            <p:cNvGrpSpPr/>
            <p:nvPr/>
          </p:nvGrpSpPr>
          <p:grpSpPr>
            <a:xfrm>
              <a:off x="5568028" y="1557940"/>
              <a:ext cx="207645" cy="245745"/>
              <a:chOff x="5796914" y="1171955"/>
              <a:chExt cx="207645" cy="245745"/>
            </a:xfrm>
          </p:grpSpPr>
          <p:sp>
            <p:nvSpPr>
              <p:cNvPr id="34" name="object 51"/>
              <p:cNvSpPr/>
              <p:nvPr/>
            </p:nvSpPr>
            <p:spPr>
              <a:xfrm>
                <a:off x="5796914" y="1171955"/>
                <a:ext cx="59690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243205">
                    <a:moveTo>
                      <a:pt x="45815" y="38195"/>
                    </a:moveTo>
                    <a:lnTo>
                      <a:pt x="35052" y="38195"/>
                    </a:lnTo>
                    <a:lnTo>
                      <a:pt x="30480" y="36671"/>
                    </a:lnTo>
                    <a:lnTo>
                      <a:pt x="27432" y="33623"/>
                    </a:lnTo>
                    <a:lnTo>
                      <a:pt x="22860" y="28956"/>
                    </a:lnTo>
                    <a:lnTo>
                      <a:pt x="21336" y="24384"/>
                    </a:lnTo>
                    <a:lnTo>
                      <a:pt x="21336" y="13716"/>
                    </a:lnTo>
                    <a:lnTo>
                      <a:pt x="22860" y="9144"/>
                    </a:lnTo>
                    <a:lnTo>
                      <a:pt x="27432" y="6096"/>
                    </a:lnTo>
                    <a:lnTo>
                      <a:pt x="30480" y="1524"/>
                    </a:lnTo>
                    <a:lnTo>
                      <a:pt x="35052" y="0"/>
                    </a:lnTo>
                    <a:lnTo>
                      <a:pt x="45815" y="0"/>
                    </a:lnTo>
                    <a:lnTo>
                      <a:pt x="50387" y="1524"/>
                    </a:lnTo>
                    <a:lnTo>
                      <a:pt x="58007" y="9144"/>
                    </a:lnTo>
                    <a:lnTo>
                      <a:pt x="59531" y="13716"/>
                    </a:lnTo>
                    <a:lnTo>
                      <a:pt x="59531" y="24384"/>
                    </a:lnTo>
                    <a:lnTo>
                      <a:pt x="58007" y="28956"/>
                    </a:lnTo>
                    <a:lnTo>
                      <a:pt x="54959" y="33623"/>
                    </a:lnTo>
                    <a:lnTo>
                      <a:pt x="50387" y="36671"/>
                    </a:lnTo>
                    <a:lnTo>
                      <a:pt x="45815" y="38195"/>
                    </a:lnTo>
                    <a:close/>
                  </a:path>
                  <a:path w="59689" h="243205">
                    <a:moveTo>
                      <a:pt x="54959" y="242601"/>
                    </a:moveTo>
                    <a:lnTo>
                      <a:pt x="24384" y="242601"/>
                    </a:lnTo>
                    <a:lnTo>
                      <a:pt x="24384" y="93059"/>
                    </a:lnTo>
                    <a:lnTo>
                      <a:pt x="0" y="93059"/>
                    </a:lnTo>
                    <a:lnTo>
                      <a:pt x="0" y="67151"/>
                    </a:lnTo>
                    <a:lnTo>
                      <a:pt x="54959" y="67151"/>
                    </a:lnTo>
                    <a:lnTo>
                      <a:pt x="54959" y="24260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5" name="object 52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89974" y="1234535"/>
                <a:ext cx="114395" cy="183070"/>
              </a:xfrm>
              <a:prstGeom prst="rect">
                <a:avLst/>
              </a:prstGeom>
            </p:spPr>
          </p:pic>
        </p:grpSp>
        <p:grpSp>
          <p:nvGrpSpPr>
            <p:cNvPr id="36" name="object 53"/>
            <p:cNvGrpSpPr/>
            <p:nvPr/>
          </p:nvGrpSpPr>
          <p:grpSpPr>
            <a:xfrm>
              <a:off x="5909785" y="1551844"/>
              <a:ext cx="587375" cy="317500"/>
              <a:chOff x="6138671" y="1165859"/>
              <a:chExt cx="587375" cy="317500"/>
            </a:xfrm>
          </p:grpSpPr>
          <p:pic>
            <p:nvPicPr>
              <p:cNvPr id="37" name="object 54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38671" y="1165859"/>
                <a:ext cx="140303" cy="248697"/>
              </a:xfrm>
              <a:prstGeom prst="rect">
                <a:avLst/>
              </a:prstGeom>
            </p:spPr>
          </p:pic>
          <p:sp>
            <p:nvSpPr>
              <p:cNvPr id="38" name="object 55"/>
              <p:cNvSpPr/>
              <p:nvPr/>
            </p:nvSpPr>
            <p:spPr>
              <a:xfrm>
                <a:off x="6312586" y="1171968"/>
                <a:ext cx="242570" cy="311785"/>
              </a:xfrm>
              <a:custGeom>
                <a:avLst/>
                <a:gdLst/>
                <a:ahLst/>
                <a:cxnLst/>
                <a:rect l="l" t="t" r="r" b="b"/>
                <a:pathLst>
                  <a:path w="242570" h="311784">
                    <a:moveTo>
                      <a:pt x="56388" y="67144"/>
                    </a:moveTo>
                    <a:lnTo>
                      <a:pt x="0" y="67144"/>
                    </a:lnTo>
                    <a:lnTo>
                      <a:pt x="0" y="93052"/>
                    </a:lnTo>
                    <a:lnTo>
                      <a:pt x="24384" y="93052"/>
                    </a:lnTo>
                    <a:lnTo>
                      <a:pt x="24384" y="242595"/>
                    </a:lnTo>
                    <a:lnTo>
                      <a:pt x="56388" y="242595"/>
                    </a:lnTo>
                    <a:lnTo>
                      <a:pt x="56388" y="67144"/>
                    </a:lnTo>
                    <a:close/>
                  </a:path>
                  <a:path w="242570" h="311784">
                    <a:moveTo>
                      <a:pt x="60960" y="13716"/>
                    </a:moveTo>
                    <a:lnTo>
                      <a:pt x="59436" y="9144"/>
                    </a:lnTo>
                    <a:lnTo>
                      <a:pt x="54864" y="6096"/>
                    </a:lnTo>
                    <a:lnTo>
                      <a:pt x="51816" y="1524"/>
                    </a:lnTo>
                    <a:lnTo>
                      <a:pt x="47244" y="0"/>
                    </a:lnTo>
                    <a:lnTo>
                      <a:pt x="36576" y="0"/>
                    </a:lnTo>
                    <a:lnTo>
                      <a:pt x="32004" y="1524"/>
                    </a:lnTo>
                    <a:lnTo>
                      <a:pt x="24384" y="9144"/>
                    </a:lnTo>
                    <a:lnTo>
                      <a:pt x="22860" y="13716"/>
                    </a:lnTo>
                    <a:lnTo>
                      <a:pt x="22860" y="24384"/>
                    </a:lnTo>
                    <a:lnTo>
                      <a:pt x="24384" y="28956"/>
                    </a:lnTo>
                    <a:lnTo>
                      <a:pt x="28956" y="33616"/>
                    </a:lnTo>
                    <a:lnTo>
                      <a:pt x="32004" y="36664"/>
                    </a:lnTo>
                    <a:lnTo>
                      <a:pt x="36576" y="38188"/>
                    </a:lnTo>
                    <a:lnTo>
                      <a:pt x="47244" y="38188"/>
                    </a:lnTo>
                    <a:lnTo>
                      <a:pt x="51816" y="36664"/>
                    </a:lnTo>
                    <a:lnTo>
                      <a:pt x="54864" y="33616"/>
                    </a:lnTo>
                    <a:lnTo>
                      <a:pt x="59436" y="28956"/>
                    </a:lnTo>
                    <a:lnTo>
                      <a:pt x="60960" y="24384"/>
                    </a:lnTo>
                    <a:lnTo>
                      <a:pt x="60960" y="13716"/>
                    </a:lnTo>
                    <a:close/>
                  </a:path>
                  <a:path w="242570" h="311784">
                    <a:moveTo>
                      <a:pt x="242519" y="256400"/>
                    </a:moveTo>
                    <a:lnTo>
                      <a:pt x="241414" y="246392"/>
                    </a:lnTo>
                    <a:lnTo>
                      <a:pt x="238328" y="237274"/>
                    </a:lnTo>
                    <a:lnTo>
                      <a:pt x="237858" y="236499"/>
                    </a:lnTo>
                    <a:lnTo>
                      <a:pt x="233514" y="229311"/>
                    </a:lnTo>
                    <a:lnTo>
                      <a:pt x="227279" y="222783"/>
                    </a:lnTo>
                    <a:lnTo>
                      <a:pt x="219583" y="217017"/>
                    </a:lnTo>
                    <a:lnTo>
                      <a:pt x="215011" y="215163"/>
                    </a:lnTo>
                    <a:lnTo>
                      <a:pt x="210324" y="213258"/>
                    </a:lnTo>
                    <a:lnTo>
                      <a:pt x="199631" y="211213"/>
                    </a:lnTo>
                    <a:lnTo>
                      <a:pt x="187655" y="210591"/>
                    </a:lnTo>
                    <a:lnTo>
                      <a:pt x="175361" y="210591"/>
                    </a:lnTo>
                    <a:lnTo>
                      <a:pt x="154025" y="213639"/>
                    </a:lnTo>
                    <a:lnTo>
                      <a:pt x="147929" y="215163"/>
                    </a:lnTo>
                    <a:lnTo>
                      <a:pt x="132689" y="215163"/>
                    </a:lnTo>
                    <a:lnTo>
                      <a:pt x="126593" y="212115"/>
                    </a:lnTo>
                    <a:lnTo>
                      <a:pt x="126593" y="204495"/>
                    </a:lnTo>
                    <a:lnTo>
                      <a:pt x="129641" y="202971"/>
                    </a:lnTo>
                    <a:lnTo>
                      <a:pt x="134213" y="199923"/>
                    </a:lnTo>
                    <a:lnTo>
                      <a:pt x="140309" y="198399"/>
                    </a:lnTo>
                    <a:lnTo>
                      <a:pt x="143357" y="196875"/>
                    </a:lnTo>
                    <a:lnTo>
                      <a:pt x="146405" y="196875"/>
                    </a:lnTo>
                    <a:lnTo>
                      <a:pt x="185280" y="191808"/>
                    </a:lnTo>
                    <a:lnTo>
                      <a:pt x="219849" y="169341"/>
                    </a:lnTo>
                    <a:lnTo>
                      <a:pt x="223481" y="164223"/>
                    </a:lnTo>
                    <a:lnTo>
                      <a:pt x="228231" y="153530"/>
                    </a:lnTo>
                    <a:lnTo>
                      <a:pt x="230962" y="141986"/>
                    </a:lnTo>
                    <a:lnTo>
                      <a:pt x="231851" y="129717"/>
                    </a:lnTo>
                    <a:lnTo>
                      <a:pt x="231254" y="117703"/>
                    </a:lnTo>
                    <a:lnTo>
                      <a:pt x="229374" y="106819"/>
                    </a:lnTo>
                    <a:lnTo>
                      <a:pt x="226060" y="97066"/>
                    </a:lnTo>
                    <a:lnTo>
                      <a:pt x="221183" y="88480"/>
                    </a:lnTo>
                    <a:lnTo>
                      <a:pt x="239471" y="74764"/>
                    </a:lnTo>
                    <a:lnTo>
                      <a:pt x="237820" y="73240"/>
                    </a:lnTo>
                    <a:lnTo>
                      <a:pt x="218135" y="54952"/>
                    </a:lnTo>
                    <a:lnTo>
                      <a:pt x="202895" y="73240"/>
                    </a:lnTo>
                    <a:lnTo>
                      <a:pt x="199745" y="71513"/>
                    </a:lnTo>
                    <a:lnTo>
                      <a:pt x="199745" y="126669"/>
                    </a:lnTo>
                    <a:lnTo>
                      <a:pt x="199745" y="129717"/>
                    </a:lnTo>
                    <a:lnTo>
                      <a:pt x="179412" y="166865"/>
                    </a:lnTo>
                    <a:lnTo>
                      <a:pt x="164693" y="169341"/>
                    </a:lnTo>
                    <a:lnTo>
                      <a:pt x="156997" y="168757"/>
                    </a:lnTo>
                    <a:lnTo>
                      <a:pt x="128714" y="136817"/>
                    </a:lnTo>
                    <a:lnTo>
                      <a:pt x="128219" y="129717"/>
                    </a:lnTo>
                    <a:lnTo>
                      <a:pt x="128219" y="126669"/>
                    </a:lnTo>
                    <a:lnTo>
                      <a:pt x="150025" y="90957"/>
                    </a:lnTo>
                    <a:lnTo>
                      <a:pt x="164693" y="88480"/>
                    </a:lnTo>
                    <a:lnTo>
                      <a:pt x="172186" y="89077"/>
                    </a:lnTo>
                    <a:lnTo>
                      <a:pt x="199275" y="119608"/>
                    </a:lnTo>
                    <a:lnTo>
                      <a:pt x="199745" y="126669"/>
                    </a:lnTo>
                    <a:lnTo>
                      <a:pt x="199745" y="71513"/>
                    </a:lnTo>
                    <a:lnTo>
                      <a:pt x="195199" y="68999"/>
                    </a:lnTo>
                    <a:lnTo>
                      <a:pt x="185928" y="65620"/>
                    </a:lnTo>
                    <a:lnTo>
                      <a:pt x="175196" y="63385"/>
                    </a:lnTo>
                    <a:lnTo>
                      <a:pt x="163169" y="62572"/>
                    </a:lnTo>
                    <a:lnTo>
                      <a:pt x="149148" y="63715"/>
                    </a:lnTo>
                    <a:lnTo>
                      <a:pt x="107048" y="90589"/>
                    </a:lnTo>
                    <a:lnTo>
                      <a:pt x="96113" y="126669"/>
                    </a:lnTo>
                    <a:lnTo>
                      <a:pt x="98399" y="146697"/>
                    </a:lnTo>
                    <a:lnTo>
                      <a:pt x="105257" y="163449"/>
                    </a:lnTo>
                    <a:lnTo>
                      <a:pt x="116687" y="177076"/>
                    </a:lnTo>
                    <a:lnTo>
                      <a:pt x="132689" y="187731"/>
                    </a:lnTo>
                    <a:lnTo>
                      <a:pt x="125069" y="189255"/>
                    </a:lnTo>
                    <a:lnTo>
                      <a:pt x="117449" y="193827"/>
                    </a:lnTo>
                    <a:lnTo>
                      <a:pt x="105257" y="202971"/>
                    </a:lnTo>
                    <a:lnTo>
                      <a:pt x="102209" y="207543"/>
                    </a:lnTo>
                    <a:lnTo>
                      <a:pt x="102209" y="213639"/>
                    </a:lnTo>
                    <a:lnTo>
                      <a:pt x="104736" y="225640"/>
                    </a:lnTo>
                    <a:lnTo>
                      <a:pt x="112115" y="234213"/>
                    </a:lnTo>
                    <a:lnTo>
                      <a:pt x="124066" y="239356"/>
                    </a:lnTo>
                    <a:lnTo>
                      <a:pt x="140309" y="241071"/>
                    </a:lnTo>
                    <a:lnTo>
                      <a:pt x="152501" y="241071"/>
                    </a:lnTo>
                    <a:lnTo>
                      <a:pt x="170789" y="238023"/>
                    </a:lnTo>
                    <a:lnTo>
                      <a:pt x="176885" y="236499"/>
                    </a:lnTo>
                    <a:lnTo>
                      <a:pt x="180035" y="236499"/>
                    </a:lnTo>
                    <a:lnTo>
                      <a:pt x="194030" y="237909"/>
                    </a:lnTo>
                    <a:lnTo>
                      <a:pt x="204038" y="242036"/>
                    </a:lnTo>
                    <a:lnTo>
                      <a:pt x="210032" y="248754"/>
                    </a:lnTo>
                    <a:lnTo>
                      <a:pt x="212039" y="257924"/>
                    </a:lnTo>
                    <a:lnTo>
                      <a:pt x="212039" y="265544"/>
                    </a:lnTo>
                    <a:lnTo>
                      <a:pt x="176009" y="283286"/>
                    </a:lnTo>
                    <a:lnTo>
                      <a:pt x="166217" y="283832"/>
                    </a:lnTo>
                    <a:lnTo>
                      <a:pt x="154508" y="282689"/>
                    </a:lnTo>
                    <a:lnTo>
                      <a:pt x="142214" y="279260"/>
                    </a:lnTo>
                    <a:lnTo>
                      <a:pt x="129362" y="273545"/>
                    </a:lnTo>
                    <a:lnTo>
                      <a:pt x="115925" y="265544"/>
                    </a:lnTo>
                    <a:lnTo>
                      <a:pt x="99161" y="289928"/>
                    </a:lnTo>
                    <a:lnTo>
                      <a:pt x="138760" y="307416"/>
                    </a:lnTo>
                    <a:lnTo>
                      <a:pt x="164693" y="311264"/>
                    </a:lnTo>
                    <a:lnTo>
                      <a:pt x="181038" y="310172"/>
                    </a:lnTo>
                    <a:lnTo>
                      <a:pt x="219659" y="296024"/>
                    </a:lnTo>
                    <a:lnTo>
                      <a:pt x="232651" y="283832"/>
                    </a:lnTo>
                    <a:lnTo>
                      <a:pt x="236804" y="278498"/>
                    </a:lnTo>
                    <a:lnTo>
                      <a:pt x="241084" y="268173"/>
                    </a:lnTo>
                    <a:lnTo>
                      <a:pt x="242519" y="2564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9" name="object 56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585585" y="1165859"/>
                <a:ext cx="140398" cy="248697"/>
              </a:xfrm>
              <a:prstGeom prst="rect">
                <a:avLst/>
              </a:prstGeom>
            </p:spPr>
          </p:pic>
        </p:grpSp>
        <p:pic>
          <p:nvPicPr>
            <p:cNvPr id="40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0347" y="2142395"/>
              <a:ext cx="94583" cy="94583"/>
            </a:xfrm>
            <a:prstGeom prst="rect">
              <a:avLst/>
            </a:prstGeom>
          </p:spPr>
        </p:pic>
        <p:grpSp>
          <p:nvGrpSpPr>
            <p:cNvPr id="41" name="object 58"/>
            <p:cNvGrpSpPr/>
            <p:nvPr/>
          </p:nvGrpSpPr>
          <p:grpSpPr>
            <a:xfrm>
              <a:off x="861821" y="2035524"/>
              <a:ext cx="1039494" cy="252095"/>
              <a:chOff x="1090707" y="1649539"/>
              <a:chExt cx="1039494" cy="252095"/>
            </a:xfrm>
          </p:grpSpPr>
          <p:pic>
            <p:nvPicPr>
              <p:cNvPr id="42" name="object 59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90707" y="1658683"/>
                <a:ext cx="164782" cy="242697"/>
              </a:xfrm>
              <a:prstGeom prst="rect">
                <a:avLst/>
              </a:prstGeom>
            </p:spPr>
          </p:pic>
          <p:pic>
            <p:nvPicPr>
              <p:cNvPr id="43" name="object 60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90542" y="1718309"/>
                <a:ext cx="158686" cy="183070"/>
              </a:xfrm>
              <a:prstGeom prst="rect">
                <a:avLst/>
              </a:prstGeom>
            </p:spPr>
          </p:pic>
          <p:pic>
            <p:nvPicPr>
              <p:cNvPr id="44" name="object 61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484280" y="1718309"/>
                <a:ext cx="106775" cy="178498"/>
              </a:xfrm>
              <a:prstGeom prst="rect">
                <a:avLst/>
              </a:prstGeom>
            </p:spPr>
          </p:pic>
          <p:pic>
            <p:nvPicPr>
              <p:cNvPr id="45" name="object 62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612487" y="1718309"/>
                <a:ext cx="234886" cy="178498"/>
              </a:xfrm>
              <a:prstGeom prst="rect">
                <a:avLst/>
              </a:prstGeom>
            </p:spPr>
          </p:pic>
          <p:pic>
            <p:nvPicPr>
              <p:cNvPr id="46" name="object 63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882520" y="1718309"/>
                <a:ext cx="149447" cy="183070"/>
              </a:xfrm>
              <a:prstGeom prst="rect">
                <a:avLst/>
              </a:prstGeom>
            </p:spPr>
          </p:pic>
          <p:sp>
            <p:nvSpPr>
              <p:cNvPr id="47" name="object 64"/>
              <p:cNvSpPr/>
              <p:nvPr/>
            </p:nvSpPr>
            <p:spPr>
              <a:xfrm>
                <a:off x="2070163" y="1649539"/>
                <a:ext cx="5969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252094">
                    <a:moveTo>
                      <a:pt x="59436" y="251841"/>
                    </a:moveTo>
                    <a:lnTo>
                      <a:pt x="33432" y="248420"/>
                    </a:lnTo>
                    <a:lnTo>
                      <a:pt x="14859" y="238267"/>
                    </a:lnTo>
                    <a:lnTo>
                      <a:pt x="3714" y="221542"/>
                    </a:lnTo>
                    <a:lnTo>
                      <a:pt x="0" y="198405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30480" y="202977"/>
                    </a:lnTo>
                    <a:lnTo>
                      <a:pt x="33528" y="209073"/>
                    </a:lnTo>
                    <a:lnTo>
                      <a:pt x="39624" y="215169"/>
                    </a:lnTo>
                    <a:lnTo>
                      <a:pt x="44195" y="221265"/>
                    </a:lnTo>
                    <a:lnTo>
                      <a:pt x="51816" y="222789"/>
                    </a:lnTo>
                    <a:lnTo>
                      <a:pt x="59436" y="222789"/>
                    </a:lnTo>
                    <a:lnTo>
                      <a:pt x="59436" y="25184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8" name="object 65"/>
            <p:cNvGrpSpPr/>
            <p:nvPr/>
          </p:nvGrpSpPr>
          <p:grpSpPr>
            <a:xfrm>
              <a:off x="2028824" y="2038667"/>
              <a:ext cx="552450" cy="248920"/>
              <a:chOff x="2257710" y="1652682"/>
              <a:chExt cx="552450" cy="248920"/>
            </a:xfrm>
          </p:grpSpPr>
          <p:pic>
            <p:nvPicPr>
              <p:cNvPr id="49" name="object 66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257710" y="1652682"/>
                <a:ext cx="135826" cy="248697"/>
              </a:xfrm>
              <a:prstGeom prst="rect">
                <a:avLst/>
              </a:prstGeom>
            </p:spPr>
          </p:pic>
          <p:pic>
            <p:nvPicPr>
              <p:cNvPr id="50" name="object 67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431637" y="1654206"/>
                <a:ext cx="378333" cy="242601"/>
              </a:xfrm>
              <a:prstGeom prst="rect">
                <a:avLst/>
              </a:prstGeom>
            </p:spPr>
          </p:pic>
        </p:grpSp>
        <p:grpSp>
          <p:nvGrpSpPr>
            <p:cNvPr id="51" name="object 68"/>
            <p:cNvGrpSpPr/>
            <p:nvPr/>
          </p:nvGrpSpPr>
          <p:grpSpPr>
            <a:xfrm>
              <a:off x="2675667" y="2035619"/>
              <a:ext cx="1173480" cy="317500"/>
              <a:chOff x="2904553" y="1649634"/>
              <a:chExt cx="1173480" cy="317500"/>
            </a:xfrm>
          </p:grpSpPr>
          <p:pic>
            <p:nvPicPr>
              <p:cNvPr id="52" name="object 69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2904553" y="1718310"/>
                <a:ext cx="144970" cy="183070"/>
              </a:xfrm>
              <a:prstGeom prst="rect">
                <a:avLst/>
              </a:prstGeom>
            </p:spPr>
          </p:pic>
          <p:pic>
            <p:nvPicPr>
              <p:cNvPr id="53" name="object 70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081528" y="1649634"/>
                <a:ext cx="138779" cy="247173"/>
              </a:xfrm>
              <a:prstGeom prst="rect">
                <a:avLst/>
              </a:prstGeom>
            </p:spPr>
          </p:pic>
          <p:pic>
            <p:nvPicPr>
              <p:cNvPr id="54" name="object 71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3255454" y="1718310"/>
                <a:ext cx="150971" cy="183070"/>
              </a:xfrm>
              <a:prstGeom prst="rect">
                <a:avLst/>
              </a:prstGeom>
            </p:spPr>
          </p:pic>
          <p:pic>
            <p:nvPicPr>
              <p:cNvPr id="55" name="object 72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3441573" y="1718310"/>
                <a:ext cx="138779" cy="178498"/>
              </a:xfrm>
              <a:prstGeom prst="rect">
                <a:avLst/>
              </a:prstGeom>
            </p:spPr>
          </p:pic>
          <p:sp>
            <p:nvSpPr>
              <p:cNvPr id="56" name="object 73"/>
              <p:cNvSpPr/>
              <p:nvPr/>
            </p:nvSpPr>
            <p:spPr>
              <a:xfrm>
                <a:off x="3613975" y="1710594"/>
                <a:ext cx="146685" cy="256540"/>
              </a:xfrm>
              <a:custGeom>
                <a:avLst/>
                <a:gdLst/>
                <a:ahLst/>
                <a:cxnLst/>
                <a:rect l="l" t="t" r="r" b="b"/>
                <a:pathLst>
                  <a:path w="146685" h="256539">
                    <a:moveTo>
                      <a:pt x="143446" y="18383"/>
                    </a:moveTo>
                    <a:lnTo>
                      <a:pt x="106775" y="18383"/>
                    </a:lnTo>
                    <a:lnTo>
                      <a:pt x="123634" y="0"/>
                    </a:lnTo>
                    <a:lnTo>
                      <a:pt x="143446" y="18383"/>
                    </a:lnTo>
                    <a:close/>
                  </a:path>
                  <a:path w="146685" h="256539">
                    <a:moveTo>
                      <a:pt x="56483" y="186213"/>
                    </a:moveTo>
                    <a:lnTo>
                      <a:pt x="44291" y="186213"/>
                    </a:lnTo>
                    <a:lnTo>
                      <a:pt x="27996" y="184499"/>
                    </a:lnTo>
                    <a:lnTo>
                      <a:pt x="16013" y="179355"/>
                    </a:lnTo>
                    <a:lnTo>
                      <a:pt x="8621" y="170783"/>
                    </a:lnTo>
                    <a:lnTo>
                      <a:pt x="6096" y="158781"/>
                    </a:lnTo>
                    <a:lnTo>
                      <a:pt x="6096" y="152685"/>
                    </a:lnTo>
                    <a:lnTo>
                      <a:pt x="36671" y="132778"/>
                    </a:lnTo>
                    <a:lnTo>
                      <a:pt x="20614" y="122180"/>
                    </a:lnTo>
                    <a:lnTo>
                      <a:pt x="9155" y="108573"/>
                    </a:lnTo>
                    <a:lnTo>
                      <a:pt x="2287" y="91804"/>
                    </a:lnTo>
                    <a:lnTo>
                      <a:pt x="0" y="71723"/>
                    </a:lnTo>
                    <a:lnTo>
                      <a:pt x="1166" y="58578"/>
                    </a:lnTo>
                    <a:lnTo>
                      <a:pt x="29606" y="18002"/>
                    </a:lnTo>
                    <a:lnTo>
                      <a:pt x="67151" y="7715"/>
                    </a:lnTo>
                    <a:lnTo>
                      <a:pt x="79128" y="8310"/>
                    </a:lnTo>
                    <a:lnTo>
                      <a:pt x="89820" y="10191"/>
                    </a:lnTo>
                    <a:lnTo>
                      <a:pt x="99083" y="13501"/>
                    </a:lnTo>
                    <a:lnTo>
                      <a:pt x="106775" y="18383"/>
                    </a:lnTo>
                    <a:lnTo>
                      <a:pt x="143446" y="18383"/>
                    </a:lnTo>
                    <a:lnTo>
                      <a:pt x="125158" y="33623"/>
                    </a:lnTo>
                    <a:lnTo>
                      <a:pt x="68675" y="33623"/>
                    </a:lnTo>
                    <a:lnTo>
                      <a:pt x="60983" y="34218"/>
                    </a:lnTo>
                    <a:lnTo>
                      <a:pt x="32694" y="64008"/>
                    </a:lnTo>
                    <a:lnTo>
                      <a:pt x="32099" y="71723"/>
                    </a:lnTo>
                    <a:lnTo>
                      <a:pt x="32694" y="80612"/>
                    </a:lnTo>
                    <a:lnTo>
                      <a:pt x="60983" y="113871"/>
                    </a:lnTo>
                    <a:lnTo>
                      <a:pt x="68675" y="114490"/>
                    </a:lnTo>
                    <a:lnTo>
                      <a:pt x="123824" y="114490"/>
                    </a:lnTo>
                    <a:lnTo>
                      <a:pt x="120586" y="119062"/>
                    </a:lnTo>
                    <a:lnTo>
                      <a:pt x="76295" y="138874"/>
                    </a:lnTo>
                    <a:lnTo>
                      <a:pt x="50387" y="141922"/>
                    </a:lnTo>
                    <a:lnTo>
                      <a:pt x="47339" y="141922"/>
                    </a:lnTo>
                    <a:lnTo>
                      <a:pt x="44291" y="143446"/>
                    </a:lnTo>
                    <a:lnTo>
                      <a:pt x="38195" y="144970"/>
                    </a:lnTo>
                    <a:lnTo>
                      <a:pt x="33623" y="146494"/>
                    </a:lnTo>
                    <a:lnTo>
                      <a:pt x="30575" y="149542"/>
                    </a:lnTo>
                    <a:lnTo>
                      <a:pt x="30575" y="157257"/>
                    </a:lnTo>
                    <a:lnTo>
                      <a:pt x="36671" y="160305"/>
                    </a:lnTo>
                    <a:lnTo>
                      <a:pt x="120036" y="160305"/>
                    </a:lnTo>
                    <a:lnTo>
                      <a:pt x="123548" y="161925"/>
                    </a:lnTo>
                    <a:lnTo>
                      <a:pt x="131254" y="167925"/>
                    </a:lnTo>
                    <a:lnTo>
                      <a:pt x="137493" y="174236"/>
                    </a:lnTo>
                    <a:lnTo>
                      <a:pt x="142182" y="181641"/>
                    </a:lnTo>
                    <a:lnTo>
                      <a:pt x="74771" y="181641"/>
                    </a:lnTo>
                    <a:lnTo>
                      <a:pt x="65627" y="184689"/>
                    </a:lnTo>
                    <a:lnTo>
                      <a:pt x="56483" y="186213"/>
                    </a:lnTo>
                    <a:close/>
                  </a:path>
                  <a:path w="146685" h="256539">
                    <a:moveTo>
                      <a:pt x="123824" y="114490"/>
                    </a:moveTo>
                    <a:lnTo>
                      <a:pt x="68675" y="114490"/>
                    </a:lnTo>
                    <a:lnTo>
                      <a:pt x="76366" y="113895"/>
                    </a:lnTo>
                    <a:lnTo>
                      <a:pt x="83343" y="112014"/>
                    </a:lnTo>
                    <a:lnTo>
                      <a:pt x="103727" y="71723"/>
                    </a:lnTo>
                    <a:lnTo>
                      <a:pt x="103155" y="64008"/>
                    </a:lnTo>
                    <a:lnTo>
                      <a:pt x="76152" y="34218"/>
                    </a:lnTo>
                    <a:lnTo>
                      <a:pt x="68675" y="33623"/>
                    </a:lnTo>
                    <a:lnTo>
                      <a:pt x="125158" y="33623"/>
                    </a:lnTo>
                    <a:lnTo>
                      <a:pt x="130040" y="41314"/>
                    </a:lnTo>
                    <a:lnTo>
                      <a:pt x="133350" y="50577"/>
                    </a:lnTo>
                    <a:lnTo>
                      <a:pt x="135231" y="61269"/>
                    </a:lnTo>
                    <a:lnTo>
                      <a:pt x="135826" y="73247"/>
                    </a:lnTo>
                    <a:lnTo>
                      <a:pt x="134945" y="86446"/>
                    </a:lnTo>
                    <a:lnTo>
                      <a:pt x="132207" y="98476"/>
                    </a:lnTo>
                    <a:lnTo>
                      <a:pt x="127468" y="109345"/>
                    </a:lnTo>
                    <a:lnTo>
                      <a:pt x="123824" y="114490"/>
                    </a:lnTo>
                    <a:close/>
                  </a:path>
                  <a:path w="146685" h="256539">
                    <a:moveTo>
                      <a:pt x="120036" y="160305"/>
                    </a:moveTo>
                    <a:lnTo>
                      <a:pt x="51911" y="160305"/>
                    </a:lnTo>
                    <a:lnTo>
                      <a:pt x="59531" y="158781"/>
                    </a:lnTo>
                    <a:lnTo>
                      <a:pt x="68675" y="157257"/>
                    </a:lnTo>
                    <a:lnTo>
                      <a:pt x="79343" y="155733"/>
                    </a:lnTo>
                    <a:lnTo>
                      <a:pt x="85439" y="154209"/>
                    </a:lnTo>
                    <a:lnTo>
                      <a:pt x="91535" y="154209"/>
                    </a:lnTo>
                    <a:lnTo>
                      <a:pt x="103527" y="155067"/>
                    </a:lnTo>
                    <a:lnTo>
                      <a:pt x="114252" y="157638"/>
                    </a:lnTo>
                    <a:lnTo>
                      <a:pt x="120036" y="160305"/>
                    </a:lnTo>
                    <a:close/>
                  </a:path>
                  <a:path w="146685" h="256539">
                    <a:moveTo>
                      <a:pt x="137791" y="227457"/>
                    </a:moveTo>
                    <a:lnTo>
                      <a:pt x="70199" y="227457"/>
                    </a:lnTo>
                    <a:lnTo>
                      <a:pt x="79938" y="227145"/>
                    </a:lnTo>
                    <a:lnTo>
                      <a:pt x="88677" y="226111"/>
                    </a:lnTo>
                    <a:lnTo>
                      <a:pt x="96559" y="224202"/>
                    </a:lnTo>
                    <a:lnTo>
                      <a:pt x="103727" y="221265"/>
                    </a:lnTo>
                    <a:lnTo>
                      <a:pt x="111347" y="216693"/>
                    </a:lnTo>
                    <a:lnTo>
                      <a:pt x="115919" y="210597"/>
                    </a:lnTo>
                    <a:lnTo>
                      <a:pt x="115919" y="202977"/>
                    </a:lnTo>
                    <a:lnTo>
                      <a:pt x="113919" y="193857"/>
                    </a:lnTo>
                    <a:lnTo>
                      <a:pt x="107918" y="187166"/>
                    </a:lnTo>
                    <a:lnTo>
                      <a:pt x="97917" y="183046"/>
                    </a:lnTo>
                    <a:lnTo>
                      <a:pt x="83915" y="181641"/>
                    </a:lnTo>
                    <a:lnTo>
                      <a:pt x="142182" y="181641"/>
                    </a:lnTo>
                    <a:lnTo>
                      <a:pt x="142303" y="181832"/>
                    </a:lnTo>
                    <a:lnTo>
                      <a:pt x="145399" y="190857"/>
                    </a:lnTo>
                    <a:lnTo>
                      <a:pt x="146494" y="201453"/>
                    </a:lnTo>
                    <a:lnTo>
                      <a:pt x="145065" y="213232"/>
                    </a:lnTo>
                    <a:lnTo>
                      <a:pt x="140779" y="223599"/>
                    </a:lnTo>
                    <a:lnTo>
                      <a:pt x="137791" y="227457"/>
                    </a:lnTo>
                    <a:close/>
                  </a:path>
                  <a:path w="146685" h="256539">
                    <a:moveTo>
                      <a:pt x="68675" y="256413"/>
                    </a:moveTo>
                    <a:lnTo>
                      <a:pt x="24733" y="246864"/>
                    </a:lnTo>
                    <a:lnTo>
                      <a:pt x="3048" y="235077"/>
                    </a:lnTo>
                    <a:lnTo>
                      <a:pt x="19812" y="210597"/>
                    </a:lnTo>
                    <a:lnTo>
                      <a:pt x="33297" y="217732"/>
                    </a:lnTo>
                    <a:lnTo>
                      <a:pt x="46184" y="223027"/>
                    </a:lnTo>
                    <a:lnTo>
                      <a:pt x="58482" y="226322"/>
                    </a:lnTo>
                    <a:lnTo>
                      <a:pt x="70199" y="227457"/>
                    </a:lnTo>
                    <a:lnTo>
                      <a:pt x="137791" y="227457"/>
                    </a:lnTo>
                    <a:lnTo>
                      <a:pt x="133635" y="232823"/>
                    </a:lnTo>
                    <a:lnTo>
                      <a:pt x="123634" y="241173"/>
                    </a:lnTo>
                    <a:lnTo>
                      <a:pt x="112435" y="247411"/>
                    </a:lnTo>
                    <a:lnTo>
                      <a:pt x="99548" y="252222"/>
                    </a:lnTo>
                    <a:lnTo>
                      <a:pt x="84964" y="255317"/>
                    </a:lnTo>
                    <a:lnTo>
                      <a:pt x="68675" y="25641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7" name="object 74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3780186" y="1718310"/>
                <a:ext cx="161734" cy="183070"/>
              </a:xfrm>
              <a:prstGeom prst="rect">
                <a:avLst/>
              </a:prstGeom>
            </p:spPr>
          </p:pic>
          <p:pic>
            <p:nvPicPr>
              <p:cNvPr id="58" name="object 75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3963257" y="1718309"/>
                <a:ext cx="114395" cy="183070"/>
              </a:xfrm>
              <a:prstGeom prst="rect">
                <a:avLst/>
              </a:prstGeom>
            </p:spPr>
          </p:pic>
        </p:grpSp>
        <p:grpSp>
          <p:nvGrpSpPr>
            <p:cNvPr id="59" name="object 76"/>
            <p:cNvGrpSpPr/>
            <p:nvPr/>
          </p:nvGrpSpPr>
          <p:grpSpPr>
            <a:xfrm>
              <a:off x="3973924" y="2104199"/>
              <a:ext cx="329565" cy="183515"/>
              <a:chOff x="4202810" y="1718214"/>
              <a:chExt cx="329565" cy="183515"/>
            </a:xfrm>
          </p:grpSpPr>
          <p:pic>
            <p:nvPicPr>
              <p:cNvPr id="60" name="object 77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4202810" y="1718309"/>
                <a:ext cx="158591" cy="183070"/>
              </a:xfrm>
              <a:prstGeom prst="rect">
                <a:avLst/>
              </a:prstGeom>
            </p:spPr>
          </p:pic>
          <p:pic>
            <p:nvPicPr>
              <p:cNvPr id="61" name="object 78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4393501" y="1718214"/>
                <a:ext cx="138779" cy="178593"/>
              </a:xfrm>
              <a:prstGeom prst="rect">
                <a:avLst/>
              </a:prstGeom>
            </p:spPr>
          </p:pic>
        </p:grpSp>
        <p:pic>
          <p:nvPicPr>
            <p:cNvPr id="62" name="object 7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50734" y="2035619"/>
              <a:ext cx="237934" cy="317373"/>
            </a:xfrm>
            <a:prstGeom prst="rect">
              <a:avLst/>
            </a:prstGeom>
          </p:spPr>
        </p:pic>
        <p:grpSp>
          <p:nvGrpSpPr>
            <p:cNvPr id="63" name="object 80"/>
            <p:cNvGrpSpPr/>
            <p:nvPr/>
          </p:nvGrpSpPr>
          <p:grpSpPr>
            <a:xfrm>
              <a:off x="4713731" y="2035619"/>
              <a:ext cx="1056005" cy="317500"/>
              <a:chOff x="4942617" y="1649634"/>
              <a:chExt cx="1056005" cy="317500"/>
            </a:xfrm>
          </p:grpSpPr>
          <p:pic>
            <p:nvPicPr>
              <p:cNvPr id="64" name="object 81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4942617" y="1649634"/>
                <a:ext cx="140398" cy="247173"/>
              </a:xfrm>
              <a:prstGeom prst="rect">
                <a:avLst/>
              </a:prstGeom>
            </p:spPr>
          </p:pic>
          <p:pic>
            <p:nvPicPr>
              <p:cNvPr id="65" name="object 82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5118068" y="1718310"/>
                <a:ext cx="149542" cy="183070"/>
              </a:xfrm>
              <a:prstGeom prst="rect">
                <a:avLst/>
              </a:prstGeom>
            </p:spPr>
          </p:pic>
          <p:pic>
            <p:nvPicPr>
              <p:cNvPr id="66" name="object 83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5302662" y="1718309"/>
                <a:ext cx="152590" cy="248793"/>
              </a:xfrm>
              <a:prstGeom prst="rect">
                <a:avLst/>
              </a:prstGeom>
            </p:spPr>
          </p:pic>
          <p:pic>
            <p:nvPicPr>
              <p:cNvPr id="67" name="object 84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5488781" y="1718309"/>
                <a:ext cx="152590" cy="248697"/>
              </a:xfrm>
              <a:prstGeom prst="rect">
                <a:avLst/>
              </a:prstGeom>
            </p:spPr>
          </p:pic>
          <p:pic>
            <p:nvPicPr>
              <p:cNvPr id="68" name="object 85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5664232" y="1718310"/>
                <a:ext cx="161734" cy="183070"/>
              </a:xfrm>
              <a:prstGeom prst="rect">
                <a:avLst/>
              </a:prstGeom>
            </p:spPr>
          </p:pic>
          <p:pic>
            <p:nvPicPr>
              <p:cNvPr id="69" name="object 86"/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5857970" y="1718214"/>
                <a:ext cx="140303" cy="178593"/>
              </a:xfrm>
              <a:prstGeom prst="rect">
                <a:avLst/>
              </a:prstGeom>
            </p:spPr>
          </p:pic>
        </p:grpSp>
        <p:pic>
          <p:nvPicPr>
            <p:cNvPr id="70" name="object 8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897593" y="2107342"/>
              <a:ext cx="244125" cy="180022"/>
            </a:xfrm>
            <a:prstGeom prst="rect">
              <a:avLst/>
            </a:prstGeom>
          </p:spPr>
        </p:pic>
        <p:grpSp>
          <p:nvGrpSpPr>
            <p:cNvPr id="71" name="object 88"/>
            <p:cNvGrpSpPr/>
            <p:nvPr/>
          </p:nvGrpSpPr>
          <p:grpSpPr>
            <a:xfrm>
              <a:off x="6167627" y="2035619"/>
              <a:ext cx="504825" cy="252095"/>
              <a:chOff x="6396513" y="1649634"/>
              <a:chExt cx="504825" cy="252095"/>
            </a:xfrm>
          </p:grpSpPr>
          <p:pic>
            <p:nvPicPr>
              <p:cNvPr id="72" name="object 89"/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6567296" y="1718310"/>
                <a:ext cx="161734" cy="183070"/>
              </a:xfrm>
              <a:prstGeom prst="rect">
                <a:avLst/>
              </a:prstGeom>
            </p:spPr>
          </p:pic>
          <p:pic>
            <p:nvPicPr>
              <p:cNvPr id="73" name="object 90"/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6396513" y="1649634"/>
                <a:ext cx="138779" cy="247173"/>
              </a:xfrm>
              <a:prstGeom prst="rect">
                <a:avLst/>
              </a:prstGeom>
            </p:spPr>
          </p:pic>
          <p:pic>
            <p:nvPicPr>
              <p:cNvPr id="74" name="object 91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762559" y="1718310"/>
                <a:ext cx="138779" cy="178498"/>
              </a:xfrm>
              <a:prstGeom prst="rect">
                <a:avLst/>
              </a:prstGeom>
            </p:spPr>
          </p:pic>
        </p:grpSp>
        <p:grpSp>
          <p:nvGrpSpPr>
            <p:cNvPr id="75" name="object 92"/>
            <p:cNvGrpSpPr/>
            <p:nvPr/>
          </p:nvGrpSpPr>
          <p:grpSpPr>
            <a:xfrm>
              <a:off x="6811327" y="2038667"/>
              <a:ext cx="514350" cy="248920"/>
              <a:chOff x="7040213" y="1652682"/>
              <a:chExt cx="514350" cy="248920"/>
            </a:xfrm>
          </p:grpSpPr>
          <p:pic>
            <p:nvPicPr>
              <p:cNvPr id="76" name="object 93"/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7040213" y="1652682"/>
                <a:ext cx="134302" cy="248697"/>
              </a:xfrm>
              <a:prstGeom prst="rect">
                <a:avLst/>
              </a:prstGeom>
            </p:spPr>
          </p:pic>
          <p:pic>
            <p:nvPicPr>
              <p:cNvPr id="77" name="object 94"/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7200424" y="1652682"/>
                <a:ext cx="175450" cy="248697"/>
              </a:xfrm>
              <a:prstGeom prst="rect">
                <a:avLst/>
              </a:prstGeom>
            </p:spPr>
          </p:pic>
          <p:sp>
            <p:nvSpPr>
              <p:cNvPr id="78" name="object 95"/>
              <p:cNvSpPr/>
              <p:nvPr/>
            </p:nvSpPr>
            <p:spPr>
              <a:xfrm>
                <a:off x="7412444" y="1657349"/>
                <a:ext cx="142240" cy="240029"/>
              </a:xfrm>
              <a:custGeom>
                <a:avLst/>
                <a:gdLst/>
                <a:ahLst/>
                <a:cxnLst/>
                <a:rect l="l" t="t" r="r" b="b"/>
                <a:pathLst>
                  <a:path w="142240" h="240030">
                    <a:moveTo>
                      <a:pt x="141922" y="210820"/>
                    </a:moveTo>
                    <a:lnTo>
                      <a:pt x="33528" y="210820"/>
                    </a:lnTo>
                    <a:lnTo>
                      <a:pt x="33528" y="0"/>
                    </a:lnTo>
                    <a:lnTo>
                      <a:pt x="0" y="0"/>
                    </a:lnTo>
                    <a:lnTo>
                      <a:pt x="0" y="210820"/>
                    </a:lnTo>
                    <a:lnTo>
                      <a:pt x="0" y="240030"/>
                    </a:lnTo>
                    <a:lnTo>
                      <a:pt x="141922" y="240030"/>
                    </a:lnTo>
                    <a:lnTo>
                      <a:pt x="141922" y="2108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9" name="object 96"/>
            <p:cNvGrpSpPr/>
            <p:nvPr/>
          </p:nvGrpSpPr>
          <p:grpSpPr>
            <a:xfrm>
              <a:off x="7429214" y="2041715"/>
              <a:ext cx="209550" cy="245745"/>
              <a:chOff x="7658100" y="1655730"/>
              <a:chExt cx="209550" cy="245745"/>
            </a:xfrm>
          </p:grpSpPr>
          <p:sp>
            <p:nvSpPr>
              <p:cNvPr id="80" name="object 97"/>
              <p:cNvSpPr/>
              <p:nvPr/>
            </p:nvSpPr>
            <p:spPr>
              <a:xfrm>
                <a:off x="7658100" y="1655730"/>
                <a:ext cx="6096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60959" h="241300">
                    <a:moveTo>
                      <a:pt x="47244" y="38100"/>
                    </a:moveTo>
                    <a:lnTo>
                      <a:pt x="36576" y="38100"/>
                    </a:lnTo>
                    <a:lnTo>
                      <a:pt x="32004" y="36576"/>
                    </a:lnTo>
                    <a:lnTo>
                      <a:pt x="28956" y="32004"/>
                    </a:lnTo>
                    <a:lnTo>
                      <a:pt x="24384" y="28956"/>
                    </a:lnTo>
                    <a:lnTo>
                      <a:pt x="22860" y="24384"/>
                    </a:lnTo>
                    <a:lnTo>
                      <a:pt x="22860" y="13716"/>
                    </a:lnTo>
                    <a:lnTo>
                      <a:pt x="24384" y="9144"/>
                    </a:lnTo>
                    <a:lnTo>
                      <a:pt x="27432" y="4572"/>
                    </a:lnTo>
                    <a:lnTo>
                      <a:pt x="32004" y="1524"/>
                    </a:lnTo>
                    <a:lnTo>
                      <a:pt x="36576" y="0"/>
                    </a:lnTo>
                    <a:lnTo>
                      <a:pt x="47244" y="0"/>
                    </a:lnTo>
                    <a:lnTo>
                      <a:pt x="51816" y="1524"/>
                    </a:lnTo>
                    <a:lnTo>
                      <a:pt x="54864" y="6096"/>
                    </a:lnTo>
                    <a:lnTo>
                      <a:pt x="59436" y="9144"/>
                    </a:lnTo>
                    <a:lnTo>
                      <a:pt x="60960" y="13716"/>
                    </a:lnTo>
                    <a:lnTo>
                      <a:pt x="60960" y="24384"/>
                    </a:lnTo>
                    <a:lnTo>
                      <a:pt x="59436" y="28956"/>
                    </a:lnTo>
                    <a:lnTo>
                      <a:pt x="54864" y="32004"/>
                    </a:lnTo>
                    <a:lnTo>
                      <a:pt x="51816" y="36576"/>
                    </a:lnTo>
                    <a:lnTo>
                      <a:pt x="47244" y="38100"/>
                    </a:lnTo>
                    <a:close/>
                  </a:path>
                  <a:path w="60959" h="241300">
                    <a:moveTo>
                      <a:pt x="56388" y="241077"/>
                    </a:moveTo>
                    <a:lnTo>
                      <a:pt x="24384" y="241077"/>
                    </a:lnTo>
                    <a:lnTo>
                      <a:pt x="24384" y="93059"/>
                    </a:lnTo>
                    <a:lnTo>
                      <a:pt x="0" y="93059"/>
                    </a:lnTo>
                    <a:lnTo>
                      <a:pt x="0" y="65627"/>
                    </a:lnTo>
                    <a:lnTo>
                      <a:pt x="56388" y="65627"/>
                    </a:lnTo>
                    <a:lnTo>
                      <a:pt x="56388" y="24107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1" name="object 98"/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7752683" y="1718309"/>
                <a:ext cx="114395" cy="183070"/>
              </a:xfrm>
              <a:prstGeom prst="rect">
                <a:avLst/>
              </a:prstGeom>
            </p:spPr>
          </p:pic>
        </p:grpSp>
        <p:grpSp>
          <p:nvGrpSpPr>
            <p:cNvPr id="82" name="object 99"/>
            <p:cNvGrpSpPr/>
            <p:nvPr/>
          </p:nvGrpSpPr>
          <p:grpSpPr>
            <a:xfrm>
              <a:off x="7775447" y="2035619"/>
              <a:ext cx="502284" cy="252095"/>
              <a:chOff x="8004333" y="1649634"/>
              <a:chExt cx="502284" cy="252095"/>
            </a:xfrm>
          </p:grpSpPr>
          <p:sp>
            <p:nvSpPr>
              <p:cNvPr id="83" name="object 100"/>
              <p:cNvSpPr/>
              <p:nvPr/>
            </p:nvSpPr>
            <p:spPr>
              <a:xfrm>
                <a:off x="8004333" y="1649634"/>
                <a:ext cx="6096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60959" h="252094">
                    <a:moveTo>
                      <a:pt x="60960" y="251745"/>
                    </a:moveTo>
                    <a:lnTo>
                      <a:pt x="34075" y="248339"/>
                    </a:lnTo>
                    <a:lnTo>
                      <a:pt x="15049" y="238208"/>
                    </a:lnTo>
                    <a:lnTo>
                      <a:pt x="3738" y="221487"/>
                    </a:lnTo>
                    <a:lnTo>
                      <a:pt x="0" y="19831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30480" y="202882"/>
                    </a:lnTo>
                    <a:lnTo>
                      <a:pt x="33528" y="208978"/>
                    </a:lnTo>
                    <a:lnTo>
                      <a:pt x="44195" y="219741"/>
                    </a:lnTo>
                    <a:lnTo>
                      <a:pt x="51816" y="222789"/>
                    </a:lnTo>
                    <a:lnTo>
                      <a:pt x="60960" y="222789"/>
                    </a:lnTo>
                    <a:lnTo>
                      <a:pt x="60960" y="25174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4" name="object 101"/>
              <p:cNvPicPr/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8088249" y="1718310"/>
                <a:ext cx="417957" cy="1830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3899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1" dirty="0"/>
              <a:t>Acknowledge (ACK) and Not Acknowledge (NACK)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10" y="1417638"/>
            <a:ext cx="5378890" cy="276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62897"/>
            <a:ext cx="5086349" cy="183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-179998" y="1656953"/>
            <a:ext cx="388839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342900" indent="-342900" algn="just"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GB" sz="2400" dirty="0"/>
              <a:t>A transition of the data </a:t>
            </a:r>
            <a:r>
              <a:rPr lang="en-GB" sz="2400" dirty="0" smtClean="0"/>
              <a:t>line while </a:t>
            </a:r>
            <a:r>
              <a:rPr lang="en-GB" sz="2400" dirty="0"/>
              <a:t>the clock line is </a:t>
            </a:r>
            <a:r>
              <a:rPr lang="en-GB" sz="2400" dirty="0" smtClean="0"/>
              <a:t>high </a:t>
            </a:r>
          </a:p>
          <a:p>
            <a:pPr marL="342900" indent="-342900" algn="just"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GB" sz="2400" dirty="0" smtClean="0"/>
              <a:t>is </a:t>
            </a:r>
            <a:r>
              <a:rPr lang="en-GB" sz="2400" dirty="0"/>
              <a:t>defined as either a </a:t>
            </a:r>
            <a:r>
              <a:rPr lang="en-GB" sz="2400" dirty="0" smtClean="0"/>
              <a:t>start </a:t>
            </a:r>
          </a:p>
          <a:p>
            <a:pPr marL="342900" indent="-342900" algn="just"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GB" sz="2400" dirty="0" smtClean="0"/>
              <a:t>or </a:t>
            </a:r>
            <a:r>
              <a:rPr lang="en-GB" sz="2400" dirty="0"/>
              <a:t>a stop condition.</a:t>
            </a:r>
          </a:p>
          <a:p>
            <a:pPr marL="342900" indent="-342900" algn="just"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GB" sz="2400" dirty="0"/>
              <a:t>Both start and stop conditions are generated by the bus </a:t>
            </a:r>
            <a:r>
              <a:rPr lang="en-GB" sz="2400" dirty="0" smtClean="0"/>
              <a:t>master </a:t>
            </a:r>
            <a:endParaRPr lang="en-GB" sz="2400" dirty="0"/>
          </a:p>
          <a:p>
            <a:pPr marL="342900" indent="-342900" algn="just"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GB" sz="2400" dirty="0"/>
              <a:t>The bus is considered busy after a start condition, until a stop condition occurs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05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06048-5FD7-5C4A-9D6C-8D379EE8F6BE}" type="slidenum">
              <a:rPr lang="en-GB"/>
              <a:pPr/>
              <a:t>14</a:t>
            </a:fld>
            <a:r>
              <a:rPr lang="en-GB"/>
              <a:t> of 40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Bit Transfer on the I</a:t>
            </a:r>
            <a:r>
              <a:rPr lang="en-GB" baseline="30000"/>
              <a:t>2</a:t>
            </a:r>
            <a:r>
              <a:rPr lang="en-GB"/>
              <a:t>C Bus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9" y="1384300"/>
            <a:ext cx="857475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7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E5D37-ADD6-DA4E-ADED-58F0C1D1989E}" type="slidenum">
              <a:rPr lang="en-GB"/>
              <a:pPr/>
              <a:t>15</a:t>
            </a:fld>
            <a:r>
              <a:rPr lang="en-GB"/>
              <a:t> of 40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Start and Stop Conditions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756139" y="1328818"/>
            <a:ext cx="777679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A transition of the data line while the clock line is high  is defined as either a start or a stop condition.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Both start and stop conditions are generated by the bus master 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The bus is considered busy after a start condition, until a stop condition occurs</a:t>
            </a:r>
            <a:r>
              <a:rPr lang="en-GB" sz="2000" dirty="0"/>
              <a:t> </a:t>
            </a:r>
          </a:p>
        </p:txBody>
      </p:sp>
      <p:grpSp>
        <p:nvGrpSpPr>
          <p:cNvPr id="143377" name="Group 17"/>
          <p:cNvGrpSpPr>
            <a:grpSpLocks/>
          </p:cNvGrpSpPr>
          <p:nvPr/>
        </p:nvGrpSpPr>
        <p:grpSpPr bwMode="auto">
          <a:xfrm>
            <a:off x="684335" y="3789364"/>
            <a:ext cx="8134350" cy="2586037"/>
            <a:chOff x="431" y="2387"/>
            <a:chExt cx="5124" cy="1629"/>
          </a:xfrm>
        </p:grpSpPr>
        <p:pic>
          <p:nvPicPr>
            <p:cNvPr id="14336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5" t="8009" r="5383" b="17197"/>
            <a:stretch>
              <a:fillRect/>
            </a:stretch>
          </p:blipFill>
          <p:spPr bwMode="auto">
            <a:xfrm>
              <a:off x="748" y="2387"/>
              <a:ext cx="4355" cy="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43375" name="Group 15"/>
            <p:cNvGrpSpPr>
              <a:grpSpLocks/>
            </p:cNvGrpSpPr>
            <p:nvPr/>
          </p:nvGrpSpPr>
          <p:grpSpPr bwMode="auto">
            <a:xfrm>
              <a:off x="431" y="2568"/>
              <a:ext cx="5124" cy="1448"/>
              <a:chOff x="431" y="2341"/>
              <a:chExt cx="5124" cy="1448"/>
            </a:xfrm>
          </p:grpSpPr>
          <p:sp>
            <p:nvSpPr>
              <p:cNvPr id="143368" name="Text Box 8"/>
              <p:cNvSpPr txBox="1">
                <a:spLocks noChangeArrowheads="1"/>
              </p:cNvSpPr>
              <p:nvPr/>
            </p:nvSpPr>
            <p:spPr bwMode="auto">
              <a:xfrm>
                <a:off x="1156" y="3385"/>
                <a:ext cx="81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Start Condition</a:t>
                </a:r>
              </a:p>
            </p:txBody>
          </p:sp>
          <p:sp>
            <p:nvSpPr>
              <p:cNvPr id="143369" name="Text Box 9"/>
              <p:cNvSpPr txBox="1">
                <a:spLocks noChangeArrowheads="1"/>
              </p:cNvSpPr>
              <p:nvPr/>
            </p:nvSpPr>
            <p:spPr bwMode="auto">
              <a:xfrm>
                <a:off x="4195" y="3385"/>
                <a:ext cx="86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Stop Condition</a:t>
                </a:r>
              </a:p>
            </p:txBody>
          </p:sp>
          <p:sp>
            <p:nvSpPr>
              <p:cNvPr id="143371" name="Text Box 11"/>
              <p:cNvSpPr txBox="1">
                <a:spLocks noChangeArrowheads="1"/>
              </p:cNvSpPr>
              <p:nvPr/>
            </p:nvSpPr>
            <p:spPr bwMode="auto">
              <a:xfrm>
                <a:off x="476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143372" name="Text Box 12"/>
              <p:cNvSpPr txBox="1">
                <a:spLocks noChangeArrowheads="1"/>
              </p:cNvSpPr>
              <p:nvPr/>
            </p:nvSpPr>
            <p:spPr bwMode="auto">
              <a:xfrm>
                <a:off x="5057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143373" name="Text Box 13"/>
              <p:cNvSpPr txBox="1">
                <a:spLocks noChangeArrowheads="1"/>
              </p:cNvSpPr>
              <p:nvPr/>
            </p:nvSpPr>
            <p:spPr bwMode="auto">
              <a:xfrm>
                <a:off x="5057" y="234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  <p:sp>
            <p:nvSpPr>
              <p:cNvPr id="143374" name="Text Box 14"/>
              <p:cNvSpPr txBox="1">
                <a:spLocks noChangeArrowheads="1"/>
              </p:cNvSpPr>
              <p:nvPr/>
            </p:nvSpPr>
            <p:spPr bwMode="auto">
              <a:xfrm>
                <a:off x="431" y="2387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960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937EC-1479-E74F-B5A6-91F671DA1F9E}" type="slidenum">
              <a:rPr lang="en-GB"/>
              <a:pPr/>
              <a:t>16</a:t>
            </a:fld>
            <a:r>
              <a:rPr lang="en-GB"/>
              <a:t> of 40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</a:t>
            </a:r>
            <a:r>
              <a:rPr lang="en-GB" baseline="30000"/>
              <a:t>2</a:t>
            </a:r>
            <a:r>
              <a:rPr lang="en-GB"/>
              <a:t>C Addressing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Each node has a unique 7 (or 10) bit address </a:t>
            </a:r>
          </a:p>
          <a:p>
            <a:endParaRPr lang="en-GB" dirty="0"/>
          </a:p>
          <a:p>
            <a:r>
              <a:rPr lang="en-GB" dirty="0"/>
              <a:t>Peripherals often have fixed and programmable  address portions </a:t>
            </a:r>
          </a:p>
          <a:p>
            <a:endParaRPr lang="en-GB" dirty="0"/>
          </a:p>
          <a:p>
            <a:r>
              <a:rPr lang="en-GB" dirty="0"/>
              <a:t>Addresses starting with 0000 or 1111 have special functions:- </a:t>
            </a:r>
          </a:p>
          <a:p>
            <a:pPr lvl="1"/>
            <a:r>
              <a:rPr lang="en-GB" dirty="0"/>
              <a:t> 0000000 Is a General Call Address </a:t>
            </a:r>
          </a:p>
          <a:p>
            <a:pPr lvl="1"/>
            <a:r>
              <a:rPr lang="en-GB" dirty="0"/>
              <a:t> 0000001 Is a Null (CBUS) Address </a:t>
            </a:r>
          </a:p>
        </p:txBody>
      </p:sp>
    </p:spTree>
    <p:extLst>
      <p:ext uri="{BB962C8B-B14F-4D97-AF65-F5344CB8AC3E}">
        <p14:creationId xmlns:p14="http://schemas.microsoft.com/office/powerpoint/2010/main" val="129067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I2C-Connected System</a:t>
            </a:r>
          </a:p>
        </p:txBody>
      </p:sp>
      <p:pic>
        <p:nvPicPr>
          <p:cNvPr id="13414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37067" r="10678" b="22417"/>
          <a:stretch>
            <a:fillRect/>
          </a:stretch>
        </p:blipFill>
        <p:spPr bwMode="auto">
          <a:xfrm>
            <a:off x="0" y="1839912"/>
            <a:ext cx="9144000" cy="34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41449" name="Text Box 9"/>
          <p:cNvSpPr txBox="1">
            <a:spLocks noChangeArrowheads="1"/>
          </p:cNvSpPr>
          <p:nvPr/>
        </p:nvSpPr>
        <p:spPr bwMode="auto">
          <a:xfrm>
            <a:off x="848095" y="5318125"/>
            <a:ext cx="7287472" cy="6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3500" indent="-635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Example I2C-connected system with two microcontrollers </a:t>
            </a:r>
          </a:p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sz="1200" i="1" dirty="0">
                <a:solidFill>
                  <a:srgbClr val="000000"/>
                </a:solidFill>
                <a:latin typeface="+mn-lt"/>
              </a:rPr>
              <a:t>(Source: I2C Specification, Philips)</a:t>
            </a:r>
          </a:p>
        </p:txBody>
      </p:sp>
    </p:spTree>
    <p:extLst>
      <p:ext uri="{BB962C8B-B14F-4D97-AF65-F5344CB8AC3E}">
        <p14:creationId xmlns:p14="http://schemas.microsoft.com/office/powerpoint/2010/main" val="170970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Master-Slave Relationships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Who is the master?</a:t>
            </a:r>
          </a:p>
          <a:p>
            <a:pPr lvl="1"/>
            <a:r>
              <a:rPr lang="en-US" dirty="0"/>
              <a:t>master-transmitters</a:t>
            </a:r>
          </a:p>
          <a:p>
            <a:pPr lvl="1"/>
            <a:r>
              <a:rPr lang="en-US" dirty="0"/>
              <a:t>master-receivers</a:t>
            </a:r>
          </a:p>
          <a:p>
            <a:endParaRPr lang="en-US" dirty="0"/>
          </a:p>
          <a:p>
            <a:r>
              <a:rPr lang="en-US" dirty="0"/>
              <a:t>Suppose microcontroller A wants to send information to microcontroller B</a:t>
            </a:r>
          </a:p>
          <a:p>
            <a:pPr lvl="1"/>
            <a:r>
              <a:rPr lang="en-US" dirty="0"/>
              <a:t>A (master) addresses B (slave)</a:t>
            </a:r>
          </a:p>
          <a:p>
            <a:pPr lvl="1"/>
            <a:r>
              <a:rPr lang="en-US" dirty="0"/>
              <a:t>A (master-transmitter), sends data to B (slave-receiver)</a:t>
            </a:r>
          </a:p>
          <a:p>
            <a:pPr lvl="1"/>
            <a:r>
              <a:rPr lang="en-US" dirty="0"/>
              <a:t>A terminates the transfer.</a:t>
            </a:r>
          </a:p>
          <a:p>
            <a:pPr lvl="1"/>
            <a:endParaRPr lang="en-US" dirty="0"/>
          </a:p>
          <a:p>
            <a:r>
              <a:rPr lang="en-US" dirty="0"/>
              <a:t>If microcontroller A wants to receive information from microcontroller B</a:t>
            </a:r>
          </a:p>
          <a:p>
            <a:pPr lvl="1"/>
            <a:r>
              <a:rPr lang="en-US" dirty="0"/>
              <a:t>A (master) addresses microcontroller B (slave)</a:t>
            </a:r>
          </a:p>
          <a:p>
            <a:pPr lvl="1"/>
            <a:r>
              <a:rPr lang="en-US" dirty="0"/>
              <a:t>A (master-receiver) receives data from B (slave-transmitter)</a:t>
            </a:r>
          </a:p>
          <a:p>
            <a:pPr lvl="1"/>
            <a:r>
              <a:rPr lang="en-US" dirty="0"/>
              <a:t>A terminates the transfer</a:t>
            </a:r>
          </a:p>
          <a:p>
            <a:pPr lvl="1"/>
            <a:endParaRPr lang="en-US" dirty="0"/>
          </a:p>
          <a:p>
            <a:r>
              <a:rPr lang="en-US" dirty="0"/>
              <a:t>In both cases, the master (microcontroller A) generates the timing and terminates the transfer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5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and Write Operation in I2C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379538"/>
            <a:ext cx="7886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460875"/>
            <a:ext cx="89725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3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59" y="1069043"/>
            <a:ext cx="5850556" cy="49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7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27" y="3671091"/>
            <a:ext cx="2628894" cy="41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protocol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A50E-BAE6-4426-82D3-815483C8565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8354568" cy="293180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Master initiates transfer with a START bit (SDA from high to low while SCL is high</a:t>
            </a:r>
          </a:p>
          <a:p>
            <a:r>
              <a:rPr lang="en-US" sz="2000" dirty="0" smtClean="0"/>
              <a:t>Slave address (7 or 10 bits, 7 is most common)</a:t>
            </a:r>
          </a:p>
          <a:p>
            <a:r>
              <a:rPr lang="en-US" sz="2000" dirty="0" smtClean="0"/>
              <a:t>Transfer type (1 bit: 0 to write, 1 to read)</a:t>
            </a:r>
          </a:p>
          <a:p>
            <a:pPr lvl="1"/>
            <a:r>
              <a:rPr lang="en-US" sz="1800" dirty="0" smtClean="0"/>
              <a:t>All ICs compare address to their address</a:t>
            </a:r>
          </a:p>
          <a:p>
            <a:pPr lvl="2"/>
            <a:r>
              <a:rPr lang="en-US" sz="1400" dirty="0" smtClean="0"/>
              <a:t>If address matches, device sends an ACKNOWLEDGE signal</a:t>
            </a:r>
          </a:p>
          <a:p>
            <a:pPr lvl="2"/>
            <a:r>
              <a:rPr lang="en-US" sz="1400" dirty="0" smtClean="0"/>
              <a:t>If address does not match, device waits until bus is released by</a:t>
            </a:r>
            <a:br>
              <a:rPr lang="en-US" sz="1400" dirty="0" smtClean="0"/>
            </a:br>
            <a:r>
              <a:rPr lang="en-US" sz="1400" dirty="0" smtClean="0"/>
              <a:t>STOP condition</a:t>
            </a:r>
          </a:p>
          <a:p>
            <a:r>
              <a:rPr lang="en-US" sz="2000" dirty="0" smtClean="0"/>
              <a:t>Once master receives </a:t>
            </a:r>
            <a:r>
              <a:rPr lang="en-US" sz="1600" dirty="0" smtClean="0"/>
              <a:t>ACKNOWLEDGE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it then sends (writes) or receives (reads) data</a:t>
            </a:r>
          </a:p>
          <a:p>
            <a:pPr lvl="1"/>
            <a:r>
              <a:rPr lang="en-US" sz="1800" dirty="0" smtClean="0"/>
              <a:t>Receiver sends back ACKNOWLEDGE</a:t>
            </a:r>
            <a:r>
              <a:rPr lang="en-US" sz="1800" dirty="0"/>
              <a:t> </a:t>
            </a:r>
            <a:r>
              <a:rPr lang="en-US" sz="1800" dirty="0" smtClean="0"/>
              <a:t>for each byte</a:t>
            </a:r>
            <a:br>
              <a:rPr lang="en-US" sz="1800" dirty="0" smtClean="0"/>
            </a:br>
            <a:r>
              <a:rPr lang="en-US" sz="1800" dirty="0" smtClean="0"/>
              <a:t>received</a:t>
            </a:r>
          </a:p>
          <a:p>
            <a:r>
              <a:rPr lang="en-US" sz="2000" dirty="0" smtClean="0"/>
              <a:t>Master concludes the transfer with STOP bit</a:t>
            </a:r>
            <a:endParaRPr lang="en-US" sz="2000" dirty="0"/>
          </a:p>
        </p:txBody>
      </p:sp>
      <p:pic>
        <p:nvPicPr>
          <p:cNvPr id="3074" name="Picture 2" descr="Details on I2C protoc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" t="1786" r="2143" b="88987"/>
          <a:stretch/>
        </p:blipFill>
        <p:spPr bwMode="auto">
          <a:xfrm>
            <a:off x="734954" y="4117286"/>
            <a:ext cx="6400800" cy="4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 t="25264" r="2254" b="65607"/>
          <a:stretch/>
        </p:blipFill>
        <p:spPr bwMode="auto">
          <a:xfrm>
            <a:off x="734954" y="4864386"/>
            <a:ext cx="6400800" cy="40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" t="48822" r="2485" b="42344"/>
          <a:stretch/>
        </p:blipFill>
        <p:spPr bwMode="auto">
          <a:xfrm>
            <a:off x="734954" y="5612238"/>
            <a:ext cx="6400800" cy="39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86374" y="3805092"/>
            <a:ext cx="36141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General structure of a 2-byte transfer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86374" y="4615860"/>
            <a:ext cx="5552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Writing 2-bytes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(shaded bits are put on the bus by the master)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86374" y="5344332"/>
            <a:ext cx="6220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Reading 2-bytes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(shaded bits are put on the bus by the master)</a:t>
            </a:r>
            <a:endParaRPr lang="en-US" sz="14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"/>
          <a:stretch/>
        </p:blipFill>
        <p:spPr bwMode="auto">
          <a:xfrm>
            <a:off x="5687568" y="1261872"/>
            <a:ext cx="3111248" cy="234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18050" y="4156091"/>
            <a:ext cx="17705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891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6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25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475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25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4788E29-2DF2-6245-B859-C83D0D95F10A}" type="slidenum">
              <a:rPr lang="en-US" sz="1600">
                <a:solidFill>
                  <a:schemeClr val="folHlink"/>
                </a:solidFill>
                <a:latin typeface="Trebuchet MS" charset="0"/>
              </a:rPr>
              <a:pPr/>
              <a:t>3</a:t>
            </a:fld>
            <a:endParaRPr lang="en-US" sz="1600">
              <a:solidFill>
                <a:schemeClr val="folHlink"/>
              </a:solidFill>
              <a:latin typeface="Trebuchet MS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ＭＳ Ｐゴシック" charset="0"/>
                <a:cs typeface="ＭＳ Ｐゴシック" charset="0"/>
              </a:rPr>
              <a:t>SPI clocking: there is no </a:t>
            </a:r>
            <a:r>
              <a:rPr lang="ja-JP" altLang="en-US" sz="36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standard way</a:t>
            </a:r>
            <a:r>
              <a:rPr lang="ja-JP" altLang="en-US" sz="3600" dirty="0">
                <a:ea typeface="ＭＳ Ｐゴシック" charset="0"/>
                <a:cs typeface="ＭＳ Ｐゴシック" charset="0"/>
              </a:rPr>
              <a:t>”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2" y="1311275"/>
            <a:ext cx="8135938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Four clocking </a:t>
            </a:r>
            <a:r>
              <a:rPr lang="ja-JP" altLang="en-US" dirty="0">
                <a:latin typeface="Trebuchet MS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modes</a:t>
            </a:r>
            <a:r>
              <a:rPr lang="ja-JP" altLang="en-US" dirty="0">
                <a:latin typeface="Trebuchet MS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Trebuchet MS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Two phases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Two polarities</a:t>
            </a:r>
          </a:p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Master and </a:t>
            </a:r>
            <a:r>
              <a:rPr lang="en-US" i="1" dirty="0">
                <a:latin typeface="Trebuchet MS" charset="0"/>
                <a:ea typeface="ＭＳ Ｐゴシック" charset="0"/>
                <a:cs typeface="ＭＳ Ｐゴシック" charset="0"/>
              </a:rPr>
              <a:t>selected</a:t>
            </a:r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 slave must be in the same mode</a:t>
            </a:r>
          </a:p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During transfers with slaves A and B, Master must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Configure clock to Slave A</a:t>
            </a:r>
            <a:r>
              <a:rPr lang="ja-JP" altLang="en-US" dirty="0">
                <a:latin typeface="Trebuchet MS" charset="0"/>
                <a:ea typeface="ＭＳ Ｐゴシック" charset="0"/>
              </a:rPr>
              <a:t>’</a:t>
            </a:r>
            <a:r>
              <a:rPr lang="en-US" dirty="0">
                <a:latin typeface="Trebuchet MS" charset="0"/>
                <a:ea typeface="ＭＳ Ｐゴシック" charset="0"/>
              </a:rPr>
              <a:t>s clock mode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Select Slave A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Do transfer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Deselect Slave A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Configure clock to Slave B</a:t>
            </a:r>
            <a:r>
              <a:rPr lang="ja-JP" altLang="en-US" dirty="0">
                <a:latin typeface="Trebuchet MS" charset="0"/>
                <a:ea typeface="ＭＳ Ｐゴシック" charset="0"/>
              </a:rPr>
              <a:t>’</a:t>
            </a:r>
            <a:r>
              <a:rPr lang="en-US" dirty="0">
                <a:latin typeface="Trebuchet MS" charset="0"/>
                <a:ea typeface="ＭＳ Ｐゴシック" charset="0"/>
              </a:rPr>
              <a:t>s clock mode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Select Slave B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Do transfer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Deselect Slave B</a:t>
            </a:r>
          </a:p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Master reconfigures clock mode on-the-fly!</a:t>
            </a:r>
          </a:p>
        </p:txBody>
      </p:sp>
    </p:spTree>
    <p:extLst>
      <p:ext uri="{BB962C8B-B14F-4D97-AF65-F5344CB8AC3E}">
        <p14:creationId xmlns:p14="http://schemas.microsoft.com/office/powerpoint/2010/main" val="17730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00B902-CE22-C140-8CD7-73BCEE62A37D}" type="slidenum">
              <a:rPr lang="en-US" sz="1600">
                <a:solidFill>
                  <a:schemeClr val="folHlink"/>
                </a:solidFill>
                <a:latin typeface="Trebuchet MS" charset="0"/>
              </a:rPr>
              <a:pPr/>
              <a:t>4</a:t>
            </a:fld>
            <a:endParaRPr lang="en-US" sz="1600">
              <a:solidFill>
                <a:schemeClr val="folHlink"/>
              </a:solidFill>
              <a:latin typeface="Trebuchet MS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SPI </a:t>
            </a:r>
            <a:r>
              <a:rPr lang="en-US" dirty="0">
                <a:ea typeface="ＭＳ Ｐゴシック" charset="0"/>
                <a:cs typeface="ＭＳ Ｐゴシック" charset="0"/>
              </a:rPr>
              <a:t>timing</a:t>
            </a:r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 diagram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685925" y="5334000"/>
            <a:ext cx="5828560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Timing Diagram – Showing Clock polarities and phases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sz="8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6102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26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easy</a:t>
            </a:r>
          </a:p>
          <a:p>
            <a:pPr lvl="2"/>
            <a:r>
              <a:rPr lang="en-US" dirty="0"/>
              <a:t>Fast for point-to-point connections</a:t>
            </a:r>
          </a:p>
          <a:p>
            <a:pPr lvl="2"/>
            <a:r>
              <a:rPr lang="en-US" dirty="0"/>
              <a:t>Easily allows streaming/Constant data inflow</a:t>
            </a:r>
          </a:p>
          <a:p>
            <a:pPr lvl="2"/>
            <a:r>
              <a:rPr lang="en-US" dirty="0"/>
              <a:t>No addressing/Simple to implement</a:t>
            </a:r>
          </a:p>
          <a:p>
            <a:pPr lvl="1"/>
            <a:r>
              <a:rPr lang="en-US" dirty="0"/>
              <a:t>Everyone supports it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SS makes multiple slaves very complicated</a:t>
            </a:r>
          </a:p>
          <a:p>
            <a:pPr lvl="1"/>
            <a:r>
              <a:rPr lang="en-US" dirty="0"/>
              <a:t>No acknowledgement ability</a:t>
            </a:r>
          </a:p>
          <a:p>
            <a:pPr lvl="1"/>
            <a:r>
              <a:rPr lang="en-US" dirty="0"/>
              <a:t>No inherent arbitration </a:t>
            </a:r>
          </a:p>
          <a:p>
            <a:pPr lvl="1"/>
            <a:r>
              <a:rPr lang="en-US" dirty="0"/>
              <a:t>No flow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with the accelerometer</a:t>
            </a:r>
          </a:p>
          <a:p>
            <a:pPr lvl="1"/>
            <a:r>
              <a:rPr lang="en-US" dirty="0"/>
              <a:t>Read acceleration values and configure interrupts</a:t>
            </a:r>
          </a:p>
          <a:p>
            <a:r>
              <a:rPr lang="en-US" b="1" dirty="0"/>
              <a:t>Pros</a:t>
            </a:r>
          </a:p>
          <a:p>
            <a:pPr lvl="1"/>
            <a:r>
              <a:rPr lang="en-US" dirty="0"/>
              <a:t>Two wires bus that can connect multiple peripherals with the MCU</a:t>
            </a:r>
          </a:p>
          <a:p>
            <a:endParaRPr lang="en-US" dirty="0"/>
          </a:p>
          <a:p>
            <a:r>
              <a:rPr lang="en-US" b="1" dirty="0"/>
              <a:t>Cons</a:t>
            </a:r>
          </a:p>
          <a:p>
            <a:pPr lvl="1"/>
            <a:r>
              <a:rPr lang="en-US" dirty="0"/>
              <a:t>Overhead is significantly higher, and bus is 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Details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lines</a:t>
            </a:r>
          </a:p>
          <a:p>
            <a:pPr lvl="1"/>
            <a:r>
              <a:rPr lang="en-US" dirty="0"/>
              <a:t>Serial data line (SDA) </a:t>
            </a:r>
          </a:p>
          <a:p>
            <a:pPr lvl="1"/>
            <a:r>
              <a:rPr lang="en-US" dirty="0"/>
              <a:t>Serial clock line (SCL) </a:t>
            </a:r>
          </a:p>
          <a:p>
            <a:endParaRPr lang="en-US" dirty="0"/>
          </a:p>
          <a:p>
            <a:r>
              <a:rPr lang="en-US" dirty="0"/>
              <a:t>Only two wires for connecting multiple devices</a:t>
            </a:r>
          </a:p>
          <a:p>
            <a:endParaRPr lang="en-US" dirty="0"/>
          </a:p>
        </p:txBody>
      </p:sp>
      <p:pic>
        <p:nvPicPr>
          <p:cNvPr id="1340420" name="Picture 4" descr="I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3" r="1323" b="6381"/>
          <a:stretch>
            <a:fillRect/>
          </a:stretch>
        </p:blipFill>
        <p:spPr bwMode="auto">
          <a:xfrm>
            <a:off x="2437726" y="4440978"/>
            <a:ext cx="4407844" cy="223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35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284288"/>
            <a:ext cx="8511657" cy="49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I2C Details</a:t>
            </a:r>
          </a:p>
        </p:txBody>
      </p:sp>
    </p:spTree>
    <p:extLst>
      <p:ext uri="{BB962C8B-B14F-4D97-AF65-F5344CB8AC3E}">
        <p14:creationId xmlns:p14="http://schemas.microsoft.com/office/powerpoint/2010/main" val="350743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I2C Details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6" y="1270000"/>
            <a:ext cx="8349313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I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3" r="1323" b="6381"/>
          <a:stretch>
            <a:fillRect/>
          </a:stretch>
        </p:blipFill>
        <p:spPr bwMode="auto">
          <a:xfrm>
            <a:off x="5168226" y="5103188"/>
            <a:ext cx="3099474" cy="15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49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720</Words>
  <Application>Microsoft Office PowerPoint</Application>
  <PresentationFormat>On-screen Show (4:3)</PresentationFormat>
  <Paragraphs>135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SPI Communication</vt:lpstr>
      <vt:lpstr>SPI clocking: there is no “standard way”</vt:lpstr>
      <vt:lpstr>SPI timing diagram</vt:lpstr>
      <vt:lpstr>SPI Pros and Cons</vt:lpstr>
      <vt:lpstr>I2C bus</vt:lpstr>
      <vt:lpstr>I2C Details</vt:lpstr>
      <vt:lpstr>I2C Details</vt:lpstr>
      <vt:lpstr>I2C Details</vt:lpstr>
      <vt:lpstr>I2C Details</vt:lpstr>
      <vt:lpstr>How can any device  transfer or receive on the same two wires?</vt:lpstr>
      <vt:lpstr>Start and Stop Condition</vt:lpstr>
      <vt:lpstr>Acknowledge (ACK) and Not Acknowledge (NACK)</vt:lpstr>
      <vt:lpstr>Bit Transfer on the I2C Bus </vt:lpstr>
      <vt:lpstr>Start and Stop Conditions</vt:lpstr>
      <vt:lpstr>I2C Addressing</vt:lpstr>
      <vt:lpstr>I2C-Connected System</vt:lpstr>
      <vt:lpstr>Master-Slave Relationships</vt:lpstr>
      <vt:lpstr>Read and Write Operation in I2C</vt:lpstr>
      <vt:lpstr>I2C protocol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pyzhang</dc:creator>
  <cp:lastModifiedBy>PC</cp:lastModifiedBy>
  <cp:revision>134</cp:revision>
  <dcterms:created xsi:type="dcterms:W3CDTF">2016-09-27T16:47:44Z</dcterms:created>
  <dcterms:modified xsi:type="dcterms:W3CDTF">2023-12-26T06:09:39Z</dcterms:modified>
</cp:coreProperties>
</file>