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6" r:id="rId3"/>
    <p:sldId id="287" r:id="rId4"/>
    <p:sldId id="294" r:id="rId5"/>
    <p:sldId id="292" r:id="rId6"/>
    <p:sldId id="293" r:id="rId7"/>
    <p:sldId id="288" r:id="rId8"/>
    <p:sldId id="296" r:id="rId9"/>
    <p:sldId id="297" r:id="rId10"/>
    <p:sldId id="289" r:id="rId11"/>
    <p:sldId id="295" r:id="rId12"/>
    <p:sldId id="290" r:id="rId13"/>
    <p:sldId id="291" r:id="rId14"/>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2" d="100"/>
          <a:sy n="42" d="100"/>
        </p:scale>
        <p:origin x="-1956" y="-5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A9787D25-E4CA-46F2-8038-E265A38E1EFE}" type="datetimeFigureOut">
              <a:rPr lang="en-US" smtClean="0"/>
              <a:t>12/21/2023</a:t>
            </a:fld>
            <a:endParaRPr lang="en-US"/>
          </a:p>
        </p:txBody>
      </p:sp>
      <p:sp>
        <p:nvSpPr>
          <p:cNvPr id="4" name="Slide Image Placeholder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592513"/>
            <a:ext cx="8553450" cy="34036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913C1925-2DE5-4A8E-B6D9-F121DC80C7D7}" type="slidenum">
              <a:rPr lang="en-US" smtClean="0"/>
              <a:t>‹#›</a:t>
            </a:fld>
            <a:endParaRPr lang="en-US"/>
          </a:p>
        </p:txBody>
      </p:sp>
    </p:spTree>
    <p:extLst>
      <p:ext uri="{BB962C8B-B14F-4D97-AF65-F5344CB8AC3E}">
        <p14:creationId xmlns:p14="http://schemas.microsoft.com/office/powerpoint/2010/main" val="102695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5" name="Holder 5"/>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6" name="Holder 6"/>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0841" y="6595872"/>
            <a:ext cx="2216150" cy="586105"/>
          </a:xfrm>
          <a:custGeom>
            <a:avLst/>
            <a:gdLst/>
            <a:ahLst/>
            <a:cxnLst/>
            <a:rect l="l" t="t" r="r" b="b"/>
            <a:pathLst>
              <a:path w="2216150" h="586104">
                <a:moveTo>
                  <a:pt x="2215895" y="585977"/>
                </a:moveTo>
                <a:lnTo>
                  <a:pt x="2215895" y="0"/>
                </a:lnTo>
                <a:lnTo>
                  <a:pt x="0" y="0"/>
                </a:lnTo>
                <a:lnTo>
                  <a:pt x="0" y="585977"/>
                </a:lnTo>
                <a:lnTo>
                  <a:pt x="2215895" y="585977"/>
                </a:lnTo>
                <a:close/>
              </a:path>
            </a:pathLst>
          </a:custGeom>
          <a:solidFill>
            <a:srgbClr val="FF0000"/>
          </a:solidFill>
        </p:spPr>
        <p:txBody>
          <a:bodyPr wrap="square" lIns="0" tIns="0" rIns="0" bIns="0" rtlCol="0"/>
          <a:lstStyle/>
          <a:p>
            <a:endParaRPr/>
          </a:p>
        </p:txBody>
      </p:sp>
      <p:sp>
        <p:nvSpPr>
          <p:cNvPr id="17" name="bg object 17"/>
          <p:cNvSpPr/>
          <p:nvPr/>
        </p:nvSpPr>
        <p:spPr>
          <a:xfrm>
            <a:off x="3005213" y="6597396"/>
            <a:ext cx="6888480" cy="584835"/>
          </a:xfrm>
          <a:custGeom>
            <a:avLst/>
            <a:gdLst/>
            <a:ahLst/>
            <a:cxnLst/>
            <a:rect l="l" t="t" r="r" b="b"/>
            <a:pathLst>
              <a:path w="6888480" h="584834">
                <a:moveTo>
                  <a:pt x="6888479" y="584453"/>
                </a:moveTo>
                <a:lnTo>
                  <a:pt x="6888479" y="0"/>
                </a:lnTo>
                <a:lnTo>
                  <a:pt x="0" y="0"/>
                </a:lnTo>
                <a:lnTo>
                  <a:pt x="0" y="584453"/>
                </a:lnTo>
                <a:lnTo>
                  <a:pt x="6888479" y="584453"/>
                </a:lnTo>
                <a:close/>
              </a:path>
            </a:pathLst>
          </a:custGeom>
          <a:solidFill>
            <a:srgbClr val="C0C0C0"/>
          </a:solidFill>
        </p:spPr>
        <p:txBody>
          <a:bodyPr wrap="square" lIns="0" tIns="0" rIns="0" bIns="0" rtlCol="0"/>
          <a:lstStyle/>
          <a:p>
            <a:endParaRPr/>
          </a:p>
        </p:txBody>
      </p:sp>
      <p:sp>
        <p:nvSpPr>
          <p:cNvPr id="18" name="bg object 18"/>
          <p:cNvSpPr/>
          <p:nvPr/>
        </p:nvSpPr>
        <p:spPr>
          <a:xfrm>
            <a:off x="2999117" y="6592823"/>
            <a:ext cx="1905" cy="598170"/>
          </a:xfrm>
          <a:custGeom>
            <a:avLst/>
            <a:gdLst/>
            <a:ahLst/>
            <a:cxnLst/>
            <a:rect l="l" t="t" r="r" b="b"/>
            <a:pathLst>
              <a:path w="1905" h="598170">
                <a:moveTo>
                  <a:pt x="1523" y="598170"/>
                </a:moveTo>
                <a:lnTo>
                  <a:pt x="0" y="0"/>
                </a:lnTo>
              </a:path>
            </a:pathLst>
          </a:custGeom>
          <a:ln w="28575">
            <a:solidFill>
              <a:srgbClr val="FFFFFF"/>
            </a:solidFill>
          </a:ln>
        </p:spPr>
        <p:txBody>
          <a:bodyPr wrap="square" lIns="0" tIns="0" rIns="0" bIns="0" rtlCol="0"/>
          <a:lstStyle/>
          <a:p>
            <a:endParaRPr/>
          </a:p>
        </p:txBody>
      </p:sp>
      <p:sp>
        <p:nvSpPr>
          <p:cNvPr id="19" name="bg object 19"/>
          <p:cNvSpPr/>
          <p:nvPr/>
        </p:nvSpPr>
        <p:spPr>
          <a:xfrm>
            <a:off x="760552" y="6568154"/>
            <a:ext cx="2240280" cy="15875"/>
          </a:xfrm>
          <a:custGeom>
            <a:avLst/>
            <a:gdLst/>
            <a:ahLst/>
            <a:cxnLst/>
            <a:rect l="l" t="t" r="r" b="b"/>
            <a:pathLst>
              <a:path w="2240280" h="15875">
                <a:moveTo>
                  <a:pt x="0" y="0"/>
                </a:moveTo>
                <a:lnTo>
                  <a:pt x="2239899" y="0"/>
                </a:lnTo>
              </a:path>
              <a:path w="2240280" h="15875">
                <a:moveTo>
                  <a:pt x="0" y="15811"/>
                </a:moveTo>
                <a:lnTo>
                  <a:pt x="2239899" y="15811"/>
                </a:lnTo>
              </a:path>
            </a:pathLst>
          </a:custGeom>
          <a:ln w="5143">
            <a:solidFill>
              <a:srgbClr val="FFFFFF"/>
            </a:solidFill>
          </a:ln>
        </p:spPr>
        <p:txBody>
          <a:bodyPr wrap="square" lIns="0" tIns="0" rIns="0" bIns="0" rtlCol="0"/>
          <a:lstStyle/>
          <a:p>
            <a:endParaRPr/>
          </a:p>
        </p:txBody>
      </p:sp>
      <p:pic>
        <p:nvPicPr>
          <p:cNvPr id="20" name="bg object 20"/>
          <p:cNvPicPr/>
          <p:nvPr/>
        </p:nvPicPr>
        <p:blipFill>
          <a:blip r:embed="rId2" cstate="print"/>
          <a:stretch>
            <a:fillRect/>
          </a:stretch>
        </p:blipFill>
        <p:spPr>
          <a:xfrm>
            <a:off x="1057535" y="6629399"/>
            <a:ext cx="573480" cy="537971"/>
          </a:xfrm>
          <a:prstGeom prst="rect">
            <a:avLst/>
          </a:prstGeom>
        </p:spPr>
      </p:pic>
      <p:sp>
        <p:nvSpPr>
          <p:cNvPr id="21" name="bg object 21"/>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5" name="Holder 5"/>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6" name="Holder 6"/>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6" name="Holder 6"/>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7" name="Holder 7"/>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4" name="Holder 4"/>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5" name="Holder 5"/>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3" name="Holder 3"/>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4" name="Holder 4"/>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0841" y="6595872"/>
            <a:ext cx="2216150" cy="586105"/>
          </a:xfrm>
          <a:custGeom>
            <a:avLst/>
            <a:gdLst/>
            <a:ahLst/>
            <a:cxnLst/>
            <a:rect l="l" t="t" r="r" b="b"/>
            <a:pathLst>
              <a:path w="2216150" h="586104">
                <a:moveTo>
                  <a:pt x="2215895" y="585977"/>
                </a:moveTo>
                <a:lnTo>
                  <a:pt x="2215895" y="0"/>
                </a:lnTo>
                <a:lnTo>
                  <a:pt x="0" y="0"/>
                </a:lnTo>
                <a:lnTo>
                  <a:pt x="0" y="585977"/>
                </a:lnTo>
                <a:lnTo>
                  <a:pt x="2215895" y="585977"/>
                </a:lnTo>
                <a:close/>
              </a:path>
            </a:pathLst>
          </a:custGeom>
          <a:solidFill>
            <a:srgbClr val="FF0000"/>
          </a:solidFill>
        </p:spPr>
        <p:txBody>
          <a:bodyPr wrap="square" lIns="0" tIns="0" rIns="0" bIns="0" rtlCol="0"/>
          <a:lstStyle/>
          <a:p>
            <a:endParaRPr/>
          </a:p>
        </p:txBody>
      </p:sp>
      <p:sp>
        <p:nvSpPr>
          <p:cNvPr id="17" name="bg object 17"/>
          <p:cNvSpPr/>
          <p:nvPr/>
        </p:nvSpPr>
        <p:spPr>
          <a:xfrm>
            <a:off x="3005213" y="6597396"/>
            <a:ext cx="6888480" cy="584835"/>
          </a:xfrm>
          <a:custGeom>
            <a:avLst/>
            <a:gdLst/>
            <a:ahLst/>
            <a:cxnLst/>
            <a:rect l="l" t="t" r="r" b="b"/>
            <a:pathLst>
              <a:path w="6888480" h="584834">
                <a:moveTo>
                  <a:pt x="6888479" y="584453"/>
                </a:moveTo>
                <a:lnTo>
                  <a:pt x="6888479" y="0"/>
                </a:lnTo>
                <a:lnTo>
                  <a:pt x="0" y="0"/>
                </a:lnTo>
                <a:lnTo>
                  <a:pt x="0" y="584453"/>
                </a:lnTo>
                <a:lnTo>
                  <a:pt x="6888479" y="584453"/>
                </a:lnTo>
                <a:close/>
              </a:path>
            </a:pathLst>
          </a:custGeom>
          <a:solidFill>
            <a:srgbClr val="C0C0C0"/>
          </a:solidFill>
        </p:spPr>
        <p:txBody>
          <a:bodyPr wrap="square" lIns="0" tIns="0" rIns="0" bIns="0" rtlCol="0"/>
          <a:lstStyle/>
          <a:p>
            <a:endParaRPr/>
          </a:p>
        </p:txBody>
      </p:sp>
      <p:sp>
        <p:nvSpPr>
          <p:cNvPr id="18" name="bg object 18"/>
          <p:cNvSpPr/>
          <p:nvPr/>
        </p:nvSpPr>
        <p:spPr>
          <a:xfrm>
            <a:off x="2999117" y="6592823"/>
            <a:ext cx="1905" cy="598170"/>
          </a:xfrm>
          <a:custGeom>
            <a:avLst/>
            <a:gdLst/>
            <a:ahLst/>
            <a:cxnLst/>
            <a:rect l="l" t="t" r="r" b="b"/>
            <a:pathLst>
              <a:path w="1905" h="598170">
                <a:moveTo>
                  <a:pt x="1523" y="598170"/>
                </a:moveTo>
                <a:lnTo>
                  <a:pt x="0" y="0"/>
                </a:lnTo>
              </a:path>
            </a:pathLst>
          </a:custGeom>
          <a:ln w="28575">
            <a:solidFill>
              <a:srgbClr val="FFFFFF"/>
            </a:solidFill>
          </a:ln>
        </p:spPr>
        <p:txBody>
          <a:bodyPr wrap="square" lIns="0" tIns="0" rIns="0" bIns="0" rtlCol="0"/>
          <a:lstStyle/>
          <a:p>
            <a:endParaRPr/>
          </a:p>
        </p:txBody>
      </p:sp>
      <p:sp>
        <p:nvSpPr>
          <p:cNvPr id="19" name="bg object 19"/>
          <p:cNvSpPr/>
          <p:nvPr/>
        </p:nvSpPr>
        <p:spPr>
          <a:xfrm>
            <a:off x="760552" y="6568154"/>
            <a:ext cx="2240280" cy="15875"/>
          </a:xfrm>
          <a:custGeom>
            <a:avLst/>
            <a:gdLst/>
            <a:ahLst/>
            <a:cxnLst/>
            <a:rect l="l" t="t" r="r" b="b"/>
            <a:pathLst>
              <a:path w="2240280" h="15875">
                <a:moveTo>
                  <a:pt x="0" y="0"/>
                </a:moveTo>
                <a:lnTo>
                  <a:pt x="2239899" y="0"/>
                </a:lnTo>
              </a:path>
              <a:path w="2240280" h="15875">
                <a:moveTo>
                  <a:pt x="0" y="15811"/>
                </a:moveTo>
                <a:lnTo>
                  <a:pt x="2239899" y="15811"/>
                </a:lnTo>
              </a:path>
            </a:pathLst>
          </a:custGeom>
          <a:ln w="5143">
            <a:solidFill>
              <a:srgbClr val="FFFFFF"/>
            </a:solidFill>
          </a:ln>
        </p:spPr>
        <p:txBody>
          <a:bodyPr wrap="square" lIns="0" tIns="0" rIns="0" bIns="0" rtlCol="0"/>
          <a:lstStyle/>
          <a:p>
            <a:endParaRPr/>
          </a:p>
        </p:txBody>
      </p:sp>
      <p:pic>
        <p:nvPicPr>
          <p:cNvPr id="20" name="bg object 20"/>
          <p:cNvPicPr/>
          <p:nvPr/>
        </p:nvPicPr>
        <p:blipFill>
          <a:blip r:embed="rId7" cstate="print"/>
          <a:stretch>
            <a:fillRect/>
          </a:stretch>
        </p:blipFill>
        <p:spPr>
          <a:xfrm>
            <a:off x="1057535" y="6629399"/>
            <a:ext cx="573480" cy="537971"/>
          </a:xfrm>
          <a:prstGeom prst="rect">
            <a:avLst/>
          </a:prstGeom>
        </p:spPr>
      </p:pic>
      <p:sp>
        <p:nvSpPr>
          <p:cNvPr id="2" name="Holder 2"/>
          <p:cNvSpPr>
            <a:spLocks noGrp="1"/>
          </p:cNvSpPr>
          <p:nvPr>
            <p:ph type="title"/>
          </p:nvPr>
        </p:nvSpPr>
        <p:spPr>
          <a:xfrm>
            <a:off x="819030" y="1083055"/>
            <a:ext cx="9055338" cy="1121410"/>
          </a:xfrm>
          <a:prstGeom prst="rect">
            <a:avLst/>
          </a:prstGeom>
        </p:spPr>
        <p:txBody>
          <a:bodyPr wrap="square" lIns="0" tIns="0" rIns="0" bIns="0">
            <a:spAutoFit/>
          </a:bodyPr>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a:xfrm>
            <a:off x="3234059" y="2540292"/>
            <a:ext cx="6178550" cy="36537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084709" y="6645116"/>
            <a:ext cx="6068695" cy="509904"/>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5" name="Holder 5"/>
          <p:cNvSpPr>
            <a:spLocks noGrp="1"/>
          </p:cNvSpPr>
          <p:nvPr>
            <p:ph type="dt" sz="half" idx="6"/>
          </p:nvPr>
        </p:nvSpPr>
        <p:spPr>
          <a:xfrm>
            <a:off x="2084203" y="6789990"/>
            <a:ext cx="670560" cy="281304"/>
          </a:xfrm>
          <a:prstGeom prst="rect">
            <a:avLst/>
          </a:prstGeom>
        </p:spPr>
        <p:txBody>
          <a:bodyPr wrap="square" lIns="0" tIns="0" rIns="0" bIns="0">
            <a:spAutoFit/>
          </a:bodyPr>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6" name="Holder 6"/>
          <p:cNvSpPr>
            <a:spLocks noGrp="1"/>
          </p:cNvSpPr>
          <p:nvPr>
            <p:ph type="sldNum" sz="quarter" idx="7"/>
          </p:nvPr>
        </p:nvSpPr>
        <p:spPr>
          <a:xfrm>
            <a:off x="9523355" y="6948128"/>
            <a:ext cx="245745" cy="196215"/>
          </a:xfrm>
          <a:prstGeom prst="rect">
            <a:avLst/>
          </a:prstGeom>
        </p:spPr>
        <p:txBody>
          <a:bodyPr wrap="square" lIns="0" tIns="0" rIns="0" bIns="0">
            <a:spAutoFit/>
          </a:bodyPr>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4839" y="6179820"/>
            <a:ext cx="5929630" cy="1027430"/>
          </a:xfrm>
          <a:custGeom>
            <a:avLst/>
            <a:gdLst/>
            <a:ahLst/>
            <a:cxnLst/>
            <a:rect l="l" t="t" r="r" b="b"/>
            <a:pathLst>
              <a:path w="5929630" h="1027429">
                <a:moveTo>
                  <a:pt x="5929121" y="1027176"/>
                </a:moveTo>
                <a:lnTo>
                  <a:pt x="5929121" y="0"/>
                </a:lnTo>
                <a:lnTo>
                  <a:pt x="0" y="0"/>
                </a:lnTo>
                <a:lnTo>
                  <a:pt x="0" y="1027176"/>
                </a:lnTo>
                <a:lnTo>
                  <a:pt x="5929121" y="1027176"/>
                </a:lnTo>
                <a:close/>
              </a:path>
            </a:pathLst>
          </a:custGeom>
          <a:solidFill>
            <a:srgbClr val="C0C0C0"/>
          </a:solidFill>
        </p:spPr>
        <p:txBody>
          <a:bodyPr wrap="square" lIns="0" tIns="0" rIns="0" bIns="0" rtlCol="0"/>
          <a:lstStyle/>
          <a:p>
            <a:endParaRPr/>
          </a:p>
        </p:txBody>
      </p:sp>
      <p:sp>
        <p:nvSpPr>
          <p:cNvPr id="8" name="object 8"/>
          <p:cNvSpPr txBox="1">
            <a:spLocks noGrp="1"/>
          </p:cNvSpPr>
          <p:nvPr>
            <p:ph type="title"/>
          </p:nvPr>
        </p:nvSpPr>
        <p:spPr>
          <a:xfrm>
            <a:off x="1422786" y="2134616"/>
            <a:ext cx="5676513" cy="443711"/>
          </a:xfrm>
          <a:prstGeom prst="rect">
            <a:avLst/>
          </a:prstGeom>
        </p:spPr>
        <p:txBody>
          <a:bodyPr vert="horz" wrap="square" lIns="0" tIns="12700" rIns="0" bIns="0" rtlCol="0">
            <a:spAutoFit/>
          </a:bodyPr>
          <a:lstStyle/>
          <a:p>
            <a:pPr marL="12700">
              <a:lnSpc>
                <a:spcPct val="100000"/>
              </a:lnSpc>
              <a:spcBef>
                <a:spcPts val="100"/>
              </a:spcBef>
            </a:pPr>
            <a:r>
              <a:rPr lang="en-US" sz="2800" b="1" spc="-5" dirty="0" smtClean="0">
                <a:solidFill>
                  <a:srgbClr val="000000"/>
                </a:solidFill>
                <a:latin typeface="Tahoma"/>
                <a:cs typeface="Tahoma"/>
              </a:rPr>
              <a:t>Interrupts in Microcontroller</a:t>
            </a:r>
            <a:endParaRPr sz="28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35795" t="26786" r="20714" b="35417"/>
          <a:stretch>
            <a:fillRect/>
          </a:stretch>
        </p:blipFill>
        <p:spPr bwMode="auto">
          <a:xfrm>
            <a:off x="3975100" y="1647825"/>
            <a:ext cx="4800600" cy="2858453"/>
          </a:xfrm>
          <a:prstGeom prst="rect">
            <a:avLst/>
          </a:prstGeom>
          <a:noFill/>
          <a:ln w="9525">
            <a:noFill/>
            <a:miter lim="800000"/>
            <a:headEnd/>
            <a:tailEnd/>
          </a:ln>
        </p:spPr>
      </p:pic>
    </p:spTree>
    <p:extLst>
      <p:ext uri="{BB962C8B-B14F-4D97-AF65-F5344CB8AC3E}">
        <p14:creationId xmlns:p14="http://schemas.microsoft.com/office/powerpoint/2010/main" val="30752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369332"/>
          </a:xfrm>
        </p:spPr>
        <p:txBody>
          <a:bodyPr/>
          <a:lstStyle/>
          <a:p>
            <a:r>
              <a:rPr lang="en-US" dirty="0">
                <a:solidFill>
                  <a:schemeClr val="tx1"/>
                </a:solidFill>
              </a:rPr>
              <a:t> </a:t>
            </a:r>
            <a:r>
              <a:rPr lang="en-US" dirty="0" smtClean="0">
                <a:solidFill>
                  <a:schemeClr val="tx1"/>
                </a:solidFill>
              </a:rPr>
              <a:t>Interrupt priority</a:t>
            </a:r>
            <a:endParaRPr lang="en-US" dirty="0">
              <a:solidFill>
                <a:schemeClr val="tx1"/>
              </a:solidFill>
            </a:endParaRPr>
          </a:p>
        </p:txBody>
      </p:sp>
      <p:sp>
        <p:nvSpPr>
          <p:cNvPr id="3" name="Text Placeholder 2"/>
          <p:cNvSpPr>
            <a:spLocks noGrp="1"/>
          </p:cNvSpPr>
          <p:nvPr>
            <p:ph type="body" idx="1"/>
          </p:nvPr>
        </p:nvSpPr>
        <p:spPr>
          <a:xfrm>
            <a:off x="3289300" y="1114425"/>
            <a:ext cx="6553200" cy="1107996"/>
          </a:xfrm>
        </p:spPr>
        <p:txBody>
          <a:bodyPr/>
          <a:lstStyle/>
          <a:p>
            <a:pPr marL="285750" indent="-285750" algn="just">
              <a:buFont typeface="Arial" pitchFamily="34" charset="0"/>
              <a:buChar char="•"/>
            </a:pPr>
            <a:r>
              <a:rPr lang="en-US" dirty="0"/>
              <a:t>We can alter the interrupt priority by assigning the higher priority to any one of the interrupts. This is accomplished by programming a register called </a:t>
            </a:r>
            <a:r>
              <a:rPr lang="en-US" b="1" dirty="0"/>
              <a:t>IP</a:t>
            </a:r>
            <a:r>
              <a:rPr lang="en-US" dirty="0"/>
              <a:t> (interrupt priority</a:t>
            </a:r>
            <a:r>
              <a:rPr lang="en-US" dirty="0" smtClean="0"/>
              <a:t>).</a:t>
            </a:r>
          </a:p>
          <a:p>
            <a:pPr marL="285750" indent="-285750" algn="just">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5078935"/>
              </p:ext>
            </p:extLst>
          </p:nvPr>
        </p:nvGraphicFramePr>
        <p:xfrm>
          <a:off x="3136900" y="2562225"/>
          <a:ext cx="6781800" cy="2895600"/>
        </p:xfrm>
        <a:graphic>
          <a:graphicData uri="http://schemas.openxmlformats.org/drawingml/2006/table">
            <a:tbl>
              <a:tblPr/>
              <a:tblGrid>
                <a:gridCol w="2260600"/>
                <a:gridCol w="2260600"/>
                <a:gridCol w="2260600"/>
              </a:tblGrid>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IP.7</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IP.6</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IP.5</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IP.4</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PT1</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IP.3</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Defines the Timer 1 interrupt priority level.</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PX1</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IP.2</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Defines the External Interrupt 1 priority level.</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PT0</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IP.1</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Defines the Timer 0 interrupt priority level.</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PX0</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IP.0</a:t>
                      </a:r>
                    </a:p>
                  </a:txBody>
                  <a:tcPr marL="41528" marR="41528" marT="41528" marB="41528" anchor="ctr">
                    <a:lnL>
                      <a:noFill/>
                    </a:lnL>
                    <a:lnR>
                      <a:noFill/>
                    </a:lnR>
                    <a:lnT>
                      <a:noFill/>
                    </a:lnT>
                    <a:lnB>
                      <a:noFill/>
                    </a:lnB>
                    <a:solidFill>
                      <a:srgbClr val="FFFFFF"/>
                    </a:solidFill>
                  </a:tcPr>
                </a:tc>
                <a:tc>
                  <a:txBody>
                    <a:bodyPr/>
                    <a:lstStyle/>
                    <a:p>
                      <a:pPr algn="l"/>
                      <a:r>
                        <a:rPr lang="en-US" sz="1000" dirty="0">
                          <a:effectLst/>
                        </a:rPr>
                        <a:t>Defines the External Interrupt 0 priority level.</a:t>
                      </a:r>
                    </a:p>
                  </a:txBody>
                  <a:tcPr marL="41528" marR="41528" marT="41528" marB="41528"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66824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100" y="1647825"/>
            <a:ext cx="5346700" cy="3693319"/>
          </a:xfrm>
          <a:prstGeom prst="rect">
            <a:avLst/>
          </a:prstGeom>
        </p:spPr>
        <p:txBody>
          <a:bodyPr>
            <a:spAutoFit/>
          </a:bodyPr>
          <a:lstStyle/>
          <a:p>
            <a:r>
              <a:rPr lang="en-US" b="1" dirty="0"/>
              <a:t>#define LED_PIN 9</a:t>
            </a:r>
            <a:endParaRPr lang="en-US" dirty="0"/>
          </a:p>
          <a:p>
            <a:r>
              <a:rPr lang="en-US" b="1" dirty="0"/>
              <a:t>#define BUTTON_PIN 3</a:t>
            </a:r>
            <a:endParaRPr lang="en-US" dirty="0"/>
          </a:p>
          <a:p>
            <a:r>
              <a:rPr lang="en-US" dirty="0"/>
              <a:t>byte </a:t>
            </a:r>
            <a:r>
              <a:rPr lang="en-US" dirty="0" err="1"/>
              <a:t>ledState</a:t>
            </a:r>
            <a:r>
              <a:rPr lang="en-US" dirty="0"/>
              <a:t> = LOW;</a:t>
            </a:r>
          </a:p>
          <a:p>
            <a:r>
              <a:rPr lang="en-US" b="1" dirty="0"/>
              <a:t>void</a:t>
            </a:r>
            <a:r>
              <a:rPr lang="en-US" dirty="0"/>
              <a:t> setup() {</a:t>
            </a:r>
          </a:p>
          <a:p>
            <a:r>
              <a:rPr lang="en-US" dirty="0" smtClean="0"/>
              <a:t>	</a:t>
            </a:r>
            <a:r>
              <a:rPr lang="en-US" dirty="0" err="1" smtClean="0"/>
              <a:t>pinMode</a:t>
            </a:r>
            <a:r>
              <a:rPr lang="en-US" dirty="0" smtClean="0"/>
              <a:t>(LED_PIN</a:t>
            </a:r>
            <a:r>
              <a:rPr lang="en-US" dirty="0"/>
              <a:t>, OUTPUT);</a:t>
            </a:r>
          </a:p>
          <a:p>
            <a:r>
              <a:rPr lang="en-US" dirty="0" smtClean="0"/>
              <a:t>	</a:t>
            </a:r>
            <a:r>
              <a:rPr lang="en-US" dirty="0" err="1" smtClean="0"/>
              <a:t>pinMode</a:t>
            </a:r>
            <a:r>
              <a:rPr lang="en-US" dirty="0" smtClean="0"/>
              <a:t>(BUTTON_PIN</a:t>
            </a:r>
            <a:r>
              <a:rPr lang="en-US" dirty="0"/>
              <a:t>, INPUT);</a:t>
            </a:r>
          </a:p>
          <a:p>
            <a:r>
              <a:rPr lang="en-US" dirty="0"/>
              <a:t>}</a:t>
            </a:r>
          </a:p>
          <a:p>
            <a:r>
              <a:rPr lang="en-US" b="1" dirty="0"/>
              <a:t>void</a:t>
            </a:r>
            <a:r>
              <a:rPr lang="en-US" dirty="0"/>
              <a:t> loop() {</a:t>
            </a:r>
          </a:p>
          <a:p>
            <a:r>
              <a:rPr lang="en-US" b="1" dirty="0" smtClean="0"/>
              <a:t>	if</a:t>
            </a:r>
            <a:r>
              <a:rPr lang="en-US" dirty="0" smtClean="0"/>
              <a:t> </a:t>
            </a:r>
            <a:r>
              <a:rPr lang="en-US" dirty="0"/>
              <a:t>(</a:t>
            </a:r>
            <a:r>
              <a:rPr lang="en-US" dirty="0" err="1"/>
              <a:t>digitalRead</a:t>
            </a:r>
            <a:r>
              <a:rPr lang="en-US" dirty="0"/>
              <a:t>(BUTTON_PIN), HIGH) {</a:t>
            </a:r>
          </a:p>
          <a:p>
            <a:r>
              <a:rPr lang="en-US" dirty="0" smtClean="0"/>
              <a:t>	</a:t>
            </a:r>
            <a:r>
              <a:rPr lang="en-US" dirty="0" err="1" smtClean="0"/>
              <a:t>ledState</a:t>
            </a:r>
            <a:r>
              <a:rPr lang="en-US" dirty="0" smtClean="0"/>
              <a:t> </a:t>
            </a:r>
            <a:r>
              <a:rPr lang="en-US" dirty="0"/>
              <a:t>= !</a:t>
            </a:r>
            <a:r>
              <a:rPr lang="en-US" dirty="0" err="1"/>
              <a:t>ledState</a:t>
            </a:r>
            <a:r>
              <a:rPr lang="en-US" dirty="0"/>
              <a:t>;</a:t>
            </a:r>
          </a:p>
          <a:p>
            <a:r>
              <a:rPr lang="en-US" dirty="0"/>
              <a:t>}</a:t>
            </a:r>
          </a:p>
          <a:p>
            <a:r>
              <a:rPr lang="en-US" dirty="0" smtClean="0"/>
              <a:t>	</a:t>
            </a:r>
            <a:r>
              <a:rPr lang="en-US" dirty="0" err="1" smtClean="0"/>
              <a:t>digitalWrite</a:t>
            </a:r>
            <a:r>
              <a:rPr lang="en-US" dirty="0" smtClean="0"/>
              <a:t>(LED_PIN</a:t>
            </a:r>
            <a:r>
              <a:rPr lang="en-US" dirty="0"/>
              <a:t>, </a:t>
            </a:r>
            <a:r>
              <a:rPr lang="en-US" dirty="0" err="1"/>
              <a:t>ledState</a:t>
            </a:r>
            <a:r>
              <a:rPr lang="en-US" dirty="0"/>
              <a:t>);</a:t>
            </a:r>
          </a:p>
          <a:p>
            <a:r>
              <a:rPr lang="en-US" dirty="0"/>
              <a:t>}</a:t>
            </a:r>
          </a:p>
        </p:txBody>
      </p:sp>
      <p:sp>
        <p:nvSpPr>
          <p:cNvPr id="3" name="Title 1"/>
          <p:cNvSpPr>
            <a:spLocks noGrp="1"/>
          </p:cNvSpPr>
          <p:nvPr>
            <p:ph type="title"/>
          </p:nvPr>
        </p:nvSpPr>
        <p:spPr>
          <a:xfrm>
            <a:off x="3136900" y="428625"/>
            <a:ext cx="7162800" cy="369332"/>
          </a:xfrm>
        </p:spPr>
        <p:txBody>
          <a:bodyPr/>
          <a:lstStyle/>
          <a:p>
            <a:r>
              <a:rPr lang="en-US" dirty="0">
                <a:solidFill>
                  <a:schemeClr val="tx1"/>
                </a:solidFill>
              </a:rPr>
              <a:t> </a:t>
            </a:r>
            <a:r>
              <a:rPr lang="en-US" dirty="0" smtClean="0">
                <a:solidFill>
                  <a:schemeClr val="tx1"/>
                </a:solidFill>
              </a:rPr>
              <a:t>Interrupts Pin in </a:t>
            </a:r>
            <a:r>
              <a:rPr lang="en-US" dirty="0" err="1" smtClean="0">
                <a:solidFill>
                  <a:schemeClr val="tx1"/>
                </a:solidFill>
              </a:rPr>
              <a:t>Arduino</a:t>
            </a:r>
            <a:r>
              <a:rPr lang="en-US" dirty="0" smtClean="0">
                <a:solidFill>
                  <a:schemeClr val="tx1"/>
                </a:solidFill>
              </a:rPr>
              <a:t> pin(2,3)</a:t>
            </a:r>
            <a:endParaRPr lang="en-US" dirty="0">
              <a:solidFill>
                <a:schemeClr val="tx1"/>
              </a:solidFill>
            </a:endParaRPr>
          </a:p>
        </p:txBody>
      </p:sp>
    </p:spTree>
    <p:extLst>
      <p:ext uri="{BB962C8B-B14F-4D97-AF65-F5344CB8AC3E}">
        <p14:creationId xmlns:p14="http://schemas.microsoft.com/office/powerpoint/2010/main" val="1961412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Schematics - Button on Interrupt pin and LED"/>
          <p:cNvPicPr>
            <a:picLocks noChangeAspect="1" noChangeArrowheads="1"/>
          </p:cNvPicPr>
          <p:nvPr/>
        </p:nvPicPr>
        <p:blipFill rotWithShape="1">
          <a:blip r:embed="rId2">
            <a:extLst>
              <a:ext uri="{28A0092B-C50C-407E-A947-70E740481C1C}">
                <a14:useLocalDpi xmlns:a14="http://schemas.microsoft.com/office/drawing/2010/main" val="0"/>
              </a:ext>
            </a:extLst>
          </a:blip>
          <a:srcRect b="2991"/>
          <a:stretch/>
        </p:blipFill>
        <p:spPr bwMode="auto">
          <a:xfrm>
            <a:off x="3281218" y="809625"/>
            <a:ext cx="7088840" cy="571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8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369332"/>
          </a:xfrm>
        </p:spPr>
        <p:txBody>
          <a:bodyPr/>
          <a:lstStyle/>
          <a:p>
            <a:r>
              <a:rPr lang="en-US" dirty="0" smtClean="0">
                <a:solidFill>
                  <a:schemeClr val="tx1"/>
                </a:solidFill>
              </a:rPr>
              <a:t>Interrupt</a:t>
            </a:r>
            <a:endParaRPr lang="en-US" dirty="0">
              <a:solidFill>
                <a:schemeClr val="tx1"/>
              </a:solidFill>
            </a:endParaRPr>
          </a:p>
        </p:txBody>
      </p:sp>
      <p:sp>
        <p:nvSpPr>
          <p:cNvPr id="3" name="Text Placeholder 2"/>
          <p:cNvSpPr>
            <a:spLocks noGrp="1"/>
          </p:cNvSpPr>
          <p:nvPr>
            <p:ph type="body" idx="1"/>
          </p:nvPr>
        </p:nvSpPr>
        <p:spPr>
          <a:xfrm>
            <a:off x="3289300" y="1114425"/>
            <a:ext cx="6553200" cy="3877985"/>
          </a:xfrm>
        </p:spPr>
        <p:txBody>
          <a:bodyPr/>
          <a:lstStyle/>
          <a:p>
            <a:pPr marL="285750" indent="-285750" algn="just">
              <a:buFont typeface="Arial" pitchFamily="34" charset="0"/>
              <a:buChar char="•"/>
            </a:pPr>
            <a:r>
              <a:rPr lang="en-US" dirty="0"/>
              <a:t>An interrupt is an external or internal event that interrupts the microcontroller to inform it that </a:t>
            </a:r>
            <a:r>
              <a:rPr lang="en-US" dirty="0" smtClean="0"/>
              <a:t>a device </a:t>
            </a:r>
            <a:r>
              <a:rPr lang="en-US" dirty="0"/>
              <a:t>needs its </a:t>
            </a:r>
            <a:r>
              <a:rPr lang="en-US" dirty="0" smtClean="0"/>
              <a:t>service</a:t>
            </a:r>
          </a:p>
          <a:p>
            <a:pPr marL="285750" indent="-285750" algn="just">
              <a:buFont typeface="Arial" pitchFamily="34" charset="0"/>
              <a:buChar char="•"/>
            </a:pPr>
            <a:r>
              <a:rPr lang="en-US" dirty="0" smtClean="0"/>
              <a:t>A </a:t>
            </a:r>
            <a:r>
              <a:rPr lang="en-US" dirty="0"/>
              <a:t>single microcontroller can serve several devices by two </a:t>
            </a:r>
            <a:r>
              <a:rPr lang="en-US" dirty="0" smtClean="0"/>
              <a:t>ways Interrupts.</a:t>
            </a:r>
          </a:p>
          <a:p>
            <a:pPr marL="285750" lvl="0" indent="-285750" rtl="0">
              <a:buFont typeface="Arial" pitchFamily="34" charset="0"/>
              <a:buChar char="•"/>
            </a:pPr>
            <a:r>
              <a:rPr lang="en-US" dirty="0" smtClean="0"/>
              <a:t>Whenever </a:t>
            </a:r>
            <a:r>
              <a:rPr lang="en-US" dirty="0"/>
              <a:t>any device needs its service, the device </a:t>
            </a:r>
            <a:r>
              <a:rPr lang="en-US" dirty="0" smtClean="0"/>
              <a:t>notifies the </a:t>
            </a:r>
            <a:r>
              <a:rPr lang="en-US" dirty="0"/>
              <a:t>microcontroller by sending it an interrupt </a:t>
            </a:r>
            <a:r>
              <a:rPr lang="en-US" dirty="0" smtClean="0"/>
              <a:t>signal</a:t>
            </a:r>
          </a:p>
          <a:p>
            <a:pPr marL="285750" lvl="0" indent="-285750" rtl="0">
              <a:buFont typeface="Arial" pitchFamily="34" charset="0"/>
              <a:buChar char="•"/>
            </a:pPr>
            <a:r>
              <a:rPr lang="en-US" dirty="0" smtClean="0"/>
              <a:t>Upon </a:t>
            </a:r>
            <a:r>
              <a:rPr lang="en-US" dirty="0"/>
              <a:t>receiving an interrupt signal, the microcontroller interrupts whatever it is </a:t>
            </a:r>
            <a:r>
              <a:rPr lang="en-US" dirty="0" smtClean="0"/>
              <a:t>doing and </a:t>
            </a:r>
            <a:r>
              <a:rPr lang="en-US" dirty="0"/>
              <a:t>serves the device</a:t>
            </a:r>
            <a:endParaRPr lang="en-US" sz="1600" dirty="0"/>
          </a:p>
          <a:p>
            <a:pPr marL="285750" lvl="0" indent="-285750">
              <a:buFont typeface="Arial" pitchFamily="34" charset="0"/>
              <a:buChar char="•"/>
            </a:pPr>
            <a:r>
              <a:rPr lang="en-US" dirty="0" smtClean="0"/>
              <a:t>The </a:t>
            </a:r>
            <a:r>
              <a:rPr lang="en-US" dirty="0"/>
              <a:t>program which is associated with the interrupt is called the interrupt service </a:t>
            </a:r>
            <a:r>
              <a:rPr lang="en-US" dirty="0" smtClean="0"/>
              <a:t>routine (ISR</a:t>
            </a:r>
            <a:r>
              <a:rPr lang="en-US" dirty="0"/>
              <a:t>) or interrupt handler.</a:t>
            </a:r>
            <a:endParaRPr lang="en-US" sz="1600" dirty="0"/>
          </a:p>
          <a:p>
            <a:pPr marL="742950" lvl="1" indent="-285750" algn="just">
              <a:buFont typeface="Arial" pitchFamily="34" charset="0"/>
              <a:buChar char="•"/>
            </a:pPr>
            <a:endParaRPr lang="en-US" dirty="0" smtClean="0"/>
          </a:p>
          <a:p>
            <a:endParaRPr lang="en-US" dirty="0"/>
          </a:p>
          <a:p>
            <a:pPr marL="285750" indent="-285750" algn="just">
              <a:buFont typeface="Arial" pitchFamily="34" charset="0"/>
              <a:buChar char="•"/>
            </a:pPr>
            <a:endParaRPr lang="en-US" dirty="0"/>
          </a:p>
          <a:p>
            <a:endParaRPr lang="en-US" dirty="0"/>
          </a:p>
        </p:txBody>
      </p:sp>
    </p:spTree>
    <p:extLst>
      <p:ext uri="{BB962C8B-B14F-4D97-AF65-F5344CB8AC3E}">
        <p14:creationId xmlns:p14="http://schemas.microsoft.com/office/powerpoint/2010/main" val="273972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738664"/>
          </a:xfrm>
        </p:spPr>
        <p:txBody>
          <a:bodyPr/>
          <a:lstStyle/>
          <a:p>
            <a:r>
              <a:rPr lang="en-US" dirty="0">
                <a:solidFill>
                  <a:schemeClr val="tx1"/>
                </a:solidFill>
              </a:rPr>
              <a:t>Polling</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3289300" y="1114425"/>
            <a:ext cx="6553200" cy="2215991"/>
          </a:xfrm>
        </p:spPr>
        <p:txBody>
          <a:bodyPr/>
          <a:lstStyle/>
          <a:p>
            <a:pPr marL="285750" indent="-285750" algn="just">
              <a:buFont typeface="Arial" pitchFamily="34" charset="0"/>
              <a:buChar char="•"/>
            </a:pPr>
            <a:r>
              <a:rPr lang="en-US" dirty="0"/>
              <a:t>The microcontroller continuously monitors the status of a </a:t>
            </a:r>
            <a:r>
              <a:rPr lang="en-US" dirty="0" smtClean="0"/>
              <a:t>given device</a:t>
            </a:r>
          </a:p>
          <a:p>
            <a:pPr marL="285750" indent="-285750" algn="just">
              <a:buFont typeface="Arial" pitchFamily="34" charset="0"/>
              <a:buChar char="•"/>
            </a:pPr>
            <a:r>
              <a:rPr lang="en-US" dirty="0" smtClean="0"/>
              <a:t>When </a:t>
            </a:r>
            <a:r>
              <a:rPr lang="en-US" dirty="0"/>
              <a:t>the conditions met, it performs the service</a:t>
            </a:r>
            <a:br>
              <a:rPr lang="en-US" dirty="0"/>
            </a:br>
            <a:r>
              <a:rPr lang="en-US" dirty="0"/>
              <a:t> After that, it moves on to monitor the next device until every one is serviced.</a:t>
            </a:r>
            <a:endParaRPr lang="en-US" dirty="0" smtClean="0"/>
          </a:p>
          <a:p>
            <a:endParaRPr lang="en-US" dirty="0"/>
          </a:p>
          <a:p>
            <a:pPr marL="285750" indent="-285750" algn="just">
              <a:buFont typeface="Arial" pitchFamily="34" charset="0"/>
              <a:buChar char="•"/>
            </a:pPr>
            <a:endParaRPr lang="en-US" dirty="0"/>
          </a:p>
          <a:p>
            <a:endParaRPr lang="en-US" dirty="0"/>
          </a:p>
        </p:txBody>
      </p:sp>
    </p:spTree>
    <p:extLst>
      <p:ext uri="{BB962C8B-B14F-4D97-AF65-F5344CB8AC3E}">
        <p14:creationId xmlns:p14="http://schemas.microsoft.com/office/powerpoint/2010/main" val="214440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00" y="657225"/>
            <a:ext cx="5274145" cy="369332"/>
          </a:xfrm>
        </p:spPr>
        <p:txBody>
          <a:bodyPr/>
          <a:lstStyle/>
          <a:p>
            <a:pPr lvl="0" rtl="0"/>
            <a:r>
              <a:rPr lang="en-US" dirty="0">
                <a:solidFill>
                  <a:srgbClr val="000000"/>
                </a:solidFill>
                <a:latin typeface="var(--ff-lato)"/>
                <a:cs typeface="Arial" pitchFamily="34" charset="0"/>
              </a:rPr>
              <a:t>Enabling and Disabling an </a:t>
            </a:r>
            <a:r>
              <a:rPr lang="en-US" dirty="0" smtClean="0">
                <a:solidFill>
                  <a:srgbClr val="000000"/>
                </a:solidFill>
                <a:latin typeface="var(--ff-lato)"/>
                <a:cs typeface="Arial" pitchFamily="34" charset="0"/>
              </a:rPr>
              <a:t>Interrupt</a:t>
            </a:r>
            <a:endParaRPr lang="en-US" dirty="0"/>
          </a:p>
        </p:txBody>
      </p:sp>
      <p:sp>
        <p:nvSpPr>
          <p:cNvPr id="4" name="Rectangle 1"/>
          <p:cNvSpPr>
            <a:spLocks noChangeArrowheads="1"/>
          </p:cNvSpPr>
          <p:nvPr/>
        </p:nvSpPr>
        <p:spPr bwMode="auto">
          <a:xfrm>
            <a:off x="3213100" y="1114425"/>
            <a:ext cx="822084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Upon Reset, all the interrupts are disabled even if they are activated.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Verdana" pitchFamily="34" charset="0"/>
                <a:cs typeface="Arial" pitchFamily="34" charset="0"/>
              </a:rPr>
              <a:t>The interrupts must be enabled using software in order for </a:t>
            </a:r>
            <a:endParaRPr lang="en-US" dirty="0" smtClean="0">
              <a:solidFill>
                <a:srgbClr val="000000"/>
              </a:solidFill>
              <a:latin typeface="Verdan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Verdana" pitchFamily="34" charset="0"/>
                <a:cs typeface="Arial" pitchFamily="34" charset="0"/>
              </a:rPr>
              <a:t>the  microcontroller to respond to those interrupts.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IE (interrupt enable)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register is responsible for enabling and disabling the interrupt.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IE is a </a:t>
            </a:r>
            <a:r>
              <a:rPr kumimoji="0" lang="en-US" b="0" i="0" u="none" strike="noStrike" cap="none" normalizeH="0" baseline="0" dirty="0" err="1" smtClean="0">
                <a:ln>
                  <a:noFill/>
                </a:ln>
                <a:solidFill>
                  <a:srgbClr val="000000"/>
                </a:solidFill>
                <a:effectLst/>
                <a:latin typeface="Verdana" pitchFamily="34" charset="0"/>
                <a:cs typeface="Arial" pitchFamily="34" charset="0"/>
              </a:rPr>
              <a:t>bitaddressable</a:t>
            </a:r>
            <a:r>
              <a:rPr kumimoji="0" lang="en-US" b="0" i="0" u="none" strike="noStrike" cap="none" normalizeH="0" baseline="0" dirty="0" smtClean="0">
                <a:ln>
                  <a:noFill/>
                </a:ln>
                <a:solidFill>
                  <a:srgbClr val="000000"/>
                </a:solidFill>
                <a:effectLst/>
                <a:latin typeface="Verdana" pitchFamily="34" charset="0"/>
                <a:cs typeface="Arial" pitchFamily="34" charset="0"/>
              </a:rPr>
              <a:t> register.</a:t>
            </a:r>
            <a:endParaRPr kumimoji="0" lang="en-US"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Verdana" pitchFamily="34" charset="0"/>
                <a:cs typeface="Arial" pitchFamily="34" charset="0"/>
              </a:rPr>
              <a:t>Interrupt Enable Register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EA</a:t>
            </a:r>
            <a:r>
              <a:rPr kumimoji="0" lang="en-US" b="0" i="0" u="none" strike="noStrike" cap="none" normalizeH="0" baseline="0" dirty="0" smtClean="0">
                <a:ln>
                  <a:noFill/>
                </a:ln>
                <a:solidFill>
                  <a:srgbClr val="000000"/>
                </a:solidFill>
                <a:effectLst/>
                <a:latin typeface="Verdana" pitchFamily="34" charset="0"/>
                <a:cs typeface="Arial" pitchFamily="34" charset="0"/>
              </a:rPr>
              <a:t> − Global enable/disable.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a:t>
            </a:r>
            <a:r>
              <a:rPr kumimoji="0" lang="en-US" b="0" i="0" u="none" strike="noStrike" cap="none" normalizeH="0" baseline="0" dirty="0" smtClean="0">
                <a:ln>
                  <a:noFill/>
                </a:ln>
                <a:solidFill>
                  <a:srgbClr val="000000"/>
                </a:solidFill>
                <a:effectLst/>
                <a:latin typeface="Verdana" pitchFamily="34" charset="0"/>
                <a:cs typeface="Arial" pitchFamily="34" charset="0"/>
              </a:rPr>
              <a:t> − Undefined.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ET2</a:t>
            </a:r>
            <a:r>
              <a:rPr kumimoji="0" lang="en-US" b="0" i="0" u="none" strike="noStrike" cap="none" normalizeH="0" baseline="0" dirty="0" smtClean="0">
                <a:ln>
                  <a:noFill/>
                </a:ln>
                <a:solidFill>
                  <a:srgbClr val="000000"/>
                </a:solidFill>
                <a:effectLst/>
                <a:latin typeface="Verdana" pitchFamily="34" charset="0"/>
                <a:cs typeface="Arial" pitchFamily="34" charset="0"/>
              </a:rPr>
              <a:t> − Enable Timer 2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ES</a:t>
            </a:r>
            <a:r>
              <a:rPr kumimoji="0" lang="en-US" b="0" i="0" u="none" strike="noStrike" cap="none" normalizeH="0" baseline="0" dirty="0" smtClean="0">
                <a:ln>
                  <a:noFill/>
                </a:ln>
                <a:solidFill>
                  <a:srgbClr val="000000"/>
                </a:solidFill>
                <a:effectLst/>
                <a:latin typeface="Verdana" pitchFamily="34" charset="0"/>
                <a:cs typeface="Arial" pitchFamily="34" charset="0"/>
              </a:rPr>
              <a:t> −  Enable Serial port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ET1</a:t>
            </a:r>
            <a:r>
              <a:rPr kumimoji="0" lang="en-US" b="0" i="0" u="none" strike="noStrike" cap="none" normalizeH="0" baseline="0" dirty="0" smtClean="0">
                <a:ln>
                  <a:noFill/>
                </a:ln>
                <a:solidFill>
                  <a:srgbClr val="000000"/>
                </a:solidFill>
                <a:effectLst/>
                <a:latin typeface="Verdana" pitchFamily="34" charset="0"/>
                <a:cs typeface="Arial" pitchFamily="34" charset="0"/>
              </a:rPr>
              <a:t> − Enable Timer 1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EX1</a:t>
            </a:r>
            <a:r>
              <a:rPr kumimoji="0" lang="en-US" b="0" i="0" u="none" strike="noStrike" cap="none" normalizeH="0" baseline="0" dirty="0" smtClean="0">
                <a:ln>
                  <a:noFill/>
                </a:ln>
                <a:solidFill>
                  <a:srgbClr val="000000"/>
                </a:solidFill>
                <a:effectLst/>
                <a:latin typeface="Verdana" pitchFamily="34" charset="0"/>
                <a:cs typeface="Arial" pitchFamily="34" charset="0"/>
              </a:rPr>
              <a:t> − Enable External 1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ET0</a:t>
            </a:r>
            <a:r>
              <a:rPr kumimoji="0" lang="en-US" b="0" i="0" u="none" strike="noStrike" cap="none" normalizeH="0" baseline="0" dirty="0" smtClean="0">
                <a:ln>
                  <a:noFill/>
                </a:ln>
                <a:solidFill>
                  <a:srgbClr val="000000"/>
                </a:solidFill>
                <a:effectLst/>
                <a:latin typeface="Verdana" pitchFamily="34" charset="0"/>
                <a:cs typeface="Arial" pitchFamily="34" charset="0"/>
              </a:rPr>
              <a:t> − Enable Timer 0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EX0</a:t>
            </a:r>
            <a:r>
              <a:rPr kumimoji="0" lang="en-US" b="0" i="0" u="none" strike="noStrike" cap="none" normalizeH="0" baseline="0" dirty="0" smtClean="0">
                <a:ln>
                  <a:noFill/>
                </a:ln>
                <a:solidFill>
                  <a:srgbClr val="000000"/>
                </a:solidFill>
                <a:effectLst/>
                <a:latin typeface="Verdana" pitchFamily="34" charset="0"/>
                <a:cs typeface="Arial" pitchFamily="34" charset="0"/>
              </a:rPr>
              <a:t> − Enable External 0 interrupt.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23578412"/>
              </p:ext>
            </p:extLst>
          </p:nvPr>
        </p:nvGraphicFramePr>
        <p:xfrm>
          <a:off x="3594100" y="5546408"/>
          <a:ext cx="5539824" cy="426720"/>
        </p:xfrm>
        <a:graphic>
          <a:graphicData uri="http://schemas.openxmlformats.org/drawingml/2006/table">
            <a:tbl>
              <a:tblPr/>
              <a:tblGrid>
                <a:gridCol w="692478"/>
                <a:gridCol w="692478"/>
                <a:gridCol w="692478"/>
                <a:gridCol w="692478"/>
                <a:gridCol w="692478"/>
                <a:gridCol w="692478"/>
                <a:gridCol w="692478"/>
                <a:gridCol w="692478"/>
              </a:tblGrid>
              <a:tr h="0">
                <a:tc>
                  <a:txBody>
                    <a:bodyPr/>
                    <a:lstStyle/>
                    <a:p>
                      <a:pPr algn="l"/>
                      <a:r>
                        <a:rPr lang="en-US" b="1">
                          <a:effectLst/>
                          <a:latin typeface="inherit"/>
                        </a:rPr>
                        <a:t>EA</a:t>
                      </a:r>
                    </a:p>
                  </a:txBody>
                  <a:tcPr marL="76200" marR="76200" marT="76200" marB="76200" anchor="ctr">
                    <a:lnL>
                      <a:noFill/>
                    </a:lnL>
                    <a:lnR>
                      <a:noFill/>
                    </a:lnR>
                    <a:lnT>
                      <a:noFill/>
                    </a:lnT>
                    <a:lnB>
                      <a:noFill/>
                    </a:lnB>
                  </a:tcPr>
                </a:tc>
                <a:tc>
                  <a:txBody>
                    <a:bodyPr/>
                    <a:lstStyle/>
                    <a:p>
                      <a:pPr algn="l"/>
                      <a:r>
                        <a:rPr lang="en-US" b="1">
                          <a:effectLst/>
                          <a:latin typeface="inherit"/>
                        </a:rPr>
                        <a:t>-</a:t>
                      </a:r>
                    </a:p>
                  </a:txBody>
                  <a:tcPr marL="76200" marR="76200" marT="76200" marB="76200" anchor="ctr">
                    <a:lnL>
                      <a:noFill/>
                    </a:lnL>
                    <a:lnR>
                      <a:noFill/>
                    </a:lnR>
                    <a:lnT>
                      <a:noFill/>
                    </a:lnT>
                    <a:lnB>
                      <a:noFill/>
                    </a:lnB>
                  </a:tcPr>
                </a:tc>
                <a:tc>
                  <a:txBody>
                    <a:bodyPr/>
                    <a:lstStyle/>
                    <a:p>
                      <a:pPr algn="l"/>
                      <a:r>
                        <a:rPr lang="en-US" b="1">
                          <a:effectLst/>
                          <a:latin typeface="inherit"/>
                        </a:rPr>
                        <a:t>ET2</a:t>
                      </a:r>
                    </a:p>
                  </a:txBody>
                  <a:tcPr marL="76200" marR="76200" marT="76200" marB="76200" anchor="ctr">
                    <a:lnL>
                      <a:noFill/>
                    </a:lnL>
                    <a:lnR>
                      <a:noFill/>
                    </a:lnR>
                    <a:lnT>
                      <a:noFill/>
                    </a:lnT>
                    <a:lnB>
                      <a:noFill/>
                    </a:lnB>
                  </a:tcPr>
                </a:tc>
                <a:tc>
                  <a:txBody>
                    <a:bodyPr/>
                    <a:lstStyle/>
                    <a:p>
                      <a:pPr algn="l"/>
                      <a:r>
                        <a:rPr lang="en-US" b="1">
                          <a:effectLst/>
                          <a:latin typeface="inherit"/>
                        </a:rPr>
                        <a:t>ES</a:t>
                      </a:r>
                    </a:p>
                  </a:txBody>
                  <a:tcPr marL="76200" marR="76200" marT="76200" marB="76200" anchor="ctr">
                    <a:lnL>
                      <a:noFill/>
                    </a:lnL>
                    <a:lnR>
                      <a:noFill/>
                    </a:lnR>
                    <a:lnT>
                      <a:noFill/>
                    </a:lnT>
                    <a:lnB>
                      <a:noFill/>
                    </a:lnB>
                  </a:tcPr>
                </a:tc>
                <a:tc>
                  <a:txBody>
                    <a:bodyPr/>
                    <a:lstStyle/>
                    <a:p>
                      <a:pPr algn="l"/>
                      <a:r>
                        <a:rPr lang="en-US" b="1">
                          <a:effectLst/>
                          <a:latin typeface="inherit"/>
                        </a:rPr>
                        <a:t>ET1</a:t>
                      </a:r>
                    </a:p>
                  </a:txBody>
                  <a:tcPr marL="76200" marR="76200" marT="76200" marB="76200" anchor="ctr">
                    <a:lnL>
                      <a:noFill/>
                    </a:lnL>
                    <a:lnR>
                      <a:noFill/>
                    </a:lnR>
                    <a:lnT>
                      <a:noFill/>
                    </a:lnT>
                    <a:lnB>
                      <a:noFill/>
                    </a:lnB>
                  </a:tcPr>
                </a:tc>
                <a:tc>
                  <a:txBody>
                    <a:bodyPr/>
                    <a:lstStyle/>
                    <a:p>
                      <a:pPr algn="l"/>
                      <a:r>
                        <a:rPr lang="en-US" b="1">
                          <a:effectLst/>
                          <a:latin typeface="inherit"/>
                        </a:rPr>
                        <a:t>EX1</a:t>
                      </a:r>
                    </a:p>
                  </a:txBody>
                  <a:tcPr marL="76200" marR="76200" marT="76200" marB="76200" anchor="ctr">
                    <a:lnL>
                      <a:noFill/>
                    </a:lnL>
                    <a:lnR>
                      <a:noFill/>
                    </a:lnR>
                    <a:lnT>
                      <a:noFill/>
                    </a:lnT>
                    <a:lnB>
                      <a:noFill/>
                    </a:lnB>
                  </a:tcPr>
                </a:tc>
                <a:tc>
                  <a:txBody>
                    <a:bodyPr/>
                    <a:lstStyle/>
                    <a:p>
                      <a:pPr algn="l"/>
                      <a:r>
                        <a:rPr lang="en-US" b="1">
                          <a:effectLst/>
                          <a:latin typeface="inherit"/>
                        </a:rPr>
                        <a:t>ET0</a:t>
                      </a:r>
                    </a:p>
                  </a:txBody>
                  <a:tcPr marL="76200" marR="76200" marT="76200" marB="76200" anchor="ctr">
                    <a:lnL>
                      <a:noFill/>
                    </a:lnL>
                    <a:lnR>
                      <a:noFill/>
                    </a:lnR>
                    <a:lnT>
                      <a:noFill/>
                    </a:lnT>
                    <a:lnB>
                      <a:noFill/>
                    </a:lnB>
                  </a:tcPr>
                </a:tc>
                <a:tc>
                  <a:txBody>
                    <a:bodyPr/>
                    <a:lstStyle/>
                    <a:p>
                      <a:pPr algn="l"/>
                      <a:r>
                        <a:rPr lang="en-US" b="1" dirty="0">
                          <a:effectLst/>
                          <a:latin typeface="inherit"/>
                        </a:rPr>
                        <a:t>EX0</a:t>
                      </a:r>
                    </a:p>
                  </a:txBody>
                  <a:tcPr marL="76200" marR="76200" marT="76200" marB="76200" anchor="ctr">
                    <a:lnL>
                      <a:noFill/>
                    </a:lnL>
                    <a:lnR>
                      <a:noFill/>
                    </a:lnR>
                    <a:lnT>
                      <a:noFill/>
                    </a:lnT>
                    <a:lnB>
                      <a:noFill/>
                    </a:lnB>
                  </a:tcPr>
                </a:tc>
              </a:tr>
            </a:tbl>
          </a:graphicData>
        </a:graphic>
      </p:graphicFrame>
    </p:spTree>
    <p:extLst>
      <p:ext uri="{BB962C8B-B14F-4D97-AF65-F5344CB8AC3E}">
        <p14:creationId xmlns:p14="http://schemas.microsoft.com/office/powerpoint/2010/main" val="412718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rupts in 8085 and interrupt cycle 8085 Microprocessor - Care4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52825"/>
            <a:ext cx="5210175" cy="28479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136900" y="428625"/>
            <a:ext cx="7162800" cy="369332"/>
          </a:xfrm>
        </p:spPr>
        <p:txBody>
          <a:bodyPr/>
          <a:lstStyle/>
          <a:p>
            <a:r>
              <a:rPr lang="en-US" dirty="0" smtClean="0">
                <a:solidFill>
                  <a:schemeClr val="tx1"/>
                </a:solidFill>
              </a:rPr>
              <a:t>Interrupt service routine</a:t>
            </a:r>
            <a:endParaRPr lang="en-US" dirty="0">
              <a:solidFill>
                <a:schemeClr val="tx1"/>
              </a:solidFill>
            </a:endParaRPr>
          </a:p>
        </p:txBody>
      </p:sp>
      <p:sp>
        <p:nvSpPr>
          <p:cNvPr id="4" name="Title 1"/>
          <p:cNvSpPr txBox="1">
            <a:spLocks/>
          </p:cNvSpPr>
          <p:nvPr/>
        </p:nvSpPr>
        <p:spPr>
          <a:xfrm>
            <a:off x="3258751" y="950357"/>
            <a:ext cx="7162800" cy="2585323"/>
          </a:xfrm>
          <a:prstGeom prst="rect">
            <a:avLst/>
          </a:prstGeom>
        </p:spPr>
        <p:txBody>
          <a:bodyPr wrap="square" lIns="0" tIns="0" rIns="0" bIns="0">
            <a:spAutoFit/>
          </a:bodyPr>
          <a:lstStyle>
            <a:lvl1pPr>
              <a:defRPr sz="2400" b="0" i="0">
                <a:solidFill>
                  <a:schemeClr val="bg1"/>
                </a:solidFill>
                <a:latin typeface="Tahoma"/>
                <a:ea typeface="+mj-ea"/>
                <a:cs typeface="Tahoma"/>
              </a:defRPr>
            </a:lvl1pPr>
          </a:lstStyle>
          <a:p>
            <a:pPr marL="342900" indent="-342900" algn="just">
              <a:buFont typeface="Arial" pitchFamily="34" charset="0"/>
              <a:buChar char="•"/>
            </a:pPr>
            <a:r>
              <a:rPr lang="en-US" sz="1800" dirty="0">
                <a:solidFill>
                  <a:schemeClr val="tx1"/>
                </a:solidFill>
              </a:rPr>
              <a:t>For every interrupt, there must be </a:t>
            </a:r>
            <a:r>
              <a:rPr lang="en-US" sz="1800" dirty="0" smtClean="0">
                <a:solidFill>
                  <a:schemeClr val="tx1"/>
                </a:solidFill>
              </a:rPr>
              <a:t>an interrupt </a:t>
            </a:r>
            <a:r>
              <a:rPr lang="en-US" sz="1800" dirty="0">
                <a:solidFill>
                  <a:schemeClr val="tx1"/>
                </a:solidFill>
              </a:rPr>
              <a:t>service routine (ISR), </a:t>
            </a:r>
            <a:r>
              <a:rPr lang="en-US" sz="1800" dirty="0" smtClean="0">
                <a:solidFill>
                  <a:schemeClr val="tx1"/>
                </a:solidFill>
              </a:rPr>
              <a:t>or interrupt handler</a:t>
            </a:r>
          </a:p>
          <a:p>
            <a:pPr marL="342900" indent="-342900" algn="just">
              <a:buFont typeface="Arial" pitchFamily="34" charset="0"/>
              <a:buChar char="•"/>
            </a:pPr>
            <a:r>
              <a:rPr lang="en-US" sz="1800" dirty="0">
                <a:solidFill>
                  <a:schemeClr val="tx1"/>
                </a:solidFill>
              </a:rPr>
              <a:t>When an interrupt is invoked, the </a:t>
            </a:r>
            <a:r>
              <a:rPr lang="en-US" sz="1800" dirty="0" smtClean="0">
                <a:solidFill>
                  <a:schemeClr val="tx1"/>
                </a:solidFill>
              </a:rPr>
              <a:t>microcontroller runs </a:t>
            </a:r>
            <a:r>
              <a:rPr lang="en-US" sz="1800" dirty="0">
                <a:solidFill>
                  <a:schemeClr val="tx1"/>
                </a:solidFill>
              </a:rPr>
              <a:t>the interrupt </a:t>
            </a:r>
            <a:r>
              <a:rPr lang="en-US" sz="1800" dirty="0" smtClean="0">
                <a:solidFill>
                  <a:schemeClr val="tx1"/>
                </a:solidFill>
              </a:rPr>
              <a:t>service Routine</a:t>
            </a:r>
          </a:p>
          <a:p>
            <a:pPr marL="342900" indent="-342900" algn="just">
              <a:buFont typeface="Arial" pitchFamily="34" charset="0"/>
              <a:buChar char="•"/>
            </a:pPr>
            <a:r>
              <a:rPr lang="en-US" sz="1800" dirty="0" smtClean="0">
                <a:solidFill>
                  <a:schemeClr val="tx1"/>
                </a:solidFill>
              </a:rPr>
              <a:t>For </a:t>
            </a:r>
            <a:r>
              <a:rPr lang="en-US" sz="1800" dirty="0">
                <a:solidFill>
                  <a:schemeClr val="tx1"/>
                </a:solidFill>
              </a:rPr>
              <a:t>every interrupt, there is a </a:t>
            </a:r>
            <a:r>
              <a:rPr lang="en-US" sz="1800" dirty="0" smtClean="0">
                <a:solidFill>
                  <a:schemeClr val="tx1"/>
                </a:solidFill>
              </a:rPr>
              <a:t>fixed location </a:t>
            </a:r>
            <a:r>
              <a:rPr lang="en-US" sz="1800" dirty="0">
                <a:solidFill>
                  <a:schemeClr val="tx1"/>
                </a:solidFill>
              </a:rPr>
              <a:t>in memory that holds the </a:t>
            </a:r>
            <a:r>
              <a:rPr lang="en-US" sz="1800" dirty="0" smtClean="0">
                <a:solidFill>
                  <a:schemeClr val="tx1"/>
                </a:solidFill>
              </a:rPr>
              <a:t>address of </a:t>
            </a:r>
            <a:r>
              <a:rPr lang="en-US" sz="1800" dirty="0">
                <a:solidFill>
                  <a:schemeClr val="tx1"/>
                </a:solidFill>
              </a:rPr>
              <a:t>its ISR</a:t>
            </a:r>
          </a:p>
          <a:p>
            <a:pPr marL="342900" indent="-342900" algn="just">
              <a:buFont typeface="Arial" pitchFamily="34" charset="0"/>
              <a:buChar char="•"/>
            </a:pPr>
            <a:r>
              <a:rPr lang="en-US" sz="1800" dirty="0" smtClean="0">
                <a:solidFill>
                  <a:schemeClr val="tx1"/>
                </a:solidFill>
              </a:rPr>
              <a:t>The </a:t>
            </a:r>
            <a:r>
              <a:rPr lang="en-US" sz="1800" dirty="0">
                <a:solidFill>
                  <a:schemeClr val="tx1"/>
                </a:solidFill>
              </a:rPr>
              <a:t>group of memory locations set </a:t>
            </a:r>
            <a:r>
              <a:rPr lang="en-US" sz="1800" dirty="0" smtClean="0">
                <a:solidFill>
                  <a:schemeClr val="tx1"/>
                </a:solidFill>
              </a:rPr>
              <a:t>aside to </a:t>
            </a:r>
            <a:r>
              <a:rPr lang="en-US" sz="1800" dirty="0">
                <a:solidFill>
                  <a:schemeClr val="tx1"/>
                </a:solidFill>
              </a:rPr>
              <a:t>hold the addresses of ISRs is </a:t>
            </a:r>
            <a:r>
              <a:rPr lang="en-US" sz="1800" dirty="0" smtClean="0">
                <a:solidFill>
                  <a:schemeClr val="tx1"/>
                </a:solidFill>
              </a:rPr>
              <a:t>called interrupt </a:t>
            </a:r>
            <a:r>
              <a:rPr lang="en-US" sz="1800" dirty="0">
                <a:solidFill>
                  <a:schemeClr val="tx1"/>
                </a:solidFill>
              </a:rPr>
              <a:t>vector table</a:t>
            </a:r>
          </a:p>
          <a:p>
            <a:endParaRPr lang="en-US" dirty="0">
              <a:solidFill>
                <a:schemeClr val="tx1"/>
              </a:solidFill>
            </a:endParaRPr>
          </a:p>
        </p:txBody>
      </p:sp>
    </p:spTree>
    <p:extLst>
      <p:ext uri="{BB962C8B-B14F-4D97-AF65-F5344CB8AC3E}">
        <p14:creationId xmlns:p14="http://schemas.microsoft.com/office/powerpoint/2010/main" val="365995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136900" y="428625"/>
            <a:ext cx="7162800" cy="369332"/>
          </a:xfrm>
        </p:spPr>
        <p:txBody>
          <a:bodyPr/>
          <a:lstStyle/>
          <a:p>
            <a:r>
              <a:rPr lang="en-US" dirty="0" smtClean="0">
                <a:solidFill>
                  <a:schemeClr val="tx1"/>
                </a:solidFill>
              </a:rPr>
              <a:t>Interrupt service routine</a:t>
            </a:r>
            <a:endParaRPr lang="en-US" dirty="0">
              <a:solidFill>
                <a:schemeClr val="tx1"/>
              </a:solidFill>
            </a:endParaRPr>
          </a:p>
        </p:txBody>
      </p:sp>
      <p:pic>
        <p:nvPicPr>
          <p:cNvPr id="2" name="Picture 2" descr="Executing Pro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00" y="1495425"/>
            <a:ext cx="6226175" cy="337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1107996"/>
          </a:xfrm>
        </p:spPr>
        <p:txBody>
          <a:bodyPr/>
          <a:lstStyle/>
          <a:p>
            <a:r>
              <a:rPr lang="en-US" dirty="0">
                <a:solidFill>
                  <a:schemeClr val="tx1"/>
                </a:solidFill>
              </a:rPr>
              <a:t>Interrupt </a:t>
            </a:r>
            <a:r>
              <a:rPr lang="en-US" dirty="0" smtClean="0">
                <a:solidFill>
                  <a:schemeClr val="tx1"/>
                </a:solidFill>
              </a:rPr>
              <a:t>Vector Table </a:t>
            </a: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3289300" y="1114425"/>
            <a:ext cx="6553200" cy="3323987"/>
          </a:xfrm>
        </p:spPr>
        <p:txBody>
          <a:bodyPr/>
          <a:lstStyle/>
          <a:p>
            <a:pPr marL="285750" lvl="0" indent="-285750" rtl="0">
              <a:buFont typeface="Arial" pitchFamily="34" charset="0"/>
              <a:buChar char="•"/>
            </a:pPr>
            <a:r>
              <a:rPr lang="en-US" dirty="0"/>
              <a:t>Six interrupts are allocated as follows</a:t>
            </a:r>
            <a:endParaRPr lang="en-US" sz="1600" dirty="0"/>
          </a:p>
          <a:p>
            <a:pPr marL="285750" lvl="0" indent="-285750">
              <a:buFont typeface="Arial" pitchFamily="34" charset="0"/>
              <a:buChar char="•"/>
            </a:pPr>
            <a:r>
              <a:rPr lang="en-US" dirty="0"/>
              <a:t> Reset – power-up reset</a:t>
            </a:r>
            <a:endParaRPr lang="en-US" sz="1600" dirty="0"/>
          </a:p>
          <a:p>
            <a:pPr marL="285750" lvl="0" indent="-285750">
              <a:buFont typeface="Arial" pitchFamily="34" charset="0"/>
              <a:buChar char="•"/>
            </a:pPr>
            <a:r>
              <a:rPr lang="en-US" dirty="0"/>
              <a:t>Two interrupts are set aside for the timers: one for timer 0 and one for timer 1</a:t>
            </a:r>
            <a:endParaRPr lang="en-US" sz="1600" dirty="0"/>
          </a:p>
          <a:p>
            <a:pPr marL="285750" lvl="0" indent="-285750">
              <a:buFont typeface="Arial" pitchFamily="34" charset="0"/>
              <a:buChar char="•"/>
            </a:pPr>
            <a:r>
              <a:rPr lang="en-US" dirty="0"/>
              <a:t>Two interrupts are set aside for hardware external interrupts</a:t>
            </a:r>
            <a:endParaRPr lang="en-US" sz="1600" dirty="0"/>
          </a:p>
          <a:p>
            <a:pPr marL="742950" lvl="1" indent="-285750">
              <a:buFont typeface="Arial" pitchFamily="34" charset="0"/>
              <a:buChar char="•"/>
            </a:pPr>
            <a:r>
              <a:rPr lang="en-US" dirty="0"/>
              <a:t>P3.2 and P3.3 are for the external hardware</a:t>
            </a:r>
            <a:endParaRPr lang="en-US" sz="1600" dirty="0"/>
          </a:p>
          <a:p>
            <a:pPr marL="285750" lvl="0" indent="-285750">
              <a:buFont typeface="Arial" pitchFamily="34" charset="0"/>
              <a:buChar char="•"/>
            </a:pPr>
            <a:r>
              <a:rPr lang="en-US" dirty="0"/>
              <a:t>interrupts INT0 (or EX1), and INT1 (or EX2)</a:t>
            </a:r>
            <a:endParaRPr lang="en-US" sz="1600" dirty="0"/>
          </a:p>
          <a:p>
            <a:pPr marL="285750" lvl="0" indent="-285750">
              <a:buFont typeface="Arial" pitchFamily="34" charset="0"/>
              <a:buChar char="•"/>
            </a:pPr>
            <a:r>
              <a:rPr lang="en-US" dirty="0"/>
              <a:t>Serial communication has a single interrupt that belongs to both receive and transfer</a:t>
            </a:r>
            <a:endParaRPr lang="en-US" sz="1600" dirty="0"/>
          </a:p>
          <a:p>
            <a:endParaRPr lang="en-US" dirty="0"/>
          </a:p>
          <a:p>
            <a:pPr marL="285750" indent="-285750" algn="just">
              <a:buFont typeface="Arial" pitchFamily="34" charset="0"/>
              <a:buChar char="•"/>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9813593"/>
              </p:ext>
            </p:extLst>
          </p:nvPr>
        </p:nvGraphicFramePr>
        <p:xfrm>
          <a:off x="3365500" y="3705225"/>
          <a:ext cx="7086600" cy="2953929"/>
        </p:xfrm>
        <a:graphic>
          <a:graphicData uri="http://schemas.openxmlformats.org/drawingml/2006/table">
            <a:tbl>
              <a:tblPr/>
              <a:tblGrid>
                <a:gridCol w="2362200"/>
                <a:gridCol w="2362200"/>
                <a:gridCol w="2362200"/>
              </a:tblGrid>
              <a:tr h="439231">
                <a:tc>
                  <a:txBody>
                    <a:bodyPr/>
                    <a:lstStyle/>
                    <a:p>
                      <a:pPr algn="l"/>
                      <a:r>
                        <a:rPr lang="en-US" sz="1300" b="1" dirty="0">
                          <a:effectLst/>
                          <a:latin typeface="inherit"/>
                        </a:rPr>
                        <a:t>Interrupts</a:t>
                      </a:r>
                    </a:p>
                  </a:txBody>
                  <a:tcPr marL="55037" marR="55037" marT="55037" marB="55037" anchor="ctr">
                    <a:lnL>
                      <a:noFill/>
                    </a:lnL>
                    <a:lnR>
                      <a:noFill/>
                    </a:lnR>
                    <a:lnT>
                      <a:noFill/>
                    </a:lnT>
                    <a:lnB>
                      <a:noFill/>
                    </a:lnB>
                    <a:solidFill>
                      <a:srgbClr val="FFFFFF"/>
                    </a:solidFill>
                  </a:tcPr>
                </a:tc>
                <a:tc>
                  <a:txBody>
                    <a:bodyPr/>
                    <a:lstStyle/>
                    <a:p>
                      <a:pPr algn="l"/>
                      <a:r>
                        <a:rPr lang="en-US" sz="1300" b="1">
                          <a:effectLst/>
                          <a:latin typeface="inherit"/>
                        </a:rPr>
                        <a:t>ROM Location (Hex)</a:t>
                      </a:r>
                    </a:p>
                  </a:txBody>
                  <a:tcPr marL="55037" marR="55037" marT="55037" marB="55037" anchor="ctr">
                    <a:lnL>
                      <a:noFill/>
                    </a:lnL>
                    <a:lnR>
                      <a:noFill/>
                    </a:lnR>
                    <a:lnT>
                      <a:noFill/>
                    </a:lnT>
                    <a:lnB>
                      <a:noFill/>
                    </a:lnB>
                    <a:solidFill>
                      <a:srgbClr val="FFFFFF"/>
                    </a:solidFill>
                  </a:tcPr>
                </a:tc>
                <a:tc>
                  <a:txBody>
                    <a:bodyPr/>
                    <a:lstStyle/>
                    <a:p>
                      <a:pPr algn="l"/>
                      <a:r>
                        <a:rPr lang="en-US" sz="1300" b="1">
                          <a:effectLst/>
                          <a:latin typeface="inherit"/>
                        </a:rPr>
                        <a:t>Pin</a:t>
                      </a: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Interrupts</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ROM Location (HEX)</a:t>
                      </a:r>
                    </a:p>
                  </a:txBody>
                  <a:tcPr marL="55037" marR="55037" marT="55037" marB="55037" anchor="ctr">
                    <a:lnL>
                      <a:noFill/>
                    </a:lnL>
                    <a:lnR>
                      <a:noFill/>
                    </a:lnR>
                    <a:lnT>
                      <a:noFill/>
                    </a:lnT>
                    <a:lnB>
                      <a:noFill/>
                    </a:lnB>
                    <a:solidFill>
                      <a:srgbClr val="FFFFFF"/>
                    </a:solidFill>
                  </a:tcPr>
                </a:tc>
                <a:tc>
                  <a:txBody>
                    <a:bodyPr/>
                    <a:lstStyle/>
                    <a:p>
                      <a:pPr algn="l"/>
                      <a:endParaRPr lang="en-US" sz="1300">
                        <a:effectLst/>
                      </a:endParaRPr>
                    </a:p>
                  </a:txBody>
                  <a:tcPr marL="55037" marR="55037" marT="55037" marB="55037" anchor="ctr">
                    <a:lnL>
                      <a:noFill/>
                    </a:lnL>
                    <a:lnR>
                      <a:noFill/>
                    </a:lnR>
                    <a:lnT>
                      <a:noFill/>
                    </a:lnT>
                    <a:lnB>
                      <a:noFill/>
                    </a:lnB>
                    <a:solidFill>
                      <a:srgbClr val="FFFFFF"/>
                    </a:solidFill>
                  </a:tcPr>
                </a:tc>
              </a:tr>
              <a:tr h="379662">
                <a:tc>
                  <a:txBody>
                    <a:bodyPr/>
                    <a:lstStyle/>
                    <a:p>
                      <a:pPr algn="l"/>
                      <a:r>
                        <a:rPr lang="pt-BR" sz="1300" dirty="0">
                          <a:effectLst/>
                        </a:rPr>
                        <a:t>Serial COM (RI and TI)</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0023</a:t>
                      </a:r>
                    </a:p>
                  </a:txBody>
                  <a:tcPr marL="55037" marR="55037" marT="55037" marB="55037" anchor="ctr">
                    <a:lnL>
                      <a:noFill/>
                    </a:lnL>
                    <a:lnR>
                      <a:noFill/>
                    </a:lnR>
                    <a:lnT>
                      <a:noFill/>
                    </a:lnT>
                    <a:lnB>
                      <a:noFill/>
                    </a:lnB>
                    <a:solidFill>
                      <a:srgbClr val="FFFFFF"/>
                    </a:solidFill>
                  </a:tcPr>
                </a:tc>
                <a:tc>
                  <a:txBody>
                    <a:bodyPr/>
                    <a:lstStyle/>
                    <a:p>
                      <a:pPr algn="l"/>
                      <a:endParaRPr lang="en-US" sz="1300">
                        <a:effectLst/>
                      </a:endParaRP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Timer 1 interrupts(TF1)</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001B</a:t>
                      </a:r>
                    </a:p>
                  </a:txBody>
                  <a:tcPr marL="55037" marR="55037" marT="55037" marB="55037" anchor="ctr">
                    <a:lnL>
                      <a:noFill/>
                    </a:lnL>
                    <a:lnR>
                      <a:noFill/>
                    </a:lnR>
                    <a:lnT>
                      <a:noFill/>
                    </a:lnT>
                    <a:lnB>
                      <a:noFill/>
                    </a:lnB>
                    <a:solidFill>
                      <a:srgbClr val="FFFFFF"/>
                    </a:solidFill>
                  </a:tcPr>
                </a:tc>
                <a:tc>
                  <a:txBody>
                    <a:bodyPr/>
                    <a:lstStyle/>
                    <a:p>
                      <a:pPr algn="l"/>
                      <a:endParaRPr lang="en-US" sz="1300">
                        <a:effectLst/>
                      </a:endParaRP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External HW interrupt 1 (INT1)</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0013</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P3.3 (13)</a:t>
                      </a: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External HW interrupt 0 (INT0)</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0003</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P3.2 (12)</a:t>
                      </a:r>
                    </a:p>
                  </a:txBody>
                  <a:tcPr marL="55037" marR="55037" marT="55037" marB="55037" anchor="ctr">
                    <a:lnL>
                      <a:noFill/>
                    </a:lnL>
                    <a:lnR>
                      <a:noFill/>
                    </a:lnR>
                    <a:lnT>
                      <a:noFill/>
                    </a:lnT>
                    <a:lnB>
                      <a:noFill/>
                    </a:lnB>
                    <a:solidFill>
                      <a:srgbClr val="FFFFFF"/>
                    </a:solidFill>
                  </a:tcPr>
                </a:tc>
              </a:tr>
              <a:tr h="240929">
                <a:tc>
                  <a:txBody>
                    <a:bodyPr/>
                    <a:lstStyle/>
                    <a:p>
                      <a:pPr algn="l"/>
                      <a:r>
                        <a:rPr lang="en-US" sz="1300">
                          <a:effectLst/>
                        </a:rPr>
                        <a:t>Timer 0 (TF0)</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000B</a:t>
                      </a:r>
                    </a:p>
                  </a:txBody>
                  <a:tcPr marL="55037" marR="55037" marT="55037" marB="55037" anchor="ctr">
                    <a:lnL>
                      <a:noFill/>
                    </a:lnL>
                    <a:lnR>
                      <a:noFill/>
                    </a:lnR>
                    <a:lnT>
                      <a:noFill/>
                    </a:lnT>
                    <a:lnB>
                      <a:noFill/>
                    </a:lnB>
                    <a:solidFill>
                      <a:srgbClr val="FFFFFF"/>
                    </a:solidFill>
                  </a:tcPr>
                </a:tc>
                <a:tc>
                  <a:txBody>
                    <a:bodyPr/>
                    <a:lstStyle/>
                    <a:p>
                      <a:pPr algn="l"/>
                      <a:endParaRPr lang="en-US" sz="1300" dirty="0">
                        <a:effectLst/>
                      </a:endParaRPr>
                    </a:p>
                  </a:txBody>
                  <a:tcPr marL="55037" marR="55037" marT="55037" marB="55037" anchor="ctr">
                    <a:lnL>
                      <a:noFill/>
                    </a:lnL>
                    <a:lnR>
                      <a:noFill/>
                    </a:lnR>
                    <a:lnT>
                      <a:noFill/>
                    </a:lnT>
                    <a:lnB>
                      <a:noFill/>
                    </a:lnB>
                    <a:solidFill>
                      <a:srgbClr val="FFFFFF"/>
                    </a:solidFill>
                  </a:tcPr>
                </a:tc>
              </a:tr>
              <a:tr h="240929">
                <a:tc>
                  <a:txBody>
                    <a:bodyPr/>
                    <a:lstStyle/>
                    <a:p>
                      <a:pPr algn="l"/>
                      <a:r>
                        <a:rPr lang="en-US" sz="1300">
                          <a:effectLst/>
                        </a:rPr>
                        <a:t>Reset</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0000</a:t>
                      </a:r>
                    </a:p>
                  </a:txBody>
                  <a:tcPr marL="55037" marR="55037" marT="55037" marB="55037" anchor="ctr">
                    <a:lnL>
                      <a:noFill/>
                    </a:lnL>
                    <a:lnR>
                      <a:noFill/>
                    </a:lnR>
                    <a:lnT>
                      <a:noFill/>
                    </a:lnT>
                    <a:lnB>
                      <a:noFill/>
                    </a:lnB>
                    <a:solidFill>
                      <a:srgbClr val="FFFFFF"/>
                    </a:solidFill>
                  </a:tcPr>
                </a:tc>
                <a:tc>
                  <a:txBody>
                    <a:bodyPr/>
                    <a:lstStyle/>
                    <a:p>
                      <a:pPr algn="l"/>
                      <a:r>
                        <a:rPr lang="en-US" sz="1300" dirty="0">
                          <a:effectLst/>
                        </a:rPr>
                        <a:t>9</a:t>
                      </a:r>
                    </a:p>
                  </a:txBody>
                  <a:tcPr marL="55037" marR="55037" marT="55037" marB="5503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35548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657225"/>
            <a:ext cx="9055338" cy="369332"/>
          </a:xfrm>
        </p:spPr>
        <p:txBody>
          <a:bodyPr/>
          <a:lstStyle/>
          <a:p>
            <a:r>
              <a:rPr lang="en-US" dirty="0" smtClean="0">
                <a:solidFill>
                  <a:schemeClr val="tx1"/>
                </a:solidFill>
              </a:rPr>
              <a:t>Interrupt vector Table</a:t>
            </a:r>
            <a:endParaRPr lang="en-US" dirty="0">
              <a:solidFill>
                <a:schemeClr val="tx1"/>
              </a:solidFill>
            </a:endParaRPr>
          </a:p>
        </p:txBody>
      </p:sp>
      <p:sp>
        <p:nvSpPr>
          <p:cNvPr id="3" name="Text Placeholder 2"/>
          <p:cNvSpPr>
            <a:spLocks noGrp="1"/>
          </p:cNvSpPr>
          <p:nvPr>
            <p:ph type="body" idx="1"/>
          </p:nvPr>
        </p:nvSpPr>
        <p:spPr>
          <a:xfrm>
            <a:off x="3213100" y="1343025"/>
            <a:ext cx="6858000" cy="4278094"/>
          </a:xfrm>
        </p:spPr>
        <p:txBody>
          <a:bodyPr/>
          <a:lstStyle/>
          <a:p>
            <a:pPr marL="342900" indent="-342900" algn="just">
              <a:buFont typeface="Arial" pitchFamily="34" charset="0"/>
              <a:buChar char="•"/>
            </a:pPr>
            <a:r>
              <a:rPr lang="en-US" sz="2000" dirty="0"/>
              <a:t>When the reset pin is activated, the 8051 jumps to the address location 0000. This is power-up reset.</a:t>
            </a:r>
          </a:p>
          <a:p>
            <a:pPr marL="342900" indent="-342900" algn="just">
              <a:buFont typeface="Arial" pitchFamily="34" charset="0"/>
              <a:buChar char="•"/>
            </a:pPr>
            <a:r>
              <a:rPr lang="en-US" sz="2000" dirty="0"/>
              <a:t>Two interrupts are set aside for the timers: one for timer 0 and one for timer 1. Memory locations are 000BH and 001BH respectively in the interrupt vector table.</a:t>
            </a:r>
          </a:p>
          <a:p>
            <a:pPr marL="342900" indent="-342900" algn="just">
              <a:buFont typeface="Arial" pitchFamily="34" charset="0"/>
              <a:buChar char="•"/>
            </a:pPr>
            <a:r>
              <a:rPr lang="en-US" sz="2000" dirty="0"/>
              <a:t>Two interrupts are set aside for hardware external interrupts. Pin no. 12 and Pin no. 13 in Port 3 are for the external hardware interrupts INT0 and INT1, respectively. Memory locations are 0003H and 0013H respectively in the interrupt vector table.</a:t>
            </a:r>
          </a:p>
          <a:p>
            <a:pPr marL="342900" indent="-342900" algn="just">
              <a:buFont typeface="Arial" pitchFamily="34" charset="0"/>
              <a:buChar char="•"/>
            </a:pPr>
            <a:r>
              <a:rPr lang="en-US" sz="2000" dirty="0"/>
              <a:t>Serial communication has a single interrupt that belongs to both receive and transmit. Memory location 0023H belongs to this interrupt.</a:t>
            </a:r>
          </a:p>
          <a:p>
            <a:endParaRPr lang="en-US" dirty="0"/>
          </a:p>
        </p:txBody>
      </p:sp>
    </p:spTree>
    <p:extLst>
      <p:ext uri="{BB962C8B-B14F-4D97-AF65-F5344CB8AC3E}">
        <p14:creationId xmlns:p14="http://schemas.microsoft.com/office/powerpoint/2010/main" val="202326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657225"/>
            <a:ext cx="7391400" cy="381000"/>
          </a:xfrm>
        </p:spPr>
        <p:txBody>
          <a:bodyPr/>
          <a:lstStyle/>
          <a:p>
            <a:r>
              <a:rPr lang="en-US" b="1" dirty="0">
                <a:solidFill>
                  <a:schemeClr val="tx1"/>
                </a:solidFill>
              </a:rPr>
              <a:t>Steps to Execute an Interrupt</a:t>
            </a:r>
          </a:p>
        </p:txBody>
      </p:sp>
      <p:sp>
        <p:nvSpPr>
          <p:cNvPr id="3" name="Text Placeholder 2"/>
          <p:cNvSpPr>
            <a:spLocks noGrp="1"/>
          </p:cNvSpPr>
          <p:nvPr>
            <p:ph type="body" idx="1"/>
          </p:nvPr>
        </p:nvSpPr>
        <p:spPr>
          <a:xfrm>
            <a:off x="3213100" y="1343025"/>
            <a:ext cx="6858000" cy="4893647"/>
          </a:xfrm>
        </p:spPr>
        <p:txBody>
          <a:bodyPr/>
          <a:lstStyle/>
          <a:p>
            <a:pPr marL="342900" indent="-342900" algn="just">
              <a:buFont typeface="Arial" pitchFamily="34" charset="0"/>
              <a:buChar char="•"/>
            </a:pPr>
            <a:r>
              <a:rPr lang="en-US" sz="2000" dirty="0"/>
              <a:t>The microcontroller closes the currently executing instruction and saves the address of the next instruction (PC) on the stack.</a:t>
            </a:r>
          </a:p>
          <a:p>
            <a:pPr marL="342900" indent="-342900" algn="just">
              <a:buFont typeface="Arial" pitchFamily="34" charset="0"/>
              <a:buChar char="•"/>
            </a:pPr>
            <a:r>
              <a:rPr lang="en-US" sz="2000" dirty="0"/>
              <a:t>It also saves the current status of all the interrupts internally (i.e., not on the stack).</a:t>
            </a:r>
          </a:p>
          <a:p>
            <a:pPr marL="342900" indent="-342900" algn="just">
              <a:buFont typeface="Arial" pitchFamily="34" charset="0"/>
              <a:buChar char="•"/>
            </a:pPr>
            <a:r>
              <a:rPr lang="en-US" sz="2000" dirty="0"/>
              <a:t>It jumps to the memory location of the interrupt vector table that holds the address of the interrupts service routine.</a:t>
            </a:r>
          </a:p>
          <a:p>
            <a:pPr marL="342900" indent="-342900" algn="just">
              <a:buFont typeface="Arial" pitchFamily="34" charset="0"/>
              <a:buChar char="•"/>
            </a:pPr>
            <a:r>
              <a:rPr lang="en-US" sz="2000" dirty="0"/>
              <a:t>The microcontroller gets the address of the ISR from the interrupt vector table and jumps to it. It starts to execute the interrupt service subroutine, which is RETI (return from interrupt).</a:t>
            </a:r>
          </a:p>
          <a:p>
            <a:pPr marL="342900" indent="-342900" algn="just">
              <a:buFont typeface="Arial" pitchFamily="34" charset="0"/>
              <a:buChar char="•"/>
            </a:pPr>
            <a:r>
              <a:rPr lang="en-US" sz="2000" dirty="0"/>
              <a:t>Upon executing the RETI instruction, the microcontroller returns to the location where it was interrupted. First, it gets the program counter (PC) address from the stack by popping the top bytes of the stack into the PC. Then, it start to execute from that address.</a:t>
            </a:r>
          </a:p>
          <a:p>
            <a:pPr algn="just"/>
            <a:endParaRPr lang="en-US" dirty="0"/>
          </a:p>
        </p:txBody>
      </p:sp>
    </p:spTree>
    <p:extLst>
      <p:ext uri="{BB962C8B-B14F-4D97-AF65-F5344CB8AC3E}">
        <p14:creationId xmlns:p14="http://schemas.microsoft.com/office/powerpoint/2010/main" val="47067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TotalTime>
  <Words>771</Words>
  <Application>Microsoft Office PowerPoint</Application>
  <PresentationFormat>Custom</PresentationFormat>
  <Paragraphs>123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Interrupts in Microcontroller</vt:lpstr>
      <vt:lpstr>Interrupt</vt:lpstr>
      <vt:lpstr>Polling </vt:lpstr>
      <vt:lpstr>Enabling and Disabling an Interrupt</vt:lpstr>
      <vt:lpstr>Interrupt service routine</vt:lpstr>
      <vt:lpstr>Interrupt service routine</vt:lpstr>
      <vt:lpstr>Interrupt Vector Table   </vt:lpstr>
      <vt:lpstr>Interrupt vector Table</vt:lpstr>
      <vt:lpstr>Steps to Execute an Interrupt</vt:lpstr>
      <vt:lpstr>PowerPoint Presentation</vt:lpstr>
      <vt:lpstr> Interrupt priority</vt:lpstr>
      <vt:lpstr> Interrupts Pin in Arduino pin(2,3)</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COMMUNICATION</dc:title>
  <dc:creator>PC</dc:creator>
  <cp:lastModifiedBy>PC</cp:lastModifiedBy>
  <cp:revision>27</cp:revision>
  <dcterms:created xsi:type="dcterms:W3CDTF">2023-11-06T17:28:51Z</dcterms:created>
  <dcterms:modified xsi:type="dcterms:W3CDTF">2023-12-21T16:51:13Z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2023-11-06T00:00:00Z</vt:filetime>
  </property>
  <property fmtid="{D5CDD505-2E9C-101B-9397-08002B2CF9AE}" pid="3" name="Creator">
    <vt:lpwstr>PDFium</vt:lpwstr>
  </property>
  <property fmtid="{D5CDD505-2E9C-101B-9397-08002B2CF9AE}" pid="4" name="LastSaved">
    <vt:filetime>2023-11-06T00:00:00Z</vt:filetime>
  </property>
</Properties>
</file>