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1" r:id="rId3"/>
    <p:sldId id="286" r:id="rId4"/>
    <p:sldId id="287" r:id="rId5"/>
    <p:sldId id="288" r:id="rId6"/>
    <p:sldId id="292" r:id="rId7"/>
    <p:sldId id="289" r:id="rId8"/>
    <p:sldId id="290" r:id="rId9"/>
    <p:sldId id="257" r:id="rId10"/>
    <p:sldId id="280" r:id="rId11"/>
    <p:sldId id="281" r:id="rId12"/>
    <p:sldId id="294" r:id="rId13"/>
    <p:sldId id="282" r:id="rId14"/>
    <p:sldId id="283" r:id="rId15"/>
    <p:sldId id="284" r:id="rId16"/>
    <p:sldId id="293" r:id="rId17"/>
    <p:sldId id="300" r:id="rId18"/>
    <p:sldId id="301" r:id="rId19"/>
    <p:sldId id="303" r:id="rId20"/>
    <p:sldId id="302" r:id="rId21"/>
    <p:sldId id="299" r:id="rId22"/>
    <p:sldId id="305" r:id="rId23"/>
    <p:sldId id="306" r:id="rId24"/>
    <p:sldId id="304" r:id="rId25"/>
    <p:sldId id="272"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320" y="-4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EBA9475-C85D-4F49-8189-F8848C2B8775}" type="datetimeFigureOut">
              <a:rPr lang="en-US" smtClean="0"/>
              <a:t>1/8/2024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AC6AF41-962C-4239-A765-08CEE1862D63}" type="slidenum">
              <a:rPr lang="en-US" smtClean="0"/>
              <a:t>‹#›</a:t>
            </a:fld>
            <a:endParaRPr lang="en-US"/>
          </a:p>
        </p:txBody>
      </p:sp>
    </p:spTree>
    <p:extLst>
      <p:ext uri="{BB962C8B-B14F-4D97-AF65-F5344CB8AC3E}">
        <p14:creationId xmlns:p14="http://schemas.microsoft.com/office/powerpoint/2010/main" val="77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5907" y="25907"/>
            <a:ext cx="2391205" cy="681228"/>
          </a:xfrm>
          <a:prstGeom prst="rect">
            <a:avLst/>
          </a:prstGeom>
        </p:spPr>
      </p:pic>
      <p:sp>
        <p:nvSpPr>
          <p:cNvPr id="2" name="Holder 2"/>
          <p:cNvSpPr>
            <a:spLocks noGrp="1"/>
          </p:cNvSpPr>
          <p:nvPr>
            <p:ph type="title"/>
          </p:nvPr>
        </p:nvSpPr>
        <p:spPr>
          <a:xfrm>
            <a:off x="4109084" y="2484501"/>
            <a:ext cx="3973830" cy="939800"/>
          </a:xfrm>
          <a:prstGeom prst="rect">
            <a:avLst/>
          </a:prstGeom>
        </p:spPr>
        <p:txBody>
          <a:bodyPr wrap="square" lIns="0" tIns="0" rIns="0" bIns="0">
            <a:spAutoFit/>
          </a:bodyPr>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a:xfrm>
            <a:off x="650240" y="1777364"/>
            <a:ext cx="10891519" cy="3267075"/>
          </a:xfrm>
          <a:prstGeom prst="rect">
            <a:avLst/>
          </a:prstGeom>
        </p:spPr>
        <p:txBody>
          <a:bodyPr wrap="square" lIns="0" tIns="0" rIns="0" bIns="0">
            <a:spAutoFit/>
          </a:bodyPr>
          <a:lstStyle>
            <a:lvl1pPr>
              <a:defRPr sz="28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a:xfrm>
            <a:off x="11775693" y="6514363"/>
            <a:ext cx="281304" cy="228600"/>
          </a:xfrm>
          <a:prstGeom prst="rect">
            <a:avLst/>
          </a:prstGeom>
        </p:spPr>
        <p:txBody>
          <a:bodyPr wrap="square" lIns="0" tIns="0" rIns="0" bIns="0">
            <a:spAutoFit/>
          </a:bodyPr>
          <a:lstStyle>
            <a:lvl1pPr>
              <a:defRPr sz="1600" b="1" i="0">
                <a:solidFill>
                  <a:schemeClr val="tx1"/>
                </a:solidFill>
                <a:latin typeface="Calibri"/>
                <a:cs typeface="Calibri"/>
              </a:defRPr>
            </a:lvl1pPr>
          </a:lstStyle>
          <a:p>
            <a:pPr marL="38100">
              <a:lnSpc>
                <a:spcPts val="1614"/>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6441" y="2254739"/>
            <a:ext cx="6660515" cy="1895475"/>
          </a:xfrm>
          <a:prstGeom prst="rect">
            <a:avLst/>
          </a:prstGeom>
        </p:spPr>
        <p:txBody>
          <a:bodyPr vert="horz" wrap="square" lIns="0" tIns="242570" rIns="0" bIns="0" rtlCol="0">
            <a:spAutoFit/>
          </a:bodyPr>
          <a:lstStyle/>
          <a:p>
            <a:pPr algn="ctr">
              <a:lnSpc>
                <a:spcPct val="100000"/>
              </a:lnSpc>
              <a:spcBef>
                <a:spcPts val="1910"/>
              </a:spcBef>
            </a:pPr>
            <a:r>
              <a:rPr spc="180" dirty="0"/>
              <a:t>Embedded</a:t>
            </a:r>
            <a:r>
              <a:rPr spc="105" dirty="0"/>
              <a:t> </a:t>
            </a:r>
            <a:r>
              <a:rPr spc="85" dirty="0"/>
              <a:t>Systems</a:t>
            </a:r>
          </a:p>
          <a:p>
            <a:pPr algn="ctr">
              <a:lnSpc>
                <a:spcPct val="100000"/>
              </a:lnSpc>
              <a:spcBef>
                <a:spcPts val="1150"/>
              </a:spcBef>
            </a:pPr>
            <a:r>
              <a:rPr lang="en-US" sz="3800" spc="525" dirty="0" smtClean="0"/>
              <a:t>PWM Interfacing</a:t>
            </a:r>
            <a:endParaRPr sz="3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914400"/>
            <a:ext cx="8458200" cy="523220"/>
          </a:xfrm>
        </p:spPr>
        <p:txBody>
          <a:bodyPr/>
          <a:lstStyle/>
          <a:p>
            <a:r>
              <a:rPr lang="en-US" sz="3400" dirty="0" err="1" smtClean="0">
                <a:latin typeface="Times New Roman" pitchFamily="18" charset="0"/>
                <a:cs typeface="Times New Roman" pitchFamily="18" charset="0"/>
              </a:rPr>
              <a:t>Arduino</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analogWrite</a:t>
            </a:r>
            <a:r>
              <a:rPr lang="en-US" sz="3400" dirty="0" smtClean="0">
                <a:latin typeface="Times New Roman" pitchFamily="18" charset="0"/>
                <a:cs typeface="Times New Roman" pitchFamily="18" charset="0"/>
              </a:rPr>
              <a:t>( )</a:t>
            </a:r>
          </a:p>
        </p:txBody>
      </p:sp>
      <p:sp>
        <p:nvSpPr>
          <p:cNvPr id="8195" name="Rectangle 3"/>
          <p:cNvSpPr>
            <a:spLocks noGrp="1" noChangeArrowheads="1"/>
          </p:cNvSpPr>
          <p:nvPr>
            <p:ph type="body" idx="1"/>
          </p:nvPr>
        </p:nvSpPr>
        <p:spPr>
          <a:xfrm>
            <a:off x="482600" y="1524001"/>
            <a:ext cx="11582400" cy="1261884"/>
          </a:xfrm>
        </p:spPr>
        <p:txBody>
          <a:bodyPr/>
          <a:lstStyle/>
          <a:p>
            <a:r>
              <a:rPr lang="en-US" dirty="0" smtClean="0"/>
              <a:t> </a:t>
            </a:r>
            <a:r>
              <a:rPr lang="en-US" b="1" dirty="0" err="1" smtClean="0">
                <a:solidFill>
                  <a:srgbClr val="FF3300"/>
                </a:solidFill>
                <a:latin typeface="Courier New" pitchFamily="49" charset="0"/>
              </a:rPr>
              <a:t>analogWrite</a:t>
            </a:r>
            <a:r>
              <a:rPr lang="en-US" dirty="0" smtClean="0"/>
              <a:t>(</a:t>
            </a:r>
            <a:r>
              <a:rPr lang="en-US" i="1" dirty="0" smtClean="0"/>
              <a:t>pin</a:t>
            </a:r>
            <a:r>
              <a:rPr lang="en-US" dirty="0" smtClean="0"/>
              <a:t>, </a:t>
            </a:r>
            <a:r>
              <a:rPr lang="en-US" b="1" i="1" dirty="0" smtClean="0">
                <a:solidFill>
                  <a:srgbClr val="0066FF"/>
                </a:solidFill>
              </a:rPr>
              <a:t>value</a:t>
            </a:r>
            <a:r>
              <a:rPr lang="en-US" dirty="0" smtClean="0"/>
              <a:t>);</a:t>
            </a:r>
          </a:p>
          <a:p>
            <a:pPr lvl="1"/>
            <a:r>
              <a:rPr lang="en-US" dirty="0" smtClean="0"/>
              <a:t>0 </a:t>
            </a:r>
            <a:r>
              <a:rPr lang="en-US" b="1" dirty="0" smtClean="0">
                <a:sym typeface="Symbol" pitchFamily="18" charset="2"/>
              </a:rPr>
              <a:t></a:t>
            </a:r>
            <a:r>
              <a:rPr lang="en-US" dirty="0" smtClean="0"/>
              <a:t> </a:t>
            </a:r>
            <a:r>
              <a:rPr lang="en-US" b="1" i="1" dirty="0" smtClean="0">
                <a:solidFill>
                  <a:srgbClr val="0066FF"/>
                </a:solidFill>
              </a:rPr>
              <a:t>value</a:t>
            </a:r>
            <a:r>
              <a:rPr lang="en-US" dirty="0" smtClean="0"/>
              <a:t> </a:t>
            </a:r>
            <a:r>
              <a:rPr lang="en-US" b="1" dirty="0" smtClean="0">
                <a:sym typeface="Symbol" pitchFamily="18" charset="2"/>
              </a:rPr>
              <a:t></a:t>
            </a:r>
            <a:r>
              <a:rPr lang="en-US" dirty="0" smtClean="0"/>
              <a:t> 255</a:t>
            </a:r>
          </a:p>
          <a:p>
            <a:pPr lvl="2"/>
            <a:r>
              <a:rPr lang="en-US" dirty="0" smtClean="0"/>
              <a:t>0% duty cycle --&gt; 0 V --&gt; </a:t>
            </a:r>
            <a:r>
              <a:rPr lang="en-US" b="1" dirty="0" err="1" smtClean="0">
                <a:solidFill>
                  <a:srgbClr val="FF3300"/>
                </a:solidFill>
                <a:latin typeface="Courier New" pitchFamily="49" charset="0"/>
              </a:rPr>
              <a:t>analogWrite</a:t>
            </a:r>
            <a:r>
              <a:rPr lang="en-US" dirty="0" smtClean="0"/>
              <a:t>(pin, </a:t>
            </a:r>
            <a:r>
              <a:rPr lang="en-US" dirty="0" smtClean="0">
                <a:solidFill>
                  <a:srgbClr val="0066FF"/>
                </a:solidFill>
              </a:rPr>
              <a:t>0</a:t>
            </a:r>
            <a:r>
              <a:rPr lang="en-US" dirty="0" smtClean="0"/>
              <a:t>);</a:t>
            </a:r>
          </a:p>
          <a:p>
            <a:pPr lvl="2"/>
            <a:r>
              <a:rPr lang="en-US" dirty="0" smtClean="0"/>
              <a:t>100% duty cycle --&gt; 5 V --&gt; </a:t>
            </a:r>
            <a:r>
              <a:rPr lang="en-US" b="1" dirty="0" err="1" smtClean="0">
                <a:solidFill>
                  <a:srgbClr val="FF3300"/>
                </a:solidFill>
                <a:latin typeface="Courier New" pitchFamily="49" charset="0"/>
              </a:rPr>
              <a:t>analogWrite</a:t>
            </a:r>
            <a:r>
              <a:rPr lang="en-US" dirty="0" smtClean="0"/>
              <a:t>(pin, </a:t>
            </a:r>
            <a:r>
              <a:rPr lang="en-US" dirty="0" smtClean="0">
                <a:solidFill>
                  <a:srgbClr val="0066FF"/>
                </a:solidFill>
              </a:rPr>
              <a:t>255</a:t>
            </a:r>
            <a:r>
              <a:rPr lang="en-US" dirty="0" smtClean="0"/>
              <a:t>);</a:t>
            </a:r>
          </a:p>
        </p:txBody>
      </p:sp>
    </p:spTree>
    <p:extLst>
      <p:ext uri="{BB962C8B-B14F-4D97-AF65-F5344CB8AC3E}">
        <p14:creationId xmlns:p14="http://schemas.microsoft.com/office/powerpoint/2010/main" val="1980566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109084" y="2484501"/>
            <a:ext cx="3973830" cy="2769989"/>
          </a:xfrm>
        </p:spPr>
        <p:txBody>
          <a:bodyPr/>
          <a:lstStyle/>
          <a:p>
            <a:r>
              <a:rPr lang="en-US" smtClean="0"/>
              <a:t>Analog Output Example</a:t>
            </a:r>
          </a:p>
        </p:txBody>
      </p:sp>
      <p:sp>
        <p:nvSpPr>
          <p:cNvPr id="23555" name="Rectangle 3"/>
          <p:cNvSpPr>
            <a:spLocks noGrp="1" noChangeArrowheads="1"/>
          </p:cNvSpPr>
          <p:nvPr>
            <p:ph type="body" idx="4294967295"/>
          </p:nvPr>
        </p:nvSpPr>
        <p:spPr>
          <a:xfrm>
            <a:off x="609600" y="1524000"/>
            <a:ext cx="3420533" cy="1938992"/>
          </a:xfrm>
        </p:spPr>
        <p:txBody>
          <a:bodyPr/>
          <a:lstStyle/>
          <a:p>
            <a:r>
              <a:rPr lang="en-US" sz="2400" smtClean="0"/>
              <a:t>Fade the red LED in, then out</a:t>
            </a:r>
          </a:p>
          <a:p>
            <a:pPr lvl="1"/>
            <a:r>
              <a:rPr lang="en-US" sz="2000" dirty="0" smtClean="0"/>
              <a:t>duty cycle is incremented then decremented</a:t>
            </a:r>
          </a:p>
          <a:p>
            <a:pPr lvl="1"/>
            <a:r>
              <a:rPr lang="en-US" sz="2000" dirty="0" smtClean="0"/>
              <a:t>256 steps</a:t>
            </a:r>
          </a:p>
          <a:p>
            <a:pPr marL="1143000" lvl="2"/>
            <a:r>
              <a:rPr lang="en-US" sz="1800" dirty="0" smtClean="0"/>
              <a:t>0% to 100%</a:t>
            </a:r>
          </a:p>
        </p:txBody>
      </p:sp>
      <p:sp>
        <p:nvSpPr>
          <p:cNvPr id="286725" name="Text Box 5"/>
          <p:cNvSpPr txBox="1">
            <a:spLocks noChangeArrowheads="1"/>
          </p:cNvSpPr>
          <p:nvPr/>
        </p:nvSpPr>
        <p:spPr bwMode="auto">
          <a:xfrm>
            <a:off x="3998384" y="1298576"/>
            <a:ext cx="7933267" cy="5262979"/>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sz="1400"/>
              <a:t>const byte ledPin = 3;    // red RGB LED on Experimenter</a:t>
            </a:r>
          </a:p>
          <a:p>
            <a:pPr algn="l"/>
            <a:r>
              <a:rPr lang="en-US" sz="1400"/>
              <a:t>const byte FADE_MAX = 255;  // max value for setting duty cycle</a:t>
            </a:r>
          </a:p>
          <a:p>
            <a:pPr algn="l"/>
            <a:r>
              <a:rPr lang="en-US" sz="1400"/>
              <a:t>const byte FADE_INC = 5;  // increment for changing duty cycle</a:t>
            </a:r>
          </a:p>
          <a:p>
            <a:pPr algn="l"/>
            <a:endParaRPr lang="en-US" sz="1400"/>
          </a:p>
          <a:p>
            <a:pPr algn="l"/>
            <a:r>
              <a:rPr lang="en-US" sz="1400"/>
              <a:t>void </a:t>
            </a:r>
            <a:r>
              <a:rPr lang="en-US" sz="1400">
                <a:solidFill>
                  <a:srgbClr val="FF3300"/>
                </a:solidFill>
              </a:rPr>
              <a:t>setup</a:t>
            </a:r>
            <a:r>
              <a:rPr lang="en-US" sz="1400"/>
              <a:t>()</a:t>
            </a:r>
          </a:p>
          <a:p>
            <a:pPr algn="l"/>
            <a:r>
              <a:rPr lang="en-US" sz="1400"/>
              <a:t>{ </a:t>
            </a:r>
          </a:p>
          <a:p>
            <a:pPr algn="l"/>
            <a:r>
              <a:rPr lang="en-US" sz="1400"/>
              <a:t>    pinMode(ledPin, OUTPUT); </a:t>
            </a:r>
          </a:p>
          <a:p>
            <a:pPr algn="l"/>
            <a:r>
              <a:rPr lang="en-US" sz="1400"/>
              <a:t>} </a:t>
            </a:r>
          </a:p>
          <a:p>
            <a:pPr algn="l"/>
            <a:endParaRPr lang="en-US" sz="1400"/>
          </a:p>
          <a:p>
            <a:pPr algn="l"/>
            <a:r>
              <a:rPr lang="en-US" sz="1400"/>
              <a:t>void </a:t>
            </a:r>
            <a:r>
              <a:rPr lang="en-US" sz="1400">
                <a:solidFill>
                  <a:srgbClr val="FF3300"/>
                </a:solidFill>
              </a:rPr>
              <a:t>loop</a:t>
            </a:r>
            <a:r>
              <a:rPr lang="en-US" sz="1400"/>
              <a:t>()</a:t>
            </a:r>
          </a:p>
          <a:p>
            <a:pPr algn="l"/>
            <a:r>
              <a:rPr lang="en-US" sz="1400"/>
              <a:t>{ </a:t>
            </a:r>
          </a:p>
          <a:p>
            <a:pPr algn="l"/>
            <a:r>
              <a:rPr lang="en-US" sz="1400"/>
              <a:t>int fadeValue;  // PWM value</a:t>
            </a:r>
          </a:p>
          <a:p>
            <a:pPr algn="l"/>
            <a:endParaRPr lang="en-US" sz="1400"/>
          </a:p>
          <a:p>
            <a:pPr algn="l"/>
            <a:r>
              <a:rPr lang="en-US" sz="1400"/>
              <a:t>// fade in from min to max in increments of 5 points:</a:t>
            </a:r>
          </a:p>
          <a:p>
            <a:pPr algn="l"/>
            <a:r>
              <a:rPr lang="en-US" sz="1400"/>
              <a:t>  for(fadeValue = 0 ; fadeValue &lt;= FADE_MAX; fadeValue +=FADE_INC)</a:t>
            </a:r>
          </a:p>
          <a:p>
            <a:pPr algn="l"/>
            <a:r>
              <a:rPr lang="en-US" sz="1400"/>
              <a:t>  { </a:t>
            </a:r>
          </a:p>
          <a:p>
            <a:pPr algn="l"/>
            <a:r>
              <a:rPr lang="en-US" sz="1400"/>
              <a:t>    analogWrite(ledPin, fadeValue); // sets the value (range from 0 to 255):</a:t>
            </a:r>
          </a:p>
          <a:p>
            <a:pPr algn="l"/>
            <a:r>
              <a:rPr lang="en-US" sz="1400"/>
              <a:t>  } </a:t>
            </a:r>
          </a:p>
          <a:p>
            <a:pPr algn="l"/>
            <a:r>
              <a:rPr lang="en-US" sz="1400"/>
              <a:t>// fade out from max to min in increments of 5 points:</a:t>
            </a:r>
          </a:p>
          <a:p>
            <a:pPr algn="l"/>
            <a:r>
              <a:rPr lang="en-US" sz="1400"/>
              <a:t>   for(fadeValue = FADE_MAX; fadeValue &gt;= 0; fadeValue -=FADE_INC)</a:t>
            </a:r>
          </a:p>
          <a:p>
            <a:pPr algn="l"/>
            <a:r>
              <a:rPr lang="en-US" sz="1400"/>
              <a:t>   { </a:t>
            </a:r>
          </a:p>
          <a:p>
            <a:pPr algn="l"/>
            <a:r>
              <a:rPr lang="en-US" sz="1400"/>
              <a:t>    analogWrite(ledPin, fadeValue); // sets the value (range from 0 to 255):</a:t>
            </a:r>
          </a:p>
          <a:p>
            <a:pPr algn="l"/>
            <a:r>
              <a:rPr lang="en-US" sz="1400"/>
              <a:t>   } </a:t>
            </a:r>
          </a:p>
          <a:p>
            <a:pPr algn="l"/>
            <a:r>
              <a:rPr lang="en-US" sz="1400"/>
              <a:t>}</a:t>
            </a:r>
          </a:p>
        </p:txBody>
      </p:sp>
      <p:sp>
        <p:nvSpPr>
          <p:cNvPr id="23558" name="Rectangle 6"/>
          <p:cNvSpPr>
            <a:spLocks noChangeArrowheads="1"/>
          </p:cNvSpPr>
          <p:nvPr/>
        </p:nvSpPr>
        <p:spPr bwMode="auto">
          <a:xfrm>
            <a:off x="6356351" y="6497638"/>
            <a:ext cx="15627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400" b="1"/>
              <a:t>fade_example.pde</a:t>
            </a:r>
          </a:p>
        </p:txBody>
      </p:sp>
    </p:spTree>
    <p:extLst>
      <p:ext uri="{BB962C8B-B14F-4D97-AF65-F5344CB8AC3E}">
        <p14:creationId xmlns:p14="http://schemas.microsoft.com/office/powerpoint/2010/main" val="3427717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ssolv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dissolve">
                                      <p:cBhvr>
                                        <p:cTn id="12" dur="500"/>
                                        <p:tgtEl>
                                          <p:spTgt spid="286725"/>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3558"/>
                                        </p:tgtEl>
                                        <p:attrNameLst>
                                          <p:attrName>style.visibility</p:attrName>
                                        </p:attrNameLst>
                                      </p:cBhvr>
                                      <p:to>
                                        <p:strVal val="visible"/>
                                      </p:to>
                                    </p:set>
                                    <p:animEffect transition="in" filter="dissolve">
                                      <p:cBhvr>
                                        <p:cTn id="16" dur="500"/>
                                        <p:tgtEl>
                                          <p:spTgt spid="23558"/>
                                        </p:tgtEl>
                                      </p:cBhvr>
                                    </p:animEffect>
                                  </p:childTnLst>
                                </p:cTn>
                              </p:par>
                            </p:childTnLst>
                          </p:cTn>
                        </p:par>
                        <p:par>
                          <p:cTn id="17" fill="hold" nodeType="afterGroup">
                            <p:stCondLst>
                              <p:cond delay="1000"/>
                            </p:stCondLst>
                            <p:childTnLst>
                              <p:par>
                                <p:cTn id="18" presetID="9" presetClass="entr" presetSubtype="0" fill="hold" nodeType="afterEffect">
                                  <p:stCondLst>
                                    <p:cond delay="500"/>
                                  </p:stCondLst>
                                  <p:childTnLst>
                                    <p:set>
                                      <p:cBhvr>
                                        <p:cTn id="19" dur="1" fill="hold">
                                          <p:stCondLst>
                                            <p:cond delay="0"/>
                                          </p:stCondLst>
                                        </p:cTn>
                                        <p:tgtEl>
                                          <p:spTgt spid="23555">
                                            <p:txEl>
                                              <p:pRg st="1" end="1"/>
                                            </p:txEl>
                                          </p:spTgt>
                                        </p:tgtEl>
                                        <p:attrNameLst>
                                          <p:attrName>style.visibility</p:attrName>
                                        </p:attrNameLst>
                                      </p:cBhvr>
                                      <p:to>
                                        <p:strVal val="visible"/>
                                      </p:to>
                                    </p:set>
                                    <p:animEffect transition="in" filter="dissolve">
                                      <p:cBhvr>
                                        <p:cTn id="20" dur="500"/>
                                        <p:tgtEl>
                                          <p:spTgt spid="23555">
                                            <p:txEl>
                                              <p:pRg st="1" end="1"/>
                                            </p:txEl>
                                          </p:spTgt>
                                        </p:tgtEl>
                                      </p:cBhvr>
                                    </p:animEffect>
                                  </p:childTnLst>
                                </p:cTn>
                              </p:par>
                            </p:childTnLst>
                          </p:cTn>
                        </p:par>
                        <p:par>
                          <p:cTn id="21" fill="hold" nodeType="afterGroup">
                            <p:stCondLst>
                              <p:cond delay="2000"/>
                            </p:stCondLst>
                            <p:childTnLst>
                              <p:par>
                                <p:cTn id="22" presetID="9" presetClass="entr" presetSubtype="0" fill="hold" nodeType="afterEffect">
                                  <p:stCondLst>
                                    <p:cond delay="500"/>
                                  </p:stCondLst>
                                  <p:childTnLst>
                                    <p:set>
                                      <p:cBhvr>
                                        <p:cTn id="23" dur="1" fill="hold">
                                          <p:stCondLst>
                                            <p:cond delay="0"/>
                                          </p:stCondLst>
                                        </p:cTn>
                                        <p:tgtEl>
                                          <p:spTgt spid="23555">
                                            <p:txEl>
                                              <p:pRg st="2" end="2"/>
                                            </p:txEl>
                                          </p:spTgt>
                                        </p:tgtEl>
                                        <p:attrNameLst>
                                          <p:attrName>style.visibility</p:attrName>
                                        </p:attrNameLst>
                                      </p:cBhvr>
                                      <p:to>
                                        <p:strVal val="visible"/>
                                      </p:to>
                                    </p:set>
                                    <p:animEffect transition="in" filter="dissolve">
                                      <p:cBhvr>
                                        <p:cTn id="24" dur="500"/>
                                        <p:tgtEl>
                                          <p:spTgt spid="23555">
                                            <p:txEl>
                                              <p:pRg st="2" end="2"/>
                                            </p:txEl>
                                          </p:spTgt>
                                        </p:tgtEl>
                                      </p:cBhvr>
                                    </p:animEffect>
                                  </p:childTnLst>
                                </p:cTn>
                              </p:par>
                            </p:childTnLst>
                          </p:cTn>
                        </p:par>
                        <p:par>
                          <p:cTn id="25" fill="hold" nodeType="afterGroup">
                            <p:stCondLst>
                              <p:cond delay="3000"/>
                            </p:stCondLst>
                            <p:childTnLst>
                              <p:par>
                                <p:cTn id="26" presetID="9" presetClass="entr" presetSubtype="0" fill="hold" nodeType="afterEffect">
                                  <p:stCondLst>
                                    <p:cond delay="500"/>
                                  </p:stCondLst>
                                  <p:childTnLst>
                                    <p:set>
                                      <p:cBhvr>
                                        <p:cTn id="27" dur="1" fill="hold">
                                          <p:stCondLst>
                                            <p:cond delay="0"/>
                                          </p:stCondLst>
                                        </p:cTn>
                                        <p:tgtEl>
                                          <p:spTgt spid="23555">
                                            <p:txEl>
                                              <p:pRg st="3" end="3"/>
                                            </p:txEl>
                                          </p:spTgt>
                                        </p:tgtEl>
                                        <p:attrNameLst>
                                          <p:attrName>style.visibility</p:attrName>
                                        </p:attrNameLst>
                                      </p:cBhvr>
                                      <p:to>
                                        <p:strVal val="visible"/>
                                      </p:to>
                                    </p:set>
                                    <p:animEffect transition="in" filter="dissolve">
                                      <p:cBhvr>
                                        <p:cTn id="28"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P spid="235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85800"/>
            <a:ext cx="6096000" cy="6186309"/>
          </a:xfrm>
          <a:prstGeom prst="rect">
            <a:avLst/>
          </a:prstGeom>
        </p:spPr>
        <p:txBody>
          <a:bodyPr>
            <a:spAutoFit/>
          </a:bodyPr>
          <a:lstStyle/>
          <a:p>
            <a:r>
              <a:rPr lang="en-US" dirty="0" err="1"/>
              <a:t>int</a:t>
            </a:r>
            <a:r>
              <a:rPr lang="en-US" dirty="0"/>
              <a:t> </a:t>
            </a:r>
            <a:r>
              <a:rPr lang="en-US" dirty="0" err="1"/>
              <a:t>redPin</a:t>
            </a:r>
            <a:r>
              <a:rPr lang="en-US" dirty="0"/>
              <a:t>= </a:t>
            </a:r>
            <a:r>
              <a:rPr lang="en-US" dirty="0" smtClean="0"/>
              <a:t>6; </a:t>
            </a:r>
          </a:p>
          <a:p>
            <a:r>
              <a:rPr lang="en-US" dirty="0" err="1" smtClean="0"/>
              <a:t>int</a:t>
            </a:r>
            <a:r>
              <a:rPr lang="en-US" dirty="0" smtClean="0"/>
              <a:t> </a:t>
            </a:r>
            <a:r>
              <a:rPr lang="en-US" dirty="0" err="1"/>
              <a:t>greenPin</a:t>
            </a:r>
            <a:r>
              <a:rPr lang="en-US" dirty="0"/>
              <a:t> = </a:t>
            </a:r>
            <a:r>
              <a:rPr lang="en-US" dirty="0" smtClean="0"/>
              <a:t>5; </a:t>
            </a:r>
          </a:p>
          <a:p>
            <a:r>
              <a:rPr lang="en-US" dirty="0" err="1" smtClean="0"/>
              <a:t>int</a:t>
            </a:r>
            <a:r>
              <a:rPr lang="en-US" dirty="0" smtClean="0"/>
              <a:t> </a:t>
            </a:r>
            <a:r>
              <a:rPr lang="en-US" dirty="0" err="1"/>
              <a:t>bluePin</a:t>
            </a:r>
            <a:r>
              <a:rPr lang="en-US" dirty="0"/>
              <a:t> = </a:t>
            </a:r>
            <a:r>
              <a:rPr lang="en-US" dirty="0" smtClean="0"/>
              <a:t>4; </a:t>
            </a:r>
          </a:p>
          <a:p>
            <a:r>
              <a:rPr lang="en-US" dirty="0" smtClean="0"/>
              <a:t>void </a:t>
            </a:r>
            <a:r>
              <a:rPr lang="en-US" b="1" dirty="0"/>
              <a:t>setup</a:t>
            </a:r>
            <a:r>
              <a:rPr lang="en-US" dirty="0"/>
              <a:t>() { </a:t>
            </a:r>
            <a:endParaRPr lang="en-US" dirty="0" smtClean="0"/>
          </a:p>
          <a:p>
            <a:r>
              <a:rPr lang="en-US" dirty="0" err="1" smtClean="0"/>
              <a:t>pinMode</a:t>
            </a:r>
            <a:r>
              <a:rPr lang="en-US" dirty="0" smtClean="0"/>
              <a:t>(</a:t>
            </a:r>
            <a:r>
              <a:rPr lang="en-US" dirty="0" err="1" smtClean="0"/>
              <a:t>redPin</a:t>
            </a:r>
            <a:r>
              <a:rPr lang="en-US" dirty="0"/>
              <a:t>, OUTPUT); </a:t>
            </a:r>
            <a:endParaRPr lang="en-US" dirty="0" smtClean="0"/>
          </a:p>
          <a:p>
            <a:r>
              <a:rPr lang="en-US" dirty="0" err="1" smtClean="0"/>
              <a:t>pinMode</a:t>
            </a:r>
            <a:r>
              <a:rPr lang="en-US" dirty="0" smtClean="0"/>
              <a:t>(</a:t>
            </a:r>
            <a:r>
              <a:rPr lang="en-US" dirty="0" err="1" smtClean="0"/>
              <a:t>greenPin</a:t>
            </a:r>
            <a:r>
              <a:rPr lang="en-US" dirty="0"/>
              <a:t>, OUTPUT); </a:t>
            </a:r>
            <a:endParaRPr lang="en-US" dirty="0" smtClean="0"/>
          </a:p>
          <a:p>
            <a:r>
              <a:rPr lang="en-US" dirty="0" err="1" smtClean="0"/>
              <a:t>pinMode</a:t>
            </a:r>
            <a:r>
              <a:rPr lang="en-US" dirty="0" smtClean="0"/>
              <a:t>(</a:t>
            </a:r>
            <a:r>
              <a:rPr lang="en-US" dirty="0" err="1" smtClean="0"/>
              <a:t>bluePin</a:t>
            </a:r>
            <a:r>
              <a:rPr lang="en-US" dirty="0"/>
              <a:t>, OUTPUT</a:t>
            </a:r>
            <a:r>
              <a:rPr lang="en-US" dirty="0" smtClean="0"/>
              <a:t>);</a:t>
            </a:r>
          </a:p>
          <a:p>
            <a:r>
              <a:rPr lang="en-US" dirty="0" smtClean="0"/>
              <a:t> </a:t>
            </a:r>
            <a:r>
              <a:rPr lang="en-US" dirty="0"/>
              <a:t>} </a:t>
            </a:r>
            <a:endParaRPr lang="en-US" dirty="0" smtClean="0"/>
          </a:p>
          <a:p>
            <a:r>
              <a:rPr lang="en-US" dirty="0" smtClean="0"/>
              <a:t>void </a:t>
            </a:r>
            <a:r>
              <a:rPr lang="en-US" b="1" dirty="0"/>
              <a:t>loop</a:t>
            </a:r>
            <a:r>
              <a:rPr lang="en-US" dirty="0"/>
              <a:t>() { </a:t>
            </a:r>
            <a:endParaRPr lang="en-US" dirty="0" smtClean="0"/>
          </a:p>
          <a:p>
            <a:r>
              <a:rPr lang="en-US" dirty="0" err="1" smtClean="0"/>
              <a:t>setColor</a:t>
            </a:r>
            <a:r>
              <a:rPr lang="en-US" dirty="0" smtClean="0"/>
              <a:t>(255</a:t>
            </a:r>
            <a:r>
              <a:rPr lang="en-US" dirty="0"/>
              <a:t>, 0, 0); </a:t>
            </a:r>
            <a:r>
              <a:rPr lang="en-US" i="1" dirty="0"/>
              <a:t>// Red Color</a:t>
            </a:r>
            <a:r>
              <a:rPr lang="en-US" dirty="0"/>
              <a:t> </a:t>
            </a:r>
            <a:endParaRPr lang="en-US" dirty="0" smtClean="0"/>
          </a:p>
          <a:p>
            <a:r>
              <a:rPr lang="en-US" dirty="0" smtClean="0"/>
              <a:t>delay(1000</a:t>
            </a:r>
            <a:r>
              <a:rPr lang="en-US" dirty="0"/>
              <a:t>); </a:t>
            </a:r>
            <a:endParaRPr lang="en-US" dirty="0" smtClean="0"/>
          </a:p>
          <a:p>
            <a:r>
              <a:rPr lang="en-US" dirty="0" err="1" smtClean="0"/>
              <a:t>setColor</a:t>
            </a:r>
            <a:r>
              <a:rPr lang="en-US" dirty="0" smtClean="0"/>
              <a:t>(0</a:t>
            </a:r>
            <a:r>
              <a:rPr lang="en-US" dirty="0"/>
              <a:t>, 255, 0); </a:t>
            </a:r>
            <a:r>
              <a:rPr lang="en-US" i="1" dirty="0"/>
              <a:t>// Green Color</a:t>
            </a:r>
            <a:r>
              <a:rPr lang="en-US" dirty="0"/>
              <a:t> </a:t>
            </a:r>
            <a:endParaRPr lang="en-US" dirty="0" smtClean="0"/>
          </a:p>
          <a:p>
            <a:r>
              <a:rPr lang="en-US" dirty="0" smtClean="0"/>
              <a:t>delay(1000</a:t>
            </a:r>
            <a:r>
              <a:rPr lang="en-US" dirty="0"/>
              <a:t>); </a:t>
            </a:r>
            <a:endParaRPr lang="en-US" dirty="0" smtClean="0"/>
          </a:p>
          <a:p>
            <a:r>
              <a:rPr lang="en-US" dirty="0" err="1" smtClean="0"/>
              <a:t>setColor</a:t>
            </a:r>
            <a:r>
              <a:rPr lang="en-US" dirty="0" smtClean="0"/>
              <a:t>(0</a:t>
            </a:r>
            <a:r>
              <a:rPr lang="en-US" dirty="0"/>
              <a:t>, 0, 255); </a:t>
            </a:r>
            <a:r>
              <a:rPr lang="en-US" i="1" dirty="0"/>
              <a:t>// Blue Color</a:t>
            </a:r>
            <a:r>
              <a:rPr lang="en-US" dirty="0"/>
              <a:t> </a:t>
            </a:r>
            <a:endParaRPr lang="en-US" dirty="0" smtClean="0"/>
          </a:p>
          <a:p>
            <a:r>
              <a:rPr lang="en-US" dirty="0" smtClean="0"/>
              <a:t>delay(1000</a:t>
            </a:r>
            <a:r>
              <a:rPr lang="en-US" dirty="0"/>
              <a:t>); </a:t>
            </a:r>
            <a:endParaRPr lang="en-US" dirty="0" smtClean="0"/>
          </a:p>
          <a:p>
            <a:r>
              <a:rPr lang="en-US" dirty="0" err="1" smtClean="0"/>
              <a:t>setColor</a:t>
            </a:r>
            <a:r>
              <a:rPr lang="en-US" dirty="0" smtClean="0"/>
              <a:t>(255</a:t>
            </a:r>
            <a:r>
              <a:rPr lang="en-US" dirty="0"/>
              <a:t>, 255, 255); </a:t>
            </a:r>
            <a:r>
              <a:rPr lang="en-US" i="1" dirty="0"/>
              <a:t>// White Color</a:t>
            </a:r>
            <a:r>
              <a:rPr lang="en-US" dirty="0"/>
              <a:t> </a:t>
            </a:r>
            <a:endParaRPr lang="en-US" dirty="0" smtClean="0"/>
          </a:p>
          <a:p>
            <a:r>
              <a:rPr lang="en-US" dirty="0" smtClean="0"/>
              <a:t>delay(1000</a:t>
            </a:r>
            <a:r>
              <a:rPr lang="en-US" dirty="0"/>
              <a:t>); </a:t>
            </a:r>
            <a:endParaRPr lang="en-US" dirty="0" smtClean="0"/>
          </a:p>
          <a:p>
            <a:r>
              <a:rPr lang="en-US" dirty="0" err="1" smtClean="0"/>
              <a:t>setColor</a:t>
            </a:r>
            <a:r>
              <a:rPr lang="en-US" dirty="0" smtClean="0"/>
              <a:t>(170</a:t>
            </a:r>
            <a:r>
              <a:rPr lang="en-US" dirty="0"/>
              <a:t>, 0, 255); </a:t>
            </a:r>
            <a:r>
              <a:rPr lang="en-US" i="1" dirty="0"/>
              <a:t>// Purple Color</a:t>
            </a:r>
            <a:r>
              <a:rPr lang="en-US" dirty="0"/>
              <a:t> delay(1000); } void </a:t>
            </a:r>
            <a:r>
              <a:rPr lang="en-US" b="1" dirty="0" err="1"/>
              <a:t>setColor</a:t>
            </a:r>
            <a:r>
              <a:rPr lang="en-US" dirty="0"/>
              <a:t>(</a:t>
            </a:r>
            <a:r>
              <a:rPr lang="en-US" dirty="0" err="1"/>
              <a:t>int</a:t>
            </a:r>
            <a:r>
              <a:rPr lang="en-US" dirty="0"/>
              <a:t> </a:t>
            </a:r>
            <a:r>
              <a:rPr lang="en-US" dirty="0" err="1"/>
              <a:t>redValue</a:t>
            </a:r>
            <a:r>
              <a:rPr lang="en-US" dirty="0"/>
              <a:t>, </a:t>
            </a:r>
            <a:r>
              <a:rPr lang="en-US" dirty="0" err="1"/>
              <a:t>int</a:t>
            </a:r>
            <a:r>
              <a:rPr lang="en-US" dirty="0"/>
              <a:t> </a:t>
            </a:r>
            <a:r>
              <a:rPr lang="en-US" dirty="0" err="1"/>
              <a:t>greenValue</a:t>
            </a:r>
            <a:r>
              <a:rPr lang="en-US" dirty="0"/>
              <a:t>, </a:t>
            </a:r>
            <a:r>
              <a:rPr lang="en-US" dirty="0" err="1"/>
              <a:t>int</a:t>
            </a:r>
            <a:r>
              <a:rPr lang="en-US" dirty="0"/>
              <a:t> </a:t>
            </a:r>
            <a:r>
              <a:rPr lang="en-US" dirty="0" err="1"/>
              <a:t>blueValue</a:t>
            </a:r>
            <a:r>
              <a:rPr lang="en-US" dirty="0"/>
              <a:t>) { </a:t>
            </a:r>
            <a:r>
              <a:rPr lang="en-US" dirty="0" err="1"/>
              <a:t>analogWrite</a:t>
            </a:r>
            <a:r>
              <a:rPr lang="en-US" dirty="0"/>
              <a:t>(</a:t>
            </a:r>
            <a:r>
              <a:rPr lang="en-US" dirty="0" err="1"/>
              <a:t>redPin</a:t>
            </a:r>
            <a:r>
              <a:rPr lang="en-US" dirty="0"/>
              <a:t>, </a:t>
            </a:r>
            <a:r>
              <a:rPr lang="en-US" dirty="0" err="1"/>
              <a:t>redValue</a:t>
            </a:r>
            <a:r>
              <a:rPr lang="en-US" dirty="0"/>
              <a:t>); </a:t>
            </a:r>
            <a:endParaRPr lang="en-US" dirty="0" smtClean="0"/>
          </a:p>
          <a:p>
            <a:r>
              <a:rPr lang="en-US" dirty="0" err="1" smtClean="0"/>
              <a:t>analogWrite</a:t>
            </a:r>
            <a:r>
              <a:rPr lang="en-US" dirty="0" smtClean="0"/>
              <a:t>(</a:t>
            </a:r>
            <a:r>
              <a:rPr lang="en-US" dirty="0" err="1" smtClean="0"/>
              <a:t>greenPin</a:t>
            </a:r>
            <a:r>
              <a:rPr lang="en-US" dirty="0"/>
              <a:t>, </a:t>
            </a:r>
            <a:r>
              <a:rPr lang="en-US" dirty="0" err="1"/>
              <a:t>greenValue</a:t>
            </a:r>
            <a:r>
              <a:rPr lang="en-US" dirty="0"/>
              <a:t>); </a:t>
            </a:r>
            <a:endParaRPr lang="en-US" dirty="0" smtClean="0"/>
          </a:p>
          <a:p>
            <a:r>
              <a:rPr lang="en-US" dirty="0" err="1" smtClean="0"/>
              <a:t>analogWrite</a:t>
            </a:r>
            <a:r>
              <a:rPr lang="en-US" dirty="0" smtClean="0"/>
              <a:t>(</a:t>
            </a:r>
            <a:r>
              <a:rPr lang="en-US" dirty="0" err="1" smtClean="0"/>
              <a:t>bluePin</a:t>
            </a:r>
            <a:r>
              <a:rPr lang="en-US" dirty="0"/>
              <a:t>, </a:t>
            </a:r>
            <a:r>
              <a:rPr lang="en-US" dirty="0" err="1"/>
              <a:t>blueValue</a:t>
            </a:r>
            <a:r>
              <a:rPr lang="en-US" dirty="0"/>
              <a:t>); </a:t>
            </a:r>
            <a:r>
              <a:rPr lang="en-US" dirty="0" smtClean="0"/>
              <a:t>}</a:t>
            </a:r>
            <a:endParaRPr lang="en-US" dirty="0"/>
          </a:p>
        </p:txBody>
      </p:sp>
      <p:sp>
        <p:nvSpPr>
          <p:cNvPr id="4" name="AutoShape 3" descr="Arduino RGB LED - Circuit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Arduino RGB LED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066800"/>
            <a:ext cx="4419600"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3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761467" y="533400"/>
            <a:ext cx="3973830" cy="939800"/>
          </a:xfrm>
        </p:spPr>
        <p:txBody>
          <a:bodyPr/>
          <a:lstStyle/>
          <a:p>
            <a:r>
              <a:rPr lang="en-US" dirty="0" smtClean="0"/>
              <a:t>RC Servo</a:t>
            </a:r>
          </a:p>
        </p:txBody>
      </p:sp>
      <p:sp>
        <p:nvSpPr>
          <p:cNvPr id="3" name="Content Placeholder 2"/>
          <p:cNvSpPr>
            <a:spLocks noGrp="1"/>
          </p:cNvSpPr>
          <p:nvPr>
            <p:ph sz="half" idx="4294967295"/>
          </p:nvPr>
        </p:nvSpPr>
        <p:spPr>
          <a:xfrm>
            <a:off x="609600" y="1373188"/>
            <a:ext cx="5384800" cy="787400"/>
          </a:xfrm>
          <a:prstGeom prst="rect">
            <a:avLst/>
          </a:prstGeom>
        </p:spPr>
        <p:txBody>
          <a:bodyPr/>
          <a:lstStyle/>
          <a:p>
            <a:r>
              <a:rPr lang="en-US" dirty="0" smtClean="0"/>
              <a:t>Construction</a:t>
            </a:r>
          </a:p>
        </p:txBody>
      </p:sp>
      <p:sp>
        <p:nvSpPr>
          <p:cNvPr id="4" name="Content Placeholder 3"/>
          <p:cNvSpPr>
            <a:spLocks noGrp="1"/>
          </p:cNvSpPr>
          <p:nvPr>
            <p:ph sz="half" idx="2"/>
          </p:nvPr>
        </p:nvSpPr>
        <p:spPr>
          <a:xfrm>
            <a:off x="6197600" y="1373188"/>
            <a:ext cx="5384800" cy="430887"/>
          </a:xfrm>
        </p:spPr>
        <p:txBody>
          <a:bodyPr/>
          <a:lstStyle/>
          <a:p>
            <a:r>
              <a:rPr lang="en-US" smtClean="0"/>
              <a:t>Operation</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l="5858"/>
          <a:stretch>
            <a:fillRect/>
          </a:stretch>
        </p:blipFill>
        <p:spPr bwMode="auto">
          <a:xfrm>
            <a:off x="584201" y="2160588"/>
            <a:ext cx="5128684"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385" y="2016125"/>
            <a:ext cx="5846233"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628651" y="3309939"/>
            <a:ext cx="53848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803275" indent="-346075">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spcBef>
                <a:spcPct val="20000"/>
              </a:spcBef>
              <a:buClr>
                <a:schemeClr val="bg2"/>
              </a:buClr>
              <a:buSzPct val="75000"/>
              <a:buFont typeface="Wingdings" pitchFamily="2" charset="2"/>
              <a:buChar char="n"/>
            </a:pPr>
            <a:r>
              <a:rPr lang="en-US" sz="2800" dirty="0"/>
              <a:t>Wiring</a:t>
            </a:r>
          </a:p>
          <a:p>
            <a:pPr lvl="1" algn="l">
              <a:spcBef>
                <a:spcPct val="20000"/>
              </a:spcBef>
              <a:buClr>
                <a:schemeClr val="accent2"/>
              </a:buClr>
              <a:buSzPct val="60000"/>
              <a:buFont typeface="Wingdings" pitchFamily="2" charset="2"/>
              <a:buChar char="¨"/>
            </a:pPr>
            <a:r>
              <a:rPr lang="en-US" sz="2400" dirty="0"/>
              <a:t>Black is ground</a:t>
            </a:r>
          </a:p>
          <a:p>
            <a:pPr lvl="1" algn="l">
              <a:spcBef>
                <a:spcPct val="20000"/>
              </a:spcBef>
              <a:buClr>
                <a:schemeClr val="accent2"/>
              </a:buClr>
              <a:buSzPct val="60000"/>
              <a:buFont typeface="Wingdings" pitchFamily="2" charset="2"/>
              <a:buChar char="¨"/>
            </a:pPr>
            <a:r>
              <a:rPr lang="en-US" sz="2400" dirty="0"/>
              <a:t>Red is power</a:t>
            </a:r>
          </a:p>
          <a:p>
            <a:pPr lvl="1" algn="l">
              <a:spcBef>
                <a:spcPct val="20000"/>
              </a:spcBef>
              <a:buClr>
                <a:schemeClr val="accent2"/>
              </a:buClr>
              <a:buSzPct val="60000"/>
              <a:buFont typeface="Wingdings" pitchFamily="2" charset="2"/>
              <a:buChar char="¨"/>
            </a:pPr>
            <a:r>
              <a:rPr lang="en-US" sz="2400" dirty="0"/>
              <a:t>White/yellow is control</a:t>
            </a:r>
          </a:p>
        </p:txBody>
      </p:sp>
      <p:sp>
        <p:nvSpPr>
          <p:cNvPr id="8" name="Content Placeholder 2"/>
          <p:cNvSpPr txBox="1">
            <a:spLocks/>
          </p:cNvSpPr>
          <p:nvPr/>
        </p:nvSpPr>
        <p:spPr bwMode="auto">
          <a:xfrm>
            <a:off x="6229351" y="4271963"/>
            <a:ext cx="5647267"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803275" indent="-346075">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spcBef>
                <a:spcPct val="20000"/>
              </a:spcBef>
              <a:buClr>
                <a:schemeClr val="bg2"/>
              </a:buClr>
              <a:buSzPct val="75000"/>
              <a:buFont typeface="Wingdings" pitchFamily="2" charset="2"/>
              <a:buChar char="n"/>
            </a:pPr>
            <a:r>
              <a:rPr lang="en-US" sz="2000"/>
              <a:t>Arduino code</a:t>
            </a:r>
          </a:p>
          <a:p>
            <a:pPr lvl="1" algn="l">
              <a:spcBef>
                <a:spcPct val="20000"/>
              </a:spcBef>
              <a:buClr>
                <a:schemeClr val="accent2"/>
              </a:buClr>
              <a:buSzPct val="60000"/>
              <a:buFont typeface="Wingdings" pitchFamily="2" charset="2"/>
              <a:buChar char="¨"/>
            </a:pPr>
            <a:r>
              <a:rPr lang="en-US"/>
              <a:t>#include &lt;servo.h&gt;</a:t>
            </a:r>
          </a:p>
          <a:p>
            <a:pPr lvl="1" algn="l">
              <a:spcBef>
                <a:spcPct val="20000"/>
              </a:spcBef>
              <a:buClr>
                <a:schemeClr val="accent2"/>
              </a:buClr>
              <a:buSzPct val="60000"/>
              <a:buFont typeface="Wingdings" pitchFamily="2" charset="2"/>
              <a:buChar char="¨"/>
            </a:pPr>
            <a:r>
              <a:rPr lang="en-US"/>
              <a:t>Create a servo object</a:t>
            </a:r>
          </a:p>
          <a:p>
            <a:pPr lvl="1" algn="l">
              <a:spcBef>
                <a:spcPct val="20000"/>
              </a:spcBef>
              <a:buClr>
                <a:schemeClr val="accent2"/>
              </a:buClr>
              <a:buSzPct val="60000"/>
              <a:buFont typeface="Wingdings" pitchFamily="2" charset="2"/>
              <a:buChar char="¨"/>
            </a:pPr>
            <a:r>
              <a:rPr lang="en-US"/>
              <a:t>Attach the servo object to a pin</a:t>
            </a:r>
          </a:p>
          <a:p>
            <a:pPr lvl="1" algn="l">
              <a:spcBef>
                <a:spcPct val="20000"/>
              </a:spcBef>
              <a:buClr>
                <a:schemeClr val="accent2"/>
              </a:buClr>
              <a:buSzPct val="60000"/>
              <a:buFont typeface="Wingdings" pitchFamily="2" charset="2"/>
              <a:buChar char="¨"/>
            </a:pPr>
            <a:r>
              <a:rPr lang="en-US"/>
              <a:t>servo.write(position), where position is an integer between 0 and 180</a:t>
            </a:r>
          </a:p>
        </p:txBody>
      </p:sp>
    </p:spTree>
    <p:extLst>
      <p:ext uri="{BB962C8B-B14F-4D97-AF65-F5344CB8AC3E}">
        <p14:creationId xmlns:p14="http://schemas.microsoft.com/office/powerpoint/2010/main" val="3167806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604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50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50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nodeType="afterEffect">
                                  <p:stCondLst>
                                    <p:cond delay="50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500"/>
                                  </p:stCondLst>
                                  <p:childTnLst>
                                    <p:set>
                                      <p:cBhvr>
                                        <p:cTn id="29" dur="1" fill="hold">
                                          <p:stCondLst>
                                            <p:cond delay="0"/>
                                          </p:stCondLst>
                                        </p:cTn>
                                        <p:tgtEl>
                                          <p:spTgt spid="6041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109084" y="2484501"/>
            <a:ext cx="3973830" cy="1846659"/>
          </a:xfrm>
        </p:spPr>
        <p:txBody>
          <a:bodyPr/>
          <a:lstStyle/>
          <a:p>
            <a:r>
              <a:rPr lang="en-US" smtClean="0"/>
              <a:t>Servo_Sweep.pde</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l="1430" t="12381" r="41905" b="29333"/>
          <a:stretch>
            <a:fillRect/>
          </a:stretch>
        </p:blipFill>
        <p:spPr bwMode="auto">
          <a:xfrm>
            <a:off x="776817" y="1281114"/>
            <a:ext cx="10530416" cy="5076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322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609600" y="414338"/>
            <a:ext cx="10972800" cy="923330"/>
          </a:xfrm>
        </p:spPr>
        <p:txBody>
          <a:bodyPr/>
          <a:lstStyle/>
          <a:p>
            <a:r>
              <a:rPr lang="en-US" dirty="0" smtClean="0"/>
              <a:t>Servo Knob</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l="1227" t="12569" r="22423" b="39986"/>
          <a:stretch>
            <a:fillRect/>
          </a:stretch>
        </p:blipFill>
        <p:spPr bwMode="auto">
          <a:xfrm>
            <a:off x="52918" y="1354139"/>
            <a:ext cx="12060767" cy="3513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268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221210214239/Servo-motor-circu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4038600" cy="234228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628651" y="778520"/>
            <a:ext cx="53848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803275" indent="-346075">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base"/>
            <a:r>
              <a:rPr lang="en-US" sz="1600" dirty="0"/>
              <a:t>#include &lt;</a:t>
            </a:r>
            <a:r>
              <a:rPr lang="en-US" sz="1600" dirty="0" err="1"/>
              <a:t>Servo.h</a:t>
            </a:r>
            <a:r>
              <a:rPr lang="en-US" sz="1600" dirty="0"/>
              <a:t>&gt; </a:t>
            </a:r>
          </a:p>
          <a:p>
            <a:pPr fontAlgn="base"/>
            <a:r>
              <a:rPr lang="en-US" sz="1600" dirty="0"/>
              <a:t>  </a:t>
            </a:r>
          </a:p>
          <a:p>
            <a:pPr fontAlgn="base"/>
            <a:r>
              <a:rPr lang="en-US" sz="1600" dirty="0"/>
              <a:t>Servo servo1;  // Create object for Servo motor 1 </a:t>
            </a:r>
          </a:p>
          <a:p>
            <a:pPr fontAlgn="base"/>
            <a:r>
              <a:rPr lang="en-US" sz="1600" dirty="0"/>
              <a:t>Servo servo2;  // Create object for Servo motor 2 </a:t>
            </a:r>
          </a:p>
          <a:p>
            <a:pPr fontAlgn="base"/>
            <a:r>
              <a:rPr lang="en-US" sz="1600" dirty="0"/>
              <a:t>  </a:t>
            </a:r>
          </a:p>
          <a:p>
            <a:pPr fontAlgn="base"/>
            <a:r>
              <a:rPr lang="en-US" sz="1600" dirty="0" err="1"/>
              <a:t>int</a:t>
            </a:r>
            <a:r>
              <a:rPr lang="en-US" sz="1600" dirty="0"/>
              <a:t> position = 0;     // Variable to store the position </a:t>
            </a:r>
          </a:p>
          <a:p>
            <a:pPr fontAlgn="base"/>
            <a:r>
              <a:rPr lang="en-US" sz="1600" dirty="0"/>
              <a:t>  </a:t>
            </a:r>
          </a:p>
          <a:p>
            <a:pPr fontAlgn="base"/>
            <a:r>
              <a:rPr lang="en-US" sz="1600" dirty="0"/>
              <a:t>void setup() </a:t>
            </a:r>
          </a:p>
          <a:p>
            <a:pPr fontAlgn="base"/>
            <a:r>
              <a:rPr lang="en-US" sz="1600" dirty="0"/>
              <a:t>{ </a:t>
            </a:r>
          </a:p>
          <a:p>
            <a:pPr fontAlgn="base"/>
            <a:r>
              <a:rPr lang="en-US" sz="1600" dirty="0"/>
              <a:t>  servo1.attach(3);   // Set PWM pin 3 for Servo motor 1 </a:t>
            </a:r>
          </a:p>
          <a:p>
            <a:pPr fontAlgn="base"/>
            <a:r>
              <a:rPr lang="en-US" sz="1600" dirty="0"/>
              <a:t>  servo2.attach(5);   // Set PWM pin 5 for Servo motor 2 </a:t>
            </a:r>
          </a:p>
          <a:p>
            <a:pPr fontAlgn="base"/>
            <a:r>
              <a:rPr lang="en-US" sz="1600" dirty="0" smtClean="0"/>
              <a:t>} </a:t>
            </a:r>
            <a:endParaRPr lang="en-US" sz="1600" dirty="0"/>
          </a:p>
        </p:txBody>
      </p:sp>
      <p:sp>
        <p:nvSpPr>
          <p:cNvPr id="6" name="Rectangle 5"/>
          <p:cNvSpPr/>
          <p:nvPr/>
        </p:nvSpPr>
        <p:spPr>
          <a:xfrm>
            <a:off x="5998461" y="-15384"/>
            <a:ext cx="6096000" cy="6786473"/>
          </a:xfrm>
          <a:prstGeom prst="rect">
            <a:avLst/>
          </a:prstGeom>
        </p:spPr>
        <p:txBody>
          <a:bodyPr>
            <a:spAutoFit/>
          </a:bodyPr>
          <a:lstStyle/>
          <a:p>
            <a:pPr fontAlgn="base"/>
            <a:r>
              <a:rPr lang="en-US" sz="1500" dirty="0"/>
              <a:t>void loop() </a:t>
            </a:r>
          </a:p>
          <a:p>
            <a:pPr fontAlgn="base"/>
            <a:r>
              <a:rPr lang="en-US" sz="1500" dirty="0"/>
              <a:t>{ </a:t>
            </a:r>
          </a:p>
          <a:p>
            <a:pPr fontAlgn="base"/>
            <a:r>
              <a:rPr lang="en-US" sz="1500" dirty="0"/>
              <a:t>  // Rotating Servo motor 1 in Anti clockwise from 0 degree to 180 degree </a:t>
            </a:r>
          </a:p>
          <a:p>
            <a:pPr fontAlgn="base"/>
            <a:r>
              <a:rPr lang="en-US" sz="1500" dirty="0"/>
              <a:t>  for (position = 0; position &lt;= 180; position++)  </a:t>
            </a:r>
          </a:p>
          <a:p>
            <a:pPr fontAlgn="base"/>
            <a:r>
              <a:rPr lang="en-US" sz="1500" dirty="0"/>
              <a:t>  {  </a:t>
            </a:r>
          </a:p>
          <a:p>
            <a:pPr fontAlgn="base"/>
            <a:r>
              <a:rPr lang="en-US" sz="1500" dirty="0"/>
              <a:t>    servo1.write(position);  // Set position of Servo motor 1 </a:t>
            </a:r>
          </a:p>
          <a:p>
            <a:pPr fontAlgn="base"/>
            <a:r>
              <a:rPr lang="en-US" sz="1500" dirty="0"/>
              <a:t>    delay(10);                      </a:t>
            </a:r>
          </a:p>
          <a:p>
            <a:pPr fontAlgn="base"/>
            <a:r>
              <a:rPr lang="en-US" sz="1500" dirty="0"/>
              <a:t>  } </a:t>
            </a:r>
          </a:p>
          <a:p>
            <a:pPr fontAlgn="base"/>
            <a:r>
              <a:rPr lang="en-US" sz="1500" dirty="0"/>
              <a:t>    </a:t>
            </a:r>
          </a:p>
          <a:p>
            <a:pPr fontAlgn="base"/>
            <a:r>
              <a:rPr lang="en-US" sz="1500" dirty="0"/>
              <a:t>  // Rotating Servo motor 1 in clockwise from 180 degree to 0 degree </a:t>
            </a:r>
          </a:p>
          <a:p>
            <a:pPr fontAlgn="base"/>
            <a:r>
              <a:rPr lang="en-US" sz="1500" dirty="0"/>
              <a:t>  for (position = 180; position &gt;= 0; position--)  </a:t>
            </a:r>
          </a:p>
          <a:p>
            <a:pPr fontAlgn="base"/>
            <a:r>
              <a:rPr lang="en-US" sz="1500" dirty="0"/>
              <a:t>  {  </a:t>
            </a:r>
          </a:p>
          <a:p>
            <a:pPr fontAlgn="base"/>
            <a:r>
              <a:rPr lang="en-US" sz="1500" dirty="0"/>
              <a:t>    servo1.write(position);  // Set position of Servo motor 1 </a:t>
            </a:r>
          </a:p>
          <a:p>
            <a:pPr fontAlgn="base"/>
            <a:r>
              <a:rPr lang="en-US" sz="1500" dirty="0"/>
              <a:t>    delay(15);               // Short delay to control the speed </a:t>
            </a:r>
          </a:p>
          <a:p>
            <a:pPr fontAlgn="base"/>
            <a:r>
              <a:rPr lang="en-US" sz="1500" dirty="0"/>
              <a:t>  } </a:t>
            </a:r>
          </a:p>
          <a:p>
            <a:pPr fontAlgn="base"/>
            <a:r>
              <a:rPr lang="en-US" sz="1500" dirty="0"/>
              <a:t>    </a:t>
            </a:r>
          </a:p>
          <a:p>
            <a:pPr fontAlgn="base"/>
            <a:r>
              <a:rPr lang="en-US" sz="1500" dirty="0"/>
              <a:t>  // Rotating Servo motor 2 in clockwise from 0 degree to 180 degree </a:t>
            </a:r>
          </a:p>
          <a:p>
            <a:pPr fontAlgn="base"/>
            <a:r>
              <a:rPr lang="en-US" sz="1500" dirty="0"/>
              <a:t>  for (position = 0; position &lt;= 180; position++)  </a:t>
            </a:r>
          </a:p>
          <a:p>
            <a:pPr fontAlgn="base"/>
            <a:r>
              <a:rPr lang="en-US" sz="1500" dirty="0"/>
              <a:t>  {  </a:t>
            </a:r>
          </a:p>
          <a:p>
            <a:pPr fontAlgn="base"/>
            <a:r>
              <a:rPr lang="en-US" sz="1500" dirty="0"/>
              <a:t>    servo2.write(position);  // Set position of Servo motor 2 </a:t>
            </a:r>
          </a:p>
          <a:p>
            <a:pPr fontAlgn="base"/>
            <a:r>
              <a:rPr lang="en-US" sz="1500" dirty="0"/>
              <a:t>    delay(10);               // Short delay to control the speed       </a:t>
            </a:r>
          </a:p>
          <a:p>
            <a:pPr fontAlgn="base"/>
            <a:r>
              <a:rPr lang="en-US" sz="1500" dirty="0"/>
              <a:t>  } </a:t>
            </a:r>
          </a:p>
          <a:p>
            <a:pPr fontAlgn="base"/>
            <a:r>
              <a:rPr lang="en-US" sz="1500" dirty="0"/>
              <a:t>    </a:t>
            </a:r>
          </a:p>
          <a:p>
            <a:pPr fontAlgn="base"/>
            <a:r>
              <a:rPr lang="en-US" sz="1500" dirty="0"/>
              <a:t>  // Rotating Servo motor 2 in Anti clockwise from 180 degree to 0 degree </a:t>
            </a:r>
          </a:p>
          <a:p>
            <a:pPr fontAlgn="base"/>
            <a:r>
              <a:rPr lang="en-US" sz="1500" dirty="0"/>
              <a:t>  for (position = 180; position &gt;= 0; position--)  </a:t>
            </a:r>
          </a:p>
          <a:p>
            <a:pPr fontAlgn="base"/>
            <a:r>
              <a:rPr lang="en-US" sz="1500" dirty="0"/>
              <a:t>  {  </a:t>
            </a:r>
          </a:p>
          <a:p>
            <a:pPr fontAlgn="base"/>
            <a:r>
              <a:rPr lang="en-US" sz="1500" dirty="0"/>
              <a:t>    servo2.write(position);  // Set position of Servo motor 2 </a:t>
            </a:r>
          </a:p>
          <a:p>
            <a:pPr fontAlgn="base"/>
            <a:r>
              <a:rPr lang="en-US" sz="1500" dirty="0"/>
              <a:t>    delay(15);               // Short delay to control the speed </a:t>
            </a:r>
          </a:p>
          <a:p>
            <a:pPr fontAlgn="base"/>
            <a:r>
              <a:rPr lang="en-US" sz="1500" dirty="0"/>
              <a:t>  } </a:t>
            </a:r>
            <a:r>
              <a:rPr lang="en-US" sz="1500" dirty="0" smtClean="0"/>
              <a:t>}</a:t>
            </a:r>
            <a:r>
              <a:rPr lang="en-US" sz="1500" dirty="0"/>
              <a:t>  </a:t>
            </a:r>
          </a:p>
        </p:txBody>
      </p:sp>
    </p:spTree>
    <p:extLst>
      <p:ext uri="{BB962C8B-B14F-4D97-AF65-F5344CB8AC3E}">
        <p14:creationId xmlns:p14="http://schemas.microsoft.com/office/powerpoint/2010/main" val="278417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rduino and L298N Motor Driver Circuit Diagram - DC Motor Contr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856"/>
          <a:stretch/>
        </p:blipFill>
        <p:spPr bwMode="auto">
          <a:xfrm>
            <a:off x="427036" y="3886200"/>
            <a:ext cx="8010525" cy="231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6705" y="160338"/>
            <a:ext cx="4172595" cy="412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7" descr="L298N motor driver pinou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98" y="948606"/>
            <a:ext cx="8077200" cy="2547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4"/>
          <p:cNvSpPr>
            <a:spLocks noGrp="1"/>
          </p:cNvSpPr>
          <p:nvPr>
            <p:ph type="title"/>
          </p:nvPr>
        </p:nvSpPr>
        <p:spPr>
          <a:xfrm>
            <a:off x="609600" y="414339"/>
            <a:ext cx="10058400" cy="553998"/>
          </a:xfrm>
        </p:spPr>
        <p:txBody>
          <a:bodyPr/>
          <a:lstStyle/>
          <a:p>
            <a:r>
              <a:rPr lang="en-US" sz="3600" dirty="0" smtClean="0"/>
              <a:t>Robotics Car using DC Motor</a:t>
            </a:r>
          </a:p>
        </p:txBody>
      </p:sp>
    </p:spTree>
    <p:extLst>
      <p:ext uri="{BB962C8B-B14F-4D97-AF65-F5344CB8AC3E}">
        <p14:creationId xmlns:p14="http://schemas.microsoft.com/office/powerpoint/2010/main" val="326619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rduino and L298N Motor Driver Circuit Diagram - DC Motor Contr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975360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4"/>
          <p:cNvSpPr>
            <a:spLocks noGrp="1"/>
          </p:cNvSpPr>
          <p:nvPr>
            <p:ph type="title"/>
          </p:nvPr>
        </p:nvSpPr>
        <p:spPr>
          <a:xfrm>
            <a:off x="609600" y="414339"/>
            <a:ext cx="10058400" cy="553998"/>
          </a:xfrm>
        </p:spPr>
        <p:txBody>
          <a:bodyPr/>
          <a:lstStyle/>
          <a:p>
            <a:pPr algn="r"/>
            <a:r>
              <a:rPr lang="en-US" sz="3600" dirty="0" smtClean="0"/>
              <a:t>DC Motor speed Forward and Reverse direction</a:t>
            </a:r>
            <a:endParaRPr lang="en-US" sz="3600" dirty="0" smtClean="0"/>
          </a:p>
        </p:txBody>
      </p:sp>
    </p:spTree>
    <p:extLst>
      <p:ext uri="{BB962C8B-B14F-4D97-AF65-F5344CB8AC3E}">
        <p14:creationId xmlns:p14="http://schemas.microsoft.com/office/powerpoint/2010/main" val="358530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80097"/>
            <a:ext cx="10287000" cy="607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4"/>
          <p:cNvSpPr>
            <a:spLocks noGrp="1"/>
          </p:cNvSpPr>
          <p:nvPr>
            <p:ph type="title"/>
          </p:nvPr>
        </p:nvSpPr>
        <p:spPr>
          <a:xfrm>
            <a:off x="1828800" y="226099"/>
            <a:ext cx="10058400" cy="553998"/>
          </a:xfrm>
        </p:spPr>
        <p:txBody>
          <a:bodyPr/>
          <a:lstStyle/>
          <a:p>
            <a:r>
              <a:rPr lang="en-US" sz="3600" dirty="0" smtClean="0"/>
              <a:t>Car Moves using Joystick</a:t>
            </a:r>
            <a:endParaRPr lang="en-US" sz="3600" dirty="0" smtClean="0"/>
          </a:p>
        </p:txBody>
      </p:sp>
    </p:spTree>
    <p:extLst>
      <p:ext uri="{BB962C8B-B14F-4D97-AF65-F5344CB8AC3E}">
        <p14:creationId xmlns:p14="http://schemas.microsoft.com/office/powerpoint/2010/main" val="211348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10896601" cy="53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32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133600" y="762000"/>
            <a:ext cx="8077200" cy="4876800"/>
          </a:xfrm>
          <a:prstGeom prst="rect">
            <a:avLst/>
          </a:prstGeom>
        </p:spPr>
      </p:pic>
    </p:spTree>
    <p:extLst>
      <p:ext uri="{BB962C8B-B14F-4D97-AF65-F5344CB8AC3E}">
        <p14:creationId xmlns:p14="http://schemas.microsoft.com/office/powerpoint/2010/main" val="127248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0" y="284548"/>
            <a:ext cx="5105400" cy="3144451"/>
          </a:xfrm>
          <a:prstGeom prst="rect">
            <a:avLst/>
          </a:prstGeom>
        </p:spPr>
        <p:txBody>
          <a:bodyPr wrap="square">
            <a:spAutoFit/>
          </a:bodyPr>
          <a:lstStyle/>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a:solidFill>
                  <a:srgbClr val="D35400"/>
                </a:solidFill>
                <a:latin typeface="Consolas"/>
                <a:ea typeface="Times New Roman"/>
                <a:cs typeface="Times New Roman"/>
              </a:rPr>
              <a:t>setup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95A5A6"/>
                </a:solidFill>
                <a:latin typeface="Consolas"/>
                <a:ea typeface="Times New Roman"/>
                <a:cs typeface="Times New Roman"/>
              </a:rPr>
              <a:t>  // Set up left motor pins</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leftMotorIn1,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leftMotorIn2,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95A5A6"/>
                </a:solidFill>
                <a:latin typeface="Consolas"/>
                <a:ea typeface="Times New Roman"/>
                <a:cs typeface="Times New Roman"/>
              </a:rPr>
              <a:t>  // Set up right motor pins</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rightMotorIn1,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rightMotorIn2,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OUTPUT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95A5A6"/>
                </a:solidFill>
                <a:latin typeface="Consolas"/>
                <a:ea typeface="Times New Roman"/>
                <a:cs typeface="Times New Roman"/>
              </a:rPr>
              <a:t>  // Set up button pins</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forwardButton</a:t>
            </a:r>
            <a:r>
              <a:rPr lang="en-US" kern="0" dirty="0">
                <a:solidFill>
                  <a:srgbClr val="4E5B61"/>
                </a:solidFill>
                <a:latin typeface="Consolas"/>
                <a:ea typeface="Times New Roman"/>
                <a:cs typeface="Times New Roman"/>
              </a:rPr>
              <a:t>, INPUT_PULLUP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reverseButton</a:t>
            </a:r>
            <a:r>
              <a:rPr lang="en-US" kern="0" dirty="0">
                <a:solidFill>
                  <a:srgbClr val="4E5B61"/>
                </a:solidFill>
                <a:latin typeface="Consolas"/>
                <a:ea typeface="Times New Roman"/>
                <a:cs typeface="Times New Roman"/>
              </a:rPr>
              <a:t>, INPUT_PULLUP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leftButton</a:t>
            </a:r>
            <a:r>
              <a:rPr lang="en-US" kern="0" dirty="0">
                <a:solidFill>
                  <a:srgbClr val="4E5B61"/>
                </a:solidFill>
                <a:latin typeface="Consolas"/>
                <a:ea typeface="Times New Roman"/>
                <a:cs typeface="Times New Roman"/>
              </a:rPr>
              <a:t>, INPUT_PULLUP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pinMode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rightButton</a:t>
            </a:r>
            <a:r>
              <a:rPr lang="en-US" kern="0" dirty="0">
                <a:solidFill>
                  <a:srgbClr val="4E5B61"/>
                </a:solidFill>
                <a:latin typeface="Consolas"/>
                <a:ea typeface="Times New Roman"/>
                <a:cs typeface="Times New Roman"/>
              </a:rPr>
              <a:t>, INPUT_PULLUP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p:txBody>
      </p:sp>
      <p:sp>
        <p:nvSpPr>
          <p:cNvPr id="6" name="Rectangle 5"/>
          <p:cNvSpPr/>
          <p:nvPr/>
        </p:nvSpPr>
        <p:spPr>
          <a:xfrm>
            <a:off x="228600" y="990600"/>
            <a:ext cx="4648200" cy="4247317"/>
          </a:xfrm>
          <a:prstGeom prst="rect">
            <a:avLst/>
          </a:prstGeom>
        </p:spPr>
        <p:txBody>
          <a:bodyPr wrap="square">
            <a:spAutoFit/>
          </a:bodyPr>
          <a:lstStyle/>
          <a:p>
            <a:r>
              <a:rPr lang="en-US" dirty="0"/>
              <a:t>// Define motor control pins for left motor</a:t>
            </a:r>
          </a:p>
          <a:p>
            <a:r>
              <a:rPr lang="en-US" dirty="0" err="1"/>
              <a:t>int</a:t>
            </a:r>
            <a:r>
              <a:rPr lang="en-US" dirty="0"/>
              <a:t> leftMotorIn1 = 10;</a:t>
            </a:r>
          </a:p>
          <a:p>
            <a:r>
              <a:rPr lang="en-US" dirty="0" err="1"/>
              <a:t>int</a:t>
            </a:r>
            <a:r>
              <a:rPr lang="en-US" dirty="0"/>
              <a:t> leftMotorIn2 = 9;</a:t>
            </a:r>
          </a:p>
          <a:p>
            <a:r>
              <a:rPr lang="en-US" dirty="0" err="1"/>
              <a:t>int</a:t>
            </a:r>
            <a:r>
              <a:rPr lang="en-US" dirty="0"/>
              <a:t> </a:t>
            </a:r>
            <a:r>
              <a:rPr lang="en-US" dirty="0" err="1"/>
              <a:t>leftMotorEn</a:t>
            </a:r>
            <a:r>
              <a:rPr lang="en-US" dirty="0"/>
              <a:t> = 8;</a:t>
            </a:r>
          </a:p>
          <a:p>
            <a:r>
              <a:rPr lang="en-US" dirty="0"/>
              <a:t> </a:t>
            </a:r>
          </a:p>
          <a:p>
            <a:r>
              <a:rPr lang="en-US" dirty="0"/>
              <a:t>// Define motor control pins for right motor</a:t>
            </a:r>
          </a:p>
          <a:p>
            <a:r>
              <a:rPr lang="en-US" dirty="0" err="1"/>
              <a:t>int</a:t>
            </a:r>
            <a:r>
              <a:rPr lang="en-US" dirty="0"/>
              <a:t> rightMotorIn1 = 6;</a:t>
            </a:r>
          </a:p>
          <a:p>
            <a:r>
              <a:rPr lang="en-US" dirty="0" err="1"/>
              <a:t>int</a:t>
            </a:r>
            <a:r>
              <a:rPr lang="en-US" dirty="0"/>
              <a:t> rightMotorIn2 = 5;</a:t>
            </a:r>
          </a:p>
          <a:p>
            <a:r>
              <a:rPr lang="en-US" dirty="0" err="1"/>
              <a:t>int</a:t>
            </a:r>
            <a:r>
              <a:rPr lang="en-US" dirty="0"/>
              <a:t> </a:t>
            </a:r>
            <a:r>
              <a:rPr lang="en-US" dirty="0" err="1"/>
              <a:t>rightMotorEn</a:t>
            </a:r>
            <a:r>
              <a:rPr lang="en-US" dirty="0"/>
              <a:t> = 7;</a:t>
            </a:r>
          </a:p>
          <a:p>
            <a:r>
              <a:rPr lang="en-US" dirty="0"/>
              <a:t> </a:t>
            </a:r>
          </a:p>
          <a:p>
            <a:r>
              <a:rPr lang="en-US" dirty="0"/>
              <a:t>// Define button pins</a:t>
            </a:r>
          </a:p>
          <a:p>
            <a:r>
              <a:rPr lang="en-US" dirty="0" err="1"/>
              <a:t>int</a:t>
            </a:r>
            <a:r>
              <a:rPr lang="en-US" dirty="0"/>
              <a:t> </a:t>
            </a:r>
            <a:r>
              <a:rPr lang="en-US" dirty="0" err="1"/>
              <a:t>forwardButton</a:t>
            </a:r>
            <a:r>
              <a:rPr lang="en-US" dirty="0"/>
              <a:t> = 1;</a:t>
            </a:r>
          </a:p>
          <a:p>
            <a:r>
              <a:rPr lang="en-US" dirty="0" err="1"/>
              <a:t>int</a:t>
            </a:r>
            <a:r>
              <a:rPr lang="en-US" dirty="0"/>
              <a:t> </a:t>
            </a:r>
            <a:r>
              <a:rPr lang="en-US" dirty="0" err="1"/>
              <a:t>reverseButton</a:t>
            </a:r>
            <a:r>
              <a:rPr lang="en-US" dirty="0"/>
              <a:t> = 2;</a:t>
            </a:r>
          </a:p>
          <a:p>
            <a:r>
              <a:rPr lang="en-US" dirty="0" err="1"/>
              <a:t>int</a:t>
            </a:r>
            <a:r>
              <a:rPr lang="en-US" dirty="0"/>
              <a:t> </a:t>
            </a:r>
            <a:r>
              <a:rPr lang="en-US" dirty="0" err="1"/>
              <a:t>leftButton</a:t>
            </a:r>
            <a:r>
              <a:rPr lang="en-US" dirty="0"/>
              <a:t> = 3;</a:t>
            </a:r>
          </a:p>
          <a:p>
            <a:r>
              <a:rPr lang="en-US" dirty="0" err="1"/>
              <a:t>int</a:t>
            </a:r>
            <a:r>
              <a:rPr lang="en-US" dirty="0"/>
              <a:t> </a:t>
            </a:r>
            <a:r>
              <a:rPr lang="en-US" dirty="0" err="1"/>
              <a:t>rightButton</a:t>
            </a:r>
            <a:r>
              <a:rPr lang="en-US" dirty="0"/>
              <a:t> = 4;</a:t>
            </a:r>
          </a:p>
        </p:txBody>
      </p:sp>
    </p:spTree>
    <p:extLst>
      <p:ext uri="{BB962C8B-B14F-4D97-AF65-F5344CB8AC3E}">
        <p14:creationId xmlns:p14="http://schemas.microsoft.com/office/powerpoint/2010/main" val="2575488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6096000" cy="3503523"/>
          </a:xfrm>
          <a:prstGeom prst="rect">
            <a:avLst/>
          </a:prstGeom>
        </p:spPr>
        <p:txBody>
          <a:bodyPr>
            <a:spAutoFit/>
          </a:bodyPr>
          <a:lstStyle/>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moveForward</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leftMotorIn1,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leftMotorIn2,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rightMotorIn1,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rightMotorIn2,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moveReverse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leftMotorIn1,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leftMotorIn2,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rightMotorIn1,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rightMotorIn2,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p:txBody>
      </p:sp>
      <p:sp>
        <p:nvSpPr>
          <p:cNvPr id="4" name="Rectangle 3"/>
          <p:cNvSpPr/>
          <p:nvPr/>
        </p:nvSpPr>
        <p:spPr>
          <a:xfrm>
            <a:off x="4953000" y="533400"/>
            <a:ext cx="4648200" cy="4939814"/>
          </a:xfrm>
          <a:prstGeom prst="rect">
            <a:avLst/>
          </a:prstGeom>
        </p:spPr>
        <p:txBody>
          <a:bodyPr wrap="square">
            <a:spAutoFit/>
          </a:bodyPr>
          <a:lstStyle/>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turnLeft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leftMotorIn1,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leftMotorIn2,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rightMotorIn1,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rightMotorIn2,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turnRight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leftMotorIn1,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leftMotorIn2,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rightMotorIn1,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rightMotorIn2, HIGH</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stopMotors</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leftMotorEn</a:t>
            </a:r>
            <a:r>
              <a:rPr lang="en-US" kern="0" dirty="0">
                <a:solidFill>
                  <a:srgbClr val="4E5B61"/>
                </a:solidFill>
                <a:latin typeface="Consolas"/>
                <a:ea typeface="Times New Roman"/>
                <a:cs typeface="Times New Roman"/>
              </a:rPr>
              <a:t>,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digitalWrite</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rightMotorEn</a:t>
            </a:r>
            <a:r>
              <a:rPr lang="en-US" kern="0" dirty="0">
                <a:solidFill>
                  <a:srgbClr val="4E5B61"/>
                </a:solidFill>
                <a:latin typeface="Consolas"/>
                <a:ea typeface="Times New Roman"/>
                <a:cs typeface="Times New Roman"/>
              </a:rPr>
              <a:t>,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endParaRPr lang="en-US" sz="2000" kern="100" dirty="0">
              <a:ea typeface="Calibri"/>
              <a:cs typeface="Arial"/>
            </a:endParaRPr>
          </a:p>
        </p:txBody>
      </p:sp>
    </p:spTree>
    <p:extLst>
      <p:ext uri="{BB962C8B-B14F-4D97-AF65-F5344CB8AC3E}">
        <p14:creationId xmlns:p14="http://schemas.microsoft.com/office/powerpoint/2010/main" val="3848930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1143000"/>
            <a:ext cx="6096000" cy="2785378"/>
          </a:xfrm>
          <a:prstGeom prst="rect">
            <a:avLst/>
          </a:prstGeom>
        </p:spPr>
        <p:txBody>
          <a:bodyPr>
            <a:spAutoFit/>
          </a:bodyPr>
          <a:lstStyle/>
          <a:p>
            <a:pPr>
              <a:lnSpc>
                <a:spcPts val="1425"/>
              </a:lnSpc>
            </a:pPr>
            <a:r>
              <a:rPr lang="en-US" kern="0" dirty="0">
                <a:solidFill>
                  <a:srgbClr val="00979D"/>
                </a:solidFill>
                <a:latin typeface="Consolas"/>
                <a:ea typeface="Times New Roman"/>
                <a:cs typeface="Times New Roman"/>
              </a:rPr>
              <a:t>void</a:t>
            </a:r>
            <a:r>
              <a:rPr lang="en-US" kern="0" dirty="0">
                <a:solidFill>
                  <a:srgbClr val="4E5B61"/>
                </a:solidFill>
                <a:latin typeface="Consolas"/>
                <a:ea typeface="Times New Roman"/>
                <a:cs typeface="Times New Roman"/>
              </a:rPr>
              <a:t> </a:t>
            </a:r>
            <a:r>
              <a:rPr lang="en-US" kern="0" dirty="0">
                <a:solidFill>
                  <a:srgbClr val="D35400"/>
                </a:solidFill>
                <a:latin typeface="Consolas"/>
                <a:ea typeface="Times New Roman"/>
                <a:cs typeface="Times New Roman"/>
              </a:rPr>
              <a:t>loop</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95A5A6"/>
                </a:solidFill>
                <a:latin typeface="Consolas"/>
                <a:ea typeface="Times New Roman"/>
                <a:cs typeface="Times New Roman"/>
              </a:rPr>
              <a:t>  // Check the status of each button</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if</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err="1">
                <a:solidFill>
                  <a:srgbClr val="D35400"/>
                </a:solidFill>
                <a:latin typeface="Consolas"/>
                <a:ea typeface="Times New Roman"/>
                <a:cs typeface="Times New Roman"/>
              </a:rPr>
              <a:t>digitalRead</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forwardButton</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moveForward</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else</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if</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err="1">
                <a:solidFill>
                  <a:srgbClr val="D35400"/>
                </a:solidFill>
                <a:latin typeface="Consolas"/>
                <a:ea typeface="Times New Roman"/>
                <a:cs typeface="Times New Roman"/>
              </a:rPr>
              <a:t>digitalRead</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reverseButton</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moveReverse</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else</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if</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err="1">
                <a:solidFill>
                  <a:srgbClr val="D35400"/>
                </a:solidFill>
                <a:latin typeface="Consolas"/>
                <a:ea typeface="Times New Roman"/>
                <a:cs typeface="Times New Roman"/>
              </a:rPr>
              <a:t>digitalRead</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leftButton</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turnLeft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else</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if</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err="1">
                <a:solidFill>
                  <a:srgbClr val="D35400"/>
                </a:solidFill>
                <a:latin typeface="Consolas"/>
                <a:ea typeface="Times New Roman"/>
                <a:cs typeface="Times New Roman"/>
              </a:rPr>
              <a:t>digitalRead</a:t>
            </a:r>
            <a:r>
              <a:rPr lang="en-US" kern="0" dirty="0">
                <a:solidFill>
                  <a:srgbClr val="434F54"/>
                </a:solidFill>
                <a:latin typeface="Consolas"/>
                <a:ea typeface="Times New Roman"/>
                <a:cs typeface="Times New Roman"/>
              </a:rPr>
              <a:t>(</a:t>
            </a:r>
            <a:r>
              <a:rPr lang="en-US" kern="0" dirty="0" err="1">
                <a:solidFill>
                  <a:srgbClr val="4E5B61"/>
                </a:solidFill>
                <a:latin typeface="Consolas"/>
                <a:ea typeface="Times New Roman"/>
                <a:cs typeface="Times New Roman"/>
              </a:rPr>
              <a:t>rightButton</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 LOW</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turnRight</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 </a:t>
            </a:r>
            <a:r>
              <a:rPr lang="en-US" kern="0" dirty="0">
                <a:solidFill>
                  <a:srgbClr val="728E00"/>
                </a:solidFill>
                <a:latin typeface="Consolas"/>
                <a:ea typeface="Times New Roman"/>
                <a:cs typeface="Times New Roman"/>
              </a:rPr>
              <a:t>else</a:t>
            </a: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err="1">
                <a:solidFill>
                  <a:srgbClr val="D35400"/>
                </a:solidFill>
                <a:latin typeface="Consolas"/>
                <a:ea typeface="Times New Roman"/>
                <a:cs typeface="Times New Roman"/>
              </a:rPr>
              <a:t>stopMotors</a:t>
            </a:r>
            <a:r>
              <a:rPr lang="en-US" kern="0" dirty="0">
                <a:solidFill>
                  <a:srgbClr val="434F54"/>
                </a:solidFill>
                <a:latin typeface="Consolas"/>
                <a:ea typeface="Times New Roman"/>
                <a:cs typeface="Times New Roman"/>
              </a:rPr>
              <a:t>()</a:t>
            </a:r>
            <a:r>
              <a:rPr lang="en-US" kern="0" dirty="0">
                <a:solidFill>
                  <a:srgbClr val="4E5B61"/>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E5B61"/>
                </a:solidFill>
                <a:latin typeface="Consolas"/>
                <a:ea typeface="Times New Roman"/>
                <a:cs typeface="Times New Roman"/>
              </a:rPr>
              <a:t>  </a:t>
            </a:r>
            <a:r>
              <a:rPr lang="en-US" kern="0" dirty="0">
                <a:solidFill>
                  <a:srgbClr val="434F54"/>
                </a:solidFill>
                <a:latin typeface="Consolas"/>
                <a:ea typeface="Times New Roman"/>
                <a:cs typeface="Times New Roman"/>
              </a:rPr>
              <a:t>}</a:t>
            </a:r>
            <a:endParaRPr lang="en-US" sz="2000" kern="100" dirty="0">
              <a:ea typeface="Calibri"/>
              <a:cs typeface="Arial"/>
            </a:endParaRPr>
          </a:p>
          <a:p>
            <a:pPr>
              <a:lnSpc>
                <a:spcPts val="1425"/>
              </a:lnSpc>
            </a:pPr>
            <a:r>
              <a:rPr lang="en-US" kern="0" dirty="0">
                <a:solidFill>
                  <a:srgbClr val="434F54"/>
                </a:solidFill>
                <a:latin typeface="Consolas"/>
                <a:ea typeface="Times New Roman"/>
                <a:cs typeface="Times New Roman"/>
              </a:rPr>
              <a:t>}</a:t>
            </a:r>
            <a:endParaRPr lang="en-US" sz="2000" kern="100" dirty="0">
              <a:ea typeface="Calibri"/>
              <a:cs typeface="Arial"/>
            </a:endParaRPr>
          </a:p>
        </p:txBody>
      </p:sp>
    </p:spTree>
    <p:extLst>
      <p:ext uri="{BB962C8B-B14F-4D97-AF65-F5344CB8AC3E}">
        <p14:creationId xmlns:p14="http://schemas.microsoft.com/office/powerpoint/2010/main" val="157181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143000"/>
            <a:ext cx="10210800" cy="984885"/>
          </a:xfrm>
        </p:spPr>
        <p:txBody>
          <a:bodyPr/>
          <a:lstStyle/>
          <a:p>
            <a:r>
              <a:rPr lang="en-US" sz="3200" dirty="0" smtClean="0">
                <a:latin typeface="Times New Roman" pitchFamily="18" charset="0"/>
                <a:cs typeface="Times New Roman" pitchFamily="18" charset="0"/>
              </a:rPr>
              <a:t>Practice Problem: Design a robot car using two DC motor in </a:t>
            </a:r>
            <a:r>
              <a:rPr lang="en-US" sz="3200" dirty="0" err="1" smtClean="0">
                <a:latin typeface="Times New Roman" pitchFamily="18" charset="0"/>
                <a:cs typeface="Times New Roman" pitchFamily="18" charset="0"/>
              </a:rPr>
              <a:t>Proteous</a:t>
            </a:r>
            <a:r>
              <a:rPr lang="en-US" sz="3200" dirty="0" smtClean="0">
                <a:latin typeface="Times New Roman" pitchFamily="18" charset="0"/>
                <a:cs typeface="Times New Roman" pitchFamily="18" charset="0"/>
              </a:rPr>
              <a:t> Circuit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30496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spc="140" dirty="0"/>
              <a:t>Thank</a:t>
            </a:r>
            <a:r>
              <a:rPr spc="100" dirty="0"/>
              <a:t> </a:t>
            </a:r>
            <a:r>
              <a:rPr spc="229" dirty="0"/>
              <a:t>You!</a:t>
            </a:r>
          </a:p>
        </p:txBody>
      </p:sp>
      <p:sp>
        <p:nvSpPr>
          <p:cNvPr id="3" name="object 3"/>
          <p:cNvSpPr txBox="1"/>
          <p:nvPr/>
        </p:nvSpPr>
        <p:spPr>
          <a:xfrm>
            <a:off x="11775693" y="6514363"/>
            <a:ext cx="280670" cy="228600"/>
          </a:xfrm>
          <a:prstGeom prst="rect">
            <a:avLst/>
          </a:prstGeom>
        </p:spPr>
        <p:txBody>
          <a:bodyPr vert="horz" wrap="square" lIns="0" tIns="0" rIns="0" bIns="0" rtlCol="0">
            <a:spAutoFit/>
          </a:bodyPr>
          <a:lstStyle/>
          <a:p>
            <a:pPr marL="38100">
              <a:lnSpc>
                <a:spcPts val="1614"/>
              </a:lnSpc>
            </a:pPr>
            <a:fld id="{81D60167-4931-47E6-BA6A-407CBD079E47}" type="slidenum">
              <a:rPr sz="1600" b="1" spc="-5" dirty="0">
                <a:latin typeface="Calibri"/>
                <a:cs typeface="Calibri"/>
              </a:rPr>
              <a:t>25</a:t>
            </a:fld>
            <a:endParaRPr sz="1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a:extLst>
              <a:ext uri="{FF2B5EF4-FFF2-40B4-BE49-F238E27FC236}">
                <a16:creationId xmlns="" xmlns:a16="http://schemas.microsoft.com/office/drawing/2014/main" id="{AA18C970-2EA6-7558-57A6-03306AEE6EA1}"/>
              </a:ext>
            </a:extLst>
          </p:cNvPr>
          <p:cNvSpPr>
            <a:spLocks noGrp="1"/>
          </p:cNvSpPr>
          <p:nvPr>
            <p:ph type="title"/>
          </p:nvPr>
        </p:nvSpPr>
        <p:spPr>
          <a:xfrm>
            <a:off x="107057" y="901373"/>
            <a:ext cx="10637143" cy="492443"/>
          </a:xfrm>
        </p:spPr>
        <p:txBody>
          <a:bodyPr/>
          <a:lstStyle/>
          <a:p>
            <a:r>
              <a:rPr lang="en-GB" sz="3200" dirty="0"/>
              <a:t>What is pulse width modulation?</a:t>
            </a:r>
            <a:endParaRPr lang="en-US" sz="3200" dirty="0"/>
          </a:p>
        </p:txBody>
      </p:sp>
      <p:sp>
        <p:nvSpPr>
          <p:cNvPr id="14" name="Text Placeholder 18">
            <a:extLst>
              <a:ext uri="{FF2B5EF4-FFF2-40B4-BE49-F238E27FC236}">
                <a16:creationId xmlns="" xmlns:a16="http://schemas.microsoft.com/office/drawing/2014/main" id="{9241E3FD-2350-F3C1-7D0F-0545CC2C124F}"/>
              </a:ext>
            </a:extLst>
          </p:cNvPr>
          <p:cNvSpPr txBox="1">
            <a:spLocks/>
          </p:cNvSpPr>
          <p:nvPr/>
        </p:nvSpPr>
        <p:spPr>
          <a:xfrm>
            <a:off x="411859" y="1752600"/>
            <a:ext cx="8655942" cy="166283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2000" dirty="0" smtClean="0"/>
              <a:t>Pulse width modulation (PWM) is a form of digital to analogue conversion (DAC).</a:t>
            </a:r>
          </a:p>
          <a:p>
            <a:pPr algn="just"/>
            <a:r>
              <a:rPr lang="en-GB" sz="2000" dirty="0" smtClean="0"/>
              <a:t>PWM varies the time for which the output voltage is set high (the duty cycle) in a set frequency. Output devices like DC motors interpret this as the average voltage during each period. The bars in the diagram below show how the pulse widths in this signal vary. Each pulse is     10 </a:t>
            </a:r>
            <a:r>
              <a:rPr lang="en-GB" sz="2000" dirty="0" err="1" smtClean="0"/>
              <a:t>ms</a:t>
            </a:r>
            <a:r>
              <a:rPr lang="en-GB" sz="2000" dirty="0" smtClean="0"/>
              <a:t> apart, for example, a 1 </a:t>
            </a:r>
            <a:r>
              <a:rPr lang="en-GB" sz="2000" dirty="0" err="1" smtClean="0"/>
              <a:t>ms</a:t>
            </a:r>
            <a:r>
              <a:rPr lang="en-GB" sz="2000" dirty="0" smtClean="0"/>
              <a:t> pulse below would be a 10% duty cycle (1 </a:t>
            </a:r>
            <a:r>
              <a:rPr lang="en-GB" sz="2000" dirty="0" err="1" smtClean="0"/>
              <a:t>ms</a:t>
            </a:r>
            <a:r>
              <a:rPr lang="en-GB" sz="2000" dirty="0" smtClean="0"/>
              <a:t>/10 </a:t>
            </a:r>
            <a:r>
              <a:rPr lang="en-GB" sz="2000" dirty="0" err="1" smtClean="0"/>
              <a:t>ms</a:t>
            </a:r>
            <a:r>
              <a:rPr lang="en-GB" sz="2000" dirty="0" smtClean="0"/>
              <a:t>).</a:t>
            </a:r>
          </a:p>
          <a:p>
            <a:endParaRPr lang="en-GB" sz="2000" dirty="0"/>
          </a:p>
        </p:txBody>
      </p:sp>
      <p:sp>
        <p:nvSpPr>
          <p:cNvPr id="15" name="Content Placeholder 11">
            <a:extLst>
              <a:ext uri="{FF2B5EF4-FFF2-40B4-BE49-F238E27FC236}">
                <a16:creationId xmlns="" xmlns:a16="http://schemas.microsoft.com/office/drawing/2014/main" id="{9B81CD3C-780A-BC9D-9485-A2A785F8209C}"/>
              </a:ext>
            </a:extLst>
          </p:cNvPr>
          <p:cNvSpPr txBox="1">
            <a:spLocks/>
          </p:cNvSpPr>
          <p:nvPr/>
        </p:nvSpPr>
        <p:spPr>
          <a:xfrm>
            <a:off x="9067801" y="1147595"/>
            <a:ext cx="3352799" cy="5363420"/>
          </a:xfrm>
          <a:prstGeom prst="rect">
            <a:avLst/>
          </a:prstGeom>
          <a:ln w="28575">
            <a:gradFill flip="none" rotWithShape="1">
              <a:gsLst>
                <a:gs pos="100000">
                  <a:srgbClr val="24D6D1"/>
                </a:gs>
                <a:gs pos="18000">
                  <a:srgbClr val="22166B"/>
                </a:gs>
              </a:gsLst>
              <a:lin ang="18900000" scaled="1"/>
              <a:tileRect/>
            </a:gradFill>
          </a:ln>
        </p:spPr>
        <p:txBody>
          <a:bodyPr vert="horz" lIns="360000" tIns="360000" rIns="360000" bIns="36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342900" lvl="0" indent="-342900" algn="just" rtl="0">
              <a:spcBef>
                <a:spcPts val="0"/>
              </a:spcBef>
              <a:spcAft>
                <a:spcPts val="0"/>
              </a:spcAft>
              <a:buSzPct val="70000"/>
              <a:buFont typeface="Arial" panose="020B0604020202020204" pitchFamily="34" charset="0"/>
              <a:buChar char="•"/>
            </a:pPr>
            <a:r>
              <a:rPr lang="en-GB" sz="1800" dirty="0">
                <a:latin typeface="Times New Roman" pitchFamily="18" charset="0"/>
                <a:cs typeface="Times New Roman" pitchFamily="18" charset="0"/>
              </a:rPr>
              <a:t>What is the frequency </a:t>
            </a:r>
            <a:br>
              <a:rPr lang="en-GB" sz="1800" dirty="0">
                <a:latin typeface="Times New Roman" pitchFamily="18" charset="0"/>
                <a:cs typeface="Times New Roman" pitchFamily="18" charset="0"/>
              </a:rPr>
            </a:br>
            <a:r>
              <a:rPr lang="en-GB" sz="1800" dirty="0">
                <a:latin typeface="Times New Roman" pitchFamily="18" charset="0"/>
                <a:cs typeface="Times New Roman" pitchFamily="18" charset="0"/>
              </a:rPr>
              <a:t>of this PWM signal?</a:t>
            </a:r>
          </a:p>
          <a:p>
            <a:pPr marL="342900" lvl="0" indent="-342900" algn="just" rtl="0">
              <a:spcBef>
                <a:spcPts val="0"/>
              </a:spcBef>
              <a:spcAft>
                <a:spcPts val="0"/>
              </a:spcAft>
              <a:buSzPct val="70000"/>
              <a:buFont typeface="Arial" panose="020B0604020202020204" pitchFamily="34" charset="0"/>
              <a:buChar char="•"/>
            </a:pPr>
            <a:endParaRPr lang="en-GB" sz="1800" dirty="0">
              <a:latin typeface="Times New Roman" pitchFamily="18" charset="0"/>
              <a:cs typeface="Times New Roman" pitchFamily="18" charset="0"/>
            </a:endParaRPr>
          </a:p>
          <a:p>
            <a:pPr marL="342900" lvl="0" indent="-342900" algn="just" rtl="0">
              <a:spcBef>
                <a:spcPts val="0"/>
              </a:spcBef>
              <a:spcAft>
                <a:spcPts val="0"/>
              </a:spcAft>
              <a:buSzPct val="70000"/>
              <a:buFont typeface="Arial" panose="020B0604020202020204" pitchFamily="34" charset="0"/>
              <a:buChar char="•"/>
            </a:pPr>
            <a:r>
              <a:rPr lang="en-GB" sz="1800" dirty="0">
                <a:latin typeface="Times New Roman" pitchFamily="18" charset="0"/>
                <a:cs typeface="Times New Roman" pitchFamily="18" charset="0"/>
              </a:rPr>
              <a:t>Calculate the % duty cycle during each period, and the average voltage this produces each time.</a:t>
            </a:r>
          </a:p>
          <a:p>
            <a:pPr marL="342900" lvl="0" indent="-342900" algn="just" rtl="0">
              <a:spcBef>
                <a:spcPts val="0"/>
              </a:spcBef>
              <a:spcAft>
                <a:spcPts val="0"/>
              </a:spcAft>
              <a:buSzPct val="70000"/>
              <a:buFont typeface="Arial" panose="020B0604020202020204" pitchFamily="34" charset="0"/>
              <a:buChar char="•"/>
            </a:pPr>
            <a:endParaRPr lang="en-GB" sz="1800" dirty="0">
              <a:latin typeface="Times New Roman" pitchFamily="18" charset="0"/>
              <a:cs typeface="Times New Roman" pitchFamily="18" charset="0"/>
            </a:endParaRPr>
          </a:p>
          <a:p>
            <a:pPr marL="342900" lvl="0" indent="-342900" algn="just" rtl="0">
              <a:spcBef>
                <a:spcPts val="0"/>
              </a:spcBef>
              <a:spcAft>
                <a:spcPts val="0"/>
              </a:spcAft>
              <a:buSzPct val="70000"/>
              <a:buFont typeface="Arial" panose="020B0604020202020204" pitchFamily="34" charset="0"/>
              <a:buChar char="•"/>
            </a:pPr>
            <a:r>
              <a:rPr lang="en-GB" sz="1800" dirty="0">
                <a:latin typeface="Times New Roman" pitchFamily="18" charset="0"/>
                <a:cs typeface="Times New Roman" pitchFamily="18" charset="0"/>
              </a:rPr>
              <a:t>What duty cycle would be needed to create the following average voltages? 1.2 V, 3.5 V, 4.8 V</a:t>
            </a:r>
          </a:p>
          <a:p>
            <a:pPr marL="342900" lvl="0" indent="-342900" algn="just" rtl="0">
              <a:spcBef>
                <a:spcPts val="0"/>
              </a:spcBef>
              <a:spcAft>
                <a:spcPts val="0"/>
              </a:spcAft>
              <a:buSzPct val="70000"/>
              <a:buFont typeface="Arial" panose="020B0604020202020204" pitchFamily="34" charset="0"/>
              <a:buChar char="•"/>
            </a:pPr>
            <a:endParaRPr lang="en-GB" sz="1800" dirty="0">
              <a:latin typeface="Times New Roman" pitchFamily="18" charset="0"/>
              <a:cs typeface="Times New Roman" pitchFamily="18" charset="0"/>
            </a:endParaRPr>
          </a:p>
          <a:p>
            <a:pPr marL="342900" lvl="0" indent="-342900" algn="just" rtl="0">
              <a:spcBef>
                <a:spcPts val="0"/>
              </a:spcBef>
              <a:spcAft>
                <a:spcPts val="0"/>
              </a:spcAft>
              <a:buSzPct val="70000"/>
              <a:buFont typeface="Arial" panose="020B0604020202020204" pitchFamily="34" charset="0"/>
              <a:buChar char="•"/>
            </a:pPr>
            <a:r>
              <a:rPr lang="en-GB" sz="1800" dirty="0">
                <a:latin typeface="Times New Roman" pitchFamily="18" charset="0"/>
                <a:cs typeface="Times New Roman" pitchFamily="18" charset="0"/>
              </a:rPr>
              <a:t>This controller has 8-bit resolution (0 to 255). What is the resolution of the PWM output, in volts?</a:t>
            </a:r>
          </a:p>
        </p:txBody>
      </p:sp>
      <p:pic>
        <p:nvPicPr>
          <p:cNvPr id="17" name="Picture 16">
            <a:extLst>
              <a:ext uri="{FF2B5EF4-FFF2-40B4-BE49-F238E27FC236}">
                <a16:creationId xmlns="" xmlns:a16="http://schemas.microsoft.com/office/drawing/2014/main" id="{2E39CFEF-63E7-1118-62EF-A7C23E9D5C7A}"/>
              </a:ext>
            </a:extLst>
          </p:cNvPr>
          <p:cNvPicPr>
            <a:picLocks noChangeAspect="1"/>
          </p:cNvPicPr>
          <p:nvPr/>
        </p:nvPicPr>
        <p:blipFill>
          <a:blip r:embed="rId2"/>
          <a:stretch>
            <a:fillRect/>
          </a:stretch>
        </p:blipFill>
        <p:spPr>
          <a:xfrm>
            <a:off x="411859" y="3829305"/>
            <a:ext cx="7179641" cy="3052343"/>
          </a:xfrm>
          <a:prstGeom prst="rect">
            <a:avLst/>
          </a:prstGeom>
        </p:spPr>
      </p:pic>
    </p:spTree>
    <p:extLst>
      <p:ext uri="{BB962C8B-B14F-4D97-AF65-F5344CB8AC3E}">
        <p14:creationId xmlns:p14="http://schemas.microsoft.com/office/powerpoint/2010/main" val="205650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 xmlns:a16="http://schemas.microsoft.com/office/drawing/2014/main" id="{AA18C970-2EA6-7558-57A6-03306AEE6EA1}"/>
              </a:ext>
            </a:extLst>
          </p:cNvPr>
          <p:cNvSpPr>
            <a:spLocks noGrp="1"/>
          </p:cNvSpPr>
          <p:nvPr>
            <p:ph type="title"/>
          </p:nvPr>
        </p:nvSpPr>
        <p:spPr>
          <a:xfrm>
            <a:off x="652113" y="533400"/>
            <a:ext cx="6446143" cy="553998"/>
          </a:xfrm>
        </p:spPr>
        <p:txBody>
          <a:bodyPr/>
          <a:lstStyle/>
          <a:p>
            <a:r>
              <a:rPr lang="en-GB" sz="3600" dirty="0">
                <a:latin typeface="Times New Roman" pitchFamily="18" charset="0"/>
                <a:cs typeface="Times New Roman" pitchFamily="18" charset="0"/>
              </a:rPr>
              <a:t>What is pulse width modulation?</a:t>
            </a:r>
            <a:endParaRPr lang="en-US" sz="3600" dirty="0">
              <a:latin typeface="Times New Roman" pitchFamily="18" charset="0"/>
              <a:cs typeface="Times New Roman" pitchFamily="18" charset="0"/>
            </a:endParaRPr>
          </a:p>
        </p:txBody>
      </p:sp>
      <p:sp>
        <p:nvSpPr>
          <p:cNvPr id="4" name="Text Placeholder 18">
            <a:extLst>
              <a:ext uri="{FF2B5EF4-FFF2-40B4-BE49-F238E27FC236}">
                <a16:creationId xmlns="" xmlns:a16="http://schemas.microsoft.com/office/drawing/2014/main" id="{9241E3FD-2350-F3C1-7D0F-0545CC2C124F}"/>
              </a:ext>
            </a:extLst>
          </p:cNvPr>
          <p:cNvSpPr txBox="1">
            <a:spLocks/>
          </p:cNvSpPr>
          <p:nvPr/>
        </p:nvSpPr>
        <p:spPr>
          <a:xfrm>
            <a:off x="685800" y="4432534"/>
            <a:ext cx="8763000" cy="166838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sz="2000" dirty="0" smtClean="0">
                <a:latin typeface="Arial"/>
                <a:cs typeface="Arial"/>
              </a:rPr>
              <a:t>The frequency of the PWM signal is 100 Hz (1/10 </a:t>
            </a:r>
            <a:r>
              <a:rPr lang="en-GB" sz="2000" dirty="0" err="1" smtClean="0">
                <a:latin typeface="Arial"/>
                <a:cs typeface="Arial"/>
              </a:rPr>
              <a:t>ms</a:t>
            </a:r>
            <a:r>
              <a:rPr lang="en-GB" sz="2000" dirty="0" smtClean="0">
                <a:latin typeface="Arial"/>
                <a:cs typeface="Arial"/>
              </a:rPr>
              <a:t> = 100)</a:t>
            </a:r>
          </a:p>
          <a:p>
            <a:r>
              <a:rPr lang="en-GB" sz="2000" dirty="0" smtClean="0"/>
              <a:t>Duty cycles:</a:t>
            </a:r>
          </a:p>
          <a:p>
            <a:r>
              <a:rPr lang="en-GB" sz="2000" dirty="0" smtClean="0"/>
              <a:t>1.2 V: 24%, or 2.4 </a:t>
            </a:r>
            <a:r>
              <a:rPr lang="en-GB" sz="2000" dirty="0" err="1" smtClean="0"/>
              <a:t>ms</a:t>
            </a:r>
            <a:r>
              <a:rPr lang="en-GB" sz="2000" dirty="0" smtClean="0"/>
              <a:t> (1.2 V/5 V x 100% = 24%)</a:t>
            </a:r>
          </a:p>
          <a:p>
            <a:r>
              <a:rPr lang="en-GB" sz="2000" dirty="0" smtClean="0"/>
              <a:t>3.5 V: 70%, or 7 </a:t>
            </a:r>
            <a:r>
              <a:rPr lang="en-GB" sz="2000" dirty="0" err="1" smtClean="0"/>
              <a:t>ms</a:t>
            </a:r>
            <a:endParaRPr lang="en-GB" sz="2000" dirty="0" smtClean="0"/>
          </a:p>
          <a:p>
            <a:r>
              <a:rPr lang="en-GB" sz="2000" dirty="0" smtClean="0"/>
              <a:t>4.8 V: 96%, or 9.6 </a:t>
            </a:r>
            <a:r>
              <a:rPr lang="en-GB" sz="2000" dirty="0" err="1" smtClean="0"/>
              <a:t>ms</a:t>
            </a:r>
            <a:endParaRPr lang="en-GB" sz="2000" dirty="0" smtClean="0"/>
          </a:p>
          <a:p>
            <a:r>
              <a:rPr lang="en-GB" sz="2000" dirty="0" smtClean="0"/>
              <a:t>The resolution of the PWM output is 5 Volts / 256 steps = 0.02 V to 2 decimal places.</a:t>
            </a:r>
            <a:endParaRPr lang="en-GB" sz="2000" dirty="0"/>
          </a:p>
        </p:txBody>
      </p:sp>
      <p:sp>
        <p:nvSpPr>
          <p:cNvPr id="5" name="Content Placeholder 11">
            <a:extLst>
              <a:ext uri="{FF2B5EF4-FFF2-40B4-BE49-F238E27FC236}">
                <a16:creationId xmlns="" xmlns:a16="http://schemas.microsoft.com/office/drawing/2014/main" id="{9B81CD3C-780A-BC9D-9485-A2A785F8209C}"/>
              </a:ext>
            </a:extLst>
          </p:cNvPr>
          <p:cNvSpPr txBox="1">
            <a:spLocks/>
          </p:cNvSpPr>
          <p:nvPr/>
        </p:nvSpPr>
        <p:spPr>
          <a:xfrm>
            <a:off x="7960453" y="825583"/>
            <a:ext cx="4205271" cy="3060617"/>
          </a:xfrm>
          <a:prstGeom prst="rect">
            <a:avLst/>
          </a:prstGeom>
          <a:ln w="28575">
            <a:gradFill flip="none" rotWithShape="1">
              <a:gsLst>
                <a:gs pos="100000">
                  <a:srgbClr val="24D6D1"/>
                </a:gs>
                <a:gs pos="18000">
                  <a:srgbClr val="22166B"/>
                </a:gs>
              </a:gsLst>
              <a:lin ang="18900000" scaled="1"/>
              <a:tileRect/>
            </a:gradFill>
          </a:ln>
        </p:spPr>
        <p:txBody>
          <a:bodyPr vert="horz" lIns="360000" tIns="360000" rIns="360000" bIns="36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342900" lvl="0" indent="-342900" algn="just" rtl="0">
              <a:spcBef>
                <a:spcPts val="0"/>
              </a:spcBef>
              <a:spcAft>
                <a:spcPts val="0"/>
              </a:spcAft>
              <a:buSzPct val="70000"/>
              <a:buFont typeface="Arial" panose="020B0604020202020204" pitchFamily="34" charset="0"/>
              <a:buChar char="•"/>
            </a:pPr>
            <a:r>
              <a:rPr lang="en-GB" sz="2000" dirty="0">
                <a:latin typeface="Times New Roman" pitchFamily="18" charset="0"/>
                <a:cs typeface="Times New Roman" pitchFamily="18" charset="0"/>
              </a:rPr>
              <a:t>What is happening if </a:t>
            </a:r>
            <a:br>
              <a:rPr lang="en-GB" sz="2000" dirty="0">
                <a:latin typeface="Times New Roman" pitchFamily="18" charset="0"/>
                <a:cs typeface="Times New Roman" pitchFamily="18" charset="0"/>
              </a:rPr>
            </a:br>
            <a:r>
              <a:rPr lang="en-GB" sz="2000" dirty="0">
                <a:latin typeface="Times New Roman" pitchFamily="18" charset="0"/>
                <a:cs typeface="Times New Roman" pitchFamily="18" charset="0"/>
              </a:rPr>
              <a:t>the duty cycle is set to zero or 100%?</a:t>
            </a:r>
          </a:p>
          <a:p>
            <a:pPr marL="342900" lvl="0" indent="-342900" algn="just" rtl="0">
              <a:spcBef>
                <a:spcPts val="0"/>
              </a:spcBef>
              <a:spcAft>
                <a:spcPts val="0"/>
              </a:spcAft>
              <a:buSzPct val="70000"/>
              <a:buFont typeface="Arial" panose="020B0604020202020204" pitchFamily="34" charset="0"/>
              <a:buChar char="•"/>
            </a:pPr>
            <a:endParaRPr lang="en-GB" sz="2000" dirty="0">
              <a:latin typeface="Times New Roman" pitchFamily="18" charset="0"/>
              <a:cs typeface="Times New Roman" pitchFamily="18" charset="0"/>
            </a:endParaRPr>
          </a:p>
          <a:p>
            <a:pPr marL="342900" lvl="0" indent="-342900" algn="just" rtl="0">
              <a:spcBef>
                <a:spcPts val="0"/>
              </a:spcBef>
              <a:spcAft>
                <a:spcPts val="0"/>
              </a:spcAft>
              <a:buSzPct val="70000"/>
              <a:buFont typeface="Arial" panose="020B0604020202020204" pitchFamily="34" charset="0"/>
              <a:buChar char="•"/>
            </a:pPr>
            <a:r>
              <a:rPr lang="en-GB" sz="2000" dirty="0">
                <a:latin typeface="Times New Roman" pitchFamily="18" charset="0"/>
                <a:cs typeface="Times New Roman" pitchFamily="18" charset="0"/>
              </a:rPr>
              <a:t>More generally, what is happening if the duty cycle stays the same?</a:t>
            </a:r>
          </a:p>
          <a:p>
            <a:pPr marL="342900" lvl="0" indent="-342900" algn="just" rtl="0">
              <a:spcBef>
                <a:spcPts val="0"/>
              </a:spcBef>
              <a:spcAft>
                <a:spcPts val="0"/>
              </a:spcAft>
              <a:buSzPct val="70000"/>
              <a:buFont typeface="Arial" panose="020B0604020202020204" pitchFamily="34" charset="0"/>
              <a:buChar char="•"/>
            </a:pPr>
            <a:endParaRPr lang="en-GB" sz="2000" dirty="0">
              <a:latin typeface="Times New Roman" pitchFamily="18" charset="0"/>
              <a:cs typeface="Times New Roman" pitchFamily="18" charset="0"/>
            </a:endParaRPr>
          </a:p>
          <a:p>
            <a:pPr marL="342900" lvl="0" indent="-342900" algn="just" rtl="0">
              <a:spcBef>
                <a:spcPts val="0"/>
              </a:spcBef>
              <a:spcAft>
                <a:spcPts val="0"/>
              </a:spcAft>
              <a:buSzPct val="70000"/>
              <a:buFont typeface="Arial" panose="020B0604020202020204" pitchFamily="34" charset="0"/>
              <a:buChar char="•"/>
            </a:pPr>
            <a:r>
              <a:rPr lang="en-GB" sz="2000" dirty="0">
                <a:latin typeface="Times New Roman" pitchFamily="18" charset="0"/>
                <a:cs typeface="Times New Roman" pitchFamily="18" charset="0"/>
              </a:rPr>
              <a:t>How could PWM control the speed of a motor?</a:t>
            </a:r>
          </a:p>
        </p:txBody>
      </p:sp>
      <p:pic>
        <p:nvPicPr>
          <p:cNvPr id="6" name="Picture 5">
            <a:extLst>
              <a:ext uri="{FF2B5EF4-FFF2-40B4-BE49-F238E27FC236}">
                <a16:creationId xmlns="" xmlns:a16="http://schemas.microsoft.com/office/drawing/2014/main" id="{E2836606-2CBD-BEAA-52CD-C8F4B51F455A}"/>
              </a:ext>
            </a:extLst>
          </p:cNvPr>
          <p:cNvPicPr>
            <a:picLocks noChangeAspect="1"/>
          </p:cNvPicPr>
          <p:nvPr/>
        </p:nvPicPr>
        <p:blipFill>
          <a:blip r:embed="rId2"/>
          <a:stretch>
            <a:fillRect/>
          </a:stretch>
        </p:blipFill>
        <p:spPr>
          <a:xfrm>
            <a:off x="685800" y="1143000"/>
            <a:ext cx="6926654" cy="2944788"/>
          </a:xfrm>
          <a:prstGeom prst="rect">
            <a:avLst/>
          </a:prstGeom>
        </p:spPr>
      </p:pic>
    </p:spTree>
    <p:extLst>
      <p:ext uri="{BB962C8B-B14F-4D97-AF65-F5344CB8AC3E}">
        <p14:creationId xmlns:p14="http://schemas.microsoft.com/office/powerpoint/2010/main" val="10174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20" descr="Logo&#10;&#10;Description automatically generated">
            <a:extLst>
              <a:ext uri="{FF2B5EF4-FFF2-40B4-BE49-F238E27FC236}">
                <a16:creationId xmlns="" xmlns:a16="http://schemas.microsoft.com/office/drawing/2014/main" id="{CC6CB452-7550-5B8E-48FF-E266573B30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4664" r="14664"/>
          <a:stretch/>
        </p:blipFill>
        <p:spPr>
          <a:xfrm>
            <a:off x="8077199" y="2069229"/>
            <a:ext cx="3815035" cy="4788771"/>
          </a:xfrm>
          <a:prstGeom prst="rect">
            <a:avLst/>
          </a:prstGeom>
        </p:spPr>
      </p:pic>
      <p:sp>
        <p:nvSpPr>
          <p:cNvPr id="5" name="Content Placeholder 7">
            <a:extLst>
              <a:ext uri="{FF2B5EF4-FFF2-40B4-BE49-F238E27FC236}">
                <a16:creationId xmlns="" xmlns:a16="http://schemas.microsoft.com/office/drawing/2014/main" id="{BD212173-1FD5-E247-B335-AB6E2E2E9CAF}"/>
              </a:ext>
            </a:extLst>
          </p:cNvPr>
          <p:cNvSpPr txBox="1">
            <a:spLocks/>
          </p:cNvSpPr>
          <p:nvPr/>
        </p:nvSpPr>
        <p:spPr>
          <a:xfrm>
            <a:off x="914400" y="1371600"/>
            <a:ext cx="9677400" cy="923330"/>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itchFamily="34" charset="0"/>
              <a:buChar char="•"/>
            </a:pPr>
            <a:r>
              <a:rPr lang="en-US" sz="2000" dirty="0" smtClean="0">
                <a:latin typeface="Times New Roman" pitchFamily="18" charset="0"/>
                <a:cs typeface="Times New Roman" pitchFamily="18" charset="0"/>
              </a:rPr>
              <a:t>A CNC machine status light can be red, amber or green.</a:t>
            </a:r>
          </a:p>
          <a:p>
            <a:pPr marL="342900" indent="-342900">
              <a:buFont typeface="Arial" pitchFamily="34" charset="0"/>
              <a:buChar char="•"/>
            </a:pPr>
            <a:r>
              <a:rPr lang="en-US" sz="2000" dirty="0" smtClean="0">
                <a:latin typeface="Times New Roman" pitchFamily="18" charset="0"/>
                <a:cs typeface="Times New Roman" pitchFamily="18" charset="0"/>
              </a:rPr>
              <a:t>A microcontroller changes the status of the red, green or blue emitters in an RGB LED.</a:t>
            </a:r>
          </a:p>
          <a:p>
            <a:pPr marL="342900" indent="-342900">
              <a:buFont typeface="Arial" pitchFamily="34" charset="0"/>
              <a:buChar char="•"/>
            </a:pPr>
            <a:r>
              <a:rPr lang="en-US" sz="2000" dirty="0" smtClean="0">
                <a:latin typeface="Times New Roman" pitchFamily="18" charset="0"/>
                <a:cs typeface="Times New Roman" pitchFamily="18" charset="0"/>
              </a:rPr>
              <a:t>Each emitter can be on, dimmed (50% duty cycle) or off.</a:t>
            </a:r>
            <a:endParaRPr lang="en-US" sz="2000" dirty="0">
              <a:latin typeface="Times New Roman" pitchFamily="18" charset="0"/>
              <a:cs typeface="Times New Roman" pitchFamily="18" charset="0"/>
            </a:endParaRPr>
          </a:p>
        </p:txBody>
      </p:sp>
      <p:sp>
        <p:nvSpPr>
          <p:cNvPr id="6" name="Content Placeholder 11">
            <a:extLst>
              <a:ext uri="{FF2B5EF4-FFF2-40B4-BE49-F238E27FC236}">
                <a16:creationId xmlns="" xmlns:a16="http://schemas.microsoft.com/office/drawing/2014/main" id="{18409010-842B-9206-8701-65616F0A12B4}"/>
              </a:ext>
            </a:extLst>
          </p:cNvPr>
          <p:cNvSpPr txBox="1">
            <a:spLocks/>
          </p:cNvSpPr>
          <p:nvPr/>
        </p:nvSpPr>
        <p:spPr>
          <a:xfrm>
            <a:off x="943303" y="2590800"/>
            <a:ext cx="4247509" cy="3733800"/>
          </a:xfrm>
          <a:prstGeom prst="rect">
            <a:avLst/>
          </a:prstGeom>
          <a:ln w="28575">
            <a:gradFill flip="none" rotWithShape="1">
              <a:gsLst>
                <a:gs pos="100000">
                  <a:srgbClr val="24D6D1"/>
                </a:gs>
                <a:gs pos="18000">
                  <a:srgbClr val="22166B"/>
                </a:gs>
              </a:gsLst>
              <a:lin ang="18900000" scaled="1"/>
              <a:tileRect/>
            </a:gradFill>
          </a:ln>
        </p:spPr>
        <p:txBody>
          <a:bodyPr vert="horz" lIns="360000" tIns="360000" rIns="360000" bIns="36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lvl="0" algn="just" rtl="0">
              <a:spcBef>
                <a:spcPts val="0"/>
              </a:spcBef>
              <a:spcAft>
                <a:spcPts val="0"/>
              </a:spcAft>
            </a:pPr>
            <a:r>
              <a:rPr lang="en-GB" dirty="0">
                <a:latin typeface="Times New Roman" pitchFamily="18" charset="0"/>
                <a:cs typeface="Times New Roman" pitchFamily="18" charset="0"/>
              </a:rPr>
              <a:t>First, think about what PWM signal to each emitter </a:t>
            </a:r>
            <a:r>
              <a:rPr lang="en-GB" dirty="0" smtClean="0">
                <a:latin typeface="Times New Roman" pitchFamily="18" charset="0"/>
                <a:cs typeface="Times New Roman" pitchFamily="18" charset="0"/>
              </a:rPr>
              <a:t>will </a:t>
            </a:r>
            <a:r>
              <a:rPr lang="en-GB" dirty="0">
                <a:latin typeface="Times New Roman" pitchFamily="18" charset="0"/>
                <a:cs typeface="Times New Roman" pitchFamily="18" charset="0"/>
              </a:rPr>
              <a:t>create a red, yellow or green light. Then, consider whether you need to send a 50% duty cycle signal to the red or green emitter, while leaving the other on 100%, to change yellow to amber. Sketch on the activity sheet what PWM signals would make the light cycle through red, amber and green statuses</a:t>
            </a:r>
            <a:r>
              <a:rPr lang="en-GB" sz="2000" dirty="0"/>
              <a:t>.</a:t>
            </a:r>
          </a:p>
        </p:txBody>
      </p:sp>
      <p:sp>
        <p:nvSpPr>
          <p:cNvPr id="7" name="Title 42">
            <a:extLst>
              <a:ext uri="{FF2B5EF4-FFF2-40B4-BE49-F238E27FC236}">
                <a16:creationId xmlns="" xmlns:a16="http://schemas.microsoft.com/office/drawing/2014/main" id="{E4404D08-5295-8686-C13D-7CAA0AC923BD}"/>
              </a:ext>
            </a:extLst>
          </p:cNvPr>
          <p:cNvSpPr>
            <a:spLocks noGrp="1"/>
          </p:cNvSpPr>
          <p:nvPr>
            <p:ph type="title"/>
          </p:nvPr>
        </p:nvSpPr>
        <p:spPr>
          <a:xfrm>
            <a:off x="685800" y="533400"/>
            <a:ext cx="8601065" cy="553998"/>
          </a:xfrm>
        </p:spPr>
        <p:txBody>
          <a:bodyPr/>
          <a:lstStyle/>
          <a:p>
            <a:r>
              <a:rPr lang="en-US" sz="3600" spc="-80" dirty="0">
                <a:latin typeface="Times New Roman" pitchFamily="18" charset="0"/>
                <a:cs typeface="Times New Roman" pitchFamily="18" charset="0"/>
              </a:rPr>
              <a:t>Applying pulse </a:t>
            </a:r>
            <a:r>
              <a:rPr lang="en-US" sz="3600" spc="-80" dirty="0" smtClean="0">
                <a:latin typeface="Times New Roman" pitchFamily="18" charset="0"/>
                <a:cs typeface="Times New Roman" pitchFamily="18" charset="0"/>
              </a:rPr>
              <a:t>width modulation</a:t>
            </a:r>
            <a:r>
              <a:rPr lang="en-US" sz="3600" spc="-80" dirty="0">
                <a:latin typeface="Times New Roman" pitchFamily="18" charset="0"/>
                <a:cs typeface="Times New Roman" pitchFamily="18" charset="0"/>
              </a:rPr>
              <a:t>: RGB LEDs</a:t>
            </a:r>
          </a:p>
        </p:txBody>
      </p:sp>
      <p:pic>
        <p:nvPicPr>
          <p:cNvPr id="8" name="Picture 7">
            <a:extLst>
              <a:ext uri="{FF2B5EF4-FFF2-40B4-BE49-F238E27FC236}">
                <a16:creationId xmlns="" xmlns:a16="http://schemas.microsoft.com/office/drawing/2014/main" id="{88243296-DD82-8113-71FF-3E9773AAE135}"/>
              </a:ext>
            </a:extLst>
          </p:cNvPr>
          <p:cNvPicPr>
            <a:picLocks noChangeAspect="1"/>
          </p:cNvPicPr>
          <p:nvPr/>
        </p:nvPicPr>
        <p:blipFill>
          <a:blip r:embed="rId3"/>
          <a:stretch>
            <a:fillRect/>
          </a:stretch>
        </p:blipFill>
        <p:spPr>
          <a:xfrm>
            <a:off x="6324600" y="5617439"/>
            <a:ext cx="4532531" cy="780723"/>
          </a:xfrm>
          <a:prstGeom prst="rect">
            <a:avLst/>
          </a:prstGeom>
        </p:spPr>
      </p:pic>
    </p:spTree>
    <p:extLst>
      <p:ext uri="{BB962C8B-B14F-4D97-AF65-F5344CB8AC3E}">
        <p14:creationId xmlns:p14="http://schemas.microsoft.com/office/powerpoint/2010/main" val="189881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2">
            <a:extLst>
              <a:ext uri="{FF2B5EF4-FFF2-40B4-BE49-F238E27FC236}">
                <a16:creationId xmlns="" xmlns:a16="http://schemas.microsoft.com/office/drawing/2014/main" id="{62F56B02-0CCF-3C5E-1718-8D01D61512B1}"/>
              </a:ext>
            </a:extLst>
          </p:cNvPr>
          <p:cNvSpPr>
            <a:spLocks noGrp="1"/>
          </p:cNvSpPr>
          <p:nvPr>
            <p:ph type="title"/>
          </p:nvPr>
        </p:nvSpPr>
        <p:spPr>
          <a:xfrm>
            <a:off x="411857" y="1445908"/>
            <a:ext cx="14711979" cy="553998"/>
          </a:xfrm>
        </p:spPr>
        <p:txBody>
          <a:bodyPr/>
          <a:lstStyle/>
          <a:p>
            <a:r>
              <a:rPr lang="en-US" sz="3600" spc="-80" dirty="0">
                <a:latin typeface="Times New Roman" pitchFamily="18" charset="0"/>
                <a:cs typeface="Times New Roman" pitchFamily="18" charset="0"/>
              </a:rPr>
              <a:t>Applying pulse </a:t>
            </a:r>
            <a:r>
              <a:rPr lang="en-US" sz="3600" spc="-80" dirty="0" smtClean="0">
                <a:latin typeface="Times New Roman" pitchFamily="18" charset="0"/>
                <a:cs typeface="Times New Roman" pitchFamily="18" charset="0"/>
              </a:rPr>
              <a:t>width modulation</a:t>
            </a:r>
            <a:r>
              <a:rPr lang="en-US" sz="3600" spc="-80" dirty="0">
                <a:latin typeface="Times New Roman" pitchFamily="18" charset="0"/>
                <a:cs typeface="Times New Roman" pitchFamily="18" charset="0"/>
              </a:rPr>
              <a:t>: DC motors</a:t>
            </a:r>
          </a:p>
        </p:txBody>
      </p:sp>
      <p:sp>
        <p:nvSpPr>
          <p:cNvPr id="4" name="Content Placeholder 11">
            <a:extLst>
              <a:ext uri="{FF2B5EF4-FFF2-40B4-BE49-F238E27FC236}">
                <a16:creationId xmlns="" xmlns:a16="http://schemas.microsoft.com/office/drawing/2014/main" id="{F1F2DFB1-5CAD-72DF-474D-26EE2334ED7F}"/>
              </a:ext>
            </a:extLst>
          </p:cNvPr>
          <p:cNvSpPr txBox="1">
            <a:spLocks/>
          </p:cNvSpPr>
          <p:nvPr/>
        </p:nvSpPr>
        <p:spPr>
          <a:xfrm>
            <a:off x="685800" y="4648200"/>
            <a:ext cx="4706406" cy="1734548"/>
          </a:xfrm>
          <a:prstGeom prst="rect">
            <a:avLst/>
          </a:prstGeom>
          <a:ln w="28575">
            <a:gradFill flip="none" rotWithShape="1">
              <a:gsLst>
                <a:gs pos="100000">
                  <a:srgbClr val="24D6D1"/>
                </a:gs>
                <a:gs pos="18000">
                  <a:srgbClr val="22166B"/>
                </a:gs>
              </a:gsLst>
              <a:lin ang="18900000" scaled="1"/>
              <a:tileRect/>
            </a:gradFill>
          </a:ln>
        </p:spPr>
        <p:txBody>
          <a:bodyPr vert="horz" lIns="360000" tIns="360000" rIns="360000" bIns="36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lvl="0" algn="just" rtl="0">
              <a:spcBef>
                <a:spcPts val="0"/>
              </a:spcBef>
              <a:spcAft>
                <a:spcPts val="0"/>
              </a:spcAft>
            </a:pPr>
            <a:r>
              <a:rPr lang="en-GB" sz="2400" dirty="0">
                <a:latin typeface="Times New Roman" pitchFamily="18" charset="0"/>
                <a:cs typeface="Times New Roman" pitchFamily="18" charset="0"/>
              </a:rPr>
              <a:t>Complete the table on the </a:t>
            </a:r>
            <a:br>
              <a:rPr lang="en-GB" sz="2400" dirty="0">
                <a:latin typeface="Times New Roman" pitchFamily="18" charset="0"/>
                <a:cs typeface="Times New Roman" pitchFamily="18" charset="0"/>
              </a:rPr>
            </a:br>
            <a:r>
              <a:rPr lang="en-GB" sz="2400" dirty="0">
                <a:latin typeface="Times New Roman" pitchFamily="18" charset="0"/>
                <a:cs typeface="Times New Roman" pitchFamily="18" charset="0"/>
              </a:rPr>
              <a:t>activity sheet to show the duty cycles for a range of tool head motor speeds.</a:t>
            </a:r>
          </a:p>
        </p:txBody>
      </p:sp>
      <p:sp>
        <p:nvSpPr>
          <p:cNvPr id="5" name="Content Placeholder 44">
            <a:extLst>
              <a:ext uri="{FF2B5EF4-FFF2-40B4-BE49-F238E27FC236}">
                <a16:creationId xmlns="" xmlns:a16="http://schemas.microsoft.com/office/drawing/2014/main" id="{E8A16C48-A2B0-4176-16F8-751F07DE1E03}"/>
              </a:ext>
            </a:extLst>
          </p:cNvPr>
          <p:cNvSpPr txBox="1">
            <a:spLocks/>
          </p:cNvSpPr>
          <p:nvPr/>
        </p:nvSpPr>
        <p:spPr>
          <a:xfrm>
            <a:off x="703729" y="2148011"/>
            <a:ext cx="9494143" cy="1292662"/>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2100" dirty="0" smtClean="0"/>
              <a:t>The CNC tool head motor has an operating speed of  0 to 12,000 rpm.</a:t>
            </a:r>
          </a:p>
          <a:p>
            <a:pPr algn="just"/>
            <a:r>
              <a:rPr lang="en-GB" sz="2100" dirty="0" smtClean="0"/>
              <a:t>The microcontroller will operate a higher power PWM circuit to control the motor speed. </a:t>
            </a:r>
          </a:p>
          <a:p>
            <a:pPr algn="just"/>
            <a:r>
              <a:rPr lang="en-GB" sz="2100" dirty="0" smtClean="0"/>
              <a:t>This PWM circuit will operate at a frequency of 50 kHz.</a:t>
            </a:r>
            <a:endParaRPr lang="en-GB" sz="2100" dirty="0"/>
          </a:p>
        </p:txBody>
      </p:sp>
    </p:spTree>
    <p:extLst>
      <p:ext uri="{BB962C8B-B14F-4D97-AF65-F5344CB8AC3E}">
        <p14:creationId xmlns:p14="http://schemas.microsoft.com/office/powerpoint/2010/main" val="306154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2">
            <a:extLst>
              <a:ext uri="{FF2B5EF4-FFF2-40B4-BE49-F238E27FC236}">
                <a16:creationId xmlns="" xmlns:a16="http://schemas.microsoft.com/office/drawing/2014/main" id="{B37F79AB-E86B-47D4-05C7-3781CFE6A2B0}"/>
              </a:ext>
            </a:extLst>
          </p:cNvPr>
          <p:cNvSpPr>
            <a:spLocks noGrp="1"/>
          </p:cNvSpPr>
          <p:nvPr>
            <p:ph type="title"/>
          </p:nvPr>
        </p:nvSpPr>
        <p:spPr>
          <a:xfrm>
            <a:off x="1447801" y="457200"/>
            <a:ext cx="8763000" cy="685800"/>
          </a:xfrm>
        </p:spPr>
        <p:txBody>
          <a:bodyPr/>
          <a:lstStyle/>
          <a:p>
            <a:r>
              <a:rPr lang="en-US" sz="3600" spc="-80" dirty="0">
                <a:latin typeface="Times New Roman" pitchFamily="18" charset="0"/>
                <a:cs typeface="Times New Roman" pitchFamily="18" charset="0"/>
              </a:rPr>
              <a:t>Applying pulse width </a:t>
            </a:r>
            <a:r>
              <a:rPr lang="en-US" sz="3600" spc="-80" dirty="0" smtClean="0">
                <a:latin typeface="Times New Roman" pitchFamily="18" charset="0"/>
                <a:cs typeface="Times New Roman" pitchFamily="18" charset="0"/>
              </a:rPr>
              <a:t>modulation</a:t>
            </a:r>
            <a:r>
              <a:rPr lang="en-US" sz="3600" spc="-80" dirty="0">
                <a:latin typeface="Times New Roman" pitchFamily="18" charset="0"/>
                <a:cs typeface="Times New Roman" pitchFamily="18" charset="0"/>
              </a:rPr>
              <a:t>: servo motors</a:t>
            </a:r>
          </a:p>
        </p:txBody>
      </p:sp>
      <mc:AlternateContent xmlns:mc="http://schemas.openxmlformats.org/markup-compatibility/2006" xmlns:a14="http://schemas.microsoft.com/office/drawing/2010/main">
        <mc:Choice Requires="a14">
          <p:sp>
            <p:nvSpPr>
              <p:cNvPr id="5" name="Content Placeholder 44">
                <a:extLst>
                  <a:ext uri="{FF2B5EF4-FFF2-40B4-BE49-F238E27FC236}">
                    <a16:creationId xmlns="" xmlns:a16="http://schemas.microsoft.com/office/drawing/2014/main" id="{E8A16C48-A2B0-4176-16F8-751F07DE1E03}"/>
                  </a:ext>
                </a:extLst>
              </p:cNvPr>
              <p:cNvSpPr txBox="1">
                <a:spLocks/>
              </p:cNvSpPr>
              <p:nvPr/>
            </p:nvSpPr>
            <p:spPr>
              <a:xfrm>
                <a:off x="1524000" y="1295400"/>
                <a:ext cx="9829800" cy="1292662"/>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2100" dirty="0" smtClean="0"/>
                  <a:t>The tool head is controlled by a servo motor that can move from 0</a:t>
                </a:r>
                <a14:m>
                  <m:oMath xmlns:m="http://schemas.openxmlformats.org/officeDocument/2006/math">
                    <m:r>
                      <a:rPr lang="en-GB" sz="2100" i="1" dirty="0">
                        <a:latin typeface="Cambria Math" panose="02040503050406030204" pitchFamily="18" charset="0"/>
                        <a:ea typeface="Cambria Math" panose="02040503050406030204" pitchFamily="18" charset="0"/>
                      </a:rPr>
                      <m:t>°</m:t>
                    </m:r>
                  </m:oMath>
                </a14:m>
                <a:r>
                  <a:rPr lang="en-GB" sz="2100" dirty="0"/>
                  <a:t> to 180</a:t>
                </a:r>
                <a14:m>
                  <m:oMath xmlns:m="http://schemas.openxmlformats.org/officeDocument/2006/math">
                    <m:r>
                      <a:rPr lang="en-GB" sz="2100" i="1" dirty="0" smtClean="0">
                        <a:latin typeface="Cambria Math" panose="02040503050406030204" pitchFamily="18" charset="0"/>
                        <a:ea typeface="Cambria Math" panose="02040503050406030204" pitchFamily="18" charset="0"/>
                      </a:rPr>
                      <m:t>°</m:t>
                    </m:r>
                  </m:oMath>
                </a14:m>
                <a:r>
                  <a:rPr lang="en-GB" sz="2100" dirty="0"/>
                  <a:t>, with a resting position of 90</a:t>
                </a:r>
                <a14:m>
                  <m:oMath xmlns:m="http://schemas.openxmlformats.org/officeDocument/2006/math">
                    <m:r>
                      <a:rPr lang="en-GB" sz="2100" i="1" dirty="0">
                        <a:latin typeface="Cambria Math" panose="02040503050406030204" pitchFamily="18" charset="0"/>
                        <a:ea typeface="Cambria Math" panose="02040503050406030204" pitchFamily="18" charset="0"/>
                      </a:rPr>
                      <m:t>°</m:t>
                    </m:r>
                  </m:oMath>
                </a14:m>
                <a:r>
                  <a:rPr lang="en-GB" sz="2100" dirty="0"/>
                  <a:t>.</a:t>
                </a:r>
              </a:p>
              <a:p>
                <a:pPr algn="just"/>
                <a:r>
                  <a:rPr lang="en-GB" sz="2100" dirty="0"/>
                  <a:t>The PWM signal for the servo has a frequency of 100 Hz.</a:t>
                </a:r>
              </a:p>
              <a:p>
                <a:pPr algn="just"/>
                <a:r>
                  <a:rPr lang="en-GB" sz="2100" dirty="0"/>
                  <a:t>The pulse width for the three key positions is 1 </a:t>
                </a:r>
                <a:r>
                  <a:rPr lang="en-GB" sz="2100" dirty="0" err="1"/>
                  <a:t>ms</a:t>
                </a:r>
                <a:r>
                  <a:rPr lang="en-GB" sz="2100" dirty="0"/>
                  <a:t> (0</a:t>
                </a:r>
                <a14:m>
                  <m:oMath xmlns:m="http://schemas.openxmlformats.org/officeDocument/2006/math">
                    <m:r>
                      <a:rPr lang="en-GB" sz="2100" i="1" dirty="0">
                        <a:latin typeface="Cambria Math" panose="02040503050406030204" pitchFamily="18" charset="0"/>
                        <a:ea typeface="Cambria Math" panose="02040503050406030204" pitchFamily="18" charset="0"/>
                      </a:rPr>
                      <m:t>°</m:t>
                    </m:r>
                  </m:oMath>
                </a14:m>
                <a:r>
                  <a:rPr lang="en-GB" sz="2100" dirty="0"/>
                  <a:t>), 1.5 ms (90</a:t>
                </a:r>
                <a14:m>
                  <m:oMath xmlns:m="http://schemas.openxmlformats.org/officeDocument/2006/math">
                    <m:r>
                      <a:rPr lang="en-GB" sz="2100" i="1" dirty="0">
                        <a:latin typeface="Cambria Math" panose="02040503050406030204" pitchFamily="18" charset="0"/>
                        <a:ea typeface="Cambria Math" panose="02040503050406030204" pitchFamily="18" charset="0"/>
                      </a:rPr>
                      <m:t>°</m:t>
                    </m:r>
                  </m:oMath>
                </a14:m>
                <a:r>
                  <a:rPr lang="en-GB" sz="2100" dirty="0"/>
                  <a:t>) and 2 </a:t>
                </a:r>
                <a:r>
                  <a:rPr lang="en-GB" sz="2100" dirty="0" err="1"/>
                  <a:t>ms</a:t>
                </a:r>
                <a:r>
                  <a:rPr lang="en-GB" sz="2100" dirty="0"/>
                  <a:t> (180</a:t>
                </a:r>
                <a14:m>
                  <m:oMath xmlns:m="http://schemas.openxmlformats.org/officeDocument/2006/math">
                    <m:r>
                      <a:rPr lang="en-GB" sz="2100" i="1" dirty="0" smtClean="0">
                        <a:latin typeface="Cambria Math" panose="02040503050406030204" pitchFamily="18" charset="0"/>
                        <a:ea typeface="Cambria Math" panose="02040503050406030204" pitchFamily="18" charset="0"/>
                      </a:rPr>
                      <m:t>°</m:t>
                    </m:r>
                  </m:oMath>
                </a14:m>
                <a:r>
                  <a:rPr lang="en-GB" sz="2100" dirty="0"/>
                  <a:t>).</a:t>
                </a:r>
              </a:p>
            </p:txBody>
          </p:sp>
        </mc:Choice>
        <mc:Fallback xmlns="">
          <p:sp>
            <p:nvSpPr>
              <p:cNvPr id="5" name="Content Placeholder 44">
                <a:extLst>
                  <a:ext uri="{FF2B5EF4-FFF2-40B4-BE49-F238E27FC236}">
                    <a16:creationId xmlns="" xmlns:a16="http://schemas.microsoft.com/office/drawing/2014/main" xmlns:a14="http://schemas.microsoft.com/office/drawing/2010/main" id="{E8A16C48-A2B0-4176-16F8-751F07DE1E03}"/>
                  </a:ext>
                </a:extLst>
              </p:cNvPr>
              <p:cNvSpPr txBox="1">
                <a:spLocks noRot="1" noChangeAspect="1" noMove="1" noResize="1" noEditPoints="1" noAdjustHandles="1" noChangeArrowheads="1" noChangeShapeType="1" noTextEdit="1"/>
              </p:cNvSpPr>
              <p:nvPr/>
            </p:nvSpPr>
            <p:spPr>
              <a:xfrm>
                <a:off x="1524000" y="1295400"/>
                <a:ext cx="9829800" cy="1292662"/>
              </a:xfrm>
              <a:prstGeom prst="rect">
                <a:avLst/>
              </a:prstGeom>
              <a:blipFill rotWithShape="1">
                <a:blip r:embed="rId2"/>
                <a:stretch>
                  <a:fillRect l="-1612" t="-6604" r="-1674" b="-11321"/>
                </a:stretch>
              </a:blipFill>
            </p:spPr>
            <p:txBody>
              <a:bodyPr/>
              <a:lstStyle/>
              <a:p>
                <a:r>
                  <a:rPr lang="en-US">
                    <a:noFill/>
                  </a:rPr>
                  <a:t> </a:t>
                </a:r>
              </a:p>
            </p:txBody>
          </p:sp>
        </mc:Fallback>
      </mc:AlternateContent>
      <p:sp>
        <p:nvSpPr>
          <p:cNvPr id="6" name="Content Placeholder 11">
            <a:extLst>
              <a:ext uri="{FF2B5EF4-FFF2-40B4-BE49-F238E27FC236}">
                <a16:creationId xmlns="" xmlns:a16="http://schemas.microsoft.com/office/drawing/2014/main" id="{F1F2DFB1-5CAD-72DF-474D-26EE2334ED7F}"/>
              </a:ext>
            </a:extLst>
          </p:cNvPr>
          <p:cNvSpPr txBox="1">
            <a:spLocks/>
          </p:cNvSpPr>
          <p:nvPr/>
        </p:nvSpPr>
        <p:spPr>
          <a:xfrm>
            <a:off x="1549400" y="2895601"/>
            <a:ext cx="9804400" cy="1981200"/>
          </a:xfrm>
          <a:prstGeom prst="rect">
            <a:avLst/>
          </a:prstGeom>
          <a:ln w="28575">
            <a:gradFill flip="none" rotWithShape="1">
              <a:gsLst>
                <a:gs pos="100000">
                  <a:srgbClr val="24D6D1"/>
                </a:gs>
                <a:gs pos="18000">
                  <a:srgbClr val="22166B"/>
                </a:gs>
              </a:gsLst>
              <a:lin ang="18900000" scaled="1"/>
              <a:tileRect/>
            </a:gradFill>
          </a:ln>
        </p:spPr>
        <p:txBody>
          <a:bodyPr vert="horz" lIns="360000" tIns="360000" rIns="360000" bIns="36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342900" lvl="0" indent="-342900" algn="l" rtl="0">
              <a:spcBef>
                <a:spcPts val="0"/>
              </a:spcBef>
              <a:spcAft>
                <a:spcPts val="0"/>
              </a:spcAft>
              <a:buSzPct val="70000"/>
              <a:buFont typeface="Arial" panose="020B0604020202020204" pitchFamily="34" charset="0"/>
              <a:buChar char="•"/>
            </a:pPr>
            <a:r>
              <a:rPr lang="en-GB" sz="2000" dirty="0"/>
              <a:t>Calculate the pulse width for the </a:t>
            </a:r>
            <a:br>
              <a:rPr lang="en-GB" sz="2000" dirty="0"/>
            </a:br>
            <a:r>
              <a:rPr lang="en-GB" sz="2000" dirty="0"/>
              <a:t>intermediate positions listed on the activity sheet.</a:t>
            </a:r>
          </a:p>
          <a:p>
            <a:pPr marL="342900" lvl="0" indent="-342900" algn="l" rtl="0">
              <a:spcBef>
                <a:spcPts val="0"/>
              </a:spcBef>
              <a:spcAft>
                <a:spcPts val="0"/>
              </a:spcAft>
              <a:buSzPct val="70000"/>
              <a:buFont typeface="Arial" panose="020B0604020202020204" pitchFamily="34" charset="0"/>
              <a:buChar char="•"/>
            </a:pPr>
            <a:endParaRPr lang="en-GB" sz="2000" dirty="0"/>
          </a:p>
          <a:p>
            <a:pPr marL="342900" lvl="0" indent="-342900" algn="l" rtl="0">
              <a:spcBef>
                <a:spcPts val="0"/>
              </a:spcBef>
              <a:spcAft>
                <a:spcPts val="0"/>
              </a:spcAft>
              <a:buSzPct val="70000"/>
              <a:buFont typeface="Arial" panose="020B0604020202020204" pitchFamily="34" charset="0"/>
              <a:buChar char="•"/>
            </a:pPr>
            <a:r>
              <a:rPr lang="en-GB" sz="2000" dirty="0"/>
              <a:t>If the microcontroller has an 8-bit (256 step) resolution, what is in principle the smallest increment by which the servo motor can rotate?</a:t>
            </a:r>
          </a:p>
          <a:p>
            <a:pPr marL="342900" lvl="0" indent="-342900" algn="l" rtl="0">
              <a:spcBef>
                <a:spcPts val="0"/>
              </a:spcBef>
              <a:spcAft>
                <a:spcPts val="0"/>
              </a:spcAft>
              <a:buSzPct val="70000"/>
              <a:buFont typeface="Arial" panose="020B0604020202020204" pitchFamily="34" charset="0"/>
              <a:buChar char="•"/>
            </a:pPr>
            <a:endParaRPr lang="en-GB" sz="2000" dirty="0"/>
          </a:p>
        </p:txBody>
      </p:sp>
    </p:spTree>
    <p:extLst>
      <p:ext uri="{BB962C8B-B14F-4D97-AF65-F5344CB8AC3E}">
        <p14:creationId xmlns:p14="http://schemas.microsoft.com/office/powerpoint/2010/main" val="286234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 y="838200"/>
            <a:ext cx="11582400" cy="491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83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6628"/>
            <a:ext cx="9065261" cy="690574"/>
          </a:xfrm>
          <a:prstGeom prst="rect">
            <a:avLst/>
          </a:prstGeom>
        </p:spPr>
        <p:txBody>
          <a:bodyPr vert="horz" wrap="square" lIns="0" tIns="13335" rIns="0" bIns="0" rtlCol="0">
            <a:spAutoFit/>
          </a:bodyPr>
          <a:lstStyle/>
          <a:p>
            <a:pPr marL="12700">
              <a:lnSpc>
                <a:spcPct val="100000"/>
              </a:lnSpc>
              <a:spcBef>
                <a:spcPts val="105"/>
              </a:spcBef>
            </a:pPr>
            <a:r>
              <a:rPr lang="en-US" sz="4400" spc="120" dirty="0" smtClean="0"/>
              <a:t>Pulse width modulation</a:t>
            </a:r>
            <a:endParaRPr sz="44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14"/>
              </a:lnSpc>
            </a:pPr>
            <a:fld id="{81D60167-4931-47E6-BA6A-407CBD079E47}" type="slidenum">
              <a:rPr spc="-5" dirty="0"/>
              <a:t>9</a:t>
            </a:fld>
            <a:endParaRPr spc="-5" dirty="0"/>
          </a:p>
        </p:txBody>
      </p:sp>
      <p:sp>
        <p:nvSpPr>
          <p:cNvPr id="3" name="object 3"/>
          <p:cNvSpPr txBox="1"/>
          <p:nvPr/>
        </p:nvSpPr>
        <p:spPr>
          <a:xfrm>
            <a:off x="916939" y="1782032"/>
            <a:ext cx="10487025" cy="1717137"/>
          </a:xfrm>
          <a:prstGeom prst="rect">
            <a:avLst/>
          </a:prstGeom>
        </p:spPr>
        <p:txBody>
          <a:bodyPr vert="horz" wrap="square" lIns="0" tIns="54610" rIns="0" bIns="0" rtlCol="0">
            <a:spAutoFit/>
          </a:bodyPr>
          <a:lstStyle/>
          <a:p>
            <a:pPr marL="742950" lvl="1" indent="-285750">
              <a:lnSpc>
                <a:spcPct val="90000"/>
              </a:lnSpc>
              <a:buFont typeface="Arial" pitchFamily="34" charset="0"/>
              <a:buChar char="•"/>
            </a:pPr>
            <a:r>
              <a:rPr lang="en-US" sz="2400" dirty="0">
                <a:latin typeface="Times New Roman" pitchFamily="18" charset="0"/>
                <a:cs typeface="Times New Roman" pitchFamily="18" charset="0"/>
              </a:rPr>
              <a:t>Use Pulse Width Modulation (PWM) to approximate</a:t>
            </a:r>
          </a:p>
          <a:p>
            <a:pPr marL="1200150" lvl="2" indent="-285750">
              <a:lnSpc>
                <a:spcPct val="90000"/>
              </a:lnSpc>
              <a:buFont typeface="Arial" pitchFamily="34" charset="0"/>
              <a:buChar char="•"/>
            </a:pPr>
            <a:r>
              <a:rPr lang="en-US" sz="2400" dirty="0">
                <a:latin typeface="Times New Roman" pitchFamily="18" charset="0"/>
                <a:cs typeface="Times New Roman" pitchFamily="18" charset="0"/>
              </a:rPr>
              <a:t>Digital outputs are capable of 0V or 5V</a:t>
            </a:r>
          </a:p>
          <a:p>
            <a:pPr marL="1200150" lvl="2" indent="-285750">
              <a:lnSpc>
                <a:spcPct val="90000"/>
              </a:lnSpc>
              <a:buFont typeface="Arial" pitchFamily="34" charset="0"/>
              <a:buChar char="•"/>
            </a:pPr>
            <a:r>
              <a:rPr lang="en-US" sz="2400" dirty="0">
                <a:latin typeface="Times New Roman" pitchFamily="18" charset="0"/>
                <a:cs typeface="Times New Roman" pitchFamily="18" charset="0"/>
              </a:rPr>
              <a:t>Over a fraction (t</a:t>
            </a:r>
            <a:r>
              <a:rPr lang="en-US" sz="2400" baseline="-25000" dirty="0">
                <a:latin typeface="Times New Roman" pitchFamily="18" charset="0"/>
                <a:cs typeface="Times New Roman" pitchFamily="18" charset="0"/>
              </a:rPr>
              <a:t>on</a:t>
            </a:r>
            <a:r>
              <a:rPr lang="en-US" sz="2400" dirty="0">
                <a:latin typeface="Times New Roman" pitchFamily="18" charset="0"/>
                <a:cs typeface="Times New Roman" pitchFamily="18" charset="0"/>
              </a:rPr>
              <a:t>) of a time period </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cycle</a:t>
            </a:r>
            <a:r>
              <a:rPr lang="en-US" sz="2400" dirty="0">
                <a:latin typeface="Times New Roman" pitchFamily="18" charset="0"/>
                <a:cs typeface="Times New Roman" pitchFamily="18" charset="0"/>
              </a:rPr>
              <a:t>, keep pin at 5V, the rest of the time, at 0V</a:t>
            </a:r>
          </a:p>
          <a:p>
            <a:pPr marL="1657350" lvl="3" indent="-285750">
              <a:lnSpc>
                <a:spcPct val="90000"/>
              </a:lnSpc>
              <a:buFont typeface="Arial" pitchFamily="34" charset="0"/>
              <a:buChar char="•"/>
            </a:pPr>
            <a:r>
              <a:rPr lang="en-US" sz="2400" dirty="0">
                <a:latin typeface="Times New Roman" pitchFamily="18" charset="0"/>
                <a:cs typeface="Times New Roman" pitchFamily="18" charset="0"/>
              </a:rPr>
              <a:t>Average voltage is proportional to t</a:t>
            </a:r>
            <a:r>
              <a:rPr lang="en-US" sz="2400" baseline="-25000" dirty="0">
                <a:latin typeface="Times New Roman" pitchFamily="18" charset="0"/>
                <a:cs typeface="Times New Roman" pitchFamily="18" charset="0"/>
              </a:rPr>
              <a:t>on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cycle</a:t>
            </a:r>
            <a:r>
              <a:rPr lang="en-US" sz="2400" dirty="0">
                <a:latin typeface="Times New Roman" pitchFamily="18" charset="0"/>
                <a:cs typeface="Times New Roman" pitchFamily="18" charset="0"/>
              </a:rPr>
              <a:t>, called the ‘Duty Cycle’</a:t>
            </a:r>
          </a:p>
        </p:txBody>
      </p:sp>
      <p:sp>
        <p:nvSpPr>
          <p:cNvPr id="5" name="Rectangle 4"/>
          <p:cNvSpPr/>
          <p:nvPr/>
        </p:nvSpPr>
        <p:spPr>
          <a:xfrm>
            <a:off x="457200" y="4114800"/>
            <a:ext cx="10744200" cy="1477328"/>
          </a:xfrm>
          <a:prstGeom prst="rect">
            <a:avLst/>
          </a:prstGeom>
        </p:spPr>
        <p:txBody>
          <a:bodyPr wrap="square">
            <a:spAutoFit/>
          </a:bodyPr>
          <a:lstStyle/>
          <a:p>
            <a:pPr marL="139700" lvl="0">
              <a:spcBef>
                <a:spcPts val="0"/>
              </a:spcBef>
              <a:buClr>
                <a:schemeClr val="dk1"/>
              </a:buClr>
              <a:buSzPct val="70000"/>
            </a:pPr>
            <a:r>
              <a:rPr lang="en-GB" dirty="0" smtClean="0">
                <a:solidFill>
                  <a:schemeClr val="dk1"/>
                </a:solidFill>
              </a:rPr>
              <a:t>Application</a:t>
            </a:r>
            <a:endParaRPr lang="en-GB" dirty="0">
              <a:solidFill>
                <a:schemeClr val="dk1"/>
              </a:solidFill>
            </a:endParaRPr>
          </a:p>
          <a:p>
            <a:pPr marL="457200" lvl="0" indent="-317500">
              <a:spcBef>
                <a:spcPts val="0"/>
              </a:spcBef>
              <a:buClr>
                <a:schemeClr val="dk1"/>
              </a:buClr>
              <a:buSzPct val="70000"/>
              <a:buFont typeface="Arial" panose="020B0604020202020204" pitchFamily="34" charset="0"/>
              <a:buChar char="•"/>
            </a:pPr>
            <a:r>
              <a:rPr lang="en-GB" dirty="0">
                <a:solidFill>
                  <a:schemeClr val="dk1"/>
                </a:solidFill>
              </a:rPr>
              <a:t>Identify how PWM can control a range of devices including LEDs, DC motors and servo motors.</a:t>
            </a:r>
          </a:p>
          <a:p>
            <a:pPr marL="139700" lvl="0">
              <a:spcBef>
                <a:spcPts val="0"/>
              </a:spcBef>
              <a:buClr>
                <a:schemeClr val="dk1"/>
              </a:buClr>
              <a:buSzPct val="70000"/>
            </a:pPr>
            <a:endParaRPr lang="en-GB" dirty="0">
              <a:solidFill>
                <a:schemeClr val="dk1"/>
              </a:solidFill>
            </a:endParaRPr>
          </a:p>
          <a:p>
            <a:pPr marL="457200" lvl="0" indent="-317500">
              <a:spcBef>
                <a:spcPts val="0"/>
              </a:spcBef>
              <a:buClr>
                <a:schemeClr val="dk1"/>
              </a:buClr>
              <a:buSzPct val="70000"/>
              <a:buFont typeface="Arial" panose="020B0604020202020204" pitchFamily="34" charset="0"/>
              <a:buChar char="•"/>
            </a:pPr>
            <a:r>
              <a:rPr lang="en-GB" dirty="0">
                <a:solidFill>
                  <a:schemeClr val="dk1"/>
                </a:solidFill>
              </a:rPr>
              <a:t>Make calculations to generate the right PWM signal to obtain </a:t>
            </a:r>
            <a:br>
              <a:rPr lang="en-GB" dirty="0">
                <a:solidFill>
                  <a:schemeClr val="dk1"/>
                </a:solidFill>
              </a:rPr>
            </a:br>
            <a:r>
              <a:rPr lang="en-GB" dirty="0">
                <a:solidFill>
                  <a:schemeClr val="dk1"/>
                </a:solidFill>
              </a:rPr>
              <a:t>desired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998</Words>
  <Application>Microsoft Office PowerPoint</Application>
  <PresentationFormat>Custom</PresentationFormat>
  <Paragraphs>257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Embedded Systems PWM Interfacing</vt:lpstr>
      <vt:lpstr>PowerPoint Presentation</vt:lpstr>
      <vt:lpstr>What is pulse width modulation?</vt:lpstr>
      <vt:lpstr>What is pulse width modulation?</vt:lpstr>
      <vt:lpstr>Applying pulse width modulation: RGB LEDs</vt:lpstr>
      <vt:lpstr>Applying pulse width modulation: DC motors</vt:lpstr>
      <vt:lpstr>Applying pulse width modulation: servo motors</vt:lpstr>
      <vt:lpstr>PowerPoint Presentation</vt:lpstr>
      <vt:lpstr>Pulse width modulation</vt:lpstr>
      <vt:lpstr>Arduino analogWrite( )</vt:lpstr>
      <vt:lpstr>Analog Output Example</vt:lpstr>
      <vt:lpstr>PowerPoint Presentation</vt:lpstr>
      <vt:lpstr>RC Servo</vt:lpstr>
      <vt:lpstr>Servo_Sweep.pde</vt:lpstr>
      <vt:lpstr>Servo Knob</vt:lpstr>
      <vt:lpstr>PowerPoint Presentation</vt:lpstr>
      <vt:lpstr>Robotics Car using DC Motor</vt:lpstr>
      <vt:lpstr>DC Motor speed Forward and Reverse direction</vt:lpstr>
      <vt:lpstr>Car Moves using Joystick</vt:lpstr>
      <vt:lpstr>PowerPoint Presentation</vt:lpstr>
      <vt:lpstr>PowerPoint Presentation</vt:lpstr>
      <vt:lpstr>PowerPoint Presentation</vt:lpstr>
      <vt:lpstr>PowerPoint Presentation</vt:lpstr>
      <vt:lpstr>Practice Problem: Design a robot car using two DC motor in Proteous Circuit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PC</cp:lastModifiedBy>
  <cp:revision>37</cp:revision>
  <dcterms:created xsi:type="dcterms:W3CDTF">2023-11-27T07:05:36Z</dcterms:created>
  <dcterms:modified xsi:type="dcterms:W3CDTF">2024-01-08T17:10:02Z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PowerPoint® 2013</vt:lpwstr>
  </property>
  <property fmtid="{D5CDD505-2E9C-101B-9397-08002B2CF9AE}" pid="4" name="LastSaved">
    <vt:filetime>2023-11-27T00:00:00Z</vt:filetime>
  </property>
</Properties>
</file>