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4" r:id="rId9"/>
    <p:sldId id="265" r:id="rId10"/>
    <p:sldId id="266" r:id="rId11"/>
    <p:sldId id="267" r:id="rId12"/>
    <p:sldId id="273" r:id="rId13"/>
    <p:sldId id="274" r:id="rId14"/>
    <p:sldId id="275" r:id="rId15"/>
    <p:sldId id="276" r:id="rId16"/>
    <p:sldId id="277" r:id="rId17"/>
    <p:sldId id="278" r:id="rId18"/>
    <p:sldId id="280" r:id="rId19"/>
    <p:sldId id="279" r:id="rId20"/>
    <p:sldId id="281" r:id="rId21"/>
    <p:sldId id="286" r:id="rId22"/>
    <p:sldId id="287" r:id="rId23"/>
    <p:sldId id="294" r:id="rId24"/>
    <p:sldId id="292" r:id="rId25"/>
    <p:sldId id="293" r:id="rId26"/>
    <p:sldId id="288" r:id="rId27"/>
    <p:sldId id="296" r:id="rId28"/>
    <p:sldId id="297" r:id="rId29"/>
    <p:sldId id="289" r:id="rId30"/>
    <p:sldId id="295" r:id="rId31"/>
    <p:sldId id="290" r:id="rId32"/>
    <p:sldId id="291" r:id="rId33"/>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2" d="100"/>
          <a:sy n="42" d="100"/>
        </p:scale>
        <p:origin x="-1956" y="-5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A9787D25-E4CA-46F2-8038-E265A38E1EFE}" type="datetimeFigureOut">
              <a:rPr lang="en-US" smtClean="0"/>
              <a:t>1/8/2024</a:t>
            </a:fld>
            <a:endParaRPr lang="en-US"/>
          </a:p>
        </p:txBody>
      </p:sp>
      <p:sp>
        <p:nvSpPr>
          <p:cNvPr id="4" name="Slide Image Placeholder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592513"/>
            <a:ext cx="8553450" cy="34036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913C1925-2DE5-4A8E-B6D9-F121DC80C7D7}" type="slidenum">
              <a:rPr lang="en-US" smtClean="0"/>
              <a:t>‹#›</a:t>
            </a:fld>
            <a:endParaRPr lang="en-US"/>
          </a:p>
        </p:txBody>
      </p:sp>
    </p:spTree>
    <p:extLst>
      <p:ext uri="{BB962C8B-B14F-4D97-AF65-F5344CB8AC3E}">
        <p14:creationId xmlns:p14="http://schemas.microsoft.com/office/powerpoint/2010/main" val="102695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5" name="Holder 5"/>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6" name="Holder 6"/>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0841" y="6595872"/>
            <a:ext cx="2216150" cy="586105"/>
          </a:xfrm>
          <a:custGeom>
            <a:avLst/>
            <a:gdLst/>
            <a:ahLst/>
            <a:cxnLst/>
            <a:rect l="l" t="t" r="r" b="b"/>
            <a:pathLst>
              <a:path w="2216150" h="586104">
                <a:moveTo>
                  <a:pt x="2215895" y="585977"/>
                </a:moveTo>
                <a:lnTo>
                  <a:pt x="2215895" y="0"/>
                </a:lnTo>
                <a:lnTo>
                  <a:pt x="0" y="0"/>
                </a:lnTo>
                <a:lnTo>
                  <a:pt x="0" y="585977"/>
                </a:lnTo>
                <a:lnTo>
                  <a:pt x="2215895" y="585977"/>
                </a:lnTo>
                <a:close/>
              </a:path>
            </a:pathLst>
          </a:custGeom>
          <a:solidFill>
            <a:srgbClr val="FF0000"/>
          </a:solidFill>
        </p:spPr>
        <p:txBody>
          <a:bodyPr wrap="square" lIns="0" tIns="0" rIns="0" bIns="0" rtlCol="0"/>
          <a:lstStyle/>
          <a:p>
            <a:endParaRPr/>
          </a:p>
        </p:txBody>
      </p:sp>
      <p:sp>
        <p:nvSpPr>
          <p:cNvPr id="17" name="bg object 17"/>
          <p:cNvSpPr/>
          <p:nvPr/>
        </p:nvSpPr>
        <p:spPr>
          <a:xfrm>
            <a:off x="3005213" y="6597396"/>
            <a:ext cx="6888480" cy="584835"/>
          </a:xfrm>
          <a:custGeom>
            <a:avLst/>
            <a:gdLst/>
            <a:ahLst/>
            <a:cxnLst/>
            <a:rect l="l" t="t" r="r" b="b"/>
            <a:pathLst>
              <a:path w="6888480" h="584834">
                <a:moveTo>
                  <a:pt x="6888479" y="584453"/>
                </a:moveTo>
                <a:lnTo>
                  <a:pt x="6888479" y="0"/>
                </a:lnTo>
                <a:lnTo>
                  <a:pt x="0" y="0"/>
                </a:lnTo>
                <a:lnTo>
                  <a:pt x="0" y="584453"/>
                </a:lnTo>
                <a:lnTo>
                  <a:pt x="6888479" y="584453"/>
                </a:lnTo>
                <a:close/>
              </a:path>
            </a:pathLst>
          </a:custGeom>
          <a:solidFill>
            <a:srgbClr val="C0C0C0"/>
          </a:solidFill>
        </p:spPr>
        <p:txBody>
          <a:bodyPr wrap="square" lIns="0" tIns="0" rIns="0" bIns="0" rtlCol="0"/>
          <a:lstStyle/>
          <a:p>
            <a:endParaRPr/>
          </a:p>
        </p:txBody>
      </p:sp>
      <p:sp>
        <p:nvSpPr>
          <p:cNvPr id="18" name="bg object 18"/>
          <p:cNvSpPr/>
          <p:nvPr/>
        </p:nvSpPr>
        <p:spPr>
          <a:xfrm>
            <a:off x="2999117" y="6592823"/>
            <a:ext cx="1905" cy="598170"/>
          </a:xfrm>
          <a:custGeom>
            <a:avLst/>
            <a:gdLst/>
            <a:ahLst/>
            <a:cxnLst/>
            <a:rect l="l" t="t" r="r" b="b"/>
            <a:pathLst>
              <a:path w="1905" h="598170">
                <a:moveTo>
                  <a:pt x="1523" y="598170"/>
                </a:moveTo>
                <a:lnTo>
                  <a:pt x="0" y="0"/>
                </a:lnTo>
              </a:path>
            </a:pathLst>
          </a:custGeom>
          <a:ln w="28575">
            <a:solidFill>
              <a:srgbClr val="FFFFFF"/>
            </a:solidFill>
          </a:ln>
        </p:spPr>
        <p:txBody>
          <a:bodyPr wrap="square" lIns="0" tIns="0" rIns="0" bIns="0" rtlCol="0"/>
          <a:lstStyle/>
          <a:p>
            <a:endParaRPr/>
          </a:p>
        </p:txBody>
      </p:sp>
      <p:sp>
        <p:nvSpPr>
          <p:cNvPr id="19" name="bg object 19"/>
          <p:cNvSpPr/>
          <p:nvPr/>
        </p:nvSpPr>
        <p:spPr>
          <a:xfrm>
            <a:off x="760552" y="6568154"/>
            <a:ext cx="2240280" cy="15875"/>
          </a:xfrm>
          <a:custGeom>
            <a:avLst/>
            <a:gdLst/>
            <a:ahLst/>
            <a:cxnLst/>
            <a:rect l="l" t="t" r="r" b="b"/>
            <a:pathLst>
              <a:path w="2240280" h="15875">
                <a:moveTo>
                  <a:pt x="0" y="0"/>
                </a:moveTo>
                <a:lnTo>
                  <a:pt x="2239899" y="0"/>
                </a:lnTo>
              </a:path>
              <a:path w="2240280" h="15875">
                <a:moveTo>
                  <a:pt x="0" y="15811"/>
                </a:moveTo>
                <a:lnTo>
                  <a:pt x="2239899" y="15811"/>
                </a:lnTo>
              </a:path>
            </a:pathLst>
          </a:custGeom>
          <a:ln w="5143">
            <a:solidFill>
              <a:srgbClr val="FFFFFF"/>
            </a:solidFill>
          </a:ln>
        </p:spPr>
        <p:txBody>
          <a:bodyPr wrap="square" lIns="0" tIns="0" rIns="0" bIns="0" rtlCol="0"/>
          <a:lstStyle/>
          <a:p>
            <a:endParaRPr/>
          </a:p>
        </p:txBody>
      </p:sp>
      <p:pic>
        <p:nvPicPr>
          <p:cNvPr id="20" name="bg object 20"/>
          <p:cNvPicPr/>
          <p:nvPr/>
        </p:nvPicPr>
        <p:blipFill>
          <a:blip r:embed="rId2" cstate="print"/>
          <a:stretch>
            <a:fillRect/>
          </a:stretch>
        </p:blipFill>
        <p:spPr>
          <a:xfrm>
            <a:off x="1057535" y="6629399"/>
            <a:ext cx="573480" cy="537971"/>
          </a:xfrm>
          <a:prstGeom prst="rect">
            <a:avLst/>
          </a:prstGeom>
        </p:spPr>
      </p:pic>
      <p:sp>
        <p:nvSpPr>
          <p:cNvPr id="21" name="bg object 21"/>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5" name="Holder 5"/>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6" name="Holder 6"/>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6" name="Holder 6"/>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7" name="Holder 7"/>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4" name="Holder 4"/>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5" name="Holder 5"/>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3" name="Holder 3"/>
          <p:cNvSpPr>
            <a:spLocks noGrp="1"/>
          </p:cNvSpPr>
          <p:nvPr>
            <p:ph type="dt" sz="half" idx="6"/>
          </p:nvPr>
        </p:nvSpPr>
        <p:spPr/>
        <p:txBody>
          <a:bodyPr lIns="0" tIns="0" rIns="0" bIns="0"/>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4" name="Holder 4"/>
          <p:cNvSpPr>
            <a:spLocks noGrp="1"/>
          </p:cNvSpPr>
          <p:nvPr>
            <p:ph type="sldNum" sz="quarter" idx="7"/>
          </p:nvPr>
        </p:nvSpPr>
        <p:spPr/>
        <p:txBody>
          <a:bodyPr lIns="0" tIns="0" rIns="0" bIns="0"/>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0841" y="6595872"/>
            <a:ext cx="2216150" cy="586105"/>
          </a:xfrm>
          <a:custGeom>
            <a:avLst/>
            <a:gdLst/>
            <a:ahLst/>
            <a:cxnLst/>
            <a:rect l="l" t="t" r="r" b="b"/>
            <a:pathLst>
              <a:path w="2216150" h="586104">
                <a:moveTo>
                  <a:pt x="2215895" y="585977"/>
                </a:moveTo>
                <a:lnTo>
                  <a:pt x="2215895" y="0"/>
                </a:lnTo>
                <a:lnTo>
                  <a:pt x="0" y="0"/>
                </a:lnTo>
                <a:lnTo>
                  <a:pt x="0" y="585977"/>
                </a:lnTo>
                <a:lnTo>
                  <a:pt x="2215895" y="585977"/>
                </a:lnTo>
                <a:close/>
              </a:path>
            </a:pathLst>
          </a:custGeom>
          <a:solidFill>
            <a:srgbClr val="FF0000"/>
          </a:solidFill>
        </p:spPr>
        <p:txBody>
          <a:bodyPr wrap="square" lIns="0" tIns="0" rIns="0" bIns="0" rtlCol="0"/>
          <a:lstStyle/>
          <a:p>
            <a:endParaRPr/>
          </a:p>
        </p:txBody>
      </p:sp>
      <p:sp>
        <p:nvSpPr>
          <p:cNvPr id="17" name="bg object 17"/>
          <p:cNvSpPr/>
          <p:nvPr/>
        </p:nvSpPr>
        <p:spPr>
          <a:xfrm>
            <a:off x="3005213" y="6597396"/>
            <a:ext cx="6888480" cy="584835"/>
          </a:xfrm>
          <a:custGeom>
            <a:avLst/>
            <a:gdLst/>
            <a:ahLst/>
            <a:cxnLst/>
            <a:rect l="l" t="t" r="r" b="b"/>
            <a:pathLst>
              <a:path w="6888480" h="584834">
                <a:moveTo>
                  <a:pt x="6888479" y="584453"/>
                </a:moveTo>
                <a:lnTo>
                  <a:pt x="6888479" y="0"/>
                </a:lnTo>
                <a:lnTo>
                  <a:pt x="0" y="0"/>
                </a:lnTo>
                <a:lnTo>
                  <a:pt x="0" y="584453"/>
                </a:lnTo>
                <a:lnTo>
                  <a:pt x="6888479" y="584453"/>
                </a:lnTo>
                <a:close/>
              </a:path>
            </a:pathLst>
          </a:custGeom>
          <a:solidFill>
            <a:srgbClr val="C0C0C0"/>
          </a:solidFill>
        </p:spPr>
        <p:txBody>
          <a:bodyPr wrap="square" lIns="0" tIns="0" rIns="0" bIns="0" rtlCol="0"/>
          <a:lstStyle/>
          <a:p>
            <a:endParaRPr/>
          </a:p>
        </p:txBody>
      </p:sp>
      <p:sp>
        <p:nvSpPr>
          <p:cNvPr id="18" name="bg object 18"/>
          <p:cNvSpPr/>
          <p:nvPr/>
        </p:nvSpPr>
        <p:spPr>
          <a:xfrm>
            <a:off x="2999117" y="6592823"/>
            <a:ext cx="1905" cy="598170"/>
          </a:xfrm>
          <a:custGeom>
            <a:avLst/>
            <a:gdLst/>
            <a:ahLst/>
            <a:cxnLst/>
            <a:rect l="l" t="t" r="r" b="b"/>
            <a:pathLst>
              <a:path w="1905" h="598170">
                <a:moveTo>
                  <a:pt x="1523" y="598170"/>
                </a:moveTo>
                <a:lnTo>
                  <a:pt x="0" y="0"/>
                </a:lnTo>
              </a:path>
            </a:pathLst>
          </a:custGeom>
          <a:ln w="28575">
            <a:solidFill>
              <a:srgbClr val="FFFFFF"/>
            </a:solidFill>
          </a:ln>
        </p:spPr>
        <p:txBody>
          <a:bodyPr wrap="square" lIns="0" tIns="0" rIns="0" bIns="0" rtlCol="0"/>
          <a:lstStyle/>
          <a:p>
            <a:endParaRPr/>
          </a:p>
        </p:txBody>
      </p:sp>
      <p:sp>
        <p:nvSpPr>
          <p:cNvPr id="19" name="bg object 19"/>
          <p:cNvSpPr/>
          <p:nvPr/>
        </p:nvSpPr>
        <p:spPr>
          <a:xfrm>
            <a:off x="760552" y="6568154"/>
            <a:ext cx="2240280" cy="15875"/>
          </a:xfrm>
          <a:custGeom>
            <a:avLst/>
            <a:gdLst/>
            <a:ahLst/>
            <a:cxnLst/>
            <a:rect l="l" t="t" r="r" b="b"/>
            <a:pathLst>
              <a:path w="2240280" h="15875">
                <a:moveTo>
                  <a:pt x="0" y="0"/>
                </a:moveTo>
                <a:lnTo>
                  <a:pt x="2239899" y="0"/>
                </a:lnTo>
              </a:path>
              <a:path w="2240280" h="15875">
                <a:moveTo>
                  <a:pt x="0" y="15811"/>
                </a:moveTo>
                <a:lnTo>
                  <a:pt x="2239899" y="15811"/>
                </a:lnTo>
              </a:path>
            </a:pathLst>
          </a:custGeom>
          <a:ln w="5143">
            <a:solidFill>
              <a:srgbClr val="FFFFFF"/>
            </a:solidFill>
          </a:ln>
        </p:spPr>
        <p:txBody>
          <a:bodyPr wrap="square" lIns="0" tIns="0" rIns="0" bIns="0" rtlCol="0"/>
          <a:lstStyle/>
          <a:p>
            <a:endParaRPr/>
          </a:p>
        </p:txBody>
      </p:sp>
      <p:pic>
        <p:nvPicPr>
          <p:cNvPr id="20" name="bg object 20"/>
          <p:cNvPicPr/>
          <p:nvPr/>
        </p:nvPicPr>
        <p:blipFill>
          <a:blip r:embed="rId7" cstate="print"/>
          <a:stretch>
            <a:fillRect/>
          </a:stretch>
        </p:blipFill>
        <p:spPr>
          <a:xfrm>
            <a:off x="1057535" y="6629399"/>
            <a:ext cx="573480" cy="537971"/>
          </a:xfrm>
          <a:prstGeom prst="rect">
            <a:avLst/>
          </a:prstGeom>
        </p:spPr>
      </p:pic>
      <p:sp>
        <p:nvSpPr>
          <p:cNvPr id="2" name="Holder 2"/>
          <p:cNvSpPr>
            <a:spLocks noGrp="1"/>
          </p:cNvSpPr>
          <p:nvPr>
            <p:ph type="title"/>
          </p:nvPr>
        </p:nvSpPr>
        <p:spPr>
          <a:xfrm>
            <a:off x="819030" y="1083055"/>
            <a:ext cx="9055338" cy="1121410"/>
          </a:xfrm>
          <a:prstGeom prst="rect">
            <a:avLst/>
          </a:prstGeom>
        </p:spPr>
        <p:txBody>
          <a:bodyPr wrap="square" lIns="0" tIns="0" rIns="0" bIns="0">
            <a:spAutoFit/>
          </a:bodyPr>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a:xfrm>
            <a:off x="3234059" y="2540292"/>
            <a:ext cx="6178550" cy="36537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084709" y="6645116"/>
            <a:ext cx="6068695" cy="509904"/>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870"/>
              </a:lnSpc>
            </a:pPr>
            <a:r>
              <a:rPr lang="en-US" spc="-5" smtClean="0"/>
              <a:t>Department of Software Engineering</a:t>
            </a:r>
            <a:endParaRPr spc="-5" dirty="0"/>
          </a:p>
        </p:txBody>
      </p:sp>
      <p:sp>
        <p:nvSpPr>
          <p:cNvPr id="5" name="Holder 5"/>
          <p:cNvSpPr>
            <a:spLocks noGrp="1"/>
          </p:cNvSpPr>
          <p:nvPr>
            <p:ph type="dt" sz="half" idx="6"/>
          </p:nvPr>
        </p:nvSpPr>
        <p:spPr>
          <a:xfrm>
            <a:off x="2084203" y="6789990"/>
            <a:ext cx="670560" cy="281304"/>
          </a:xfrm>
          <a:prstGeom prst="rect">
            <a:avLst/>
          </a:prstGeom>
        </p:spPr>
        <p:txBody>
          <a:bodyPr wrap="square" lIns="0" tIns="0" rIns="0" bIns="0">
            <a:spAutoFit/>
          </a:bodyPr>
          <a:lstStyle>
            <a:lvl1pPr>
              <a:defRPr sz="1800" b="1" i="1">
                <a:solidFill>
                  <a:schemeClr val="bg1"/>
                </a:solidFill>
                <a:latin typeface="Arial"/>
                <a:cs typeface="Arial"/>
              </a:defRPr>
            </a:lvl1pPr>
          </a:lstStyle>
          <a:p>
            <a:pPr marL="12700">
              <a:lnSpc>
                <a:spcPts val="2090"/>
              </a:lnSpc>
            </a:pPr>
            <a:r>
              <a:rPr lang="en-US" spc="-229" smtClean="0"/>
              <a:t>HANEL</a:t>
            </a:r>
            <a:endParaRPr spc="-229" dirty="0"/>
          </a:p>
        </p:txBody>
      </p:sp>
      <p:sp>
        <p:nvSpPr>
          <p:cNvPr id="6" name="Holder 6"/>
          <p:cNvSpPr>
            <a:spLocks noGrp="1"/>
          </p:cNvSpPr>
          <p:nvPr>
            <p:ph type="sldNum" sz="quarter" idx="7"/>
          </p:nvPr>
        </p:nvSpPr>
        <p:spPr>
          <a:xfrm>
            <a:off x="9523355" y="6948128"/>
            <a:ext cx="245745" cy="196215"/>
          </a:xfrm>
          <a:prstGeom prst="rect">
            <a:avLst/>
          </a:prstGeom>
        </p:spPr>
        <p:txBody>
          <a:bodyPr wrap="square" lIns="0" tIns="0" rIns="0" bIns="0">
            <a:spAutoFit/>
          </a:bodyPr>
          <a:lstStyle>
            <a:lvl1pPr>
              <a:defRPr sz="1200" b="1" i="1">
                <a:solidFill>
                  <a:schemeClr val="bg1"/>
                </a:solidFill>
                <a:latin typeface="Arial"/>
                <a:cs typeface="Arial"/>
              </a:defRPr>
            </a:lvl1pPr>
          </a:lstStyle>
          <a:p>
            <a:pPr marL="38100">
              <a:lnSpc>
                <a:spcPts val="142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4839" y="6179820"/>
            <a:ext cx="5929630" cy="1027430"/>
          </a:xfrm>
          <a:custGeom>
            <a:avLst/>
            <a:gdLst/>
            <a:ahLst/>
            <a:cxnLst/>
            <a:rect l="l" t="t" r="r" b="b"/>
            <a:pathLst>
              <a:path w="5929630" h="1027429">
                <a:moveTo>
                  <a:pt x="5929121" y="1027176"/>
                </a:moveTo>
                <a:lnTo>
                  <a:pt x="5929121" y="0"/>
                </a:lnTo>
                <a:lnTo>
                  <a:pt x="0" y="0"/>
                </a:lnTo>
                <a:lnTo>
                  <a:pt x="0" y="1027176"/>
                </a:lnTo>
                <a:lnTo>
                  <a:pt x="5929121" y="1027176"/>
                </a:lnTo>
                <a:close/>
              </a:path>
            </a:pathLst>
          </a:custGeom>
          <a:solidFill>
            <a:srgbClr val="C0C0C0"/>
          </a:solidFill>
        </p:spPr>
        <p:txBody>
          <a:bodyPr wrap="square" lIns="0" tIns="0" rIns="0" bIns="0" rtlCol="0"/>
          <a:lstStyle/>
          <a:p>
            <a:endParaRPr/>
          </a:p>
        </p:txBody>
      </p:sp>
      <p:sp>
        <p:nvSpPr>
          <p:cNvPr id="8" name="object 8"/>
          <p:cNvSpPr txBox="1">
            <a:spLocks noGrp="1"/>
          </p:cNvSpPr>
          <p:nvPr>
            <p:ph type="title"/>
          </p:nvPr>
        </p:nvSpPr>
        <p:spPr>
          <a:xfrm>
            <a:off x="1422787" y="2134616"/>
            <a:ext cx="4723130" cy="452755"/>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0000"/>
                </a:solidFill>
                <a:latin typeface="Tahoma"/>
                <a:cs typeface="Tahoma"/>
              </a:rPr>
              <a:t>SERIAL</a:t>
            </a:r>
            <a:r>
              <a:rPr sz="2800" b="1" spc="-70" dirty="0">
                <a:solidFill>
                  <a:srgbClr val="000000"/>
                </a:solidFill>
                <a:latin typeface="Tahoma"/>
                <a:cs typeface="Tahoma"/>
              </a:rPr>
              <a:t> </a:t>
            </a:r>
            <a:r>
              <a:rPr sz="2800" b="1" spc="-5" dirty="0">
                <a:solidFill>
                  <a:srgbClr val="000000"/>
                </a:solidFill>
                <a:latin typeface="Tahoma"/>
                <a:cs typeface="Tahoma"/>
              </a:rPr>
              <a:t>COMMUNICATION</a:t>
            </a:r>
            <a:endParaRPr sz="28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956951" y="1083055"/>
            <a:ext cx="1875789"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4" name="object 4"/>
          <p:cNvSpPr txBox="1"/>
          <p:nvPr/>
        </p:nvSpPr>
        <p:spPr>
          <a:xfrm>
            <a:off x="1013339" y="2908046"/>
            <a:ext cx="1857375" cy="1087755"/>
          </a:xfrm>
          <a:prstGeom prst="rect">
            <a:avLst/>
          </a:prstGeom>
        </p:spPr>
        <p:txBody>
          <a:bodyPr vert="horz" wrap="square" lIns="0" tIns="0" rIns="0" bIns="0" rtlCol="0">
            <a:spAutoFit/>
          </a:bodyPr>
          <a:lstStyle/>
          <a:p>
            <a:pPr marL="509270" marR="5080" indent="-509905">
              <a:lnSpc>
                <a:spcPct val="103499"/>
              </a:lnSpc>
            </a:pPr>
            <a:r>
              <a:rPr sz="2400" spc="-5" dirty="0">
                <a:solidFill>
                  <a:srgbClr val="FFFFFF"/>
                </a:solidFill>
                <a:latin typeface="Tahoma"/>
                <a:cs typeface="Tahoma"/>
              </a:rPr>
              <a:t>Data </a:t>
            </a:r>
            <a:r>
              <a:rPr sz="2400" spc="-10" dirty="0">
                <a:solidFill>
                  <a:srgbClr val="FFFFFF"/>
                </a:solidFill>
                <a:latin typeface="Tahoma"/>
                <a:cs typeface="Tahoma"/>
              </a:rPr>
              <a:t>Transfer </a:t>
            </a:r>
            <a:r>
              <a:rPr sz="2400" spc="-735" dirty="0">
                <a:solidFill>
                  <a:srgbClr val="FFFFFF"/>
                </a:solidFill>
                <a:latin typeface="Tahoma"/>
                <a:cs typeface="Tahoma"/>
              </a:rPr>
              <a:t> </a:t>
            </a:r>
            <a:r>
              <a:rPr sz="2400" spc="-5" dirty="0">
                <a:solidFill>
                  <a:srgbClr val="FFFFFF"/>
                </a:solidFill>
                <a:latin typeface="Tahoma"/>
                <a:cs typeface="Tahoma"/>
              </a:rPr>
              <a:t>Rate </a:t>
            </a:r>
            <a:r>
              <a:rPr sz="2400" dirty="0">
                <a:solidFill>
                  <a:srgbClr val="FFFFFF"/>
                </a:solidFill>
                <a:latin typeface="Tahoma"/>
                <a:cs typeface="Tahoma"/>
              </a:rPr>
              <a:t> </a:t>
            </a:r>
            <a:r>
              <a:rPr sz="2000" spc="-5" dirty="0">
                <a:solidFill>
                  <a:srgbClr val="FFFFFF"/>
                </a:solidFill>
                <a:latin typeface="Tahoma"/>
                <a:cs typeface="Tahoma"/>
              </a:rPr>
              <a:t>(cont’)</a:t>
            </a:r>
            <a:endParaRPr sz="2000">
              <a:latin typeface="Tahoma"/>
              <a:cs typeface="Tahoma"/>
            </a:endParaRPr>
          </a:p>
        </p:txBody>
      </p:sp>
      <p:sp>
        <p:nvSpPr>
          <p:cNvPr id="5" name="object 5"/>
          <p:cNvSpPr txBox="1"/>
          <p:nvPr/>
        </p:nvSpPr>
        <p:spPr>
          <a:xfrm>
            <a:off x="3140335" y="753872"/>
            <a:ext cx="6704330" cy="2890920"/>
          </a:xfrm>
          <a:prstGeom prst="rect">
            <a:avLst/>
          </a:prstGeom>
        </p:spPr>
        <p:txBody>
          <a:bodyPr vert="horz" wrap="square" lIns="0" tIns="98425" rIns="0" bIns="0" rtlCol="0">
            <a:spAutoFit/>
          </a:bodyPr>
          <a:lstStyle/>
          <a:p>
            <a:pPr marL="355600" marR="267335" indent="-342900">
              <a:lnSpc>
                <a:spcPct val="79900"/>
              </a:lnSpc>
              <a:spcBef>
                <a:spcPts val="775"/>
              </a:spcBef>
              <a:buClr>
                <a:srgbClr val="FF0000"/>
              </a:buClr>
              <a:buSzPct val="60714"/>
              <a:buFont typeface="Wingdings"/>
              <a:buChar char=""/>
              <a:tabLst>
                <a:tab pos="354965" algn="l"/>
                <a:tab pos="355600" algn="l"/>
              </a:tabLst>
            </a:pPr>
            <a:r>
              <a:rPr sz="2800" dirty="0">
                <a:latin typeface="Tahoma"/>
                <a:cs typeface="Tahoma"/>
              </a:rPr>
              <a:t>The data transfer rate of given </a:t>
            </a:r>
            <a:r>
              <a:rPr sz="2800" spc="5" dirty="0">
                <a:latin typeface="Tahoma"/>
                <a:cs typeface="Tahoma"/>
              </a:rPr>
              <a:t> </a:t>
            </a:r>
            <a:r>
              <a:rPr sz="2800" spc="-5" dirty="0">
                <a:latin typeface="Tahoma"/>
                <a:cs typeface="Tahoma"/>
              </a:rPr>
              <a:t>computer system </a:t>
            </a:r>
            <a:r>
              <a:rPr sz="2800" dirty="0">
                <a:latin typeface="Tahoma"/>
                <a:cs typeface="Tahoma"/>
              </a:rPr>
              <a:t>depends </a:t>
            </a:r>
            <a:r>
              <a:rPr sz="2800" spc="-5" dirty="0">
                <a:latin typeface="Tahoma"/>
                <a:cs typeface="Tahoma"/>
              </a:rPr>
              <a:t>on </a:t>
            </a:r>
            <a:r>
              <a:rPr sz="2800" dirty="0">
                <a:latin typeface="Tahoma"/>
                <a:cs typeface="Tahoma"/>
              </a:rPr>
              <a:t> communication</a:t>
            </a:r>
            <a:r>
              <a:rPr sz="2800" spc="-30" dirty="0">
                <a:latin typeface="Tahoma"/>
                <a:cs typeface="Tahoma"/>
              </a:rPr>
              <a:t> </a:t>
            </a:r>
            <a:r>
              <a:rPr sz="2800" dirty="0">
                <a:latin typeface="Tahoma"/>
                <a:cs typeface="Tahoma"/>
              </a:rPr>
              <a:t>ports</a:t>
            </a:r>
            <a:r>
              <a:rPr sz="2800" spc="-25" dirty="0">
                <a:latin typeface="Tahoma"/>
                <a:cs typeface="Tahoma"/>
              </a:rPr>
              <a:t> </a:t>
            </a:r>
            <a:r>
              <a:rPr sz="2800" dirty="0">
                <a:latin typeface="Tahoma"/>
                <a:cs typeface="Tahoma"/>
              </a:rPr>
              <a:t>incorporated</a:t>
            </a:r>
            <a:r>
              <a:rPr sz="2800" spc="-25" dirty="0">
                <a:latin typeface="Tahoma"/>
                <a:cs typeface="Tahoma"/>
              </a:rPr>
              <a:t> </a:t>
            </a:r>
            <a:r>
              <a:rPr sz="2800" dirty="0">
                <a:latin typeface="Tahoma"/>
                <a:cs typeface="Tahoma"/>
              </a:rPr>
              <a:t>into </a:t>
            </a:r>
            <a:r>
              <a:rPr sz="2800" spc="-860" dirty="0">
                <a:latin typeface="Tahoma"/>
                <a:cs typeface="Tahoma"/>
              </a:rPr>
              <a:t> </a:t>
            </a:r>
            <a:r>
              <a:rPr sz="2800" dirty="0">
                <a:latin typeface="Tahoma"/>
                <a:cs typeface="Tahoma"/>
              </a:rPr>
              <a:t>that system</a:t>
            </a:r>
          </a:p>
          <a:p>
            <a:pPr marL="755650" marR="349250" lvl="1" indent="-285750">
              <a:lnSpc>
                <a:spcPct val="79800"/>
              </a:lnSpc>
              <a:spcBef>
                <a:spcPts val="565"/>
              </a:spcBef>
              <a:buClr>
                <a:srgbClr val="FF0000"/>
              </a:buClr>
              <a:buSzPct val="75000"/>
              <a:buFont typeface="Wingdings"/>
              <a:buChar char=""/>
              <a:tabLst>
                <a:tab pos="755650" algn="l"/>
              </a:tabLst>
            </a:pPr>
            <a:r>
              <a:rPr sz="2400" spc="-5" dirty="0" smtClean="0">
                <a:solidFill>
                  <a:srgbClr val="545471"/>
                </a:solidFill>
                <a:latin typeface="Tahoma"/>
                <a:cs typeface="Tahoma"/>
              </a:rPr>
              <a:t>IBM</a:t>
            </a:r>
            <a:r>
              <a:rPr lang="en-US" sz="2400" spc="-5" dirty="0" smtClean="0">
                <a:solidFill>
                  <a:srgbClr val="545471"/>
                </a:solidFill>
                <a:latin typeface="Tahoma"/>
                <a:cs typeface="Tahoma"/>
              </a:rPr>
              <a:t>: </a:t>
            </a:r>
            <a:r>
              <a:rPr sz="2400" dirty="0" smtClean="0">
                <a:solidFill>
                  <a:srgbClr val="545471"/>
                </a:solidFill>
                <a:latin typeface="Tahoma"/>
                <a:cs typeface="Tahoma"/>
              </a:rPr>
              <a:t>100 </a:t>
            </a:r>
            <a:r>
              <a:rPr sz="2400" spc="-5" dirty="0">
                <a:solidFill>
                  <a:srgbClr val="545471"/>
                </a:solidFill>
                <a:latin typeface="Tahoma"/>
                <a:cs typeface="Tahoma"/>
              </a:rPr>
              <a:t>to </a:t>
            </a:r>
            <a:r>
              <a:rPr sz="2400" dirty="0">
                <a:solidFill>
                  <a:srgbClr val="545471"/>
                </a:solidFill>
                <a:latin typeface="Tahoma"/>
                <a:cs typeface="Tahoma"/>
              </a:rPr>
              <a:t>9600 </a:t>
            </a:r>
            <a:r>
              <a:rPr sz="2400" spc="-5" dirty="0">
                <a:solidFill>
                  <a:srgbClr val="545471"/>
                </a:solidFill>
                <a:latin typeface="Tahoma"/>
                <a:cs typeface="Tahoma"/>
              </a:rPr>
              <a:t>bps</a:t>
            </a:r>
            <a:endParaRPr sz="2400" dirty="0">
              <a:latin typeface="Tahoma"/>
              <a:cs typeface="Tahoma"/>
            </a:endParaRPr>
          </a:p>
          <a:p>
            <a:pPr marL="755650" marR="20955" lvl="1" indent="-285750">
              <a:lnSpc>
                <a:spcPct val="79800"/>
              </a:lnSpc>
              <a:spcBef>
                <a:spcPts val="575"/>
              </a:spcBef>
              <a:buClr>
                <a:srgbClr val="FF0000"/>
              </a:buClr>
              <a:buSzPct val="75000"/>
              <a:buFont typeface="Wingdings"/>
              <a:buChar char=""/>
              <a:tabLst>
                <a:tab pos="755650" algn="l"/>
              </a:tabLst>
            </a:pPr>
            <a:r>
              <a:rPr sz="2400" spc="-5" dirty="0" smtClean="0">
                <a:solidFill>
                  <a:srgbClr val="545471"/>
                </a:solidFill>
                <a:latin typeface="Tahoma"/>
                <a:cs typeface="Tahoma"/>
              </a:rPr>
              <a:t>Pentium-based</a:t>
            </a:r>
            <a:r>
              <a:rPr lang="en-US" sz="2400" spc="10" dirty="0" smtClean="0">
                <a:solidFill>
                  <a:srgbClr val="545471"/>
                </a:solidFill>
                <a:latin typeface="Tahoma"/>
                <a:cs typeface="Tahoma"/>
              </a:rPr>
              <a:t>: </a:t>
            </a:r>
            <a:r>
              <a:rPr sz="2400" dirty="0" smtClean="0">
                <a:solidFill>
                  <a:srgbClr val="545471"/>
                </a:solidFill>
                <a:latin typeface="Tahoma"/>
                <a:cs typeface="Tahoma"/>
              </a:rPr>
              <a:t>56K</a:t>
            </a:r>
            <a:r>
              <a:rPr sz="2400" spc="-5" dirty="0" smtClean="0">
                <a:solidFill>
                  <a:srgbClr val="545471"/>
                </a:solidFill>
                <a:latin typeface="Tahoma"/>
                <a:cs typeface="Tahoma"/>
              </a:rPr>
              <a:t> </a:t>
            </a:r>
            <a:r>
              <a:rPr sz="2400" spc="-5" dirty="0">
                <a:solidFill>
                  <a:srgbClr val="545471"/>
                </a:solidFill>
                <a:latin typeface="Tahoma"/>
                <a:cs typeface="Tahoma"/>
              </a:rPr>
              <a:t>bps</a:t>
            </a:r>
            <a:endParaRPr sz="2400" dirty="0">
              <a:latin typeface="Tahoma"/>
              <a:cs typeface="Tahoma"/>
            </a:endParaRPr>
          </a:p>
          <a:p>
            <a:pPr marL="755650" marR="5080" lvl="1" indent="-285750">
              <a:lnSpc>
                <a:spcPct val="79800"/>
              </a:lnSpc>
              <a:spcBef>
                <a:spcPts val="580"/>
              </a:spcBef>
              <a:buClr>
                <a:srgbClr val="FF0000"/>
              </a:buClr>
              <a:buSzPct val="75000"/>
              <a:buFont typeface="Wingdings"/>
              <a:buChar char=""/>
              <a:tabLst>
                <a:tab pos="755650" algn="l"/>
              </a:tabLst>
            </a:pPr>
            <a:r>
              <a:rPr sz="2400" dirty="0">
                <a:solidFill>
                  <a:srgbClr val="545471"/>
                </a:solidFill>
                <a:latin typeface="Tahoma"/>
                <a:cs typeface="Tahoma"/>
              </a:rPr>
              <a:t>In</a:t>
            </a:r>
            <a:r>
              <a:rPr sz="2400" spc="15" dirty="0">
                <a:solidFill>
                  <a:srgbClr val="545471"/>
                </a:solidFill>
                <a:latin typeface="Tahoma"/>
                <a:cs typeface="Tahoma"/>
              </a:rPr>
              <a:t> </a:t>
            </a:r>
            <a:r>
              <a:rPr sz="2400" spc="-5" dirty="0">
                <a:solidFill>
                  <a:srgbClr val="545471"/>
                </a:solidFill>
                <a:latin typeface="Tahoma"/>
                <a:cs typeface="Tahoma"/>
              </a:rPr>
              <a:t>asynchronous</a:t>
            </a:r>
            <a:r>
              <a:rPr sz="2400" spc="15" dirty="0">
                <a:solidFill>
                  <a:srgbClr val="545471"/>
                </a:solidFill>
                <a:latin typeface="Tahoma"/>
                <a:cs typeface="Tahoma"/>
              </a:rPr>
              <a:t> </a:t>
            </a:r>
            <a:r>
              <a:rPr sz="2400" spc="-5" dirty="0">
                <a:solidFill>
                  <a:srgbClr val="545471"/>
                </a:solidFill>
                <a:latin typeface="Tahoma"/>
                <a:cs typeface="Tahoma"/>
              </a:rPr>
              <a:t>serial</a:t>
            </a:r>
            <a:r>
              <a:rPr sz="2400" spc="20" dirty="0">
                <a:solidFill>
                  <a:srgbClr val="545471"/>
                </a:solidFill>
                <a:latin typeface="Tahoma"/>
                <a:cs typeface="Tahoma"/>
              </a:rPr>
              <a:t> </a:t>
            </a:r>
            <a:r>
              <a:rPr sz="2400" spc="-5" dirty="0">
                <a:solidFill>
                  <a:srgbClr val="545471"/>
                </a:solidFill>
                <a:latin typeface="Tahoma"/>
                <a:cs typeface="Tahoma"/>
              </a:rPr>
              <a:t>data</a:t>
            </a:r>
            <a:r>
              <a:rPr sz="2400" spc="15" dirty="0">
                <a:solidFill>
                  <a:srgbClr val="545471"/>
                </a:solidFill>
                <a:latin typeface="Tahoma"/>
                <a:cs typeface="Tahoma"/>
              </a:rPr>
              <a:t> </a:t>
            </a:r>
            <a:r>
              <a:rPr sz="2400" spc="-5" dirty="0">
                <a:solidFill>
                  <a:srgbClr val="545471"/>
                </a:solidFill>
                <a:latin typeface="Tahoma"/>
                <a:cs typeface="Tahoma"/>
              </a:rPr>
              <a:t>communication, </a:t>
            </a:r>
            <a:r>
              <a:rPr sz="2400" spc="-735" dirty="0">
                <a:solidFill>
                  <a:srgbClr val="545471"/>
                </a:solidFill>
                <a:latin typeface="Tahoma"/>
                <a:cs typeface="Tahoma"/>
              </a:rPr>
              <a:t> </a:t>
            </a:r>
            <a:r>
              <a:rPr sz="2400" spc="-5" dirty="0">
                <a:solidFill>
                  <a:srgbClr val="545471"/>
                </a:solidFill>
                <a:latin typeface="Tahoma"/>
                <a:cs typeface="Tahoma"/>
              </a:rPr>
              <a:t>the </a:t>
            </a:r>
            <a:r>
              <a:rPr sz="2400" dirty="0">
                <a:solidFill>
                  <a:srgbClr val="545471"/>
                </a:solidFill>
                <a:latin typeface="Tahoma"/>
                <a:cs typeface="Tahoma"/>
              </a:rPr>
              <a:t>baud </a:t>
            </a:r>
            <a:r>
              <a:rPr sz="2400" spc="-5" dirty="0">
                <a:solidFill>
                  <a:srgbClr val="545471"/>
                </a:solidFill>
                <a:latin typeface="Tahoma"/>
                <a:cs typeface="Tahoma"/>
              </a:rPr>
              <a:t>rate</a:t>
            </a:r>
            <a:r>
              <a:rPr sz="2400" dirty="0">
                <a:solidFill>
                  <a:srgbClr val="545471"/>
                </a:solidFill>
                <a:latin typeface="Tahoma"/>
                <a:cs typeface="Tahoma"/>
              </a:rPr>
              <a:t> </a:t>
            </a:r>
            <a:r>
              <a:rPr sz="2400" spc="-5" dirty="0">
                <a:solidFill>
                  <a:srgbClr val="545471"/>
                </a:solidFill>
                <a:latin typeface="Tahoma"/>
                <a:cs typeface="Tahoma"/>
              </a:rPr>
              <a:t>is</a:t>
            </a:r>
            <a:r>
              <a:rPr sz="2400" dirty="0">
                <a:solidFill>
                  <a:srgbClr val="545471"/>
                </a:solidFill>
                <a:latin typeface="Tahoma"/>
                <a:cs typeface="Tahoma"/>
              </a:rPr>
              <a:t> </a:t>
            </a:r>
            <a:r>
              <a:rPr sz="2400" spc="-5" dirty="0">
                <a:solidFill>
                  <a:srgbClr val="545471"/>
                </a:solidFill>
                <a:latin typeface="Tahoma"/>
                <a:cs typeface="Tahoma"/>
              </a:rPr>
              <a:t>limited</a:t>
            </a:r>
            <a:r>
              <a:rPr sz="2400" dirty="0">
                <a:solidFill>
                  <a:srgbClr val="545471"/>
                </a:solidFill>
                <a:latin typeface="Tahoma"/>
                <a:cs typeface="Tahoma"/>
              </a:rPr>
              <a:t> </a:t>
            </a:r>
            <a:r>
              <a:rPr sz="2400" spc="-5" dirty="0">
                <a:solidFill>
                  <a:srgbClr val="545471"/>
                </a:solidFill>
                <a:latin typeface="Tahoma"/>
                <a:cs typeface="Tahoma"/>
              </a:rPr>
              <a:t>to</a:t>
            </a:r>
            <a:r>
              <a:rPr sz="2400" dirty="0">
                <a:solidFill>
                  <a:srgbClr val="545471"/>
                </a:solidFill>
                <a:latin typeface="Tahoma"/>
                <a:cs typeface="Tahoma"/>
              </a:rPr>
              <a:t> 100K </a:t>
            </a:r>
            <a:r>
              <a:rPr sz="2400" spc="-5" dirty="0">
                <a:solidFill>
                  <a:srgbClr val="545471"/>
                </a:solidFill>
                <a:latin typeface="Tahoma"/>
                <a:cs typeface="Tahoma"/>
              </a:rPr>
              <a:t>bps</a:t>
            </a:r>
            <a:endParaRPr sz="24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956951" y="1083055"/>
            <a:ext cx="1875789"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4" name="object 4"/>
          <p:cNvSpPr txBox="1"/>
          <p:nvPr/>
        </p:nvSpPr>
        <p:spPr>
          <a:xfrm>
            <a:off x="1216031" y="2908046"/>
            <a:ext cx="1356360" cy="756920"/>
          </a:xfrm>
          <a:prstGeom prst="rect">
            <a:avLst/>
          </a:prstGeom>
        </p:spPr>
        <p:txBody>
          <a:bodyPr vert="horz" wrap="square" lIns="0" tIns="12700" rIns="0" bIns="0" rtlCol="0">
            <a:spAutoFit/>
          </a:bodyPr>
          <a:lstStyle/>
          <a:p>
            <a:pPr marR="3810" algn="ctr">
              <a:lnSpc>
                <a:spcPct val="100000"/>
              </a:lnSpc>
              <a:spcBef>
                <a:spcPts val="100"/>
              </a:spcBef>
            </a:pPr>
            <a:r>
              <a:rPr sz="2400" spc="-5" dirty="0">
                <a:solidFill>
                  <a:srgbClr val="FFFFFF"/>
                </a:solidFill>
                <a:latin typeface="Tahoma"/>
                <a:cs typeface="Tahoma"/>
              </a:rPr>
              <a:t>RS232</a:t>
            </a:r>
            <a:endParaRPr sz="2400">
              <a:latin typeface="Tahoma"/>
              <a:cs typeface="Tahoma"/>
            </a:endParaRPr>
          </a:p>
          <a:p>
            <a:pPr marR="5080" algn="ctr">
              <a:lnSpc>
                <a:spcPct val="100000"/>
              </a:lnSpc>
            </a:pPr>
            <a:r>
              <a:rPr sz="2400" spc="-10" dirty="0">
                <a:solidFill>
                  <a:srgbClr val="FFFFFF"/>
                </a:solidFill>
                <a:latin typeface="Tahoma"/>
                <a:cs typeface="Tahoma"/>
              </a:rPr>
              <a:t>Standards</a:t>
            </a:r>
            <a:endParaRPr sz="2400">
              <a:latin typeface="Tahoma"/>
              <a:cs typeface="Tahoma"/>
            </a:endParaRPr>
          </a:p>
        </p:txBody>
      </p:sp>
      <p:sp>
        <p:nvSpPr>
          <p:cNvPr id="5" name="object 5"/>
          <p:cNvSpPr txBox="1"/>
          <p:nvPr/>
        </p:nvSpPr>
        <p:spPr>
          <a:xfrm>
            <a:off x="3140335" y="753872"/>
            <a:ext cx="6675120" cy="2096343"/>
          </a:xfrm>
          <a:prstGeom prst="rect">
            <a:avLst/>
          </a:prstGeom>
        </p:spPr>
        <p:txBody>
          <a:bodyPr vert="horz" wrap="square" lIns="0" tIns="98425" rIns="0" bIns="0" rtlCol="0">
            <a:spAutoFit/>
          </a:bodyPr>
          <a:lstStyle/>
          <a:p>
            <a:pPr marL="355600" marR="5080" indent="-342900">
              <a:lnSpc>
                <a:spcPct val="80000"/>
              </a:lnSpc>
              <a:spcBef>
                <a:spcPts val="775"/>
              </a:spcBef>
              <a:buClr>
                <a:srgbClr val="FF0000"/>
              </a:buClr>
              <a:buSzPct val="60714"/>
              <a:buFont typeface="Wingdings"/>
              <a:buChar char=""/>
              <a:tabLst>
                <a:tab pos="354965" algn="l"/>
                <a:tab pos="355600" algn="l"/>
              </a:tabLst>
            </a:pPr>
            <a:r>
              <a:rPr sz="2800" dirty="0">
                <a:latin typeface="Tahoma"/>
                <a:cs typeface="Tahoma"/>
              </a:rPr>
              <a:t>An interfacing </a:t>
            </a:r>
            <a:r>
              <a:rPr sz="2800" spc="-5" dirty="0">
                <a:latin typeface="Tahoma"/>
                <a:cs typeface="Tahoma"/>
              </a:rPr>
              <a:t>standard </a:t>
            </a:r>
            <a:r>
              <a:rPr sz="2800" dirty="0">
                <a:latin typeface="Tahoma"/>
                <a:cs typeface="Tahoma"/>
              </a:rPr>
              <a:t>RS232 </a:t>
            </a:r>
            <a:r>
              <a:rPr sz="2800" spc="-5" dirty="0">
                <a:latin typeface="Tahoma"/>
                <a:cs typeface="Tahoma"/>
              </a:rPr>
              <a:t>was </a:t>
            </a:r>
            <a:r>
              <a:rPr sz="2800" spc="-10" dirty="0">
                <a:latin typeface="Tahoma"/>
                <a:cs typeface="Tahoma"/>
              </a:rPr>
              <a:t>set </a:t>
            </a:r>
            <a:r>
              <a:rPr sz="2800" spc="-5" dirty="0">
                <a:latin typeface="Tahoma"/>
                <a:cs typeface="Tahoma"/>
              </a:rPr>
              <a:t> </a:t>
            </a:r>
            <a:r>
              <a:rPr sz="2800" dirty="0">
                <a:latin typeface="Tahoma"/>
                <a:cs typeface="Tahoma"/>
              </a:rPr>
              <a:t>by </a:t>
            </a:r>
            <a:r>
              <a:rPr sz="2800" spc="-5" dirty="0">
                <a:latin typeface="Tahoma"/>
                <a:cs typeface="Tahoma"/>
              </a:rPr>
              <a:t>the Electronics Industries </a:t>
            </a:r>
            <a:r>
              <a:rPr sz="2800" dirty="0">
                <a:latin typeface="Tahoma"/>
                <a:cs typeface="Tahoma"/>
              </a:rPr>
              <a:t>Association </a:t>
            </a:r>
            <a:r>
              <a:rPr sz="2800" spc="-860" dirty="0">
                <a:latin typeface="Tahoma"/>
                <a:cs typeface="Tahoma"/>
              </a:rPr>
              <a:t> </a:t>
            </a:r>
            <a:r>
              <a:rPr sz="2800" dirty="0">
                <a:latin typeface="Tahoma"/>
                <a:cs typeface="Tahoma"/>
              </a:rPr>
              <a:t>(EIA)</a:t>
            </a:r>
            <a:r>
              <a:rPr sz="2800" spc="-5" dirty="0">
                <a:latin typeface="Tahoma"/>
                <a:cs typeface="Tahoma"/>
              </a:rPr>
              <a:t> </a:t>
            </a:r>
            <a:r>
              <a:rPr sz="2800" dirty="0">
                <a:latin typeface="Tahoma"/>
                <a:cs typeface="Tahoma"/>
              </a:rPr>
              <a:t>in </a:t>
            </a:r>
            <a:r>
              <a:rPr sz="2800" spc="-5" dirty="0">
                <a:latin typeface="Tahoma"/>
                <a:cs typeface="Tahoma"/>
              </a:rPr>
              <a:t>1960</a:t>
            </a:r>
            <a:endParaRPr sz="2800" dirty="0">
              <a:latin typeface="Tahoma"/>
              <a:cs typeface="Tahoma"/>
            </a:endParaRPr>
          </a:p>
          <a:p>
            <a:pPr marL="755650" marR="43180" lvl="1" indent="-285750">
              <a:lnSpc>
                <a:spcPct val="79800"/>
              </a:lnSpc>
              <a:spcBef>
                <a:spcPts val="555"/>
              </a:spcBef>
              <a:buClr>
                <a:srgbClr val="FF0000"/>
              </a:buClr>
              <a:buSzPct val="75000"/>
              <a:buFont typeface="Wingdings"/>
              <a:buChar char=""/>
              <a:tabLst>
                <a:tab pos="755650" algn="l"/>
              </a:tabLst>
            </a:pPr>
            <a:r>
              <a:rPr sz="2400" dirty="0" smtClean="0">
                <a:solidFill>
                  <a:srgbClr val="545471"/>
                </a:solidFill>
                <a:latin typeface="Tahoma"/>
                <a:cs typeface="Tahoma"/>
              </a:rPr>
              <a:t>In</a:t>
            </a:r>
            <a:r>
              <a:rPr sz="2400" spc="-5" dirty="0" smtClean="0">
                <a:solidFill>
                  <a:srgbClr val="545471"/>
                </a:solidFill>
                <a:latin typeface="Tahoma"/>
                <a:cs typeface="Tahoma"/>
              </a:rPr>
              <a:t> </a:t>
            </a:r>
            <a:r>
              <a:rPr sz="2400" dirty="0">
                <a:solidFill>
                  <a:srgbClr val="545471"/>
                </a:solidFill>
                <a:latin typeface="Tahoma"/>
                <a:cs typeface="Tahoma"/>
              </a:rPr>
              <a:t>RS232, a</a:t>
            </a:r>
            <a:r>
              <a:rPr sz="2400" spc="-5" dirty="0">
                <a:solidFill>
                  <a:srgbClr val="545471"/>
                </a:solidFill>
                <a:latin typeface="Tahoma"/>
                <a:cs typeface="Tahoma"/>
              </a:rPr>
              <a:t> </a:t>
            </a:r>
            <a:r>
              <a:rPr sz="2400" dirty="0">
                <a:solidFill>
                  <a:srgbClr val="545471"/>
                </a:solidFill>
                <a:latin typeface="Tahoma"/>
                <a:cs typeface="Tahoma"/>
              </a:rPr>
              <a:t>1 </a:t>
            </a:r>
            <a:r>
              <a:rPr sz="2400" spc="-5" dirty="0">
                <a:solidFill>
                  <a:srgbClr val="545471"/>
                </a:solidFill>
                <a:latin typeface="Tahoma"/>
                <a:cs typeface="Tahoma"/>
              </a:rPr>
              <a:t>is</a:t>
            </a:r>
            <a:r>
              <a:rPr sz="2400" dirty="0">
                <a:solidFill>
                  <a:srgbClr val="545471"/>
                </a:solidFill>
                <a:latin typeface="Tahoma"/>
                <a:cs typeface="Tahoma"/>
              </a:rPr>
              <a:t> </a:t>
            </a:r>
            <a:r>
              <a:rPr sz="2400" spc="-5" dirty="0">
                <a:solidFill>
                  <a:srgbClr val="545471"/>
                </a:solidFill>
                <a:latin typeface="Tahoma"/>
                <a:cs typeface="Tahoma"/>
              </a:rPr>
              <a:t>represented </a:t>
            </a:r>
            <a:r>
              <a:rPr sz="2400" dirty="0">
                <a:solidFill>
                  <a:srgbClr val="545471"/>
                </a:solidFill>
                <a:latin typeface="Tahoma"/>
                <a:cs typeface="Tahoma"/>
              </a:rPr>
              <a:t>by </a:t>
            </a:r>
            <a:r>
              <a:rPr sz="2400" spc="-5" dirty="0">
                <a:solidFill>
                  <a:srgbClr val="545471"/>
                </a:solidFill>
                <a:latin typeface="Tahoma"/>
                <a:cs typeface="Tahoma"/>
              </a:rPr>
              <a:t>-3 </a:t>
            </a:r>
            <a:r>
              <a:rPr sz="2400" dirty="0">
                <a:solidFill>
                  <a:srgbClr val="545471"/>
                </a:solidFill>
                <a:latin typeface="Tahoma"/>
                <a:cs typeface="Tahoma"/>
              </a:rPr>
              <a:t>~ </a:t>
            </a:r>
            <a:r>
              <a:rPr sz="2400" spc="-5" dirty="0">
                <a:solidFill>
                  <a:srgbClr val="545471"/>
                </a:solidFill>
                <a:latin typeface="Tahoma"/>
                <a:cs typeface="Tahoma"/>
              </a:rPr>
              <a:t>-25</a:t>
            </a:r>
            <a:r>
              <a:rPr sz="2400" dirty="0">
                <a:solidFill>
                  <a:srgbClr val="545471"/>
                </a:solidFill>
                <a:latin typeface="Tahoma"/>
                <a:cs typeface="Tahoma"/>
              </a:rPr>
              <a:t> V, </a:t>
            </a:r>
            <a:r>
              <a:rPr sz="2400" spc="-735" dirty="0">
                <a:solidFill>
                  <a:srgbClr val="545471"/>
                </a:solidFill>
                <a:latin typeface="Tahoma"/>
                <a:cs typeface="Tahoma"/>
              </a:rPr>
              <a:t> </a:t>
            </a:r>
            <a:r>
              <a:rPr sz="2400" spc="-5" dirty="0">
                <a:solidFill>
                  <a:srgbClr val="545471"/>
                </a:solidFill>
                <a:latin typeface="Tahoma"/>
                <a:cs typeface="Tahoma"/>
              </a:rPr>
              <a:t>while </a:t>
            </a:r>
            <a:r>
              <a:rPr sz="2400" dirty="0">
                <a:solidFill>
                  <a:srgbClr val="545471"/>
                </a:solidFill>
                <a:latin typeface="Tahoma"/>
                <a:cs typeface="Tahoma"/>
              </a:rPr>
              <a:t>a 0</a:t>
            </a:r>
            <a:r>
              <a:rPr sz="2400" spc="-5" dirty="0">
                <a:solidFill>
                  <a:srgbClr val="545471"/>
                </a:solidFill>
                <a:latin typeface="Tahoma"/>
                <a:cs typeface="Tahoma"/>
              </a:rPr>
              <a:t> bit</a:t>
            </a:r>
            <a:r>
              <a:rPr sz="2400" spc="5" dirty="0">
                <a:solidFill>
                  <a:srgbClr val="545471"/>
                </a:solidFill>
                <a:latin typeface="Tahoma"/>
                <a:cs typeface="Tahoma"/>
              </a:rPr>
              <a:t> </a:t>
            </a:r>
            <a:r>
              <a:rPr sz="2400" spc="-5" dirty="0">
                <a:solidFill>
                  <a:srgbClr val="545471"/>
                </a:solidFill>
                <a:latin typeface="Tahoma"/>
                <a:cs typeface="Tahoma"/>
              </a:rPr>
              <a:t>is</a:t>
            </a:r>
            <a:r>
              <a:rPr sz="2400" dirty="0">
                <a:solidFill>
                  <a:srgbClr val="545471"/>
                </a:solidFill>
                <a:latin typeface="Tahoma"/>
                <a:cs typeface="Tahoma"/>
              </a:rPr>
              <a:t> +3</a:t>
            </a:r>
            <a:r>
              <a:rPr sz="2400" spc="5" dirty="0">
                <a:solidFill>
                  <a:srgbClr val="545471"/>
                </a:solidFill>
                <a:latin typeface="Tahoma"/>
                <a:cs typeface="Tahoma"/>
              </a:rPr>
              <a:t> </a:t>
            </a:r>
            <a:r>
              <a:rPr sz="2400" dirty="0">
                <a:solidFill>
                  <a:srgbClr val="545471"/>
                </a:solidFill>
                <a:latin typeface="Tahoma"/>
                <a:cs typeface="Tahoma"/>
              </a:rPr>
              <a:t>~ +25</a:t>
            </a:r>
            <a:r>
              <a:rPr sz="2400" spc="5" dirty="0">
                <a:solidFill>
                  <a:srgbClr val="545471"/>
                </a:solidFill>
                <a:latin typeface="Tahoma"/>
                <a:cs typeface="Tahoma"/>
              </a:rPr>
              <a:t> </a:t>
            </a:r>
            <a:r>
              <a:rPr sz="2400" dirty="0">
                <a:solidFill>
                  <a:srgbClr val="545471"/>
                </a:solidFill>
                <a:latin typeface="Tahoma"/>
                <a:cs typeface="Tahoma"/>
              </a:rPr>
              <a:t>V, making </a:t>
            </a:r>
            <a:r>
              <a:rPr sz="2400" spc="-5" dirty="0">
                <a:solidFill>
                  <a:srgbClr val="545471"/>
                </a:solidFill>
                <a:latin typeface="Tahoma"/>
                <a:cs typeface="Tahoma"/>
              </a:rPr>
              <a:t>-3 to</a:t>
            </a:r>
            <a:endParaRPr sz="2400" dirty="0">
              <a:latin typeface="Tahoma"/>
              <a:cs typeface="Tahoma"/>
            </a:endParaRPr>
          </a:p>
          <a:p>
            <a:pPr marL="755650">
              <a:lnSpc>
                <a:spcPts val="2305"/>
              </a:lnSpc>
            </a:pPr>
            <a:r>
              <a:rPr sz="2400" dirty="0">
                <a:solidFill>
                  <a:srgbClr val="545471"/>
                </a:solidFill>
                <a:latin typeface="Tahoma"/>
                <a:cs typeface="Tahoma"/>
              </a:rPr>
              <a:t>+3</a:t>
            </a:r>
            <a:r>
              <a:rPr sz="2400" spc="-30" dirty="0">
                <a:solidFill>
                  <a:srgbClr val="545471"/>
                </a:solidFill>
                <a:latin typeface="Tahoma"/>
                <a:cs typeface="Tahoma"/>
              </a:rPr>
              <a:t> </a:t>
            </a:r>
            <a:r>
              <a:rPr sz="2400" spc="-5" dirty="0">
                <a:solidFill>
                  <a:srgbClr val="545471"/>
                </a:solidFill>
                <a:latin typeface="Tahoma"/>
                <a:cs typeface="Tahoma"/>
              </a:rPr>
              <a:t>undefined</a:t>
            </a:r>
            <a:endParaRPr sz="24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841" y="377952"/>
            <a:ext cx="2209165" cy="6195695"/>
          </a:xfrm>
          <a:prstGeom prst="rect">
            <a:avLst/>
          </a:prstGeom>
          <a:solidFill>
            <a:srgbClr val="FF0000"/>
          </a:solidFill>
        </p:spPr>
        <p:txBody>
          <a:bodyPr vert="horz" wrap="square" lIns="0" tIns="0" rIns="0" bIns="0" rtlCol="0">
            <a:spAutoFit/>
          </a:bodyPr>
          <a:lstStyle/>
          <a:p>
            <a:pPr>
              <a:lnSpc>
                <a:spcPct val="100000"/>
              </a:lnSpc>
            </a:pPr>
            <a:endParaRPr sz="2900">
              <a:latin typeface="Times New Roman"/>
              <a:cs typeface="Times New Roman"/>
            </a:endParaRPr>
          </a:p>
          <a:p>
            <a:pPr marR="6350" algn="ctr">
              <a:lnSpc>
                <a:spcPts val="2875"/>
              </a:lnSpc>
              <a:spcBef>
                <a:spcPts val="2315"/>
              </a:spcBef>
            </a:pPr>
            <a:r>
              <a:rPr sz="2400" dirty="0">
                <a:solidFill>
                  <a:srgbClr val="FFFFFF"/>
                </a:solidFill>
                <a:latin typeface="Tahoma"/>
                <a:cs typeface="Tahoma"/>
              </a:rPr>
              <a:t>8051</a:t>
            </a:r>
            <a:endParaRPr sz="2400">
              <a:latin typeface="Tahoma"/>
              <a:cs typeface="Tahoma"/>
            </a:endParaRPr>
          </a:p>
          <a:p>
            <a:pPr marL="161925" marR="168275" algn="ctr">
              <a:lnSpc>
                <a:spcPts val="2870"/>
              </a:lnSpc>
              <a:spcBef>
                <a:spcPts val="100"/>
              </a:spcBef>
            </a:pPr>
            <a:r>
              <a:rPr sz="2400" spc="-5" dirty="0">
                <a:solidFill>
                  <a:srgbClr val="FFFFFF"/>
                </a:solidFill>
                <a:latin typeface="Tahoma"/>
                <a:cs typeface="Tahoma"/>
              </a:rPr>
              <a:t>CONNECTION  </a:t>
            </a:r>
            <a:r>
              <a:rPr sz="2400" dirty="0">
                <a:solidFill>
                  <a:srgbClr val="FFFFFF"/>
                </a:solidFill>
                <a:latin typeface="Tahoma"/>
                <a:cs typeface="Tahoma"/>
              </a:rPr>
              <a:t>TO</a:t>
            </a:r>
            <a:r>
              <a:rPr sz="2400" spc="-20" dirty="0">
                <a:solidFill>
                  <a:srgbClr val="FFFFFF"/>
                </a:solidFill>
                <a:latin typeface="Tahoma"/>
                <a:cs typeface="Tahoma"/>
              </a:rPr>
              <a:t> </a:t>
            </a:r>
            <a:r>
              <a:rPr sz="2400" dirty="0">
                <a:solidFill>
                  <a:srgbClr val="FFFFFF"/>
                </a:solidFill>
                <a:latin typeface="Tahoma"/>
                <a:cs typeface="Tahoma"/>
              </a:rPr>
              <a:t>RS232</a:t>
            </a:r>
            <a:endParaRPr sz="2400">
              <a:latin typeface="Tahoma"/>
              <a:cs typeface="Tahoma"/>
            </a:endParaRPr>
          </a:p>
        </p:txBody>
      </p:sp>
      <p:sp>
        <p:nvSpPr>
          <p:cNvPr id="3" name="object 3"/>
          <p:cNvSpPr txBox="1"/>
          <p:nvPr/>
        </p:nvSpPr>
        <p:spPr>
          <a:xfrm>
            <a:off x="3140335" y="753872"/>
            <a:ext cx="6703695" cy="2764731"/>
          </a:xfrm>
          <a:prstGeom prst="rect">
            <a:avLst/>
          </a:prstGeom>
        </p:spPr>
        <p:txBody>
          <a:bodyPr vert="horz" wrap="square" lIns="0" tIns="98425" rIns="0" bIns="0" rtlCol="0">
            <a:spAutoFit/>
          </a:bodyPr>
          <a:lstStyle/>
          <a:p>
            <a:pPr marL="355600" marR="62230" indent="-342900">
              <a:lnSpc>
                <a:spcPct val="80000"/>
              </a:lnSpc>
              <a:spcBef>
                <a:spcPts val="775"/>
              </a:spcBef>
              <a:buClr>
                <a:srgbClr val="FF0000"/>
              </a:buClr>
              <a:buSzPct val="60714"/>
              <a:buFont typeface="Wingdings"/>
              <a:buChar char=""/>
              <a:tabLst>
                <a:tab pos="354965" algn="l"/>
                <a:tab pos="355600" algn="l"/>
              </a:tabLst>
            </a:pPr>
            <a:r>
              <a:rPr sz="2800" dirty="0" smtClean="0">
                <a:latin typeface="Tahoma"/>
                <a:cs typeface="Tahoma"/>
              </a:rPr>
              <a:t>8051</a:t>
            </a:r>
            <a:r>
              <a:rPr sz="2800" spc="-15" dirty="0" smtClean="0">
                <a:latin typeface="Tahoma"/>
                <a:cs typeface="Tahoma"/>
              </a:rPr>
              <a:t> </a:t>
            </a:r>
            <a:r>
              <a:rPr sz="2800" dirty="0">
                <a:latin typeface="Tahoma"/>
                <a:cs typeface="Tahoma"/>
              </a:rPr>
              <a:t>has</a:t>
            </a:r>
            <a:r>
              <a:rPr sz="2800" spc="-10" dirty="0">
                <a:latin typeface="Tahoma"/>
                <a:cs typeface="Tahoma"/>
              </a:rPr>
              <a:t> </a:t>
            </a:r>
            <a:r>
              <a:rPr sz="2800" spc="-5" dirty="0">
                <a:latin typeface="Tahoma"/>
                <a:cs typeface="Tahoma"/>
              </a:rPr>
              <a:t>two</a:t>
            </a:r>
            <a:r>
              <a:rPr sz="2800" spc="-15" dirty="0">
                <a:latin typeface="Tahoma"/>
                <a:cs typeface="Tahoma"/>
              </a:rPr>
              <a:t> </a:t>
            </a:r>
            <a:r>
              <a:rPr sz="2800" dirty="0">
                <a:latin typeface="Tahoma"/>
                <a:cs typeface="Tahoma"/>
              </a:rPr>
              <a:t>pins</a:t>
            </a:r>
            <a:r>
              <a:rPr sz="2800" spc="-10" dirty="0">
                <a:latin typeface="Tahoma"/>
                <a:cs typeface="Tahoma"/>
              </a:rPr>
              <a:t> </a:t>
            </a:r>
            <a:r>
              <a:rPr sz="2800" spc="-5" dirty="0">
                <a:latin typeface="Tahoma"/>
                <a:cs typeface="Tahoma"/>
              </a:rPr>
              <a:t>that</a:t>
            </a:r>
            <a:r>
              <a:rPr sz="2800" spc="-15" dirty="0">
                <a:latin typeface="Tahoma"/>
                <a:cs typeface="Tahoma"/>
              </a:rPr>
              <a:t> </a:t>
            </a:r>
            <a:r>
              <a:rPr sz="2800" dirty="0">
                <a:latin typeface="Tahoma"/>
                <a:cs typeface="Tahoma"/>
              </a:rPr>
              <a:t>are</a:t>
            </a:r>
            <a:r>
              <a:rPr sz="2800" spc="-10" dirty="0">
                <a:latin typeface="Tahoma"/>
                <a:cs typeface="Tahoma"/>
              </a:rPr>
              <a:t> </a:t>
            </a:r>
            <a:r>
              <a:rPr sz="2800" dirty="0">
                <a:latin typeface="Tahoma"/>
                <a:cs typeface="Tahoma"/>
              </a:rPr>
              <a:t>used </a:t>
            </a:r>
            <a:r>
              <a:rPr sz="2800" spc="-860" dirty="0">
                <a:latin typeface="Tahoma"/>
                <a:cs typeface="Tahoma"/>
              </a:rPr>
              <a:t> </a:t>
            </a:r>
            <a:r>
              <a:rPr sz="2800" dirty="0">
                <a:latin typeface="Tahoma"/>
                <a:cs typeface="Tahoma"/>
              </a:rPr>
              <a:t>specifically for transferring and </a:t>
            </a:r>
            <a:r>
              <a:rPr sz="2800" spc="5" dirty="0">
                <a:latin typeface="Tahoma"/>
                <a:cs typeface="Tahoma"/>
              </a:rPr>
              <a:t> </a:t>
            </a:r>
            <a:r>
              <a:rPr sz="2800" dirty="0">
                <a:latin typeface="Tahoma"/>
                <a:cs typeface="Tahoma"/>
              </a:rPr>
              <a:t>receiving</a:t>
            </a:r>
            <a:r>
              <a:rPr sz="2800" spc="-10" dirty="0">
                <a:latin typeface="Tahoma"/>
                <a:cs typeface="Tahoma"/>
              </a:rPr>
              <a:t> </a:t>
            </a:r>
            <a:r>
              <a:rPr sz="2800" dirty="0">
                <a:latin typeface="Tahoma"/>
                <a:cs typeface="Tahoma"/>
              </a:rPr>
              <a:t>data</a:t>
            </a:r>
            <a:r>
              <a:rPr sz="2800" spc="-5" dirty="0">
                <a:latin typeface="Tahoma"/>
                <a:cs typeface="Tahoma"/>
              </a:rPr>
              <a:t> </a:t>
            </a:r>
            <a:r>
              <a:rPr sz="2800" dirty="0">
                <a:latin typeface="Tahoma"/>
                <a:cs typeface="Tahoma"/>
              </a:rPr>
              <a:t>serially</a:t>
            </a:r>
          </a:p>
          <a:p>
            <a:pPr marL="755650" marR="5080" lvl="1" indent="-285750">
              <a:lnSpc>
                <a:spcPct val="79800"/>
              </a:lnSpc>
              <a:spcBef>
                <a:spcPts val="555"/>
              </a:spcBef>
              <a:buClr>
                <a:srgbClr val="FF0000"/>
              </a:buClr>
              <a:buSzPct val="75000"/>
              <a:buFont typeface="Wingdings"/>
              <a:buChar char=""/>
              <a:tabLst>
                <a:tab pos="755650" algn="l"/>
              </a:tabLst>
            </a:pPr>
            <a:r>
              <a:rPr sz="2400" spc="-5" dirty="0">
                <a:solidFill>
                  <a:srgbClr val="545471"/>
                </a:solidFill>
                <a:latin typeface="Tahoma"/>
                <a:cs typeface="Tahoma"/>
              </a:rPr>
              <a:t>These</a:t>
            </a:r>
            <a:r>
              <a:rPr sz="2400" dirty="0">
                <a:solidFill>
                  <a:srgbClr val="545471"/>
                </a:solidFill>
                <a:latin typeface="Tahoma"/>
                <a:cs typeface="Tahoma"/>
              </a:rPr>
              <a:t> </a:t>
            </a:r>
            <a:r>
              <a:rPr sz="2400" spc="-5" dirty="0">
                <a:solidFill>
                  <a:srgbClr val="545471"/>
                </a:solidFill>
                <a:latin typeface="Tahoma"/>
                <a:cs typeface="Tahoma"/>
              </a:rPr>
              <a:t>two</a:t>
            </a:r>
            <a:r>
              <a:rPr sz="2400" spc="5" dirty="0">
                <a:solidFill>
                  <a:srgbClr val="545471"/>
                </a:solidFill>
                <a:latin typeface="Tahoma"/>
                <a:cs typeface="Tahoma"/>
              </a:rPr>
              <a:t> </a:t>
            </a:r>
            <a:r>
              <a:rPr sz="2400" spc="-5" dirty="0">
                <a:solidFill>
                  <a:srgbClr val="545471"/>
                </a:solidFill>
                <a:latin typeface="Tahoma"/>
                <a:cs typeface="Tahoma"/>
              </a:rPr>
              <a:t>pins</a:t>
            </a:r>
            <a:r>
              <a:rPr sz="2400" dirty="0">
                <a:solidFill>
                  <a:srgbClr val="545471"/>
                </a:solidFill>
                <a:latin typeface="Tahoma"/>
                <a:cs typeface="Tahoma"/>
              </a:rPr>
              <a:t> </a:t>
            </a:r>
            <a:r>
              <a:rPr sz="2400" spc="-5" dirty="0">
                <a:solidFill>
                  <a:srgbClr val="545471"/>
                </a:solidFill>
                <a:latin typeface="Tahoma"/>
                <a:cs typeface="Tahoma"/>
              </a:rPr>
              <a:t>are</a:t>
            </a:r>
            <a:r>
              <a:rPr sz="2400" spc="5" dirty="0">
                <a:solidFill>
                  <a:srgbClr val="545471"/>
                </a:solidFill>
                <a:latin typeface="Tahoma"/>
                <a:cs typeface="Tahoma"/>
              </a:rPr>
              <a:t> </a:t>
            </a:r>
            <a:r>
              <a:rPr sz="2400" spc="-5" dirty="0">
                <a:solidFill>
                  <a:srgbClr val="545471"/>
                </a:solidFill>
                <a:latin typeface="Tahoma"/>
                <a:cs typeface="Tahoma"/>
              </a:rPr>
              <a:t>called</a:t>
            </a:r>
            <a:r>
              <a:rPr sz="2400" dirty="0">
                <a:solidFill>
                  <a:srgbClr val="545471"/>
                </a:solidFill>
                <a:latin typeface="Tahoma"/>
                <a:cs typeface="Tahoma"/>
              </a:rPr>
              <a:t> </a:t>
            </a:r>
            <a:r>
              <a:rPr sz="2400" spc="-5" dirty="0">
                <a:solidFill>
                  <a:srgbClr val="545471"/>
                </a:solidFill>
                <a:latin typeface="Tahoma"/>
                <a:cs typeface="Tahoma"/>
              </a:rPr>
              <a:t>TxD </a:t>
            </a:r>
            <a:r>
              <a:rPr sz="2400" dirty="0">
                <a:solidFill>
                  <a:srgbClr val="545471"/>
                </a:solidFill>
                <a:latin typeface="Tahoma"/>
                <a:cs typeface="Tahoma"/>
              </a:rPr>
              <a:t>and</a:t>
            </a:r>
            <a:r>
              <a:rPr sz="2400" spc="5" dirty="0">
                <a:solidFill>
                  <a:srgbClr val="545471"/>
                </a:solidFill>
                <a:latin typeface="Tahoma"/>
                <a:cs typeface="Tahoma"/>
              </a:rPr>
              <a:t> </a:t>
            </a:r>
            <a:r>
              <a:rPr sz="2400" spc="-5" dirty="0">
                <a:solidFill>
                  <a:srgbClr val="545471"/>
                </a:solidFill>
                <a:latin typeface="Tahoma"/>
                <a:cs typeface="Tahoma"/>
              </a:rPr>
              <a:t>RxD </a:t>
            </a:r>
            <a:r>
              <a:rPr sz="2400" dirty="0">
                <a:solidFill>
                  <a:srgbClr val="545471"/>
                </a:solidFill>
                <a:latin typeface="Tahoma"/>
                <a:cs typeface="Tahoma"/>
              </a:rPr>
              <a:t>and </a:t>
            </a:r>
            <a:r>
              <a:rPr sz="2400" spc="-735" dirty="0">
                <a:solidFill>
                  <a:srgbClr val="545471"/>
                </a:solidFill>
                <a:latin typeface="Tahoma"/>
                <a:cs typeface="Tahoma"/>
              </a:rPr>
              <a:t> </a:t>
            </a:r>
            <a:r>
              <a:rPr sz="2400" spc="-5" dirty="0">
                <a:solidFill>
                  <a:srgbClr val="545471"/>
                </a:solidFill>
                <a:latin typeface="Tahoma"/>
                <a:cs typeface="Tahoma"/>
              </a:rPr>
              <a:t>are</a:t>
            </a:r>
            <a:r>
              <a:rPr sz="2400" dirty="0">
                <a:solidFill>
                  <a:srgbClr val="545471"/>
                </a:solidFill>
                <a:latin typeface="Tahoma"/>
                <a:cs typeface="Tahoma"/>
              </a:rPr>
              <a:t> </a:t>
            </a:r>
            <a:r>
              <a:rPr sz="2400" spc="-5" dirty="0">
                <a:solidFill>
                  <a:srgbClr val="545471"/>
                </a:solidFill>
                <a:latin typeface="Tahoma"/>
                <a:cs typeface="Tahoma"/>
              </a:rPr>
              <a:t>part</a:t>
            </a:r>
            <a:r>
              <a:rPr sz="2400" spc="5" dirty="0">
                <a:solidFill>
                  <a:srgbClr val="545471"/>
                </a:solidFill>
                <a:latin typeface="Tahoma"/>
                <a:cs typeface="Tahoma"/>
              </a:rPr>
              <a:t> </a:t>
            </a:r>
            <a:r>
              <a:rPr sz="2400" spc="-5" dirty="0">
                <a:solidFill>
                  <a:srgbClr val="545471"/>
                </a:solidFill>
                <a:latin typeface="Tahoma"/>
                <a:cs typeface="Tahoma"/>
              </a:rPr>
              <a:t>of</a:t>
            </a:r>
            <a:r>
              <a:rPr sz="2400" dirty="0">
                <a:solidFill>
                  <a:srgbClr val="545471"/>
                </a:solidFill>
                <a:latin typeface="Tahoma"/>
                <a:cs typeface="Tahoma"/>
              </a:rPr>
              <a:t> </a:t>
            </a: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port</a:t>
            </a:r>
            <a:r>
              <a:rPr sz="2400" spc="5" dirty="0">
                <a:solidFill>
                  <a:srgbClr val="545471"/>
                </a:solidFill>
                <a:latin typeface="Tahoma"/>
                <a:cs typeface="Tahoma"/>
              </a:rPr>
              <a:t> </a:t>
            </a:r>
            <a:r>
              <a:rPr sz="2400" dirty="0">
                <a:solidFill>
                  <a:srgbClr val="545471"/>
                </a:solidFill>
                <a:latin typeface="Tahoma"/>
                <a:cs typeface="Tahoma"/>
              </a:rPr>
              <a:t>3 </a:t>
            </a:r>
            <a:r>
              <a:rPr sz="2400" spc="-5" dirty="0">
                <a:solidFill>
                  <a:srgbClr val="545471"/>
                </a:solidFill>
                <a:latin typeface="Tahoma"/>
                <a:cs typeface="Tahoma"/>
              </a:rPr>
              <a:t>group</a:t>
            </a:r>
            <a:r>
              <a:rPr sz="2400" spc="5" dirty="0">
                <a:solidFill>
                  <a:srgbClr val="545471"/>
                </a:solidFill>
                <a:latin typeface="Tahoma"/>
                <a:cs typeface="Tahoma"/>
              </a:rPr>
              <a:t> </a:t>
            </a:r>
            <a:r>
              <a:rPr sz="2400" spc="-5" dirty="0">
                <a:solidFill>
                  <a:srgbClr val="545471"/>
                </a:solidFill>
                <a:latin typeface="Tahoma"/>
                <a:cs typeface="Tahoma"/>
              </a:rPr>
              <a:t>(P3.0</a:t>
            </a:r>
            <a:r>
              <a:rPr sz="2400" spc="5" dirty="0">
                <a:solidFill>
                  <a:srgbClr val="545471"/>
                </a:solidFill>
                <a:latin typeface="Tahoma"/>
                <a:cs typeface="Tahoma"/>
              </a:rPr>
              <a:t> </a:t>
            </a:r>
            <a:r>
              <a:rPr sz="2400" dirty="0">
                <a:solidFill>
                  <a:srgbClr val="545471"/>
                </a:solidFill>
                <a:latin typeface="Tahoma"/>
                <a:cs typeface="Tahoma"/>
              </a:rPr>
              <a:t>and </a:t>
            </a:r>
            <a:r>
              <a:rPr sz="2400" spc="-10" dirty="0">
                <a:solidFill>
                  <a:srgbClr val="545471"/>
                </a:solidFill>
                <a:latin typeface="Tahoma"/>
                <a:cs typeface="Tahoma"/>
              </a:rPr>
              <a:t>P3.1)</a:t>
            </a:r>
            <a:endParaRPr sz="2400" dirty="0">
              <a:latin typeface="Tahoma"/>
              <a:cs typeface="Tahoma"/>
            </a:endParaRPr>
          </a:p>
          <a:p>
            <a:pPr marL="755650" marR="280035" lvl="1" indent="-285750">
              <a:lnSpc>
                <a:spcPct val="79900"/>
              </a:lnSpc>
              <a:spcBef>
                <a:spcPts val="575"/>
              </a:spcBef>
              <a:buClr>
                <a:srgbClr val="FF0000"/>
              </a:buClr>
              <a:buSzPct val="75000"/>
              <a:buFont typeface="Wingdings"/>
              <a:buChar char=""/>
              <a:tabLst>
                <a:tab pos="755650" algn="l"/>
              </a:tabLst>
            </a:pPr>
            <a:r>
              <a:rPr sz="2400" spc="-5" dirty="0">
                <a:solidFill>
                  <a:srgbClr val="545471"/>
                </a:solidFill>
                <a:latin typeface="Tahoma"/>
                <a:cs typeface="Tahoma"/>
              </a:rPr>
              <a:t>These</a:t>
            </a:r>
            <a:r>
              <a:rPr sz="2400" spc="10" dirty="0">
                <a:solidFill>
                  <a:srgbClr val="545471"/>
                </a:solidFill>
                <a:latin typeface="Tahoma"/>
                <a:cs typeface="Tahoma"/>
              </a:rPr>
              <a:t> </a:t>
            </a:r>
            <a:r>
              <a:rPr sz="2400" spc="-5" dirty="0">
                <a:solidFill>
                  <a:srgbClr val="545471"/>
                </a:solidFill>
                <a:latin typeface="Tahoma"/>
                <a:cs typeface="Tahoma"/>
              </a:rPr>
              <a:t>pins</a:t>
            </a:r>
            <a:r>
              <a:rPr sz="2400" spc="10" dirty="0">
                <a:solidFill>
                  <a:srgbClr val="545471"/>
                </a:solidFill>
                <a:latin typeface="Tahoma"/>
                <a:cs typeface="Tahoma"/>
              </a:rPr>
              <a:t> </a:t>
            </a:r>
            <a:r>
              <a:rPr sz="2400" spc="-5" dirty="0">
                <a:solidFill>
                  <a:srgbClr val="545471"/>
                </a:solidFill>
                <a:latin typeface="Tahoma"/>
                <a:cs typeface="Tahoma"/>
              </a:rPr>
              <a:t>are</a:t>
            </a:r>
            <a:r>
              <a:rPr sz="2400" spc="10" dirty="0">
                <a:solidFill>
                  <a:srgbClr val="545471"/>
                </a:solidFill>
                <a:latin typeface="Tahoma"/>
                <a:cs typeface="Tahoma"/>
              </a:rPr>
              <a:t> </a:t>
            </a:r>
            <a:r>
              <a:rPr sz="2400" dirty="0">
                <a:solidFill>
                  <a:srgbClr val="545471"/>
                </a:solidFill>
                <a:latin typeface="Tahoma"/>
                <a:cs typeface="Tahoma"/>
              </a:rPr>
              <a:t>TTL</a:t>
            </a:r>
            <a:r>
              <a:rPr sz="2400" spc="10" dirty="0">
                <a:solidFill>
                  <a:srgbClr val="545471"/>
                </a:solidFill>
                <a:latin typeface="Tahoma"/>
                <a:cs typeface="Tahoma"/>
              </a:rPr>
              <a:t> </a:t>
            </a:r>
            <a:r>
              <a:rPr sz="2400" spc="-5" dirty="0">
                <a:solidFill>
                  <a:srgbClr val="545471"/>
                </a:solidFill>
                <a:latin typeface="Tahoma"/>
                <a:cs typeface="Tahoma"/>
              </a:rPr>
              <a:t>compatible;</a:t>
            </a:r>
            <a:r>
              <a:rPr sz="2400" spc="10" dirty="0">
                <a:solidFill>
                  <a:srgbClr val="545471"/>
                </a:solidFill>
                <a:latin typeface="Tahoma"/>
                <a:cs typeface="Tahoma"/>
              </a:rPr>
              <a:t> </a:t>
            </a:r>
            <a:r>
              <a:rPr sz="2400" spc="-5" dirty="0">
                <a:solidFill>
                  <a:srgbClr val="545471"/>
                </a:solidFill>
                <a:latin typeface="Tahoma"/>
                <a:cs typeface="Tahoma"/>
              </a:rPr>
              <a:t>therefore, </a:t>
            </a:r>
            <a:r>
              <a:rPr sz="2400" spc="-735" dirty="0">
                <a:solidFill>
                  <a:srgbClr val="545471"/>
                </a:solidFill>
                <a:latin typeface="Tahoma"/>
                <a:cs typeface="Tahoma"/>
              </a:rPr>
              <a:t> </a:t>
            </a:r>
            <a:r>
              <a:rPr sz="2400" spc="-5" dirty="0">
                <a:solidFill>
                  <a:srgbClr val="545471"/>
                </a:solidFill>
                <a:latin typeface="Tahoma"/>
                <a:cs typeface="Tahoma"/>
              </a:rPr>
              <a:t>they</a:t>
            </a:r>
            <a:r>
              <a:rPr sz="2400" dirty="0">
                <a:solidFill>
                  <a:srgbClr val="545471"/>
                </a:solidFill>
                <a:latin typeface="Tahoma"/>
                <a:cs typeface="Tahoma"/>
              </a:rPr>
              <a:t> </a:t>
            </a:r>
            <a:r>
              <a:rPr sz="2400" spc="-5" dirty="0">
                <a:solidFill>
                  <a:srgbClr val="545471"/>
                </a:solidFill>
                <a:latin typeface="Tahoma"/>
                <a:cs typeface="Tahoma"/>
              </a:rPr>
              <a:t>require</a:t>
            </a:r>
            <a:r>
              <a:rPr sz="2400" spc="5" dirty="0">
                <a:solidFill>
                  <a:srgbClr val="545471"/>
                </a:solidFill>
                <a:latin typeface="Tahoma"/>
                <a:cs typeface="Tahoma"/>
              </a:rPr>
              <a:t> </a:t>
            </a:r>
            <a:r>
              <a:rPr sz="2400" dirty="0">
                <a:solidFill>
                  <a:srgbClr val="545471"/>
                </a:solidFill>
                <a:latin typeface="Tahoma"/>
                <a:cs typeface="Tahoma"/>
              </a:rPr>
              <a:t>a</a:t>
            </a:r>
            <a:r>
              <a:rPr sz="2400" spc="5" dirty="0">
                <a:solidFill>
                  <a:srgbClr val="545471"/>
                </a:solidFill>
                <a:latin typeface="Tahoma"/>
                <a:cs typeface="Tahoma"/>
              </a:rPr>
              <a:t> </a:t>
            </a:r>
            <a:r>
              <a:rPr sz="2400" spc="-5" dirty="0">
                <a:solidFill>
                  <a:srgbClr val="545471"/>
                </a:solidFill>
                <a:latin typeface="Tahoma"/>
                <a:cs typeface="Tahoma"/>
              </a:rPr>
              <a:t>line</a:t>
            </a:r>
            <a:r>
              <a:rPr sz="2400" spc="5" dirty="0">
                <a:solidFill>
                  <a:srgbClr val="545471"/>
                </a:solidFill>
                <a:latin typeface="Tahoma"/>
                <a:cs typeface="Tahoma"/>
              </a:rPr>
              <a:t> </a:t>
            </a:r>
            <a:r>
              <a:rPr sz="2400" spc="-5" dirty="0">
                <a:solidFill>
                  <a:srgbClr val="545471"/>
                </a:solidFill>
                <a:latin typeface="Tahoma"/>
                <a:cs typeface="Tahoma"/>
              </a:rPr>
              <a:t>driver</a:t>
            </a:r>
            <a:r>
              <a:rPr sz="2400" dirty="0">
                <a:solidFill>
                  <a:srgbClr val="545471"/>
                </a:solidFill>
                <a:latin typeface="Tahoma"/>
                <a:cs typeface="Tahoma"/>
              </a:rPr>
              <a:t> </a:t>
            </a:r>
            <a:r>
              <a:rPr sz="2400" spc="-5" dirty="0">
                <a:solidFill>
                  <a:srgbClr val="545471"/>
                </a:solidFill>
                <a:latin typeface="Tahoma"/>
                <a:cs typeface="Tahoma"/>
              </a:rPr>
              <a:t>to</a:t>
            </a:r>
            <a:r>
              <a:rPr sz="2400" spc="5" dirty="0">
                <a:solidFill>
                  <a:srgbClr val="545471"/>
                </a:solidFill>
                <a:latin typeface="Tahoma"/>
                <a:cs typeface="Tahoma"/>
              </a:rPr>
              <a:t> </a:t>
            </a:r>
            <a:r>
              <a:rPr sz="2400" spc="-5" dirty="0">
                <a:solidFill>
                  <a:srgbClr val="545471"/>
                </a:solidFill>
                <a:latin typeface="Tahoma"/>
                <a:cs typeface="Tahoma"/>
              </a:rPr>
              <a:t>make</a:t>
            </a:r>
            <a:r>
              <a:rPr sz="2400" spc="5" dirty="0">
                <a:solidFill>
                  <a:srgbClr val="545471"/>
                </a:solidFill>
                <a:latin typeface="Tahoma"/>
                <a:cs typeface="Tahoma"/>
              </a:rPr>
              <a:t> </a:t>
            </a:r>
            <a:r>
              <a:rPr sz="2400" spc="-5" dirty="0">
                <a:solidFill>
                  <a:srgbClr val="545471"/>
                </a:solidFill>
                <a:latin typeface="Tahoma"/>
                <a:cs typeface="Tahoma"/>
              </a:rPr>
              <a:t>them </a:t>
            </a:r>
            <a:r>
              <a:rPr sz="2400" dirty="0">
                <a:solidFill>
                  <a:srgbClr val="545471"/>
                </a:solidFill>
                <a:latin typeface="Tahoma"/>
                <a:cs typeface="Tahoma"/>
              </a:rPr>
              <a:t> </a:t>
            </a:r>
            <a:r>
              <a:rPr sz="2400" spc="-5" dirty="0">
                <a:solidFill>
                  <a:srgbClr val="545471"/>
                </a:solidFill>
                <a:latin typeface="Tahoma"/>
                <a:cs typeface="Tahoma"/>
              </a:rPr>
              <a:t>RS232 </a:t>
            </a:r>
            <a:r>
              <a:rPr sz="2400" spc="-10" dirty="0">
                <a:solidFill>
                  <a:srgbClr val="545471"/>
                </a:solidFill>
                <a:latin typeface="Tahoma"/>
                <a:cs typeface="Tahoma"/>
              </a:rPr>
              <a:t>compatible</a:t>
            </a:r>
            <a:endParaRPr sz="2400" dirty="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841" y="377952"/>
            <a:ext cx="2209165" cy="6195695"/>
          </a:xfrm>
          <a:prstGeom prst="rect">
            <a:avLst/>
          </a:prstGeom>
          <a:solidFill>
            <a:srgbClr val="FF0000"/>
          </a:solidFill>
        </p:spPr>
        <p:txBody>
          <a:bodyPr vert="horz" wrap="square" lIns="0" tIns="0" rIns="0" bIns="0" rtlCol="0">
            <a:spAutoFit/>
          </a:bodyPr>
          <a:lstStyle/>
          <a:p>
            <a:pPr>
              <a:lnSpc>
                <a:spcPct val="100000"/>
              </a:lnSpc>
            </a:pPr>
            <a:endParaRPr sz="2900">
              <a:latin typeface="Times New Roman"/>
              <a:cs typeface="Times New Roman"/>
            </a:endParaRPr>
          </a:p>
          <a:p>
            <a:pPr marL="27940" marR="35560" indent="635" algn="ctr">
              <a:lnSpc>
                <a:spcPct val="100000"/>
              </a:lnSpc>
              <a:spcBef>
                <a:spcPts val="2315"/>
              </a:spcBef>
            </a:pP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a:t>
            </a:r>
            <a:r>
              <a:rPr sz="2400" dirty="0">
                <a:solidFill>
                  <a:srgbClr val="FFFFFF"/>
                </a:solidFill>
                <a:latin typeface="Tahoma"/>
                <a:cs typeface="Tahoma"/>
              </a:rPr>
              <a:t> </a:t>
            </a:r>
            <a:r>
              <a:rPr sz="2400" spc="-5" dirty="0">
                <a:solidFill>
                  <a:srgbClr val="FFFFFF"/>
                </a:solidFill>
                <a:latin typeface="Tahoma"/>
                <a:cs typeface="Tahoma"/>
              </a:rPr>
              <a:t>TION </a:t>
            </a:r>
            <a:r>
              <a:rPr sz="2400" dirty="0">
                <a:solidFill>
                  <a:srgbClr val="FFFFFF"/>
                </a:solidFill>
                <a:latin typeface="Tahoma"/>
                <a:cs typeface="Tahoma"/>
              </a:rPr>
              <a:t> </a:t>
            </a:r>
            <a:r>
              <a:rPr sz="2400" spc="-10" dirty="0">
                <a:solidFill>
                  <a:srgbClr val="FFFFFF"/>
                </a:solidFill>
                <a:latin typeface="Tahoma"/>
                <a:cs typeface="Tahoma"/>
              </a:rPr>
              <a:t>PROGRAMMING</a:t>
            </a:r>
            <a:endParaRPr sz="2400">
              <a:latin typeface="Tahoma"/>
              <a:cs typeface="Tahoma"/>
            </a:endParaRPr>
          </a:p>
        </p:txBody>
      </p:sp>
      <p:sp>
        <p:nvSpPr>
          <p:cNvPr id="3" name="object 3"/>
          <p:cNvSpPr txBox="1"/>
          <p:nvPr/>
        </p:nvSpPr>
        <p:spPr>
          <a:xfrm>
            <a:off x="3140335" y="753872"/>
            <a:ext cx="6487795" cy="2586355"/>
          </a:xfrm>
          <a:prstGeom prst="rect">
            <a:avLst/>
          </a:prstGeom>
        </p:spPr>
        <p:txBody>
          <a:bodyPr vert="horz" wrap="square" lIns="0" tIns="98425" rIns="0" bIns="0" rtlCol="0">
            <a:spAutoFit/>
          </a:bodyPr>
          <a:lstStyle/>
          <a:p>
            <a:pPr marL="355600" marR="5080" indent="-342900" algn="just">
              <a:lnSpc>
                <a:spcPct val="80000"/>
              </a:lnSpc>
              <a:spcBef>
                <a:spcPts val="775"/>
              </a:spcBef>
              <a:buClr>
                <a:srgbClr val="FF0000"/>
              </a:buClr>
              <a:buSzPct val="60714"/>
              <a:buFont typeface="Wingdings"/>
              <a:buChar char=""/>
              <a:tabLst>
                <a:tab pos="355600" algn="l"/>
              </a:tabLst>
            </a:pPr>
            <a:r>
              <a:rPr sz="2800" dirty="0">
                <a:latin typeface="Tahoma"/>
                <a:cs typeface="Tahoma"/>
              </a:rPr>
              <a:t>To allow data transfer between the PC </a:t>
            </a:r>
            <a:r>
              <a:rPr sz="2800" spc="-860" dirty="0">
                <a:latin typeface="Tahoma"/>
                <a:cs typeface="Tahoma"/>
              </a:rPr>
              <a:t> </a:t>
            </a:r>
            <a:r>
              <a:rPr sz="2800" dirty="0">
                <a:latin typeface="Tahoma"/>
                <a:cs typeface="Tahoma"/>
              </a:rPr>
              <a:t>and an 8051 </a:t>
            </a:r>
            <a:r>
              <a:rPr sz="2800" spc="-5" dirty="0">
                <a:latin typeface="Tahoma"/>
                <a:cs typeface="Tahoma"/>
              </a:rPr>
              <a:t>system without </a:t>
            </a:r>
            <a:r>
              <a:rPr sz="2800" dirty="0">
                <a:latin typeface="Tahoma"/>
                <a:cs typeface="Tahoma"/>
              </a:rPr>
              <a:t>any </a:t>
            </a:r>
            <a:r>
              <a:rPr sz="2800" spc="-5" dirty="0">
                <a:latin typeface="Tahoma"/>
                <a:cs typeface="Tahoma"/>
              </a:rPr>
              <a:t>error, </a:t>
            </a:r>
            <a:r>
              <a:rPr sz="2800" spc="-860" dirty="0">
                <a:latin typeface="Tahoma"/>
                <a:cs typeface="Tahoma"/>
              </a:rPr>
              <a:t> </a:t>
            </a:r>
            <a:r>
              <a:rPr sz="2800" dirty="0">
                <a:latin typeface="Tahoma"/>
                <a:cs typeface="Tahoma"/>
              </a:rPr>
              <a:t>we</a:t>
            </a:r>
            <a:r>
              <a:rPr sz="2800" spc="-15" dirty="0">
                <a:latin typeface="Tahoma"/>
                <a:cs typeface="Tahoma"/>
              </a:rPr>
              <a:t> </a:t>
            </a:r>
            <a:r>
              <a:rPr sz="2800" dirty="0">
                <a:latin typeface="Tahoma"/>
                <a:cs typeface="Tahoma"/>
              </a:rPr>
              <a:t>must</a:t>
            </a:r>
            <a:r>
              <a:rPr sz="2800" spc="-10" dirty="0">
                <a:latin typeface="Tahoma"/>
                <a:cs typeface="Tahoma"/>
              </a:rPr>
              <a:t> </a:t>
            </a:r>
            <a:r>
              <a:rPr sz="2800" dirty="0">
                <a:latin typeface="Tahoma"/>
                <a:cs typeface="Tahoma"/>
              </a:rPr>
              <a:t>make</a:t>
            </a:r>
            <a:r>
              <a:rPr sz="2800" spc="-10" dirty="0">
                <a:latin typeface="Tahoma"/>
                <a:cs typeface="Tahoma"/>
              </a:rPr>
              <a:t> </a:t>
            </a:r>
            <a:r>
              <a:rPr sz="2800" dirty="0">
                <a:latin typeface="Tahoma"/>
                <a:cs typeface="Tahoma"/>
              </a:rPr>
              <a:t>sure</a:t>
            </a:r>
            <a:r>
              <a:rPr sz="2800" spc="-15" dirty="0">
                <a:latin typeface="Tahoma"/>
                <a:cs typeface="Tahoma"/>
              </a:rPr>
              <a:t> </a:t>
            </a:r>
            <a:r>
              <a:rPr sz="2800" dirty="0">
                <a:latin typeface="Tahoma"/>
                <a:cs typeface="Tahoma"/>
              </a:rPr>
              <a:t>that</a:t>
            </a:r>
            <a:r>
              <a:rPr sz="2800" spc="-10" dirty="0">
                <a:latin typeface="Tahoma"/>
                <a:cs typeface="Tahoma"/>
              </a:rPr>
              <a:t> </a:t>
            </a:r>
            <a:r>
              <a:rPr sz="2800" dirty="0">
                <a:latin typeface="Tahoma"/>
                <a:cs typeface="Tahoma"/>
              </a:rPr>
              <a:t>the</a:t>
            </a:r>
            <a:r>
              <a:rPr sz="2800" spc="-10" dirty="0">
                <a:latin typeface="Tahoma"/>
                <a:cs typeface="Tahoma"/>
              </a:rPr>
              <a:t> </a:t>
            </a:r>
            <a:r>
              <a:rPr sz="2800" dirty="0">
                <a:latin typeface="Tahoma"/>
                <a:cs typeface="Tahoma"/>
              </a:rPr>
              <a:t>baud</a:t>
            </a:r>
            <a:r>
              <a:rPr sz="2800" spc="-10" dirty="0">
                <a:latin typeface="Tahoma"/>
                <a:cs typeface="Tahoma"/>
              </a:rPr>
              <a:t> </a:t>
            </a:r>
            <a:r>
              <a:rPr sz="2800" dirty="0">
                <a:latin typeface="Tahoma"/>
                <a:cs typeface="Tahoma"/>
              </a:rPr>
              <a:t>rate</a:t>
            </a:r>
          </a:p>
          <a:p>
            <a:pPr marL="355600" marR="59690" algn="just">
              <a:lnSpc>
                <a:spcPct val="76600"/>
              </a:lnSpc>
              <a:spcBef>
                <a:spcPts val="105"/>
              </a:spcBef>
            </a:pPr>
            <a:r>
              <a:rPr sz="2800" spc="-5" dirty="0">
                <a:latin typeface="Tahoma"/>
                <a:cs typeface="Tahoma"/>
              </a:rPr>
              <a:t>of 8051 system matches the baud rate </a:t>
            </a:r>
            <a:r>
              <a:rPr sz="2800" spc="-860" dirty="0">
                <a:latin typeface="Tahoma"/>
                <a:cs typeface="Tahoma"/>
              </a:rPr>
              <a:t> </a:t>
            </a:r>
            <a:r>
              <a:rPr sz="2800" spc="-5" dirty="0">
                <a:latin typeface="Tahoma"/>
                <a:cs typeface="Tahoma"/>
              </a:rPr>
              <a:t>of the </a:t>
            </a:r>
            <a:r>
              <a:rPr sz="2800" spc="-10" dirty="0">
                <a:latin typeface="Tahoma"/>
                <a:cs typeface="Tahoma"/>
              </a:rPr>
              <a:t>PC</a:t>
            </a:r>
            <a:r>
              <a:rPr sz="2950" spc="-10" dirty="0">
                <a:latin typeface="Tahoma"/>
                <a:cs typeface="Tahoma"/>
              </a:rPr>
              <a:t>’</a:t>
            </a:r>
            <a:r>
              <a:rPr sz="2800" spc="-10" dirty="0">
                <a:latin typeface="Tahoma"/>
                <a:cs typeface="Tahoma"/>
              </a:rPr>
              <a:t>s</a:t>
            </a:r>
            <a:r>
              <a:rPr sz="2800" spc="-5" dirty="0">
                <a:latin typeface="Tahoma"/>
                <a:cs typeface="Tahoma"/>
              </a:rPr>
              <a:t> </a:t>
            </a:r>
            <a:r>
              <a:rPr sz="2800" dirty="0">
                <a:latin typeface="Tahoma"/>
                <a:cs typeface="Tahoma"/>
              </a:rPr>
              <a:t>COM</a:t>
            </a:r>
            <a:r>
              <a:rPr sz="2800" spc="-5" dirty="0">
                <a:latin typeface="Tahoma"/>
                <a:cs typeface="Tahoma"/>
              </a:rPr>
              <a:t> </a:t>
            </a:r>
            <a:r>
              <a:rPr sz="2800" dirty="0">
                <a:latin typeface="Tahoma"/>
                <a:cs typeface="Tahoma"/>
              </a:rPr>
              <a:t>port</a:t>
            </a:r>
          </a:p>
          <a:p>
            <a:pPr marL="355600" marR="184150" indent="-342900" algn="just">
              <a:lnSpc>
                <a:spcPct val="80000"/>
              </a:lnSpc>
              <a:spcBef>
                <a:spcPts val="650"/>
              </a:spcBef>
              <a:buClr>
                <a:srgbClr val="FF0000"/>
              </a:buClr>
              <a:buSzPct val="60714"/>
              <a:buFont typeface="Wingdings"/>
              <a:buChar char=""/>
              <a:tabLst>
                <a:tab pos="355600" algn="l"/>
              </a:tabLst>
            </a:pPr>
            <a:r>
              <a:rPr sz="2800" dirty="0">
                <a:latin typeface="Tahoma"/>
                <a:cs typeface="Tahoma"/>
              </a:rPr>
              <a:t>Hyperterminal</a:t>
            </a:r>
            <a:r>
              <a:rPr sz="2800" spc="-35" dirty="0">
                <a:latin typeface="Tahoma"/>
                <a:cs typeface="Tahoma"/>
              </a:rPr>
              <a:t> </a:t>
            </a:r>
            <a:r>
              <a:rPr sz="2800" dirty="0">
                <a:latin typeface="Tahoma"/>
                <a:cs typeface="Tahoma"/>
              </a:rPr>
              <a:t>function</a:t>
            </a:r>
            <a:r>
              <a:rPr sz="2800" spc="-25" dirty="0">
                <a:latin typeface="Tahoma"/>
                <a:cs typeface="Tahoma"/>
              </a:rPr>
              <a:t> </a:t>
            </a:r>
            <a:r>
              <a:rPr sz="2800" dirty="0">
                <a:latin typeface="Tahoma"/>
                <a:cs typeface="Tahoma"/>
              </a:rPr>
              <a:t>supports</a:t>
            </a:r>
            <a:r>
              <a:rPr sz="2800" spc="-30" dirty="0">
                <a:latin typeface="Tahoma"/>
                <a:cs typeface="Tahoma"/>
              </a:rPr>
              <a:t> </a:t>
            </a:r>
            <a:r>
              <a:rPr sz="2800" dirty="0">
                <a:latin typeface="Tahoma"/>
                <a:cs typeface="Tahoma"/>
              </a:rPr>
              <a:t>baud </a:t>
            </a:r>
            <a:r>
              <a:rPr sz="2800" spc="-860" dirty="0">
                <a:latin typeface="Tahoma"/>
                <a:cs typeface="Tahoma"/>
              </a:rPr>
              <a:t> </a:t>
            </a:r>
            <a:r>
              <a:rPr sz="2800" spc="-5" dirty="0">
                <a:latin typeface="Tahoma"/>
                <a:cs typeface="Tahoma"/>
              </a:rPr>
              <a:t>rates</a:t>
            </a:r>
            <a:r>
              <a:rPr sz="2800" spc="-10" dirty="0">
                <a:latin typeface="Tahoma"/>
                <a:cs typeface="Tahoma"/>
              </a:rPr>
              <a:t> </a:t>
            </a:r>
            <a:r>
              <a:rPr sz="2800" dirty="0">
                <a:latin typeface="Tahoma"/>
                <a:cs typeface="Tahoma"/>
              </a:rPr>
              <a:t>much</a:t>
            </a:r>
            <a:r>
              <a:rPr sz="2800" spc="-10" dirty="0">
                <a:latin typeface="Tahoma"/>
                <a:cs typeface="Tahoma"/>
              </a:rPr>
              <a:t> </a:t>
            </a:r>
            <a:r>
              <a:rPr sz="2800" dirty="0">
                <a:latin typeface="Tahoma"/>
                <a:cs typeface="Tahoma"/>
              </a:rPr>
              <a:t>higher</a:t>
            </a:r>
            <a:r>
              <a:rPr sz="2800" spc="-10" dirty="0">
                <a:latin typeface="Tahoma"/>
                <a:cs typeface="Tahoma"/>
              </a:rPr>
              <a:t> </a:t>
            </a:r>
            <a:r>
              <a:rPr sz="2800" spc="-5" dirty="0">
                <a:latin typeface="Tahoma"/>
                <a:cs typeface="Tahoma"/>
              </a:rPr>
              <a:t>than</a:t>
            </a:r>
            <a:r>
              <a:rPr sz="2800" spc="-10" dirty="0">
                <a:latin typeface="Tahoma"/>
                <a:cs typeface="Tahoma"/>
              </a:rPr>
              <a:t> </a:t>
            </a:r>
            <a:r>
              <a:rPr sz="2800" dirty="0">
                <a:latin typeface="Tahoma"/>
                <a:cs typeface="Tahoma"/>
              </a:rPr>
              <a:t>listed</a:t>
            </a:r>
            <a:r>
              <a:rPr sz="2800" spc="-10" dirty="0">
                <a:latin typeface="Tahoma"/>
                <a:cs typeface="Tahoma"/>
              </a:rPr>
              <a:t> </a:t>
            </a:r>
            <a:r>
              <a:rPr sz="2800" dirty="0">
                <a:latin typeface="Tahoma"/>
                <a:cs typeface="Tahoma"/>
              </a:rPr>
              <a:t>below</a:t>
            </a:r>
          </a:p>
        </p:txBody>
      </p:sp>
      <p:graphicFrame>
        <p:nvGraphicFramePr>
          <p:cNvPr id="4" name="object 4"/>
          <p:cNvGraphicFramePr>
            <a:graphicFrameLocks noGrp="1"/>
          </p:cNvGraphicFramePr>
          <p:nvPr/>
        </p:nvGraphicFramePr>
        <p:xfrm>
          <a:off x="4492637" y="3904678"/>
          <a:ext cx="1946275" cy="2483354"/>
        </p:xfrm>
        <a:graphic>
          <a:graphicData uri="http://schemas.openxmlformats.org/drawingml/2006/table">
            <a:tbl>
              <a:tblPr firstRow="1" bandRow="1">
                <a:tableStyleId>{2D5ABB26-0587-4C30-8999-92F81FD0307C}</a:tableStyleId>
              </a:tblPr>
              <a:tblGrid>
                <a:gridCol w="1946275"/>
              </a:tblGrid>
              <a:tr h="273558">
                <a:tc>
                  <a:txBody>
                    <a:bodyPr/>
                    <a:lstStyle/>
                    <a:p>
                      <a:pPr marL="635" algn="ctr">
                        <a:lnSpc>
                          <a:spcPct val="100000"/>
                        </a:lnSpc>
                        <a:spcBef>
                          <a:spcPts val="135"/>
                        </a:spcBef>
                      </a:pPr>
                      <a:r>
                        <a:rPr sz="1400" spc="-10" dirty="0">
                          <a:latin typeface="Tahoma"/>
                          <a:cs typeface="Tahoma"/>
                        </a:rPr>
                        <a:t>110</a:t>
                      </a:r>
                      <a:endParaRPr sz="1400">
                        <a:latin typeface="Tahoma"/>
                        <a:cs typeface="Tahoma"/>
                      </a:endParaRPr>
                    </a:p>
                  </a:txBody>
                  <a:tcPr marL="0" marR="0" marT="17145" marB="0">
                    <a:lnT w="38100">
                      <a:solidFill>
                        <a:srgbClr val="545472"/>
                      </a:solidFill>
                      <a:prstDash val="solid"/>
                    </a:lnT>
                    <a:lnB w="19050">
                      <a:solidFill>
                        <a:srgbClr val="545472"/>
                      </a:solidFill>
                      <a:prstDash val="solid"/>
                    </a:lnB>
                    <a:solidFill>
                      <a:srgbClr val="A7CCD9"/>
                    </a:solidFill>
                  </a:tcPr>
                </a:tc>
              </a:tr>
              <a:tr h="272795">
                <a:tc>
                  <a:txBody>
                    <a:bodyPr/>
                    <a:lstStyle/>
                    <a:p>
                      <a:pPr marL="635" algn="ctr">
                        <a:lnSpc>
                          <a:spcPct val="100000"/>
                        </a:lnSpc>
                        <a:spcBef>
                          <a:spcPts val="135"/>
                        </a:spcBef>
                      </a:pPr>
                      <a:r>
                        <a:rPr sz="1400" spc="-10" dirty="0">
                          <a:latin typeface="Tahoma"/>
                          <a:cs typeface="Tahoma"/>
                        </a:rPr>
                        <a:t>150</a:t>
                      </a:r>
                      <a:endParaRPr sz="1400">
                        <a:latin typeface="Tahoma"/>
                        <a:cs typeface="Tahoma"/>
                      </a:endParaRPr>
                    </a:p>
                  </a:txBody>
                  <a:tcPr marL="0" marR="0" marT="17145" marB="0">
                    <a:lnT w="19050">
                      <a:solidFill>
                        <a:srgbClr val="545472"/>
                      </a:solidFill>
                      <a:prstDash val="solid"/>
                    </a:lnT>
                    <a:lnB w="19050">
                      <a:solidFill>
                        <a:srgbClr val="545472"/>
                      </a:solidFill>
                      <a:prstDash val="solid"/>
                    </a:lnB>
                    <a:solidFill>
                      <a:srgbClr val="A7CCD9"/>
                    </a:solidFill>
                  </a:tcPr>
                </a:tc>
              </a:tr>
              <a:tr h="298703">
                <a:tc>
                  <a:txBody>
                    <a:bodyPr/>
                    <a:lstStyle/>
                    <a:p>
                      <a:pPr marL="635" algn="ctr">
                        <a:lnSpc>
                          <a:spcPct val="100000"/>
                        </a:lnSpc>
                        <a:spcBef>
                          <a:spcPts val="235"/>
                        </a:spcBef>
                      </a:pPr>
                      <a:r>
                        <a:rPr sz="1400" spc="-10" dirty="0">
                          <a:latin typeface="Tahoma"/>
                          <a:cs typeface="Tahoma"/>
                        </a:rPr>
                        <a:t>300</a:t>
                      </a:r>
                      <a:endParaRPr sz="1400">
                        <a:latin typeface="Tahoma"/>
                        <a:cs typeface="Tahoma"/>
                      </a:endParaRPr>
                    </a:p>
                  </a:txBody>
                  <a:tcPr marL="0" marR="0" marT="29845" marB="0">
                    <a:lnT w="19050">
                      <a:solidFill>
                        <a:srgbClr val="545472"/>
                      </a:solidFill>
                      <a:prstDash val="solid"/>
                    </a:lnT>
                    <a:lnB w="19050">
                      <a:solidFill>
                        <a:srgbClr val="545472"/>
                      </a:solidFill>
                      <a:prstDash val="solid"/>
                    </a:lnB>
                    <a:solidFill>
                      <a:srgbClr val="A7CCD9"/>
                    </a:solidFill>
                  </a:tcPr>
                </a:tc>
              </a:tr>
              <a:tr h="272796">
                <a:tc>
                  <a:txBody>
                    <a:bodyPr/>
                    <a:lstStyle/>
                    <a:p>
                      <a:pPr marL="635" algn="ctr">
                        <a:lnSpc>
                          <a:spcPct val="100000"/>
                        </a:lnSpc>
                        <a:spcBef>
                          <a:spcPts val="135"/>
                        </a:spcBef>
                      </a:pPr>
                      <a:r>
                        <a:rPr sz="1400" spc="-10" dirty="0">
                          <a:latin typeface="Tahoma"/>
                          <a:cs typeface="Tahoma"/>
                        </a:rPr>
                        <a:t>600</a:t>
                      </a:r>
                      <a:endParaRPr sz="1400">
                        <a:latin typeface="Tahoma"/>
                        <a:cs typeface="Tahoma"/>
                      </a:endParaRPr>
                    </a:p>
                  </a:txBody>
                  <a:tcPr marL="0" marR="0" marT="17145" marB="0">
                    <a:lnT w="19050">
                      <a:solidFill>
                        <a:srgbClr val="545472"/>
                      </a:solidFill>
                      <a:prstDash val="solid"/>
                    </a:lnT>
                    <a:lnB w="19050">
                      <a:solidFill>
                        <a:srgbClr val="545472"/>
                      </a:solidFill>
                      <a:prstDash val="solid"/>
                    </a:lnB>
                    <a:solidFill>
                      <a:srgbClr val="A7CCD9"/>
                    </a:solidFill>
                  </a:tcPr>
                </a:tc>
              </a:tr>
              <a:tr h="272795">
                <a:tc>
                  <a:txBody>
                    <a:bodyPr/>
                    <a:lstStyle/>
                    <a:p>
                      <a:pPr algn="ctr">
                        <a:lnSpc>
                          <a:spcPct val="100000"/>
                        </a:lnSpc>
                        <a:spcBef>
                          <a:spcPts val="135"/>
                        </a:spcBef>
                      </a:pPr>
                      <a:r>
                        <a:rPr sz="1400" spc="-10" dirty="0">
                          <a:latin typeface="Tahoma"/>
                          <a:cs typeface="Tahoma"/>
                        </a:rPr>
                        <a:t>1200</a:t>
                      </a:r>
                      <a:endParaRPr sz="1400">
                        <a:latin typeface="Tahoma"/>
                        <a:cs typeface="Tahoma"/>
                      </a:endParaRPr>
                    </a:p>
                  </a:txBody>
                  <a:tcPr marL="0" marR="0" marT="17145" marB="0">
                    <a:lnT w="19050">
                      <a:solidFill>
                        <a:srgbClr val="545472"/>
                      </a:solidFill>
                      <a:prstDash val="solid"/>
                    </a:lnT>
                    <a:lnB w="19050">
                      <a:solidFill>
                        <a:srgbClr val="545472"/>
                      </a:solidFill>
                      <a:prstDash val="solid"/>
                    </a:lnB>
                    <a:solidFill>
                      <a:srgbClr val="A7CCD9"/>
                    </a:solidFill>
                  </a:tcPr>
                </a:tc>
              </a:tr>
              <a:tr h="273558">
                <a:tc>
                  <a:txBody>
                    <a:bodyPr/>
                    <a:lstStyle/>
                    <a:p>
                      <a:pPr algn="ctr">
                        <a:lnSpc>
                          <a:spcPct val="100000"/>
                        </a:lnSpc>
                        <a:spcBef>
                          <a:spcPts val="135"/>
                        </a:spcBef>
                      </a:pPr>
                      <a:r>
                        <a:rPr sz="1400" spc="-10" dirty="0">
                          <a:latin typeface="Tahoma"/>
                          <a:cs typeface="Tahoma"/>
                        </a:rPr>
                        <a:t>2400</a:t>
                      </a:r>
                      <a:endParaRPr sz="1400">
                        <a:latin typeface="Tahoma"/>
                        <a:cs typeface="Tahoma"/>
                      </a:endParaRPr>
                    </a:p>
                  </a:txBody>
                  <a:tcPr marL="0" marR="0" marT="17145" marB="0">
                    <a:lnT w="19050">
                      <a:solidFill>
                        <a:srgbClr val="545472"/>
                      </a:solidFill>
                      <a:prstDash val="solid"/>
                    </a:lnT>
                    <a:lnB w="19050">
                      <a:solidFill>
                        <a:srgbClr val="545472"/>
                      </a:solidFill>
                      <a:prstDash val="solid"/>
                    </a:lnB>
                    <a:solidFill>
                      <a:srgbClr val="A7CCD9"/>
                    </a:solidFill>
                  </a:tcPr>
                </a:tc>
              </a:tr>
              <a:tr h="272796">
                <a:tc>
                  <a:txBody>
                    <a:bodyPr/>
                    <a:lstStyle/>
                    <a:p>
                      <a:pPr algn="ctr">
                        <a:lnSpc>
                          <a:spcPct val="100000"/>
                        </a:lnSpc>
                        <a:spcBef>
                          <a:spcPts val="135"/>
                        </a:spcBef>
                      </a:pPr>
                      <a:r>
                        <a:rPr sz="1400" spc="-10" dirty="0">
                          <a:latin typeface="Tahoma"/>
                          <a:cs typeface="Tahoma"/>
                        </a:rPr>
                        <a:t>4800</a:t>
                      </a:r>
                      <a:endParaRPr sz="1400">
                        <a:latin typeface="Tahoma"/>
                        <a:cs typeface="Tahoma"/>
                      </a:endParaRPr>
                    </a:p>
                  </a:txBody>
                  <a:tcPr marL="0" marR="0" marT="17145" marB="0">
                    <a:lnT w="19050">
                      <a:solidFill>
                        <a:srgbClr val="545472"/>
                      </a:solidFill>
                      <a:prstDash val="solid"/>
                    </a:lnT>
                    <a:lnB w="19050">
                      <a:solidFill>
                        <a:srgbClr val="545472"/>
                      </a:solidFill>
                      <a:prstDash val="solid"/>
                    </a:lnB>
                    <a:solidFill>
                      <a:srgbClr val="A7CCD9"/>
                    </a:solidFill>
                  </a:tcPr>
                </a:tc>
              </a:tr>
              <a:tr h="272795">
                <a:tc>
                  <a:txBody>
                    <a:bodyPr/>
                    <a:lstStyle/>
                    <a:p>
                      <a:pPr algn="ctr">
                        <a:lnSpc>
                          <a:spcPct val="100000"/>
                        </a:lnSpc>
                        <a:spcBef>
                          <a:spcPts val="135"/>
                        </a:spcBef>
                      </a:pPr>
                      <a:r>
                        <a:rPr sz="1400" spc="-10" dirty="0">
                          <a:latin typeface="Tahoma"/>
                          <a:cs typeface="Tahoma"/>
                        </a:rPr>
                        <a:t>9600</a:t>
                      </a:r>
                      <a:endParaRPr sz="1400">
                        <a:latin typeface="Tahoma"/>
                        <a:cs typeface="Tahoma"/>
                      </a:endParaRPr>
                    </a:p>
                  </a:txBody>
                  <a:tcPr marL="0" marR="0" marT="17145" marB="0">
                    <a:lnT w="19050">
                      <a:solidFill>
                        <a:srgbClr val="545472"/>
                      </a:solidFill>
                      <a:prstDash val="solid"/>
                    </a:lnT>
                    <a:lnB w="19050">
                      <a:solidFill>
                        <a:srgbClr val="545472"/>
                      </a:solidFill>
                      <a:prstDash val="solid"/>
                    </a:lnB>
                    <a:solidFill>
                      <a:srgbClr val="A7CCD9"/>
                    </a:solidFill>
                  </a:tcPr>
                </a:tc>
              </a:tr>
              <a:tr h="273558">
                <a:tc>
                  <a:txBody>
                    <a:bodyPr/>
                    <a:lstStyle/>
                    <a:p>
                      <a:pPr marL="635" algn="ctr">
                        <a:lnSpc>
                          <a:spcPct val="100000"/>
                        </a:lnSpc>
                        <a:spcBef>
                          <a:spcPts val="135"/>
                        </a:spcBef>
                      </a:pPr>
                      <a:r>
                        <a:rPr sz="1400" spc="-10" dirty="0">
                          <a:latin typeface="Tahoma"/>
                          <a:cs typeface="Tahoma"/>
                        </a:rPr>
                        <a:t>19200</a:t>
                      </a:r>
                      <a:endParaRPr sz="1400">
                        <a:latin typeface="Tahoma"/>
                        <a:cs typeface="Tahoma"/>
                      </a:endParaRPr>
                    </a:p>
                  </a:txBody>
                  <a:tcPr marL="0" marR="0" marT="17145" marB="0">
                    <a:lnT w="19050">
                      <a:solidFill>
                        <a:srgbClr val="545472"/>
                      </a:solidFill>
                      <a:prstDash val="solid"/>
                    </a:lnT>
                    <a:lnB w="38100">
                      <a:solidFill>
                        <a:srgbClr val="545472"/>
                      </a:solidFill>
                      <a:prstDash val="solid"/>
                    </a:lnB>
                    <a:solidFill>
                      <a:srgbClr val="A7CCD9"/>
                    </a:solidFill>
                  </a:tcPr>
                </a:tc>
              </a:tr>
            </a:tbl>
          </a:graphicData>
        </a:graphic>
      </p:graphicFrame>
      <p:pic>
        <p:nvPicPr>
          <p:cNvPr id="5" name="object 5"/>
          <p:cNvPicPr/>
          <p:nvPr/>
        </p:nvPicPr>
        <p:blipFill>
          <a:blip r:embed="rId2" cstate="print"/>
          <a:stretch>
            <a:fillRect/>
          </a:stretch>
        </p:blipFill>
        <p:spPr>
          <a:xfrm>
            <a:off x="4257941" y="3433571"/>
            <a:ext cx="1711452" cy="329946"/>
          </a:xfrm>
          <a:prstGeom prst="rect">
            <a:avLst/>
          </a:prstGeom>
        </p:spPr>
      </p:pic>
      <p:sp>
        <p:nvSpPr>
          <p:cNvPr id="6" name="object 6"/>
          <p:cNvSpPr txBox="1"/>
          <p:nvPr/>
        </p:nvSpPr>
        <p:spPr>
          <a:xfrm>
            <a:off x="4257941" y="3433571"/>
            <a:ext cx="1711960" cy="330200"/>
          </a:xfrm>
          <a:prstGeom prst="rect">
            <a:avLst/>
          </a:prstGeom>
          <a:ln w="9525">
            <a:solidFill>
              <a:srgbClr val="545472"/>
            </a:solidFill>
          </a:ln>
        </p:spPr>
        <p:txBody>
          <a:bodyPr vert="horz" wrap="square" lIns="0" tIns="20320" rIns="0" bIns="0" rtlCol="0">
            <a:spAutoFit/>
          </a:bodyPr>
          <a:lstStyle/>
          <a:p>
            <a:pPr marL="162560">
              <a:lnSpc>
                <a:spcPct val="100000"/>
              </a:lnSpc>
              <a:spcBef>
                <a:spcPts val="160"/>
              </a:spcBef>
            </a:pPr>
            <a:r>
              <a:rPr sz="1800" spc="-5" dirty="0">
                <a:solidFill>
                  <a:srgbClr val="FFFFFF"/>
                </a:solidFill>
                <a:latin typeface="Times New Roman"/>
                <a:cs typeface="Times New Roman"/>
              </a:rPr>
              <a:t>PC</a:t>
            </a:r>
            <a:r>
              <a:rPr sz="1800" spc="-35" dirty="0">
                <a:solidFill>
                  <a:srgbClr val="FFFFFF"/>
                </a:solidFill>
                <a:latin typeface="Times New Roman"/>
                <a:cs typeface="Times New Roman"/>
              </a:rPr>
              <a:t> </a:t>
            </a:r>
            <a:r>
              <a:rPr sz="1800" spc="-5" dirty="0">
                <a:solidFill>
                  <a:srgbClr val="FFFFFF"/>
                </a:solidFill>
                <a:latin typeface="Times New Roman"/>
                <a:cs typeface="Times New Roman"/>
              </a:rPr>
              <a:t>Baud</a:t>
            </a:r>
            <a:r>
              <a:rPr sz="1800" spc="-30" dirty="0">
                <a:solidFill>
                  <a:srgbClr val="FFFFFF"/>
                </a:solidFill>
                <a:latin typeface="Times New Roman"/>
                <a:cs typeface="Times New Roman"/>
              </a:rPr>
              <a:t> </a:t>
            </a:r>
            <a:r>
              <a:rPr sz="1800" spc="-5" dirty="0">
                <a:solidFill>
                  <a:srgbClr val="FFFFFF"/>
                </a:solidFill>
                <a:latin typeface="Times New Roman"/>
                <a:cs typeface="Times New Roman"/>
              </a:rPr>
              <a:t>Rates</a:t>
            </a:r>
            <a:endParaRPr sz="1800">
              <a:latin typeface="Times New Roman"/>
              <a:cs typeface="Times New Roman"/>
            </a:endParaRPr>
          </a:p>
        </p:txBody>
      </p:sp>
      <p:sp>
        <p:nvSpPr>
          <p:cNvPr id="7" name="object 7"/>
          <p:cNvSpPr txBox="1"/>
          <p:nvPr/>
        </p:nvSpPr>
        <p:spPr>
          <a:xfrm>
            <a:off x="6544189" y="6108446"/>
            <a:ext cx="2098040" cy="451484"/>
          </a:xfrm>
          <a:prstGeom prst="rect">
            <a:avLst/>
          </a:prstGeom>
        </p:spPr>
        <p:txBody>
          <a:bodyPr vert="horz" wrap="square" lIns="0" tIns="12065" rIns="0" bIns="0" rtlCol="0">
            <a:spAutoFit/>
          </a:bodyPr>
          <a:lstStyle/>
          <a:p>
            <a:pPr marL="12700" marR="5080">
              <a:lnSpc>
                <a:spcPct val="100000"/>
              </a:lnSpc>
              <a:spcBef>
                <a:spcPts val="95"/>
              </a:spcBef>
            </a:pPr>
            <a:r>
              <a:rPr sz="1400" spc="-5" dirty="0">
                <a:solidFill>
                  <a:srgbClr val="545471"/>
                </a:solidFill>
                <a:latin typeface="Tahoma"/>
                <a:cs typeface="Tahoma"/>
              </a:rPr>
              <a:t>Baud rates supported by </a:t>
            </a:r>
            <a:r>
              <a:rPr sz="1400" dirty="0">
                <a:solidFill>
                  <a:srgbClr val="545471"/>
                </a:solidFill>
                <a:latin typeface="Tahoma"/>
                <a:cs typeface="Tahoma"/>
              </a:rPr>
              <a:t> </a:t>
            </a:r>
            <a:r>
              <a:rPr sz="1400" spc="-5" dirty="0">
                <a:solidFill>
                  <a:srgbClr val="545471"/>
                </a:solidFill>
                <a:latin typeface="Tahoma"/>
                <a:cs typeface="Tahoma"/>
              </a:rPr>
              <a:t>486/Pentium</a:t>
            </a:r>
            <a:r>
              <a:rPr sz="1400" spc="-10" dirty="0">
                <a:solidFill>
                  <a:srgbClr val="545471"/>
                </a:solidFill>
                <a:latin typeface="Tahoma"/>
                <a:cs typeface="Tahoma"/>
              </a:rPr>
              <a:t> </a:t>
            </a:r>
            <a:r>
              <a:rPr sz="1400" spc="-5" dirty="0">
                <a:solidFill>
                  <a:srgbClr val="545471"/>
                </a:solidFill>
                <a:latin typeface="Tahoma"/>
                <a:cs typeface="Tahoma"/>
              </a:rPr>
              <a:t>IBM</a:t>
            </a:r>
            <a:r>
              <a:rPr sz="1400" spc="-10" dirty="0">
                <a:solidFill>
                  <a:srgbClr val="545471"/>
                </a:solidFill>
                <a:latin typeface="Tahoma"/>
                <a:cs typeface="Tahoma"/>
              </a:rPr>
              <a:t> </a:t>
            </a:r>
            <a:r>
              <a:rPr sz="1400" spc="-5" dirty="0">
                <a:solidFill>
                  <a:srgbClr val="545471"/>
                </a:solidFill>
                <a:latin typeface="Tahoma"/>
                <a:cs typeface="Tahoma"/>
              </a:rPr>
              <a:t>PC BIOS</a:t>
            </a:r>
            <a:endParaRPr sz="1400">
              <a:latin typeface="Tahoma"/>
              <a:cs typeface="Tahoma"/>
            </a:endParaRPr>
          </a:p>
        </p:txBody>
      </p:sp>
    </p:spTree>
    <p:extLst>
      <p:ext uri="{BB962C8B-B14F-4D97-AF65-F5344CB8AC3E}">
        <p14:creationId xmlns:p14="http://schemas.microsoft.com/office/powerpoint/2010/main" val="324939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6329" y="1083055"/>
            <a:ext cx="2163445" cy="1791970"/>
          </a:xfrm>
          <a:prstGeom prst="rect">
            <a:avLst/>
          </a:prstGeom>
        </p:spPr>
        <p:txBody>
          <a:bodyPr vert="horz" wrap="square" lIns="0" tIns="12700" rIns="0" bIns="0" rtlCol="0">
            <a:spAutoFit/>
          </a:bodyPr>
          <a:lstStyle/>
          <a:p>
            <a:pPr marL="12065" marR="5080" indent="635" algn="ctr">
              <a:lnSpc>
                <a:spcPct val="100000"/>
              </a:lnSpc>
              <a:spcBef>
                <a:spcPts val="100"/>
              </a:spcBef>
            </a:pPr>
            <a:r>
              <a:rPr spc="-5" dirty="0"/>
              <a:t>SERIAL </a:t>
            </a:r>
            <a:r>
              <a:rPr dirty="0"/>
              <a:t> </a:t>
            </a:r>
            <a:r>
              <a:rPr spc="-5" dirty="0"/>
              <a:t>COMMUNICA- </a:t>
            </a:r>
            <a:r>
              <a:rPr dirty="0"/>
              <a:t> </a:t>
            </a:r>
            <a:r>
              <a:rPr spc="-5" dirty="0"/>
              <a:t>TION </a:t>
            </a:r>
            <a:r>
              <a:rPr dirty="0"/>
              <a:t> </a:t>
            </a:r>
            <a:r>
              <a:rPr spc="-10" dirty="0"/>
              <a:t>PROGRAMMING</a:t>
            </a:r>
          </a:p>
          <a:p>
            <a:pPr algn="ctr">
              <a:lnSpc>
                <a:spcPts val="2385"/>
              </a:lnSpc>
            </a:pPr>
            <a:r>
              <a:rPr sz="2000" spc="-5" dirty="0"/>
              <a:t>(cont’)</a:t>
            </a:r>
            <a:endParaRPr sz="2000"/>
          </a:p>
        </p:txBody>
      </p:sp>
      <p:sp>
        <p:nvSpPr>
          <p:cNvPr id="3" name="object 3"/>
          <p:cNvSpPr/>
          <p:nvPr/>
        </p:nvSpPr>
        <p:spPr>
          <a:xfrm>
            <a:off x="3175139" y="482345"/>
            <a:ext cx="6616700" cy="6038850"/>
          </a:xfrm>
          <a:custGeom>
            <a:avLst/>
            <a:gdLst/>
            <a:ahLst/>
            <a:cxnLst/>
            <a:rect l="l" t="t" r="r" b="b"/>
            <a:pathLst>
              <a:path w="6616700" h="6038850">
                <a:moveTo>
                  <a:pt x="0" y="0"/>
                </a:moveTo>
                <a:lnTo>
                  <a:pt x="0" y="6038850"/>
                </a:lnTo>
                <a:lnTo>
                  <a:pt x="6616446" y="6038850"/>
                </a:lnTo>
                <a:lnTo>
                  <a:pt x="6616446" y="0"/>
                </a:lnTo>
                <a:lnTo>
                  <a:pt x="0" y="0"/>
                </a:lnTo>
                <a:close/>
              </a:path>
            </a:pathLst>
          </a:custGeom>
          <a:ln w="9525">
            <a:solidFill>
              <a:srgbClr val="000000"/>
            </a:solidFill>
          </a:ln>
        </p:spPr>
        <p:txBody>
          <a:bodyPr wrap="square" lIns="0" tIns="0" rIns="0" bIns="0" rtlCol="0"/>
          <a:lstStyle/>
          <a:p>
            <a:endParaRPr/>
          </a:p>
        </p:txBody>
      </p:sp>
      <p:graphicFrame>
        <p:nvGraphicFramePr>
          <p:cNvPr id="7" name="object 7"/>
          <p:cNvGraphicFramePr>
            <a:graphicFrameLocks noGrp="1"/>
          </p:cNvGraphicFramePr>
          <p:nvPr>
            <p:extLst>
              <p:ext uri="{D42A27DB-BD31-4B8C-83A1-F6EECF244321}">
                <p14:modId xmlns:p14="http://schemas.microsoft.com/office/powerpoint/2010/main" val="3887679828"/>
              </p:ext>
            </p:extLst>
          </p:nvPr>
        </p:nvGraphicFramePr>
        <p:xfrm>
          <a:off x="6042672" y="1495425"/>
          <a:ext cx="3598545" cy="1396744"/>
        </p:xfrm>
        <a:graphic>
          <a:graphicData uri="http://schemas.openxmlformats.org/drawingml/2006/table">
            <a:tbl>
              <a:tblPr firstRow="1" bandRow="1">
                <a:tableStyleId>{2D5ABB26-0587-4C30-8999-92F81FD0307C}</a:tableStyleId>
              </a:tblPr>
              <a:tblGrid>
                <a:gridCol w="1073150"/>
                <a:gridCol w="1476375"/>
                <a:gridCol w="1049020"/>
              </a:tblGrid>
              <a:tr h="304800">
                <a:tc>
                  <a:txBody>
                    <a:bodyPr/>
                    <a:lstStyle/>
                    <a:p>
                      <a:pPr marR="80010" algn="ctr">
                        <a:lnSpc>
                          <a:spcPct val="100000"/>
                        </a:lnSpc>
                        <a:spcBef>
                          <a:spcPts val="350"/>
                        </a:spcBef>
                      </a:pPr>
                      <a:r>
                        <a:rPr sz="1400" b="1" spc="-5" dirty="0">
                          <a:latin typeface="Tahoma"/>
                          <a:cs typeface="Tahoma"/>
                        </a:rPr>
                        <a:t>Baud</a:t>
                      </a:r>
                      <a:r>
                        <a:rPr sz="1400" b="1" spc="-35" dirty="0">
                          <a:latin typeface="Tahoma"/>
                          <a:cs typeface="Tahoma"/>
                        </a:rPr>
                        <a:t> </a:t>
                      </a:r>
                      <a:r>
                        <a:rPr sz="1400" b="1" spc="-5" dirty="0">
                          <a:latin typeface="Tahoma"/>
                          <a:cs typeface="Tahoma"/>
                        </a:rPr>
                        <a:t>Rate</a:t>
                      </a:r>
                      <a:endParaRPr sz="1400" dirty="0">
                        <a:latin typeface="Tahoma"/>
                        <a:cs typeface="Tahoma"/>
                      </a:endParaRPr>
                    </a:p>
                  </a:txBody>
                  <a:tcPr marL="0" marR="0" marT="44450" marB="0">
                    <a:solidFill>
                      <a:srgbClr val="A7CCD9"/>
                    </a:solidFill>
                  </a:tcPr>
                </a:tc>
                <a:tc>
                  <a:txBody>
                    <a:bodyPr/>
                    <a:lstStyle/>
                    <a:p>
                      <a:pPr marL="53975" algn="ctr">
                        <a:lnSpc>
                          <a:spcPct val="100000"/>
                        </a:lnSpc>
                        <a:spcBef>
                          <a:spcPts val="350"/>
                        </a:spcBef>
                      </a:pPr>
                      <a:r>
                        <a:rPr sz="1400" b="1" spc="-5" dirty="0">
                          <a:latin typeface="Tahoma"/>
                          <a:cs typeface="Tahoma"/>
                        </a:rPr>
                        <a:t>TH1</a:t>
                      </a:r>
                      <a:r>
                        <a:rPr sz="1400" b="1" spc="-45" dirty="0">
                          <a:latin typeface="Tahoma"/>
                          <a:cs typeface="Tahoma"/>
                        </a:rPr>
                        <a:t> </a:t>
                      </a:r>
                      <a:r>
                        <a:rPr sz="1400" b="1" dirty="0">
                          <a:latin typeface="Tahoma"/>
                          <a:cs typeface="Tahoma"/>
                        </a:rPr>
                        <a:t>(Decimal)</a:t>
                      </a:r>
                      <a:endParaRPr sz="1400">
                        <a:latin typeface="Tahoma"/>
                        <a:cs typeface="Tahoma"/>
                      </a:endParaRPr>
                    </a:p>
                  </a:txBody>
                  <a:tcPr marL="0" marR="0" marT="44450" marB="0">
                    <a:solidFill>
                      <a:srgbClr val="A7CCD9"/>
                    </a:solidFill>
                  </a:tcPr>
                </a:tc>
                <a:tc>
                  <a:txBody>
                    <a:bodyPr/>
                    <a:lstStyle/>
                    <a:p>
                      <a:pPr marL="5715" algn="ctr">
                        <a:lnSpc>
                          <a:spcPct val="100000"/>
                        </a:lnSpc>
                        <a:spcBef>
                          <a:spcPts val="350"/>
                        </a:spcBef>
                      </a:pPr>
                      <a:r>
                        <a:rPr sz="1400" b="1" spc="-5" dirty="0">
                          <a:latin typeface="Tahoma"/>
                          <a:cs typeface="Tahoma"/>
                        </a:rPr>
                        <a:t>TH1</a:t>
                      </a:r>
                      <a:r>
                        <a:rPr sz="1400" b="1" spc="-35" dirty="0">
                          <a:latin typeface="Tahoma"/>
                          <a:cs typeface="Tahoma"/>
                        </a:rPr>
                        <a:t> </a:t>
                      </a:r>
                      <a:r>
                        <a:rPr sz="1400" b="1" dirty="0">
                          <a:latin typeface="Tahoma"/>
                          <a:cs typeface="Tahoma"/>
                        </a:rPr>
                        <a:t>(Hex)</a:t>
                      </a:r>
                      <a:endParaRPr sz="1400">
                        <a:latin typeface="Tahoma"/>
                        <a:cs typeface="Tahoma"/>
                      </a:endParaRPr>
                    </a:p>
                  </a:txBody>
                  <a:tcPr marL="0" marR="0" marT="44450" marB="0">
                    <a:solidFill>
                      <a:srgbClr val="A7CCD9"/>
                    </a:solidFill>
                  </a:tcPr>
                </a:tc>
              </a:tr>
              <a:tr h="272795">
                <a:tc>
                  <a:txBody>
                    <a:bodyPr/>
                    <a:lstStyle/>
                    <a:p>
                      <a:pPr marR="80010" algn="ctr">
                        <a:lnSpc>
                          <a:spcPct val="100000"/>
                        </a:lnSpc>
                        <a:spcBef>
                          <a:spcPts val="135"/>
                        </a:spcBef>
                      </a:pPr>
                      <a:r>
                        <a:rPr sz="1400" spc="-10" dirty="0">
                          <a:latin typeface="Tahoma"/>
                          <a:cs typeface="Tahoma"/>
                        </a:rPr>
                        <a:t>9600</a:t>
                      </a:r>
                      <a:endParaRPr sz="1400">
                        <a:latin typeface="Tahoma"/>
                        <a:cs typeface="Tahoma"/>
                      </a:endParaRPr>
                    </a:p>
                  </a:txBody>
                  <a:tcPr marL="0" marR="0" marT="17145" marB="0">
                    <a:solidFill>
                      <a:srgbClr val="A7CCD9"/>
                    </a:solidFill>
                  </a:tcPr>
                </a:tc>
                <a:tc>
                  <a:txBody>
                    <a:bodyPr/>
                    <a:lstStyle/>
                    <a:p>
                      <a:pPr marL="3175" algn="ctr">
                        <a:lnSpc>
                          <a:spcPct val="100000"/>
                        </a:lnSpc>
                        <a:spcBef>
                          <a:spcPts val="135"/>
                        </a:spcBef>
                      </a:pPr>
                      <a:r>
                        <a:rPr sz="1400" spc="-5" dirty="0">
                          <a:latin typeface="Tahoma"/>
                          <a:cs typeface="Tahoma"/>
                        </a:rPr>
                        <a:t>-3</a:t>
                      </a:r>
                      <a:endParaRPr sz="1400">
                        <a:latin typeface="Tahoma"/>
                        <a:cs typeface="Tahoma"/>
                      </a:endParaRPr>
                    </a:p>
                  </a:txBody>
                  <a:tcPr marL="0" marR="0" marT="17145" marB="0">
                    <a:solidFill>
                      <a:srgbClr val="A7CCD9"/>
                    </a:solidFill>
                  </a:tcPr>
                </a:tc>
                <a:tc>
                  <a:txBody>
                    <a:bodyPr/>
                    <a:lstStyle/>
                    <a:p>
                      <a:pPr marR="17145" algn="ctr">
                        <a:lnSpc>
                          <a:spcPct val="100000"/>
                        </a:lnSpc>
                        <a:spcBef>
                          <a:spcPts val="135"/>
                        </a:spcBef>
                      </a:pPr>
                      <a:r>
                        <a:rPr sz="1400" spc="-5" dirty="0">
                          <a:latin typeface="Tahoma"/>
                          <a:cs typeface="Tahoma"/>
                        </a:rPr>
                        <a:t>FD</a:t>
                      </a:r>
                      <a:endParaRPr sz="1400">
                        <a:latin typeface="Tahoma"/>
                        <a:cs typeface="Tahoma"/>
                      </a:endParaRPr>
                    </a:p>
                  </a:txBody>
                  <a:tcPr marL="0" marR="0" marT="17145" marB="0">
                    <a:solidFill>
                      <a:srgbClr val="A7CCD9"/>
                    </a:solidFill>
                  </a:tcPr>
                </a:tc>
              </a:tr>
              <a:tr h="273558">
                <a:tc>
                  <a:txBody>
                    <a:bodyPr/>
                    <a:lstStyle/>
                    <a:p>
                      <a:pPr marR="80010" algn="ctr">
                        <a:lnSpc>
                          <a:spcPct val="100000"/>
                        </a:lnSpc>
                        <a:spcBef>
                          <a:spcPts val="135"/>
                        </a:spcBef>
                      </a:pPr>
                      <a:r>
                        <a:rPr sz="1400" spc="-10" dirty="0">
                          <a:latin typeface="Tahoma"/>
                          <a:cs typeface="Tahoma"/>
                        </a:rPr>
                        <a:t>4800</a:t>
                      </a:r>
                      <a:endParaRPr sz="1400">
                        <a:latin typeface="Tahoma"/>
                        <a:cs typeface="Tahoma"/>
                      </a:endParaRPr>
                    </a:p>
                  </a:txBody>
                  <a:tcPr marL="0" marR="0" marT="17145" marB="0">
                    <a:solidFill>
                      <a:srgbClr val="A7CCD9"/>
                    </a:solidFill>
                  </a:tcPr>
                </a:tc>
                <a:tc>
                  <a:txBody>
                    <a:bodyPr/>
                    <a:lstStyle/>
                    <a:p>
                      <a:pPr marL="3175" algn="ctr">
                        <a:lnSpc>
                          <a:spcPct val="100000"/>
                        </a:lnSpc>
                        <a:spcBef>
                          <a:spcPts val="135"/>
                        </a:spcBef>
                      </a:pPr>
                      <a:r>
                        <a:rPr sz="1400" spc="-5" dirty="0">
                          <a:latin typeface="Tahoma"/>
                          <a:cs typeface="Tahoma"/>
                        </a:rPr>
                        <a:t>-6</a:t>
                      </a:r>
                      <a:endParaRPr sz="1400">
                        <a:latin typeface="Tahoma"/>
                        <a:cs typeface="Tahoma"/>
                      </a:endParaRPr>
                    </a:p>
                  </a:txBody>
                  <a:tcPr marL="0" marR="0" marT="17145" marB="0">
                    <a:solidFill>
                      <a:srgbClr val="A7CCD9"/>
                    </a:solidFill>
                  </a:tcPr>
                </a:tc>
                <a:tc>
                  <a:txBody>
                    <a:bodyPr/>
                    <a:lstStyle/>
                    <a:p>
                      <a:pPr marR="17145" algn="ctr">
                        <a:lnSpc>
                          <a:spcPct val="100000"/>
                        </a:lnSpc>
                        <a:spcBef>
                          <a:spcPts val="135"/>
                        </a:spcBef>
                      </a:pPr>
                      <a:r>
                        <a:rPr sz="1400" spc="-10" dirty="0">
                          <a:latin typeface="Tahoma"/>
                          <a:cs typeface="Tahoma"/>
                        </a:rPr>
                        <a:t>FA</a:t>
                      </a:r>
                      <a:endParaRPr sz="1400">
                        <a:latin typeface="Tahoma"/>
                        <a:cs typeface="Tahoma"/>
                      </a:endParaRPr>
                    </a:p>
                  </a:txBody>
                  <a:tcPr marL="0" marR="0" marT="17145" marB="0">
                    <a:solidFill>
                      <a:srgbClr val="A7CCD9"/>
                    </a:solidFill>
                  </a:tcPr>
                </a:tc>
              </a:tr>
              <a:tr h="272796">
                <a:tc>
                  <a:txBody>
                    <a:bodyPr/>
                    <a:lstStyle/>
                    <a:p>
                      <a:pPr marR="80010" algn="ctr">
                        <a:lnSpc>
                          <a:spcPct val="100000"/>
                        </a:lnSpc>
                        <a:spcBef>
                          <a:spcPts val="135"/>
                        </a:spcBef>
                      </a:pPr>
                      <a:r>
                        <a:rPr sz="1400" spc="-10" dirty="0">
                          <a:latin typeface="Tahoma"/>
                          <a:cs typeface="Tahoma"/>
                        </a:rPr>
                        <a:t>2400</a:t>
                      </a:r>
                      <a:endParaRPr sz="1400">
                        <a:latin typeface="Tahoma"/>
                        <a:cs typeface="Tahoma"/>
                      </a:endParaRPr>
                    </a:p>
                  </a:txBody>
                  <a:tcPr marL="0" marR="0" marT="17145" marB="0">
                    <a:solidFill>
                      <a:srgbClr val="A7CCD9"/>
                    </a:solidFill>
                  </a:tcPr>
                </a:tc>
                <a:tc>
                  <a:txBody>
                    <a:bodyPr/>
                    <a:lstStyle/>
                    <a:p>
                      <a:pPr marL="3810" algn="ctr">
                        <a:lnSpc>
                          <a:spcPct val="100000"/>
                        </a:lnSpc>
                        <a:spcBef>
                          <a:spcPts val="135"/>
                        </a:spcBef>
                      </a:pPr>
                      <a:r>
                        <a:rPr sz="1400" spc="-5" dirty="0">
                          <a:latin typeface="Tahoma"/>
                          <a:cs typeface="Tahoma"/>
                        </a:rPr>
                        <a:t>-12</a:t>
                      </a:r>
                      <a:endParaRPr sz="1400" dirty="0">
                        <a:latin typeface="Tahoma"/>
                        <a:cs typeface="Tahoma"/>
                      </a:endParaRPr>
                    </a:p>
                  </a:txBody>
                  <a:tcPr marL="0" marR="0" marT="17145" marB="0">
                    <a:solidFill>
                      <a:srgbClr val="A7CCD9"/>
                    </a:solidFill>
                  </a:tcPr>
                </a:tc>
                <a:tc>
                  <a:txBody>
                    <a:bodyPr/>
                    <a:lstStyle/>
                    <a:p>
                      <a:pPr marR="15875" algn="ctr">
                        <a:lnSpc>
                          <a:spcPct val="100000"/>
                        </a:lnSpc>
                        <a:spcBef>
                          <a:spcPts val="135"/>
                        </a:spcBef>
                      </a:pPr>
                      <a:r>
                        <a:rPr sz="1400" spc="-5" dirty="0">
                          <a:latin typeface="Tahoma"/>
                          <a:cs typeface="Tahoma"/>
                        </a:rPr>
                        <a:t>F4</a:t>
                      </a:r>
                      <a:endParaRPr sz="1400">
                        <a:latin typeface="Tahoma"/>
                        <a:cs typeface="Tahoma"/>
                      </a:endParaRPr>
                    </a:p>
                  </a:txBody>
                  <a:tcPr marL="0" marR="0" marT="17145" marB="0">
                    <a:solidFill>
                      <a:srgbClr val="A7CCD9"/>
                    </a:solidFill>
                  </a:tcPr>
                </a:tc>
              </a:tr>
              <a:tr h="272795">
                <a:tc>
                  <a:txBody>
                    <a:bodyPr/>
                    <a:lstStyle/>
                    <a:p>
                      <a:pPr marR="80010" algn="ctr">
                        <a:lnSpc>
                          <a:spcPct val="100000"/>
                        </a:lnSpc>
                        <a:spcBef>
                          <a:spcPts val="135"/>
                        </a:spcBef>
                      </a:pPr>
                      <a:r>
                        <a:rPr sz="1400" spc="-10" dirty="0">
                          <a:latin typeface="Tahoma"/>
                          <a:cs typeface="Tahoma"/>
                        </a:rPr>
                        <a:t>1200</a:t>
                      </a:r>
                      <a:endParaRPr sz="1400">
                        <a:latin typeface="Tahoma"/>
                        <a:cs typeface="Tahoma"/>
                      </a:endParaRPr>
                    </a:p>
                  </a:txBody>
                  <a:tcPr marL="0" marR="0" marT="17145" marB="0">
                    <a:solidFill>
                      <a:srgbClr val="A7CCD9"/>
                    </a:solidFill>
                  </a:tcPr>
                </a:tc>
                <a:tc>
                  <a:txBody>
                    <a:bodyPr/>
                    <a:lstStyle/>
                    <a:p>
                      <a:pPr marL="3810" algn="ctr">
                        <a:lnSpc>
                          <a:spcPct val="100000"/>
                        </a:lnSpc>
                        <a:spcBef>
                          <a:spcPts val="135"/>
                        </a:spcBef>
                      </a:pPr>
                      <a:r>
                        <a:rPr sz="1400" spc="-5" dirty="0">
                          <a:latin typeface="Tahoma"/>
                          <a:cs typeface="Tahoma"/>
                        </a:rPr>
                        <a:t>-24</a:t>
                      </a:r>
                      <a:endParaRPr sz="1400">
                        <a:latin typeface="Tahoma"/>
                        <a:cs typeface="Tahoma"/>
                      </a:endParaRPr>
                    </a:p>
                  </a:txBody>
                  <a:tcPr marL="0" marR="0" marT="17145" marB="0">
                    <a:solidFill>
                      <a:srgbClr val="A7CCD9"/>
                    </a:solidFill>
                  </a:tcPr>
                </a:tc>
                <a:tc>
                  <a:txBody>
                    <a:bodyPr/>
                    <a:lstStyle/>
                    <a:p>
                      <a:pPr marR="16510" algn="ctr">
                        <a:lnSpc>
                          <a:spcPct val="100000"/>
                        </a:lnSpc>
                        <a:spcBef>
                          <a:spcPts val="135"/>
                        </a:spcBef>
                      </a:pPr>
                      <a:r>
                        <a:rPr sz="1400" spc="-5" dirty="0">
                          <a:latin typeface="Tahoma"/>
                          <a:cs typeface="Tahoma"/>
                        </a:rPr>
                        <a:t>E8</a:t>
                      </a:r>
                      <a:endParaRPr sz="1400" dirty="0">
                        <a:latin typeface="Tahoma"/>
                        <a:cs typeface="Tahoma"/>
                      </a:endParaRPr>
                    </a:p>
                  </a:txBody>
                  <a:tcPr marL="0" marR="0" marT="17145" marB="0">
                    <a:solidFill>
                      <a:srgbClr val="A7CCD9"/>
                    </a:solidFill>
                  </a:tcPr>
                </a:tc>
              </a:tr>
            </a:tbl>
          </a:graphicData>
        </a:graphic>
      </p:graphicFrame>
      <p:sp>
        <p:nvSpPr>
          <p:cNvPr id="8" name="object 8"/>
          <p:cNvSpPr/>
          <p:nvPr/>
        </p:nvSpPr>
        <p:spPr>
          <a:xfrm>
            <a:off x="5925839" y="1495437"/>
            <a:ext cx="1219200" cy="1397000"/>
          </a:xfrm>
          <a:custGeom>
            <a:avLst/>
            <a:gdLst/>
            <a:ahLst/>
            <a:cxnLst/>
            <a:rect l="l" t="t" r="r" b="b"/>
            <a:pathLst>
              <a:path w="1219200" h="1397000">
                <a:moveTo>
                  <a:pt x="1219200" y="0"/>
                </a:moveTo>
                <a:lnTo>
                  <a:pt x="0" y="0"/>
                </a:lnTo>
                <a:lnTo>
                  <a:pt x="0" y="304800"/>
                </a:lnTo>
                <a:lnTo>
                  <a:pt x="0" y="577596"/>
                </a:lnTo>
                <a:lnTo>
                  <a:pt x="0" y="851154"/>
                </a:lnTo>
                <a:lnTo>
                  <a:pt x="0" y="1123950"/>
                </a:lnTo>
                <a:lnTo>
                  <a:pt x="0" y="1396746"/>
                </a:lnTo>
                <a:lnTo>
                  <a:pt x="1219200" y="1396746"/>
                </a:lnTo>
                <a:lnTo>
                  <a:pt x="1219200" y="1123950"/>
                </a:lnTo>
                <a:lnTo>
                  <a:pt x="1219200" y="851154"/>
                </a:lnTo>
                <a:lnTo>
                  <a:pt x="1219200" y="577596"/>
                </a:lnTo>
                <a:lnTo>
                  <a:pt x="1219200" y="304800"/>
                </a:lnTo>
                <a:lnTo>
                  <a:pt x="1219200" y="0"/>
                </a:lnTo>
                <a:close/>
              </a:path>
            </a:pathLst>
          </a:custGeom>
          <a:solidFill>
            <a:srgbClr val="A7CCD9"/>
          </a:solidFill>
        </p:spPr>
        <p:txBody>
          <a:bodyPr wrap="square" lIns="0" tIns="0" rIns="0" bIns="0" rtlCol="0"/>
          <a:lstStyle/>
          <a:p>
            <a:endParaRPr/>
          </a:p>
        </p:txBody>
      </p:sp>
      <p:grpSp>
        <p:nvGrpSpPr>
          <p:cNvPr id="9" name="object 9"/>
          <p:cNvGrpSpPr/>
          <p:nvPr/>
        </p:nvGrpSpPr>
        <p:grpSpPr>
          <a:xfrm>
            <a:off x="2930670" y="1481137"/>
            <a:ext cx="6725920" cy="1425575"/>
            <a:chOff x="1310017" y="5022532"/>
            <a:chExt cx="6725920" cy="1425575"/>
          </a:xfrm>
        </p:grpSpPr>
        <p:sp>
          <p:nvSpPr>
            <p:cNvPr id="10" name="object 10"/>
            <p:cNvSpPr/>
            <p:nvPr/>
          </p:nvSpPr>
          <p:spPr>
            <a:xfrm>
              <a:off x="4305185" y="5036820"/>
              <a:ext cx="3716654" cy="0"/>
            </a:xfrm>
            <a:custGeom>
              <a:avLst/>
              <a:gdLst/>
              <a:ahLst/>
              <a:cxnLst/>
              <a:rect l="l" t="t" r="r" b="b"/>
              <a:pathLst>
                <a:path w="3716654">
                  <a:moveTo>
                    <a:pt x="0" y="0"/>
                  </a:moveTo>
                  <a:lnTo>
                    <a:pt x="3716261" y="0"/>
                  </a:lnTo>
                </a:path>
              </a:pathLst>
            </a:custGeom>
            <a:ln w="28575">
              <a:solidFill>
                <a:srgbClr val="545472"/>
              </a:solidFill>
            </a:ln>
          </p:spPr>
          <p:txBody>
            <a:bodyPr wrap="square" lIns="0" tIns="0" rIns="0" bIns="0" rtlCol="0"/>
            <a:lstStyle/>
            <a:p>
              <a:endParaRPr/>
            </a:p>
          </p:txBody>
        </p:sp>
        <p:sp>
          <p:nvSpPr>
            <p:cNvPr id="11" name="object 11"/>
            <p:cNvSpPr/>
            <p:nvPr/>
          </p:nvSpPr>
          <p:spPr>
            <a:xfrm>
              <a:off x="4305185" y="5341620"/>
              <a:ext cx="3716654" cy="819150"/>
            </a:xfrm>
            <a:custGeom>
              <a:avLst/>
              <a:gdLst/>
              <a:ahLst/>
              <a:cxnLst/>
              <a:rect l="l" t="t" r="r" b="b"/>
              <a:pathLst>
                <a:path w="3716654" h="819150">
                  <a:moveTo>
                    <a:pt x="0" y="0"/>
                  </a:moveTo>
                  <a:lnTo>
                    <a:pt x="3716261" y="0"/>
                  </a:lnTo>
                </a:path>
                <a:path w="3716654" h="819150">
                  <a:moveTo>
                    <a:pt x="0" y="272796"/>
                  </a:moveTo>
                  <a:lnTo>
                    <a:pt x="3716261" y="272795"/>
                  </a:lnTo>
                </a:path>
                <a:path w="3716654" h="819150">
                  <a:moveTo>
                    <a:pt x="0" y="546354"/>
                  </a:moveTo>
                  <a:lnTo>
                    <a:pt x="3716261" y="546353"/>
                  </a:lnTo>
                </a:path>
                <a:path w="3716654" h="819150">
                  <a:moveTo>
                    <a:pt x="0" y="819150"/>
                  </a:moveTo>
                  <a:lnTo>
                    <a:pt x="3716261" y="819150"/>
                  </a:lnTo>
                </a:path>
              </a:pathLst>
            </a:custGeom>
            <a:ln w="12700">
              <a:solidFill>
                <a:srgbClr val="545472"/>
              </a:solidFill>
            </a:ln>
          </p:spPr>
          <p:txBody>
            <a:bodyPr wrap="square" lIns="0" tIns="0" rIns="0" bIns="0" rtlCol="0"/>
            <a:lstStyle/>
            <a:p>
              <a:endParaRPr/>
            </a:p>
          </p:txBody>
        </p:sp>
        <p:sp>
          <p:nvSpPr>
            <p:cNvPr id="12" name="object 12"/>
            <p:cNvSpPr/>
            <p:nvPr/>
          </p:nvSpPr>
          <p:spPr>
            <a:xfrm>
              <a:off x="4305185" y="6433566"/>
              <a:ext cx="3716654" cy="0"/>
            </a:xfrm>
            <a:custGeom>
              <a:avLst/>
              <a:gdLst/>
              <a:ahLst/>
              <a:cxnLst/>
              <a:rect l="l" t="t" r="r" b="b"/>
              <a:pathLst>
                <a:path w="3716654">
                  <a:moveTo>
                    <a:pt x="0" y="0"/>
                  </a:moveTo>
                  <a:lnTo>
                    <a:pt x="3716261" y="0"/>
                  </a:lnTo>
                </a:path>
              </a:pathLst>
            </a:custGeom>
            <a:ln w="28575">
              <a:solidFill>
                <a:srgbClr val="545472"/>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1322717" y="5478018"/>
              <a:ext cx="2298192" cy="871727"/>
            </a:xfrm>
            <a:prstGeom prst="rect">
              <a:avLst/>
            </a:prstGeom>
          </p:spPr>
        </p:pic>
        <p:sp>
          <p:nvSpPr>
            <p:cNvPr id="14" name="object 14"/>
            <p:cNvSpPr/>
            <p:nvPr/>
          </p:nvSpPr>
          <p:spPr>
            <a:xfrm>
              <a:off x="1322717" y="5478018"/>
              <a:ext cx="4719955" cy="871855"/>
            </a:xfrm>
            <a:custGeom>
              <a:avLst/>
              <a:gdLst/>
              <a:ahLst/>
              <a:cxnLst/>
              <a:rect l="l" t="t" r="r" b="b"/>
              <a:pathLst>
                <a:path w="4719955" h="871854">
                  <a:moveTo>
                    <a:pt x="4719828" y="534923"/>
                  </a:moveTo>
                  <a:lnTo>
                    <a:pt x="3768852" y="114299"/>
                  </a:lnTo>
                  <a:lnTo>
                    <a:pt x="2374391" y="114299"/>
                  </a:lnTo>
                </a:path>
                <a:path w="4719955" h="871854">
                  <a:moveTo>
                    <a:pt x="0" y="871727"/>
                  </a:moveTo>
                  <a:lnTo>
                    <a:pt x="0" y="0"/>
                  </a:lnTo>
                  <a:lnTo>
                    <a:pt x="2298191" y="0"/>
                  </a:lnTo>
                  <a:lnTo>
                    <a:pt x="2298192" y="871727"/>
                  </a:lnTo>
                  <a:lnTo>
                    <a:pt x="0" y="871727"/>
                  </a:lnTo>
                  <a:close/>
                </a:path>
              </a:pathLst>
            </a:custGeom>
            <a:ln w="25400">
              <a:solidFill>
                <a:srgbClr val="FF0000"/>
              </a:solidFill>
            </a:ln>
          </p:spPr>
          <p:txBody>
            <a:bodyPr wrap="square" lIns="0" tIns="0" rIns="0" bIns="0" rtlCol="0"/>
            <a:lstStyle/>
            <a:p>
              <a:endParaRPr/>
            </a:p>
          </p:txBody>
        </p:sp>
      </p:grpSp>
      <p:sp>
        <p:nvSpPr>
          <p:cNvPr id="15" name="object 15"/>
          <p:cNvSpPr txBox="1"/>
          <p:nvPr/>
        </p:nvSpPr>
        <p:spPr>
          <a:xfrm>
            <a:off x="3035058" y="1939925"/>
            <a:ext cx="2115185" cy="84963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solidFill>
                  <a:srgbClr val="FFFFFF"/>
                </a:solidFill>
                <a:latin typeface="Times New Roman"/>
                <a:cs typeface="Times New Roman"/>
              </a:rPr>
              <a:t>TF is set </a:t>
            </a:r>
            <a:r>
              <a:rPr sz="1800" dirty="0">
                <a:solidFill>
                  <a:srgbClr val="FFFFFF"/>
                </a:solidFill>
                <a:latin typeface="Times New Roman"/>
                <a:cs typeface="Times New Roman"/>
              </a:rPr>
              <a:t>to 1 every </a:t>
            </a:r>
            <a:r>
              <a:rPr sz="1800" spc="-5" dirty="0">
                <a:solidFill>
                  <a:srgbClr val="FFFFFF"/>
                </a:solidFill>
                <a:latin typeface="Times New Roman"/>
                <a:cs typeface="Times New Roman"/>
              </a:rPr>
              <a:t>12 </a:t>
            </a:r>
            <a:r>
              <a:rPr sz="1800" spc="-434" dirty="0">
                <a:solidFill>
                  <a:srgbClr val="FFFFFF"/>
                </a:solidFill>
                <a:latin typeface="Times New Roman"/>
                <a:cs typeface="Times New Roman"/>
              </a:rPr>
              <a:t> </a:t>
            </a:r>
            <a:r>
              <a:rPr sz="1800" dirty="0">
                <a:solidFill>
                  <a:srgbClr val="FFFFFF"/>
                </a:solidFill>
                <a:latin typeface="Times New Roman"/>
                <a:cs typeface="Times New Roman"/>
              </a:rPr>
              <a:t>ticks,</a:t>
            </a:r>
            <a:r>
              <a:rPr sz="1800" spc="-20" dirty="0">
                <a:solidFill>
                  <a:srgbClr val="FFFFFF"/>
                </a:solidFill>
                <a:latin typeface="Times New Roman"/>
                <a:cs typeface="Times New Roman"/>
              </a:rPr>
              <a:t> </a:t>
            </a:r>
            <a:r>
              <a:rPr sz="1800" spc="-5" dirty="0">
                <a:solidFill>
                  <a:srgbClr val="FFFFFF"/>
                </a:solidFill>
                <a:latin typeface="Times New Roman"/>
                <a:cs typeface="Times New Roman"/>
              </a:rPr>
              <a:t>so</a:t>
            </a:r>
            <a:r>
              <a:rPr sz="1800" spc="-20" dirty="0">
                <a:solidFill>
                  <a:srgbClr val="FFFFFF"/>
                </a:solidFill>
                <a:latin typeface="Times New Roman"/>
                <a:cs typeface="Times New Roman"/>
              </a:rPr>
              <a:t> </a:t>
            </a:r>
            <a:r>
              <a:rPr sz="1800" dirty="0">
                <a:solidFill>
                  <a:srgbClr val="FFFFFF"/>
                </a:solidFill>
                <a:latin typeface="Times New Roman"/>
                <a:cs typeface="Times New Roman"/>
              </a:rPr>
              <a:t>it</a:t>
            </a:r>
            <a:r>
              <a:rPr sz="1800" spc="-20" dirty="0">
                <a:solidFill>
                  <a:srgbClr val="FFFFFF"/>
                </a:solidFill>
                <a:latin typeface="Times New Roman"/>
                <a:cs typeface="Times New Roman"/>
              </a:rPr>
              <a:t> </a:t>
            </a:r>
            <a:r>
              <a:rPr sz="1800" dirty="0">
                <a:solidFill>
                  <a:srgbClr val="FFFFFF"/>
                </a:solidFill>
                <a:latin typeface="Times New Roman"/>
                <a:cs typeface="Times New Roman"/>
              </a:rPr>
              <a:t>functions</a:t>
            </a:r>
            <a:r>
              <a:rPr sz="1800" spc="-20" dirty="0">
                <a:solidFill>
                  <a:srgbClr val="FFFFFF"/>
                </a:solidFill>
                <a:latin typeface="Times New Roman"/>
                <a:cs typeface="Times New Roman"/>
              </a:rPr>
              <a:t> </a:t>
            </a:r>
            <a:r>
              <a:rPr sz="1800" spc="-5" dirty="0">
                <a:solidFill>
                  <a:srgbClr val="FFFFFF"/>
                </a:solidFill>
                <a:latin typeface="Times New Roman"/>
                <a:cs typeface="Times New Roman"/>
              </a:rPr>
              <a:t>as </a:t>
            </a:r>
            <a:r>
              <a:rPr sz="1800" spc="-440" dirty="0">
                <a:solidFill>
                  <a:srgbClr val="FFFFFF"/>
                </a:solidFill>
                <a:latin typeface="Times New Roman"/>
                <a:cs typeface="Times New Roman"/>
              </a:rPr>
              <a:t> </a:t>
            </a:r>
            <a:r>
              <a:rPr sz="1800" dirty="0">
                <a:solidFill>
                  <a:srgbClr val="FFFFFF"/>
                </a:solidFill>
                <a:latin typeface="Times New Roman"/>
                <a:cs typeface="Times New Roman"/>
              </a:rPr>
              <a:t>a</a:t>
            </a:r>
            <a:r>
              <a:rPr sz="1800" spc="-15" dirty="0">
                <a:solidFill>
                  <a:srgbClr val="FFFFFF"/>
                </a:solidFill>
                <a:latin typeface="Times New Roman"/>
                <a:cs typeface="Times New Roman"/>
              </a:rPr>
              <a:t> </a:t>
            </a:r>
            <a:r>
              <a:rPr sz="1800" dirty="0">
                <a:solidFill>
                  <a:srgbClr val="FFFFFF"/>
                </a:solidFill>
                <a:latin typeface="Times New Roman"/>
                <a:cs typeface="Times New Roman"/>
              </a:rPr>
              <a:t>frequency</a:t>
            </a:r>
            <a:r>
              <a:rPr sz="1800" spc="-15" dirty="0">
                <a:solidFill>
                  <a:srgbClr val="FFFFFF"/>
                </a:solidFill>
                <a:latin typeface="Times New Roman"/>
                <a:cs typeface="Times New Roman"/>
              </a:rPr>
              <a:t> </a:t>
            </a:r>
            <a:r>
              <a:rPr sz="1800" dirty="0">
                <a:solidFill>
                  <a:srgbClr val="FFFFFF"/>
                </a:solidFill>
                <a:latin typeface="Times New Roman"/>
                <a:cs typeface="Times New Roman"/>
              </a:rPr>
              <a:t>divider</a:t>
            </a:r>
            <a:endParaRPr sz="1800">
              <a:latin typeface="Times New Roman"/>
              <a:cs typeface="Times New Roman"/>
            </a:endParaRPr>
          </a:p>
        </p:txBody>
      </p:sp>
    </p:spTree>
    <p:extLst>
      <p:ext uri="{BB962C8B-B14F-4D97-AF65-F5344CB8AC3E}">
        <p14:creationId xmlns:p14="http://schemas.microsoft.com/office/powerpoint/2010/main" val="141480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819029" y="1083055"/>
            <a:ext cx="2150745"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a:t>
            </a:r>
            <a:r>
              <a:rPr sz="2400" dirty="0">
                <a:solidFill>
                  <a:srgbClr val="FFFFFF"/>
                </a:solidFill>
                <a:latin typeface="Tahoma"/>
                <a:cs typeface="Tahoma"/>
              </a:rPr>
              <a:t> </a:t>
            </a:r>
            <a:r>
              <a:rPr sz="2400" spc="-5" dirty="0">
                <a:solidFill>
                  <a:srgbClr val="FFFFFF"/>
                </a:solidFill>
                <a:latin typeface="Tahoma"/>
                <a:cs typeface="Tahoma"/>
              </a:rPr>
              <a:t>TION </a:t>
            </a:r>
            <a:r>
              <a:rPr sz="2400" dirty="0">
                <a:solidFill>
                  <a:srgbClr val="FFFFFF"/>
                </a:solidFill>
                <a:latin typeface="Tahoma"/>
                <a:cs typeface="Tahoma"/>
              </a:rPr>
              <a:t> </a:t>
            </a:r>
            <a:r>
              <a:rPr sz="2400" spc="-10" dirty="0">
                <a:solidFill>
                  <a:srgbClr val="FFFFFF"/>
                </a:solidFill>
                <a:latin typeface="Tahoma"/>
                <a:cs typeface="Tahoma"/>
              </a:rPr>
              <a:t>PROGRAMMING</a:t>
            </a:r>
            <a:endParaRPr sz="2400">
              <a:latin typeface="Tahoma"/>
              <a:cs typeface="Tahoma"/>
            </a:endParaRPr>
          </a:p>
        </p:txBody>
      </p:sp>
      <p:sp>
        <p:nvSpPr>
          <p:cNvPr id="4" name="object 4"/>
          <p:cNvSpPr txBox="1"/>
          <p:nvPr/>
        </p:nvSpPr>
        <p:spPr>
          <a:xfrm>
            <a:off x="906659" y="2894329"/>
            <a:ext cx="1976755" cy="391160"/>
          </a:xfrm>
          <a:prstGeom prst="rect">
            <a:avLst/>
          </a:prstGeom>
        </p:spPr>
        <p:txBody>
          <a:bodyPr vert="horz" wrap="square" lIns="0" tIns="12700" rIns="0" bIns="0" rtlCol="0">
            <a:spAutoFit/>
          </a:bodyPr>
          <a:lstStyle/>
          <a:p>
            <a:pPr>
              <a:lnSpc>
                <a:spcPct val="100000"/>
              </a:lnSpc>
              <a:spcBef>
                <a:spcPts val="100"/>
              </a:spcBef>
            </a:pPr>
            <a:r>
              <a:rPr sz="2400" spc="-5" dirty="0">
                <a:solidFill>
                  <a:srgbClr val="FFFFFF"/>
                </a:solidFill>
                <a:latin typeface="Tahoma"/>
                <a:cs typeface="Tahoma"/>
              </a:rPr>
              <a:t>SCON</a:t>
            </a:r>
            <a:r>
              <a:rPr sz="2400" spc="-40" dirty="0">
                <a:solidFill>
                  <a:srgbClr val="FFFFFF"/>
                </a:solidFill>
                <a:latin typeface="Tahoma"/>
                <a:cs typeface="Tahoma"/>
              </a:rPr>
              <a:t> </a:t>
            </a:r>
            <a:r>
              <a:rPr sz="2400" spc="-5" dirty="0">
                <a:solidFill>
                  <a:srgbClr val="FFFFFF"/>
                </a:solidFill>
                <a:latin typeface="Tahoma"/>
                <a:cs typeface="Tahoma"/>
              </a:rPr>
              <a:t>Register</a:t>
            </a:r>
            <a:endParaRPr sz="2400">
              <a:latin typeface="Tahoma"/>
              <a:cs typeface="Tahoma"/>
            </a:endParaRPr>
          </a:p>
        </p:txBody>
      </p:sp>
      <p:sp>
        <p:nvSpPr>
          <p:cNvPr id="5" name="object 5"/>
          <p:cNvSpPr txBox="1"/>
          <p:nvPr/>
        </p:nvSpPr>
        <p:spPr>
          <a:xfrm>
            <a:off x="3140335" y="753872"/>
            <a:ext cx="6647815" cy="1476375"/>
          </a:xfrm>
          <a:prstGeom prst="rect">
            <a:avLst/>
          </a:prstGeom>
        </p:spPr>
        <p:txBody>
          <a:bodyPr vert="horz" wrap="square" lIns="0" tIns="98425" rIns="0" bIns="0" rtlCol="0">
            <a:spAutoFit/>
          </a:bodyPr>
          <a:lstStyle/>
          <a:p>
            <a:pPr marL="355600" marR="5080" indent="-342900">
              <a:lnSpc>
                <a:spcPct val="79900"/>
              </a:lnSpc>
              <a:spcBef>
                <a:spcPts val="775"/>
              </a:spcBef>
              <a:buClr>
                <a:srgbClr val="FF0000"/>
              </a:buClr>
              <a:buSzPct val="60714"/>
              <a:buFont typeface="Wingdings"/>
              <a:buChar char=""/>
              <a:tabLst>
                <a:tab pos="354965" algn="l"/>
                <a:tab pos="355600" algn="l"/>
              </a:tabLst>
            </a:pPr>
            <a:r>
              <a:rPr sz="2800" dirty="0">
                <a:latin typeface="Tahoma"/>
                <a:cs typeface="Tahoma"/>
              </a:rPr>
              <a:t>SCON is an 8-bit register used to </a:t>
            </a:r>
            <a:r>
              <a:rPr sz="2800" spc="5" dirty="0">
                <a:latin typeface="Tahoma"/>
                <a:cs typeface="Tahoma"/>
              </a:rPr>
              <a:t> </a:t>
            </a:r>
            <a:r>
              <a:rPr sz="2800" dirty="0">
                <a:latin typeface="Tahoma"/>
                <a:cs typeface="Tahoma"/>
              </a:rPr>
              <a:t>program</a:t>
            </a:r>
            <a:r>
              <a:rPr sz="2800" spc="-10" dirty="0">
                <a:latin typeface="Tahoma"/>
                <a:cs typeface="Tahoma"/>
              </a:rPr>
              <a:t> </a:t>
            </a:r>
            <a:r>
              <a:rPr sz="2800" dirty="0">
                <a:latin typeface="Tahoma"/>
                <a:cs typeface="Tahoma"/>
              </a:rPr>
              <a:t>the</a:t>
            </a:r>
            <a:r>
              <a:rPr sz="2800" spc="-10" dirty="0">
                <a:latin typeface="Tahoma"/>
                <a:cs typeface="Tahoma"/>
              </a:rPr>
              <a:t> </a:t>
            </a:r>
            <a:r>
              <a:rPr sz="2800" dirty="0">
                <a:latin typeface="Tahoma"/>
                <a:cs typeface="Tahoma"/>
              </a:rPr>
              <a:t>start</a:t>
            </a:r>
            <a:r>
              <a:rPr sz="2800" spc="-15" dirty="0">
                <a:latin typeface="Tahoma"/>
                <a:cs typeface="Tahoma"/>
              </a:rPr>
              <a:t> </a:t>
            </a:r>
            <a:r>
              <a:rPr sz="2800" dirty="0">
                <a:latin typeface="Tahoma"/>
                <a:cs typeface="Tahoma"/>
              </a:rPr>
              <a:t>bit,</a:t>
            </a:r>
            <a:r>
              <a:rPr sz="2800" spc="-5" dirty="0">
                <a:latin typeface="Tahoma"/>
                <a:cs typeface="Tahoma"/>
              </a:rPr>
              <a:t> </a:t>
            </a:r>
            <a:r>
              <a:rPr sz="2800" dirty="0">
                <a:latin typeface="Tahoma"/>
                <a:cs typeface="Tahoma"/>
              </a:rPr>
              <a:t>stop</a:t>
            </a:r>
            <a:r>
              <a:rPr sz="2800" spc="-10" dirty="0">
                <a:latin typeface="Tahoma"/>
                <a:cs typeface="Tahoma"/>
              </a:rPr>
              <a:t> </a:t>
            </a:r>
            <a:r>
              <a:rPr sz="2800" dirty="0">
                <a:latin typeface="Tahoma"/>
                <a:cs typeface="Tahoma"/>
              </a:rPr>
              <a:t>bit,</a:t>
            </a:r>
            <a:r>
              <a:rPr sz="2800" spc="-10" dirty="0">
                <a:latin typeface="Tahoma"/>
                <a:cs typeface="Tahoma"/>
              </a:rPr>
              <a:t> </a:t>
            </a:r>
            <a:r>
              <a:rPr sz="2800" dirty="0">
                <a:latin typeface="Tahoma"/>
                <a:cs typeface="Tahoma"/>
              </a:rPr>
              <a:t>and</a:t>
            </a:r>
            <a:r>
              <a:rPr sz="2800" spc="-5" dirty="0">
                <a:latin typeface="Tahoma"/>
                <a:cs typeface="Tahoma"/>
              </a:rPr>
              <a:t> </a:t>
            </a:r>
            <a:r>
              <a:rPr sz="2800" dirty="0">
                <a:latin typeface="Tahoma"/>
                <a:cs typeface="Tahoma"/>
              </a:rPr>
              <a:t>data </a:t>
            </a:r>
            <a:r>
              <a:rPr sz="2800" spc="-860" dirty="0">
                <a:latin typeface="Tahoma"/>
                <a:cs typeface="Tahoma"/>
              </a:rPr>
              <a:t> </a:t>
            </a:r>
            <a:r>
              <a:rPr sz="2800" dirty="0">
                <a:latin typeface="Tahoma"/>
                <a:cs typeface="Tahoma"/>
              </a:rPr>
              <a:t>bits</a:t>
            </a:r>
            <a:r>
              <a:rPr sz="2800" spc="25" dirty="0">
                <a:latin typeface="Tahoma"/>
                <a:cs typeface="Tahoma"/>
              </a:rPr>
              <a:t> </a:t>
            </a:r>
            <a:r>
              <a:rPr sz="2800" dirty="0">
                <a:latin typeface="Tahoma"/>
                <a:cs typeface="Tahoma"/>
              </a:rPr>
              <a:t>of</a:t>
            </a:r>
            <a:r>
              <a:rPr sz="2800" spc="25" dirty="0">
                <a:latin typeface="Tahoma"/>
                <a:cs typeface="Tahoma"/>
              </a:rPr>
              <a:t> </a:t>
            </a:r>
            <a:r>
              <a:rPr sz="2800" dirty="0">
                <a:latin typeface="Tahoma"/>
                <a:cs typeface="Tahoma"/>
              </a:rPr>
              <a:t>data</a:t>
            </a:r>
            <a:r>
              <a:rPr sz="2800" spc="25" dirty="0">
                <a:latin typeface="Tahoma"/>
                <a:cs typeface="Tahoma"/>
              </a:rPr>
              <a:t> </a:t>
            </a:r>
            <a:r>
              <a:rPr sz="2800" dirty="0">
                <a:latin typeface="Tahoma"/>
                <a:cs typeface="Tahoma"/>
              </a:rPr>
              <a:t>framing,</a:t>
            </a:r>
            <a:r>
              <a:rPr sz="2800" spc="30" dirty="0">
                <a:latin typeface="Tahoma"/>
                <a:cs typeface="Tahoma"/>
              </a:rPr>
              <a:t> </a:t>
            </a:r>
            <a:r>
              <a:rPr sz="2800" dirty="0">
                <a:latin typeface="Tahoma"/>
                <a:cs typeface="Tahoma"/>
              </a:rPr>
              <a:t>among</a:t>
            </a:r>
            <a:r>
              <a:rPr sz="2800" spc="25" dirty="0">
                <a:latin typeface="Tahoma"/>
                <a:cs typeface="Tahoma"/>
              </a:rPr>
              <a:t> </a:t>
            </a:r>
            <a:r>
              <a:rPr sz="2800" dirty="0">
                <a:latin typeface="Tahoma"/>
                <a:cs typeface="Tahoma"/>
              </a:rPr>
              <a:t>other </a:t>
            </a:r>
            <a:r>
              <a:rPr sz="2800" spc="5" dirty="0">
                <a:latin typeface="Tahoma"/>
                <a:cs typeface="Tahoma"/>
              </a:rPr>
              <a:t> </a:t>
            </a:r>
            <a:r>
              <a:rPr sz="2800" spc="-5" dirty="0">
                <a:latin typeface="Tahoma"/>
                <a:cs typeface="Tahoma"/>
              </a:rPr>
              <a:t>things</a:t>
            </a:r>
            <a:endParaRPr sz="2800">
              <a:latin typeface="Tahoma"/>
              <a:cs typeface="Tahoma"/>
            </a:endParaRPr>
          </a:p>
        </p:txBody>
      </p:sp>
      <p:sp>
        <p:nvSpPr>
          <p:cNvPr id="6" name="object 6"/>
          <p:cNvSpPr/>
          <p:nvPr/>
        </p:nvSpPr>
        <p:spPr>
          <a:xfrm>
            <a:off x="3066935" y="2415539"/>
            <a:ext cx="6762750" cy="3905250"/>
          </a:xfrm>
          <a:custGeom>
            <a:avLst/>
            <a:gdLst/>
            <a:ahLst/>
            <a:cxnLst/>
            <a:rect l="l" t="t" r="r" b="b"/>
            <a:pathLst>
              <a:path w="6762750" h="3905250">
                <a:moveTo>
                  <a:pt x="0" y="0"/>
                </a:moveTo>
                <a:lnTo>
                  <a:pt x="0" y="3905250"/>
                </a:lnTo>
                <a:lnTo>
                  <a:pt x="6762750" y="3905250"/>
                </a:lnTo>
                <a:lnTo>
                  <a:pt x="6762750" y="0"/>
                </a:lnTo>
                <a:lnTo>
                  <a:pt x="0" y="0"/>
                </a:lnTo>
                <a:close/>
              </a:path>
            </a:pathLst>
          </a:custGeom>
          <a:ln w="9525">
            <a:solidFill>
              <a:srgbClr val="000000"/>
            </a:solidFill>
          </a:ln>
        </p:spPr>
        <p:txBody>
          <a:bodyPr wrap="square" lIns="0" tIns="0" rIns="0" bIns="0" rtlCol="0"/>
          <a:lstStyle/>
          <a:p>
            <a:endParaRPr/>
          </a:p>
        </p:txBody>
      </p:sp>
      <p:sp>
        <p:nvSpPr>
          <p:cNvPr id="7" name="object 7"/>
          <p:cNvSpPr txBox="1"/>
          <p:nvPr/>
        </p:nvSpPr>
        <p:spPr>
          <a:xfrm>
            <a:off x="3151003" y="3270758"/>
            <a:ext cx="1249045" cy="1003935"/>
          </a:xfrm>
          <a:prstGeom prst="rect">
            <a:avLst/>
          </a:prstGeom>
        </p:spPr>
        <p:txBody>
          <a:bodyPr vert="horz" wrap="square" lIns="0" tIns="12700" rIns="0" bIns="0" rtlCol="0">
            <a:spAutoFit/>
          </a:bodyPr>
          <a:lstStyle/>
          <a:p>
            <a:pPr marL="12700" marR="5080" algn="just">
              <a:lnSpc>
                <a:spcPct val="100000"/>
              </a:lnSpc>
              <a:spcBef>
                <a:spcPts val="100"/>
              </a:spcBef>
            </a:pPr>
            <a:r>
              <a:rPr sz="1600" b="1" spc="-5" dirty="0">
                <a:latin typeface="Times New Roman"/>
                <a:cs typeface="Times New Roman"/>
              </a:rPr>
              <a:t>SM0 </a:t>
            </a:r>
            <a:r>
              <a:rPr sz="1600" spc="-5" dirty="0">
                <a:latin typeface="Times New Roman"/>
                <a:cs typeface="Times New Roman"/>
              </a:rPr>
              <a:t>SCON.7 </a:t>
            </a:r>
            <a:r>
              <a:rPr sz="1600" dirty="0">
                <a:latin typeface="Times New Roman"/>
                <a:cs typeface="Times New Roman"/>
              </a:rPr>
              <a:t> </a:t>
            </a:r>
            <a:r>
              <a:rPr sz="1600" b="1" spc="-5" dirty="0">
                <a:latin typeface="Times New Roman"/>
                <a:cs typeface="Times New Roman"/>
              </a:rPr>
              <a:t>SM1 </a:t>
            </a:r>
            <a:r>
              <a:rPr sz="1600" spc="-5" dirty="0">
                <a:latin typeface="Times New Roman"/>
                <a:cs typeface="Times New Roman"/>
              </a:rPr>
              <a:t>SCON.6 </a:t>
            </a:r>
            <a:r>
              <a:rPr sz="1600" dirty="0">
                <a:latin typeface="Times New Roman"/>
                <a:cs typeface="Times New Roman"/>
              </a:rPr>
              <a:t> </a:t>
            </a:r>
            <a:r>
              <a:rPr sz="1600" b="1" spc="-5" dirty="0">
                <a:latin typeface="Times New Roman"/>
                <a:cs typeface="Times New Roman"/>
              </a:rPr>
              <a:t>SM2 </a:t>
            </a:r>
            <a:r>
              <a:rPr sz="1600" spc="-5" dirty="0">
                <a:latin typeface="Times New Roman"/>
                <a:cs typeface="Times New Roman"/>
              </a:rPr>
              <a:t>SCON.5 </a:t>
            </a:r>
            <a:r>
              <a:rPr sz="1600" dirty="0">
                <a:latin typeface="Times New Roman"/>
                <a:cs typeface="Times New Roman"/>
              </a:rPr>
              <a:t> </a:t>
            </a:r>
            <a:r>
              <a:rPr sz="1600" b="1" spc="-10" dirty="0">
                <a:latin typeface="Times New Roman"/>
                <a:cs typeface="Times New Roman"/>
              </a:rPr>
              <a:t>REN</a:t>
            </a:r>
            <a:r>
              <a:rPr sz="1600" b="1" spc="325" dirty="0">
                <a:latin typeface="Times New Roman"/>
                <a:cs typeface="Times New Roman"/>
              </a:rPr>
              <a:t> </a:t>
            </a:r>
            <a:r>
              <a:rPr sz="1600" spc="-5" dirty="0">
                <a:latin typeface="Times New Roman"/>
                <a:cs typeface="Times New Roman"/>
              </a:rPr>
              <a:t>SCON.4</a:t>
            </a:r>
            <a:endParaRPr sz="1600">
              <a:latin typeface="Times New Roman"/>
              <a:cs typeface="Times New Roman"/>
            </a:endParaRPr>
          </a:p>
        </p:txBody>
      </p:sp>
      <p:sp>
        <p:nvSpPr>
          <p:cNvPr id="8" name="object 8"/>
          <p:cNvSpPr txBox="1"/>
          <p:nvPr/>
        </p:nvSpPr>
        <p:spPr>
          <a:xfrm>
            <a:off x="3151003" y="4249127"/>
            <a:ext cx="1254760" cy="758190"/>
          </a:xfrm>
          <a:prstGeom prst="rect">
            <a:avLst/>
          </a:prstGeom>
        </p:spPr>
        <p:txBody>
          <a:bodyPr vert="horz" wrap="square" lIns="0" tIns="12700" rIns="0" bIns="0" rtlCol="0">
            <a:spAutoFit/>
          </a:bodyPr>
          <a:lstStyle/>
          <a:p>
            <a:pPr marL="12700" marR="5080" algn="just">
              <a:lnSpc>
                <a:spcPct val="100000"/>
              </a:lnSpc>
              <a:spcBef>
                <a:spcPts val="100"/>
              </a:spcBef>
            </a:pPr>
            <a:r>
              <a:rPr sz="1600" b="1" spc="-5" dirty="0">
                <a:latin typeface="Times New Roman"/>
                <a:cs typeface="Times New Roman"/>
              </a:rPr>
              <a:t>TB8</a:t>
            </a:r>
            <a:r>
              <a:rPr sz="1600" b="1" dirty="0">
                <a:latin typeface="Times New Roman"/>
                <a:cs typeface="Times New Roman"/>
              </a:rPr>
              <a:t> </a:t>
            </a:r>
            <a:r>
              <a:rPr sz="1600" spc="-5" dirty="0">
                <a:latin typeface="Times New Roman"/>
                <a:cs typeface="Times New Roman"/>
              </a:rPr>
              <a:t>SCON.3 </a:t>
            </a:r>
            <a:r>
              <a:rPr sz="1600" dirty="0">
                <a:latin typeface="Times New Roman"/>
                <a:cs typeface="Times New Roman"/>
              </a:rPr>
              <a:t> </a:t>
            </a:r>
            <a:r>
              <a:rPr sz="1600" b="1" spc="-10" dirty="0">
                <a:latin typeface="Times New Roman"/>
                <a:cs typeface="Times New Roman"/>
              </a:rPr>
              <a:t>RB8</a:t>
            </a:r>
            <a:r>
              <a:rPr sz="1600" b="1" spc="-5" dirty="0">
                <a:latin typeface="Times New Roman"/>
                <a:cs typeface="Times New Roman"/>
              </a:rPr>
              <a:t> </a:t>
            </a:r>
            <a:r>
              <a:rPr sz="1600" spc="-10" dirty="0">
                <a:latin typeface="Times New Roman"/>
                <a:cs typeface="Times New Roman"/>
              </a:rPr>
              <a:t>SCON.2 </a:t>
            </a:r>
            <a:r>
              <a:rPr sz="1600" spc="-5" dirty="0">
                <a:latin typeface="Times New Roman"/>
                <a:cs typeface="Times New Roman"/>
              </a:rPr>
              <a:t> </a:t>
            </a:r>
            <a:r>
              <a:rPr sz="1600" b="1" dirty="0">
                <a:latin typeface="Times New Roman"/>
                <a:cs typeface="Times New Roman"/>
              </a:rPr>
              <a:t>TI</a:t>
            </a:r>
            <a:r>
              <a:rPr sz="1600" b="1" spc="315" dirty="0">
                <a:latin typeface="Times New Roman"/>
                <a:cs typeface="Times New Roman"/>
              </a:rPr>
              <a:t> </a:t>
            </a:r>
            <a:r>
              <a:rPr sz="1600" dirty="0">
                <a:latin typeface="Times New Roman"/>
                <a:cs typeface="Times New Roman"/>
              </a:rPr>
              <a:t>SCON.1</a:t>
            </a:r>
            <a:endParaRPr sz="1600">
              <a:latin typeface="Times New Roman"/>
              <a:cs typeface="Times New Roman"/>
            </a:endParaRPr>
          </a:p>
        </p:txBody>
      </p:sp>
      <p:sp>
        <p:nvSpPr>
          <p:cNvPr id="9" name="object 9"/>
          <p:cNvSpPr txBox="1"/>
          <p:nvPr/>
        </p:nvSpPr>
        <p:spPr>
          <a:xfrm>
            <a:off x="3151003" y="5226744"/>
            <a:ext cx="1199515" cy="269875"/>
          </a:xfrm>
          <a:prstGeom prst="rect">
            <a:avLst/>
          </a:prstGeom>
        </p:spPr>
        <p:txBody>
          <a:bodyPr vert="horz" wrap="square" lIns="0" tIns="12700" rIns="0" bIns="0" rtlCol="0">
            <a:spAutoFit/>
          </a:bodyPr>
          <a:lstStyle/>
          <a:p>
            <a:pPr marL="12700">
              <a:lnSpc>
                <a:spcPct val="100000"/>
              </a:lnSpc>
              <a:spcBef>
                <a:spcPts val="100"/>
              </a:spcBef>
              <a:tabLst>
                <a:tab pos="492125" algn="l"/>
              </a:tabLst>
            </a:pPr>
            <a:r>
              <a:rPr sz="1600" b="1" spc="-5" dirty="0">
                <a:latin typeface="Times New Roman"/>
                <a:cs typeface="Times New Roman"/>
              </a:rPr>
              <a:t>R</a:t>
            </a:r>
            <a:r>
              <a:rPr sz="1600" b="1" dirty="0">
                <a:latin typeface="Times New Roman"/>
                <a:cs typeface="Times New Roman"/>
              </a:rPr>
              <a:t>I	</a:t>
            </a:r>
            <a:r>
              <a:rPr sz="1600" spc="-10" dirty="0">
                <a:latin typeface="Times New Roman"/>
                <a:cs typeface="Times New Roman"/>
              </a:rPr>
              <a:t>SC</a:t>
            </a:r>
            <a:r>
              <a:rPr sz="1600" dirty="0">
                <a:latin typeface="Times New Roman"/>
                <a:cs typeface="Times New Roman"/>
              </a:rPr>
              <a:t>ON.0</a:t>
            </a:r>
            <a:endParaRPr sz="1600">
              <a:latin typeface="Times New Roman"/>
              <a:cs typeface="Times New Roman"/>
            </a:endParaRPr>
          </a:p>
        </p:txBody>
      </p:sp>
      <p:sp>
        <p:nvSpPr>
          <p:cNvPr id="10" name="object 10"/>
          <p:cNvSpPr txBox="1"/>
          <p:nvPr/>
        </p:nvSpPr>
        <p:spPr>
          <a:xfrm>
            <a:off x="4979810" y="3270758"/>
            <a:ext cx="4175125" cy="2470150"/>
          </a:xfrm>
          <a:prstGeom prst="rect">
            <a:avLst/>
          </a:prstGeom>
        </p:spPr>
        <p:txBody>
          <a:bodyPr vert="horz" wrap="square" lIns="0" tIns="12700" rIns="0" bIns="0" rtlCol="0">
            <a:spAutoFit/>
          </a:bodyPr>
          <a:lstStyle/>
          <a:p>
            <a:pPr marL="14604" marR="2040255">
              <a:lnSpc>
                <a:spcPct val="100000"/>
              </a:lnSpc>
              <a:spcBef>
                <a:spcPts val="100"/>
              </a:spcBef>
            </a:pPr>
            <a:r>
              <a:rPr sz="1600" spc="-5" dirty="0">
                <a:latin typeface="Times New Roman"/>
                <a:cs typeface="Times New Roman"/>
              </a:rPr>
              <a:t>Serial </a:t>
            </a:r>
            <a:r>
              <a:rPr sz="1600" dirty="0">
                <a:latin typeface="Times New Roman"/>
                <a:cs typeface="Times New Roman"/>
              </a:rPr>
              <a:t>port mode </a:t>
            </a:r>
            <a:r>
              <a:rPr sz="1600" spc="-5" dirty="0">
                <a:latin typeface="Times New Roman"/>
                <a:cs typeface="Times New Roman"/>
              </a:rPr>
              <a:t>specifier </a:t>
            </a:r>
            <a:r>
              <a:rPr sz="1600" spc="-385" dirty="0">
                <a:latin typeface="Times New Roman"/>
                <a:cs typeface="Times New Roman"/>
              </a:rPr>
              <a:t> </a:t>
            </a:r>
            <a:r>
              <a:rPr sz="1600" spc="-5" dirty="0">
                <a:latin typeface="Times New Roman"/>
                <a:cs typeface="Times New Roman"/>
              </a:rPr>
              <a:t>Serial</a:t>
            </a:r>
            <a:r>
              <a:rPr sz="1600" spc="-10" dirty="0">
                <a:latin typeface="Times New Roman"/>
                <a:cs typeface="Times New Roman"/>
              </a:rPr>
              <a:t> </a:t>
            </a:r>
            <a:r>
              <a:rPr sz="1600" dirty="0">
                <a:latin typeface="Times New Roman"/>
                <a:cs typeface="Times New Roman"/>
              </a:rPr>
              <a:t>port</a:t>
            </a:r>
            <a:r>
              <a:rPr sz="1600" spc="-5" dirty="0">
                <a:latin typeface="Times New Roman"/>
                <a:cs typeface="Times New Roman"/>
              </a:rPr>
              <a:t> </a:t>
            </a:r>
            <a:r>
              <a:rPr sz="1600" dirty="0">
                <a:latin typeface="Times New Roman"/>
                <a:cs typeface="Times New Roman"/>
              </a:rPr>
              <a:t>mode</a:t>
            </a:r>
            <a:r>
              <a:rPr sz="1600" spc="-10" dirty="0">
                <a:latin typeface="Times New Roman"/>
                <a:cs typeface="Times New Roman"/>
              </a:rPr>
              <a:t> </a:t>
            </a:r>
            <a:r>
              <a:rPr sz="1600" spc="-5" dirty="0">
                <a:latin typeface="Times New Roman"/>
                <a:cs typeface="Times New Roman"/>
              </a:rPr>
              <a:t>specifier</a:t>
            </a:r>
            <a:endParaRPr sz="1600">
              <a:latin typeface="Times New Roman"/>
              <a:cs typeface="Times New Roman"/>
            </a:endParaRPr>
          </a:p>
          <a:p>
            <a:pPr marL="13970" marR="5080">
              <a:lnSpc>
                <a:spcPct val="100000"/>
              </a:lnSpc>
              <a:spcBef>
                <a:spcPts val="10"/>
              </a:spcBef>
            </a:pPr>
            <a:r>
              <a:rPr sz="1600" dirty="0">
                <a:latin typeface="Times New Roman"/>
                <a:cs typeface="Times New Roman"/>
              </a:rPr>
              <a:t>Used for multiprocessor communication </a:t>
            </a:r>
            <a:r>
              <a:rPr sz="1600" spc="5" dirty="0">
                <a:latin typeface="Times New Roman"/>
                <a:cs typeface="Times New Roman"/>
              </a:rPr>
              <a:t> </a:t>
            </a:r>
            <a:r>
              <a:rPr sz="1600" dirty="0">
                <a:latin typeface="Times New Roman"/>
                <a:cs typeface="Times New Roman"/>
              </a:rPr>
              <a:t>Set/cleared by </a:t>
            </a:r>
            <a:r>
              <a:rPr sz="1600" spc="-5" dirty="0">
                <a:latin typeface="Times New Roman"/>
                <a:cs typeface="Times New Roman"/>
              </a:rPr>
              <a:t>software </a:t>
            </a:r>
            <a:r>
              <a:rPr sz="1600" dirty="0">
                <a:latin typeface="Times New Roman"/>
                <a:cs typeface="Times New Roman"/>
              </a:rPr>
              <a:t>to enable/disable reception </a:t>
            </a:r>
            <a:r>
              <a:rPr sz="1600" spc="-385" dirty="0">
                <a:latin typeface="Times New Roman"/>
                <a:cs typeface="Times New Roman"/>
              </a:rPr>
              <a:t> </a:t>
            </a:r>
            <a:r>
              <a:rPr sz="1600" spc="-5" dirty="0">
                <a:latin typeface="Times New Roman"/>
                <a:cs typeface="Times New Roman"/>
              </a:rPr>
              <a:t>Not</a:t>
            </a:r>
            <a:r>
              <a:rPr sz="1600" spc="-10" dirty="0">
                <a:latin typeface="Times New Roman"/>
                <a:cs typeface="Times New Roman"/>
              </a:rPr>
              <a:t> </a:t>
            </a:r>
            <a:r>
              <a:rPr sz="1600" spc="-5" dirty="0">
                <a:latin typeface="Times New Roman"/>
                <a:cs typeface="Times New Roman"/>
              </a:rPr>
              <a:t>widely used</a:t>
            </a:r>
            <a:endParaRPr sz="1600">
              <a:latin typeface="Times New Roman"/>
              <a:cs typeface="Times New Roman"/>
            </a:endParaRPr>
          </a:p>
          <a:p>
            <a:pPr marL="13970">
              <a:lnSpc>
                <a:spcPct val="100000"/>
              </a:lnSpc>
              <a:spcBef>
                <a:spcPts val="15"/>
              </a:spcBef>
            </a:pPr>
            <a:r>
              <a:rPr sz="1600" spc="-5" dirty="0">
                <a:latin typeface="Times New Roman"/>
                <a:cs typeface="Times New Roman"/>
              </a:rPr>
              <a:t>Not</a:t>
            </a:r>
            <a:r>
              <a:rPr sz="1600" spc="-45" dirty="0">
                <a:latin typeface="Times New Roman"/>
                <a:cs typeface="Times New Roman"/>
              </a:rPr>
              <a:t> </a:t>
            </a:r>
            <a:r>
              <a:rPr sz="1600" spc="-5" dirty="0">
                <a:latin typeface="Times New Roman"/>
                <a:cs typeface="Times New Roman"/>
              </a:rPr>
              <a:t>widely</a:t>
            </a:r>
            <a:r>
              <a:rPr sz="1600" spc="-45" dirty="0">
                <a:latin typeface="Times New Roman"/>
                <a:cs typeface="Times New Roman"/>
              </a:rPr>
              <a:t> </a:t>
            </a:r>
            <a:r>
              <a:rPr sz="1600" spc="-5" dirty="0">
                <a:latin typeface="Times New Roman"/>
                <a:cs typeface="Times New Roman"/>
              </a:rPr>
              <a:t>used</a:t>
            </a:r>
            <a:endParaRPr sz="1600">
              <a:latin typeface="Times New Roman"/>
              <a:cs typeface="Times New Roman"/>
            </a:endParaRPr>
          </a:p>
          <a:p>
            <a:pPr marL="16510">
              <a:lnSpc>
                <a:spcPct val="100000"/>
              </a:lnSpc>
              <a:spcBef>
                <a:spcPts val="5"/>
              </a:spcBef>
            </a:pPr>
            <a:r>
              <a:rPr sz="1600" dirty="0">
                <a:latin typeface="Times New Roman"/>
                <a:cs typeface="Times New Roman"/>
              </a:rPr>
              <a:t>Transmit</a:t>
            </a:r>
            <a:r>
              <a:rPr sz="1600" spc="-10" dirty="0">
                <a:latin typeface="Times New Roman"/>
                <a:cs typeface="Times New Roman"/>
              </a:rPr>
              <a:t> </a:t>
            </a:r>
            <a:r>
              <a:rPr sz="1600" dirty="0">
                <a:latin typeface="Times New Roman"/>
                <a:cs typeface="Times New Roman"/>
              </a:rPr>
              <a:t>interrupt</a:t>
            </a:r>
            <a:r>
              <a:rPr sz="1600" spc="-10" dirty="0">
                <a:latin typeface="Times New Roman"/>
                <a:cs typeface="Times New Roman"/>
              </a:rPr>
              <a:t> </a:t>
            </a:r>
            <a:r>
              <a:rPr sz="1600" dirty="0">
                <a:latin typeface="Times New Roman"/>
                <a:cs typeface="Times New Roman"/>
              </a:rPr>
              <a:t>flag.</a:t>
            </a:r>
            <a:r>
              <a:rPr sz="1600" spc="-10" dirty="0">
                <a:latin typeface="Times New Roman"/>
                <a:cs typeface="Times New Roman"/>
              </a:rPr>
              <a:t> </a:t>
            </a:r>
            <a:r>
              <a:rPr sz="1600" dirty="0">
                <a:latin typeface="Times New Roman"/>
                <a:cs typeface="Times New Roman"/>
              </a:rPr>
              <a:t>Set</a:t>
            </a:r>
            <a:r>
              <a:rPr sz="1600" spc="-10" dirty="0">
                <a:latin typeface="Times New Roman"/>
                <a:cs typeface="Times New Roman"/>
              </a:rPr>
              <a:t> </a:t>
            </a:r>
            <a:r>
              <a:rPr sz="1600" dirty="0">
                <a:latin typeface="Times New Roman"/>
                <a:cs typeface="Times New Roman"/>
              </a:rPr>
              <a:t>by</a:t>
            </a:r>
            <a:r>
              <a:rPr sz="1600" spc="-10" dirty="0">
                <a:latin typeface="Times New Roman"/>
                <a:cs typeface="Times New Roman"/>
              </a:rPr>
              <a:t> </a:t>
            </a:r>
            <a:r>
              <a:rPr sz="1600" dirty="0">
                <a:latin typeface="Times New Roman"/>
                <a:cs typeface="Times New Roman"/>
              </a:rPr>
              <a:t>HW</a:t>
            </a:r>
            <a:r>
              <a:rPr sz="1600" spc="-5" dirty="0">
                <a:latin typeface="Times New Roman"/>
                <a:cs typeface="Times New Roman"/>
              </a:rPr>
              <a:t> </a:t>
            </a:r>
            <a:r>
              <a:rPr sz="1600" dirty="0">
                <a:latin typeface="Times New Roman"/>
                <a:cs typeface="Times New Roman"/>
              </a:rPr>
              <a:t>at</a:t>
            </a:r>
            <a:r>
              <a:rPr sz="1600" spc="-10" dirty="0">
                <a:latin typeface="Times New Roman"/>
                <a:cs typeface="Times New Roman"/>
              </a:rPr>
              <a:t> </a:t>
            </a:r>
            <a:r>
              <a:rPr sz="1600" dirty="0">
                <a:latin typeface="Times New Roman"/>
                <a:cs typeface="Times New Roman"/>
              </a:rPr>
              <a:t>the</a:t>
            </a:r>
            <a:endParaRPr sz="1600">
              <a:latin typeface="Times New Roman"/>
              <a:cs typeface="Times New Roman"/>
            </a:endParaRPr>
          </a:p>
          <a:p>
            <a:pPr marL="14604" marR="171450" indent="-2540">
              <a:lnSpc>
                <a:spcPct val="100000"/>
              </a:lnSpc>
              <a:spcBef>
                <a:spcPts val="5"/>
              </a:spcBef>
            </a:pPr>
            <a:r>
              <a:rPr sz="1600" dirty="0">
                <a:latin typeface="Times New Roman"/>
                <a:cs typeface="Times New Roman"/>
              </a:rPr>
              <a:t>begin</a:t>
            </a:r>
            <a:r>
              <a:rPr sz="1600" spc="-1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dirty="0">
                <a:latin typeface="Times New Roman"/>
                <a:cs typeface="Times New Roman"/>
              </a:rPr>
              <a:t>stop</a:t>
            </a:r>
            <a:r>
              <a:rPr sz="1600" spc="-15" dirty="0">
                <a:latin typeface="Times New Roman"/>
                <a:cs typeface="Times New Roman"/>
              </a:rPr>
              <a:t> </a:t>
            </a:r>
            <a:r>
              <a:rPr sz="1600" dirty="0">
                <a:latin typeface="Times New Roman"/>
                <a:cs typeface="Times New Roman"/>
              </a:rPr>
              <a:t>bit</a:t>
            </a:r>
            <a:r>
              <a:rPr sz="1600" spc="-10" dirty="0">
                <a:latin typeface="Times New Roman"/>
                <a:cs typeface="Times New Roman"/>
              </a:rPr>
              <a:t> </a:t>
            </a:r>
            <a:r>
              <a:rPr sz="1600" dirty="0">
                <a:latin typeface="Times New Roman"/>
                <a:cs typeface="Times New Roman"/>
              </a:rPr>
              <a:t>mode</a:t>
            </a:r>
            <a:r>
              <a:rPr sz="1600" spc="-10" dirty="0">
                <a:latin typeface="Times New Roman"/>
                <a:cs typeface="Times New Roman"/>
              </a:rPr>
              <a:t> </a:t>
            </a:r>
            <a:r>
              <a:rPr sz="1600" dirty="0">
                <a:latin typeface="Times New Roman"/>
                <a:cs typeface="Times New Roman"/>
              </a:rPr>
              <a:t>1.</a:t>
            </a:r>
            <a:r>
              <a:rPr sz="1600" spc="-15" dirty="0">
                <a:latin typeface="Times New Roman"/>
                <a:cs typeface="Times New Roman"/>
              </a:rPr>
              <a:t> </a:t>
            </a:r>
            <a:r>
              <a:rPr sz="1600" dirty="0">
                <a:latin typeface="Times New Roman"/>
                <a:cs typeface="Times New Roman"/>
              </a:rPr>
              <a:t>And</a:t>
            </a:r>
            <a:r>
              <a:rPr sz="1600" spc="-10" dirty="0">
                <a:latin typeface="Times New Roman"/>
                <a:cs typeface="Times New Roman"/>
              </a:rPr>
              <a:t> </a:t>
            </a:r>
            <a:r>
              <a:rPr sz="1600" dirty="0">
                <a:latin typeface="Times New Roman"/>
                <a:cs typeface="Times New Roman"/>
              </a:rPr>
              <a:t>cleared</a:t>
            </a:r>
            <a:r>
              <a:rPr sz="1600" spc="-10" dirty="0">
                <a:latin typeface="Times New Roman"/>
                <a:cs typeface="Times New Roman"/>
              </a:rPr>
              <a:t> </a:t>
            </a:r>
            <a:r>
              <a:rPr sz="1600" dirty="0">
                <a:latin typeface="Times New Roman"/>
                <a:cs typeface="Times New Roman"/>
              </a:rPr>
              <a:t>by</a:t>
            </a:r>
            <a:r>
              <a:rPr sz="1600" spc="-15" dirty="0">
                <a:latin typeface="Times New Roman"/>
                <a:cs typeface="Times New Roman"/>
              </a:rPr>
              <a:t> </a:t>
            </a:r>
            <a:r>
              <a:rPr sz="1600" dirty="0">
                <a:latin typeface="Times New Roman"/>
                <a:cs typeface="Times New Roman"/>
              </a:rPr>
              <a:t>SW </a:t>
            </a:r>
            <a:r>
              <a:rPr sz="1600" spc="-385" dirty="0">
                <a:latin typeface="Times New Roman"/>
                <a:cs typeface="Times New Roman"/>
              </a:rPr>
              <a:t> </a:t>
            </a:r>
            <a:r>
              <a:rPr sz="1600" dirty="0">
                <a:latin typeface="Times New Roman"/>
                <a:cs typeface="Times New Roman"/>
              </a:rPr>
              <a:t>Receive</a:t>
            </a:r>
            <a:r>
              <a:rPr sz="1600" spc="-5" dirty="0">
                <a:latin typeface="Times New Roman"/>
                <a:cs typeface="Times New Roman"/>
              </a:rPr>
              <a:t> </a:t>
            </a:r>
            <a:r>
              <a:rPr sz="1600" dirty="0">
                <a:latin typeface="Times New Roman"/>
                <a:cs typeface="Times New Roman"/>
              </a:rPr>
              <a:t>interrupt</a:t>
            </a:r>
            <a:r>
              <a:rPr sz="1600" spc="-5" dirty="0">
                <a:latin typeface="Times New Roman"/>
                <a:cs typeface="Times New Roman"/>
              </a:rPr>
              <a:t> </a:t>
            </a:r>
            <a:r>
              <a:rPr sz="1600" dirty="0">
                <a:latin typeface="Times New Roman"/>
                <a:cs typeface="Times New Roman"/>
              </a:rPr>
              <a:t>flag.</a:t>
            </a:r>
            <a:r>
              <a:rPr sz="1600" spc="-5" dirty="0">
                <a:latin typeface="Times New Roman"/>
                <a:cs typeface="Times New Roman"/>
              </a:rPr>
              <a:t> </a:t>
            </a:r>
            <a:r>
              <a:rPr sz="1600" dirty="0">
                <a:latin typeface="Times New Roman"/>
                <a:cs typeface="Times New Roman"/>
              </a:rPr>
              <a:t>Set by</a:t>
            </a:r>
            <a:r>
              <a:rPr sz="1600" spc="-5" dirty="0">
                <a:latin typeface="Times New Roman"/>
                <a:cs typeface="Times New Roman"/>
              </a:rPr>
              <a:t> </a:t>
            </a:r>
            <a:r>
              <a:rPr sz="1600" dirty="0">
                <a:latin typeface="Times New Roman"/>
                <a:cs typeface="Times New Roman"/>
              </a:rPr>
              <a:t>HW</a:t>
            </a:r>
            <a:r>
              <a:rPr sz="1600" spc="-15" dirty="0">
                <a:latin typeface="Times New Roman"/>
                <a:cs typeface="Times New Roman"/>
              </a:rPr>
              <a:t> </a:t>
            </a:r>
            <a:r>
              <a:rPr sz="1600" dirty="0">
                <a:latin typeface="Times New Roman"/>
                <a:cs typeface="Times New Roman"/>
              </a:rPr>
              <a:t>at</a:t>
            </a:r>
            <a:r>
              <a:rPr sz="1600" spc="-5" dirty="0">
                <a:latin typeface="Times New Roman"/>
                <a:cs typeface="Times New Roman"/>
              </a:rPr>
              <a:t> </a:t>
            </a:r>
            <a:r>
              <a:rPr sz="1600" dirty="0">
                <a:latin typeface="Times New Roman"/>
                <a:cs typeface="Times New Roman"/>
              </a:rPr>
              <a:t>the</a:t>
            </a:r>
            <a:endParaRPr sz="1600">
              <a:latin typeface="Times New Roman"/>
              <a:cs typeface="Times New Roman"/>
            </a:endParaRPr>
          </a:p>
          <a:p>
            <a:pPr marL="12700">
              <a:lnSpc>
                <a:spcPct val="100000"/>
              </a:lnSpc>
              <a:spcBef>
                <a:spcPts val="15"/>
              </a:spcBef>
            </a:pPr>
            <a:r>
              <a:rPr sz="1600" dirty="0">
                <a:latin typeface="Times New Roman"/>
                <a:cs typeface="Times New Roman"/>
              </a:rPr>
              <a:t>begin</a:t>
            </a:r>
            <a:r>
              <a:rPr sz="1600" spc="-1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dirty="0">
                <a:latin typeface="Times New Roman"/>
                <a:cs typeface="Times New Roman"/>
              </a:rPr>
              <a:t>stop</a:t>
            </a:r>
            <a:r>
              <a:rPr sz="1600" spc="-10" dirty="0">
                <a:latin typeface="Times New Roman"/>
                <a:cs typeface="Times New Roman"/>
              </a:rPr>
              <a:t> </a:t>
            </a:r>
            <a:r>
              <a:rPr sz="1600" dirty="0">
                <a:latin typeface="Times New Roman"/>
                <a:cs typeface="Times New Roman"/>
              </a:rPr>
              <a:t>bit</a:t>
            </a:r>
            <a:r>
              <a:rPr sz="1600" spc="-10" dirty="0">
                <a:latin typeface="Times New Roman"/>
                <a:cs typeface="Times New Roman"/>
              </a:rPr>
              <a:t> </a:t>
            </a:r>
            <a:r>
              <a:rPr sz="1600" dirty="0">
                <a:latin typeface="Times New Roman"/>
                <a:cs typeface="Times New Roman"/>
              </a:rPr>
              <a:t>mode</a:t>
            </a:r>
            <a:r>
              <a:rPr sz="1600" spc="-15" dirty="0">
                <a:latin typeface="Times New Roman"/>
                <a:cs typeface="Times New Roman"/>
              </a:rPr>
              <a:t> </a:t>
            </a:r>
            <a:r>
              <a:rPr sz="1600" dirty="0">
                <a:latin typeface="Times New Roman"/>
                <a:cs typeface="Times New Roman"/>
              </a:rPr>
              <a:t>1.</a:t>
            </a:r>
            <a:r>
              <a:rPr sz="1600" spc="-10" dirty="0">
                <a:latin typeface="Times New Roman"/>
                <a:cs typeface="Times New Roman"/>
              </a:rPr>
              <a:t> </a:t>
            </a:r>
            <a:r>
              <a:rPr sz="1600" dirty="0">
                <a:latin typeface="Times New Roman"/>
                <a:cs typeface="Times New Roman"/>
              </a:rPr>
              <a:t>And</a:t>
            </a:r>
            <a:r>
              <a:rPr sz="1600" spc="-10" dirty="0">
                <a:latin typeface="Times New Roman"/>
                <a:cs typeface="Times New Roman"/>
              </a:rPr>
              <a:t> </a:t>
            </a:r>
            <a:r>
              <a:rPr sz="1600" dirty="0">
                <a:latin typeface="Times New Roman"/>
                <a:cs typeface="Times New Roman"/>
              </a:rPr>
              <a:t>cleared</a:t>
            </a:r>
            <a:r>
              <a:rPr sz="1600" spc="-10" dirty="0">
                <a:latin typeface="Times New Roman"/>
                <a:cs typeface="Times New Roman"/>
              </a:rPr>
              <a:t> </a:t>
            </a:r>
            <a:r>
              <a:rPr sz="1600" dirty="0">
                <a:latin typeface="Times New Roman"/>
                <a:cs typeface="Times New Roman"/>
              </a:rPr>
              <a:t>by</a:t>
            </a:r>
            <a:r>
              <a:rPr sz="1600" spc="-10" dirty="0">
                <a:latin typeface="Times New Roman"/>
                <a:cs typeface="Times New Roman"/>
              </a:rPr>
              <a:t> </a:t>
            </a:r>
            <a:r>
              <a:rPr sz="1600" dirty="0">
                <a:latin typeface="Times New Roman"/>
                <a:cs typeface="Times New Roman"/>
              </a:rPr>
              <a:t>SW</a:t>
            </a:r>
            <a:endParaRPr sz="1600">
              <a:latin typeface="Times New Roman"/>
              <a:cs typeface="Times New Roman"/>
            </a:endParaRPr>
          </a:p>
        </p:txBody>
      </p:sp>
      <p:sp>
        <p:nvSpPr>
          <p:cNvPr id="11" name="object 11"/>
          <p:cNvSpPr txBox="1"/>
          <p:nvPr/>
        </p:nvSpPr>
        <p:spPr>
          <a:xfrm>
            <a:off x="3151003" y="5959789"/>
            <a:ext cx="477520" cy="269875"/>
          </a:xfrm>
          <a:prstGeom prst="rect">
            <a:avLst/>
          </a:prstGeom>
        </p:spPr>
        <p:txBody>
          <a:bodyPr vert="horz" wrap="square" lIns="0" tIns="12700" rIns="0" bIns="0" rtlCol="0">
            <a:spAutoFit/>
          </a:bodyPr>
          <a:lstStyle/>
          <a:p>
            <a:pPr marL="12700">
              <a:lnSpc>
                <a:spcPct val="100000"/>
              </a:lnSpc>
              <a:spcBef>
                <a:spcPts val="100"/>
              </a:spcBef>
            </a:pPr>
            <a:r>
              <a:rPr sz="1600" i="1" spc="-10" dirty="0">
                <a:latin typeface="Times New Roman"/>
                <a:cs typeface="Times New Roman"/>
              </a:rPr>
              <a:t>N</a:t>
            </a:r>
            <a:r>
              <a:rPr sz="1600" i="1" dirty="0">
                <a:latin typeface="Times New Roman"/>
                <a:cs typeface="Times New Roman"/>
              </a:rPr>
              <a:t>ote:</a:t>
            </a:r>
            <a:endParaRPr sz="1600">
              <a:latin typeface="Times New Roman"/>
              <a:cs typeface="Times New Roman"/>
            </a:endParaRPr>
          </a:p>
        </p:txBody>
      </p:sp>
      <p:sp>
        <p:nvSpPr>
          <p:cNvPr id="12" name="object 12"/>
          <p:cNvSpPr txBox="1"/>
          <p:nvPr/>
        </p:nvSpPr>
        <p:spPr>
          <a:xfrm>
            <a:off x="4065290" y="5959789"/>
            <a:ext cx="2437130" cy="269875"/>
          </a:xfrm>
          <a:prstGeom prst="rect">
            <a:avLst/>
          </a:prstGeom>
        </p:spPr>
        <p:txBody>
          <a:bodyPr vert="horz" wrap="square" lIns="0" tIns="12700" rIns="0" bIns="0" rtlCol="0">
            <a:spAutoFit/>
          </a:bodyPr>
          <a:lstStyle/>
          <a:p>
            <a:pPr marL="12700">
              <a:lnSpc>
                <a:spcPct val="100000"/>
              </a:lnSpc>
              <a:spcBef>
                <a:spcPts val="100"/>
              </a:spcBef>
            </a:pPr>
            <a:r>
              <a:rPr sz="1600" i="1" spc="-5" dirty="0">
                <a:latin typeface="Times New Roman"/>
                <a:cs typeface="Times New Roman"/>
              </a:rPr>
              <a:t>Make</a:t>
            </a:r>
            <a:r>
              <a:rPr sz="1600" i="1" spc="-15" dirty="0">
                <a:latin typeface="Times New Roman"/>
                <a:cs typeface="Times New Roman"/>
              </a:rPr>
              <a:t> </a:t>
            </a:r>
            <a:r>
              <a:rPr sz="1600" i="1" dirty="0">
                <a:latin typeface="Times New Roman"/>
                <a:cs typeface="Times New Roman"/>
              </a:rPr>
              <a:t>SM2,</a:t>
            </a:r>
            <a:r>
              <a:rPr sz="1600" i="1" spc="-10" dirty="0">
                <a:latin typeface="Times New Roman"/>
                <a:cs typeface="Times New Roman"/>
              </a:rPr>
              <a:t> </a:t>
            </a:r>
            <a:r>
              <a:rPr sz="1600" i="1" spc="-5" dirty="0">
                <a:latin typeface="Times New Roman"/>
                <a:cs typeface="Times New Roman"/>
              </a:rPr>
              <a:t>TB8,</a:t>
            </a:r>
            <a:r>
              <a:rPr sz="1600" i="1" spc="-15" dirty="0">
                <a:latin typeface="Times New Roman"/>
                <a:cs typeface="Times New Roman"/>
              </a:rPr>
              <a:t> </a:t>
            </a:r>
            <a:r>
              <a:rPr sz="1600" i="1" dirty="0">
                <a:latin typeface="Times New Roman"/>
                <a:cs typeface="Times New Roman"/>
              </a:rPr>
              <a:t>and</a:t>
            </a:r>
            <a:r>
              <a:rPr sz="1600" i="1" spc="-10" dirty="0">
                <a:latin typeface="Times New Roman"/>
                <a:cs typeface="Times New Roman"/>
              </a:rPr>
              <a:t> </a:t>
            </a:r>
            <a:r>
              <a:rPr sz="1600" i="1" spc="-5" dirty="0">
                <a:latin typeface="Times New Roman"/>
                <a:cs typeface="Times New Roman"/>
              </a:rPr>
              <a:t>RB8</a:t>
            </a:r>
            <a:r>
              <a:rPr sz="1600" i="1" spc="-15" dirty="0">
                <a:latin typeface="Times New Roman"/>
                <a:cs typeface="Times New Roman"/>
              </a:rPr>
              <a:t> </a:t>
            </a:r>
            <a:r>
              <a:rPr sz="1600" i="1" dirty="0">
                <a:latin typeface="Times New Roman"/>
                <a:cs typeface="Times New Roman"/>
              </a:rPr>
              <a:t>=0</a:t>
            </a:r>
            <a:endParaRPr sz="1600">
              <a:latin typeface="Times New Roman"/>
              <a:cs typeface="Times New Roman"/>
            </a:endParaRPr>
          </a:p>
        </p:txBody>
      </p:sp>
      <p:graphicFrame>
        <p:nvGraphicFramePr>
          <p:cNvPr id="13" name="object 13"/>
          <p:cNvGraphicFramePr>
            <a:graphicFrameLocks noGrp="1"/>
          </p:cNvGraphicFramePr>
          <p:nvPr/>
        </p:nvGraphicFramePr>
        <p:xfrm>
          <a:off x="3459556" y="2679382"/>
          <a:ext cx="6096000" cy="387096"/>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tblGrid>
              <a:tr h="387096">
                <a:tc>
                  <a:txBody>
                    <a:bodyPr/>
                    <a:lstStyle/>
                    <a:p>
                      <a:pPr marL="175895">
                        <a:lnSpc>
                          <a:spcPct val="100000"/>
                        </a:lnSpc>
                        <a:spcBef>
                          <a:spcPts val="150"/>
                        </a:spcBef>
                      </a:pPr>
                      <a:r>
                        <a:rPr sz="1800" spc="-10" dirty="0">
                          <a:solidFill>
                            <a:srgbClr val="FFFFFF"/>
                          </a:solidFill>
                          <a:latin typeface="Courier New"/>
                          <a:cs typeface="Courier New"/>
                        </a:rPr>
                        <a:t>SM0</a:t>
                      </a:r>
                      <a:endParaRPr sz="1800">
                        <a:latin typeface="Courier New"/>
                        <a:cs typeface="Courier New"/>
                      </a:endParaRPr>
                    </a:p>
                  </a:txBody>
                  <a:tcPr marL="0" marR="0" marT="19050" marB="0">
                    <a:lnL w="28575">
                      <a:solidFill>
                        <a:srgbClr val="545472"/>
                      </a:solidFill>
                      <a:prstDash val="solid"/>
                    </a:lnL>
                    <a:lnR w="12700">
                      <a:solidFill>
                        <a:srgbClr val="FFFFFF"/>
                      </a:solidFill>
                      <a:prstDash val="solid"/>
                    </a:lnR>
                    <a:lnT w="38100">
                      <a:solidFill>
                        <a:srgbClr val="545472"/>
                      </a:solidFill>
                      <a:prstDash val="solid"/>
                    </a:lnT>
                    <a:lnB w="38100">
                      <a:solidFill>
                        <a:srgbClr val="545472"/>
                      </a:solidFill>
                      <a:prstDash val="solid"/>
                    </a:lnB>
                    <a:solidFill>
                      <a:srgbClr val="000099"/>
                    </a:solidFill>
                  </a:tcPr>
                </a:tc>
                <a:tc>
                  <a:txBody>
                    <a:bodyPr/>
                    <a:lstStyle/>
                    <a:p>
                      <a:pPr marL="175895">
                        <a:lnSpc>
                          <a:spcPct val="100000"/>
                        </a:lnSpc>
                        <a:spcBef>
                          <a:spcPts val="150"/>
                        </a:spcBef>
                      </a:pPr>
                      <a:r>
                        <a:rPr sz="1800" spc="-10" dirty="0">
                          <a:solidFill>
                            <a:srgbClr val="FFFFFF"/>
                          </a:solidFill>
                          <a:latin typeface="Courier New"/>
                          <a:cs typeface="Courier New"/>
                        </a:rPr>
                        <a:t>SM1</a:t>
                      </a:r>
                      <a:endParaRPr sz="1800">
                        <a:latin typeface="Courier New"/>
                        <a:cs typeface="Courier New"/>
                      </a:endParaRPr>
                    </a:p>
                  </a:txBody>
                  <a:tcPr marL="0" marR="0" marT="19050" marB="0">
                    <a:lnL w="12700">
                      <a:solidFill>
                        <a:srgbClr val="FFFFFF"/>
                      </a:solidFill>
                      <a:prstDash val="solid"/>
                    </a:lnL>
                    <a:lnR w="12700">
                      <a:solidFill>
                        <a:srgbClr val="FFFFFF"/>
                      </a:solidFill>
                      <a:prstDash val="solid"/>
                    </a:lnR>
                    <a:lnT w="38100">
                      <a:solidFill>
                        <a:srgbClr val="545472"/>
                      </a:solidFill>
                      <a:prstDash val="solid"/>
                    </a:lnT>
                    <a:lnB w="38100">
                      <a:solidFill>
                        <a:srgbClr val="545472"/>
                      </a:solidFill>
                      <a:prstDash val="solid"/>
                    </a:lnB>
                    <a:solidFill>
                      <a:srgbClr val="000099"/>
                    </a:solidFill>
                  </a:tcPr>
                </a:tc>
                <a:tc>
                  <a:txBody>
                    <a:bodyPr/>
                    <a:lstStyle/>
                    <a:p>
                      <a:pPr marL="175895">
                        <a:lnSpc>
                          <a:spcPct val="100000"/>
                        </a:lnSpc>
                        <a:spcBef>
                          <a:spcPts val="150"/>
                        </a:spcBef>
                      </a:pPr>
                      <a:r>
                        <a:rPr sz="1800" spc="-10" dirty="0">
                          <a:solidFill>
                            <a:srgbClr val="FFFFFF"/>
                          </a:solidFill>
                          <a:latin typeface="Courier New"/>
                          <a:cs typeface="Courier New"/>
                        </a:rPr>
                        <a:t>SM2</a:t>
                      </a:r>
                      <a:endParaRPr sz="1800">
                        <a:latin typeface="Courier New"/>
                        <a:cs typeface="Courier New"/>
                      </a:endParaRPr>
                    </a:p>
                  </a:txBody>
                  <a:tcPr marL="0" marR="0" marT="19050" marB="0">
                    <a:lnL w="12700">
                      <a:solidFill>
                        <a:srgbClr val="FFFFFF"/>
                      </a:solidFill>
                      <a:prstDash val="solid"/>
                    </a:lnL>
                    <a:lnR w="12700">
                      <a:solidFill>
                        <a:srgbClr val="FFFFFF"/>
                      </a:solidFill>
                      <a:prstDash val="solid"/>
                    </a:lnR>
                    <a:lnT w="38100">
                      <a:solidFill>
                        <a:srgbClr val="545472"/>
                      </a:solidFill>
                      <a:prstDash val="solid"/>
                    </a:lnT>
                    <a:lnB w="38100">
                      <a:solidFill>
                        <a:srgbClr val="545472"/>
                      </a:solidFill>
                      <a:prstDash val="solid"/>
                    </a:lnB>
                    <a:solidFill>
                      <a:srgbClr val="000099"/>
                    </a:solidFill>
                  </a:tcPr>
                </a:tc>
                <a:tc>
                  <a:txBody>
                    <a:bodyPr/>
                    <a:lstStyle/>
                    <a:p>
                      <a:pPr marL="175895">
                        <a:lnSpc>
                          <a:spcPct val="100000"/>
                        </a:lnSpc>
                        <a:spcBef>
                          <a:spcPts val="150"/>
                        </a:spcBef>
                      </a:pPr>
                      <a:r>
                        <a:rPr sz="1800" spc="-10" dirty="0">
                          <a:solidFill>
                            <a:srgbClr val="FFFFFF"/>
                          </a:solidFill>
                          <a:latin typeface="Courier New"/>
                          <a:cs typeface="Courier New"/>
                        </a:rPr>
                        <a:t>REN</a:t>
                      </a:r>
                      <a:endParaRPr sz="1800">
                        <a:latin typeface="Courier New"/>
                        <a:cs typeface="Courier New"/>
                      </a:endParaRPr>
                    </a:p>
                  </a:txBody>
                  <a:tcPr marL="0" marR="0" marT="19050" marB="0">
                    <a:lnL w="12700">
                      <a:solidFill>
                        <a:srgbClr val="FFFFFF"/>
                      </a:solidFill>
                      <a:prstDash val="solid"/>
                    </a:lnL>
                    <a:lnR w="12700">
                      <a:solidFill>
                        <a:srgbClr val="FFFFFF"/>
                      </a:solidFill>
                      <a:prstDash val="solid"/>
                    </a:lnR>
                    <a:lnT w="38100">
                      <a:solidFill>
                        <a:srgbClr val="545472"/>
                      </a:solidFill>
                      <a:prstDash val="solid"/>
                    </a:lnT>
                    <a:lnB w="38100">
                      <a:solidFill>
                        <a:srgbClr val="545472"/>
                      </a:solidFill>
                      <a:prstDash val="solid"/>
                    </a:lnB>
                    <a:solidFill>
                      <a:srgbClr val="000099"/>
                    </a:solidFill>
                  </a:tcPr>
                </a:tc>
                <a:tc>
                  <a:txBody>
                    <a:bodyPr/>
                    <a:lstStyle/>
                    <a:p>
                      <a:pPr marL="175895">
                        <a:lnSpc>
                          <a:spcPct val="100000"/>
                        </a:lnSpc>
                        <a:spcBef>
                          <a:spcPts val="150"/>
                        </a:spcBef>
                      </a:pPr>
                      <a:r>
                        <a:rPr sz="1800" spc="-10" dirty="0">
                          <a:solidFill>
                            <a:srgbClr val="FFFFFF"/>
                          </a:solidFill>
                          <a:latin typeface="Courier New"/>
                          <a:cs typeface="Courier New"/>
                        </a:rPr>
                        <a:t>TB8</a:t>
                      </a:r>
                      <a:endParaRPr sz="1800">
                        <a:latin typeface="Courier New"/>
                        <a:cs typeface="Courier New"/>
                      </a:endParaRPr>
                    </a:p>
                  </a:txBody>
                  <a:tcPr marL="0" marR="0" marT="19050" marB="0">
                    <a:lnL w="12700">
                      <a:solidFill>
                        <a:srgbClr val="FFFFFF"/>
                      </a:solidFill>
                      <a:prstDash val="solid"/>
                    </a:lnL>
                    <a:lnR w="12700">
                      <a:solidFill>
                        <a:srgbClr val="FFFFFF"/>
                      </a:solidFill>
                      <a:prstDash val="solid"/>
                    </a:lnR>
                    <a:lnT w="38100">
                      <a:solidFill>
                        <a:srgbClr val="545472"/>
                      </a:solidFill>
                      <a:prstDash val="solid"/>
                    </a:lnT>
                    <a:lnB w="38100">
                      <a:solidFill>
                        <a:srgbClr val="545472"/>
                      </a:solidFill>
                      <a:prstDash val="solid"/>
                    </a:lnB>
                    <a:solidFill>
                      <a:srgbClr val="000099"/>
                    </a:solidFill>
                  </a:tcPr>
                </a:tc>
                <a:tc>
                  <a:txBody>
                    <a:bodyPr/>
                    <a:lstStyle/>
                    <a:p>
                      <a:pPr marL="175895">
                        <a:lnSpc>
                          <a:spcPct val="100000"/>
                        </a:lnSpc>
                        <a:spcBef>
                          <a:spcPts val="150"/>
                        </a:spcBef>
                      </a:pPr>
                      <a:r>
                        <a:rPr sz="1800" spc="-10" dirty="0">
                          <a:solidFill>
                            <a:srgbClr val="FFFFFF"/>
                          </a:solidFill>
                          <a:latin typeface="Courier New"/>
                          <a:cs typeface="Courier New"/>
                        </a:rPr>
                        <a:t>RB8</a:t>
                      </a:r>
                      <a:endParaRPr sz="1800">
                        <a:latin typeface="Courier New"/>
                        <a:cs typeface="Courier New"/>
                      </a:endParaRPr>
                    </a:p>
                  </a:txBody>
                  <a:tcPr marL="0" marR="0" marT="19050" marB="0">
                    <a:lnL w="12700">
                      <a:solidFill>
                        <a:srgbClr val="FFFFFF"/>
                      </a:solidFill>
                      <a:prstDash val="solid"/>
                    </a:lnL>
                    <a:lnR w="12700">
                      <a:solidFill>
                        <a:srgbClr val="FFFFFF"/>
                      </a:solidFill>
                      <a:prstDash val="solid"/>
                    </a:lnR>
                    <a:lnT w="38100">
                      <a:solidFill>
                        <a:srgbClr val="545472"/>
                      </a:solidFill>
                      <a:prstDash val="solid"/>
                    </a:lnT>
                    <a:lnB w="38100">
                      <a:solidFill>
                        <a:srgbClr val="545472"/>
                      </a:solidFill>
                      <a:prstDash val="solid"/>
                    </a:lnB>
                    <a:solidFill>
                      <a:srgbClr val="000099"/>
                    </a:solidFill>
                  </a:tcPr>
                </a:tc>
                <a:tc>
                  <a:txBody>
                    <a:bodyPr/>
                    <a:lstStyle/>
                    <a:p>
                      <a:pPr marL="243204">
                        <a:lnSpc>
                          <a:spcPct val="100000"/>
                        </a:lnSpc>
                        <a:spcBef>
                          <a:spcPts val="150"/>
                        </a:spcBef>
                      </a:pPr>
                      <a:r>
                        <a:rPr sz="1800" spc="-15" dirty="0">
                          <a:solidFill>
                            <a:srgbClr val="FFFFFF"/>
                          </a:solidFill>
                          <a:latin typeface="Courier New"/>
                          <a:cs typeface="Courier New"/>
                        </a:rPr>
                        <a:t>TI</a:t>
                      </a:r>
                      <a:endParaRPr sz="1800">
                        <a:latin typeface="Courier New"/>
                        <a:cs typeface="Courier New"/>
                      </a:endParaRPr>
                    </a:p>
                  </a:txBody>
                  <a:tcPr marL="0" marR="0" marT="19050" marB="0">
                    <a:lnL w="12700">
                      <a:solidFill>
                        <a:srgbClr val="FFFFFF"/>
                      </a:solidFill>
                      <a:prstDash val="solid"/>
                    </a:lnL>
                    <a:lnR w="12700">
                      <a:solidFill>
                        <a:srgbClr val="FFFFFF"/>
                      </a:solidFill>
                      <a:prstDash val="solid"/>
                    </a:lnR>
                    <a:lnT w="38100">
                      <a:solidFill>
                        <a:srgbClr val="545472"/>
                      </a:solidFill>
                      <a:prstDash val="solid"/>
                    </a:lnT>
                    <a:lnB w="38100">
                      <a:solidFill>
                        <a:srgbClr val="545472"/>
                      </a:solidFill>
                      <a:prstDash val="solid"/>
                    </a:lnB>
                    <a:solidFill>
                      <a:srgbClr val="000099"/>
                    </a:solidFill>
                  </a:tcPr>
                </a:tc>
                <a:tc>
                  <a:txBody>
                    <a:bodyPr/>
                    <a:lstStyle/>
                    <a:p>
                      <a:pPr marL="243204">
                        <a:lnSpc>
                          <a:spcPct val="100000"/>
                        </a:lnSpc>
                        <a:spcBef>
                          <a:spcPts val="150"/>
                        </a:spcBef>
                      </a:pPr>
                      <a:r>
                        <a:rPr sz="1800" spc="-15" dirty="0">
                          <a:solidFill>
                            <a:srgbClr val="FFFFFF"/>
                          </a:solidFill>
                          <a:latin typeface="Courier New"/>
                          <a:cs typeface="Courier New"/>
                        </a:rPr>
                        <a:t>RI</a:t>
                      </a:r>
                      <a:endParaRPr sz="1800">
                        <a:latin typeface="Courier New"/>
                        <a:cs typeface="Courier New"/>
                      </a:endParaRPr>
                    </a:p>
                  </a:txBody>
                  <a:tcPr marL="0" marR="0" marT="19050" marB="0">
                    <a:lnL w="12700">
                      <a:solidFill>
                        <a:srgbClr val="FFFFFF"/>
                      </a:solidFill>
                      <a:prstDash val="solid"/>
                    </a:lnL>
                    <a:lnR w="28575">
                      <a:solidFill>
                        <a:srgbClr val="545472"/>
                      </a:solidFill>
                      <a:prstDash val="solid"/>
                    </a:lnR>
                    <a:lnT w="38100">
                      <a:solidFill>
                        <a:srgbClr val="545472"/>
                      </a:solidFill>
                      <a:prstDash val="solid"/>
                    </a:lnT>
                    <a:lnB w="38100">
                      <a:solidFill>
                        <a:srgbClr val="545472"/>
                      </a:solidFill>
                      <a:prstDash val="solid"/>
                    </a:lnB>
                    <a:solidFill>
                      <a:srgbClr val="000099"/>
                    </a:solidFill>
                  </a:tcPr>
                </a:tc>
              </a:tr>
            </a:tbl>
          </a:graphicData>
        </a:graphic>
      </p:graphicFrame>
    </p:spTree>
    <p:extLst>
      <p:ext uri="{BB962C8B-B14F-4D97-AF65-F5344CB8AC3E}">
        <p14:creationId xmlns:p14="http://schemas.microsoft.com/office/powerpoint/2010/main" val="410649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819029" y="1083055"/>
            <a:ext cx="2150745"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a:t>
            </a:r>
            <a:r>
              <a:rPr sz="2400" dirty="0">
                <a:solidFill>
                  <a:srgbClr val="FFFFFF"/>
                </a:solidFill>
                <a:latin typeface="Tahoma"/>
                <a:cs typeface="Tahoma"/>
              </a:rPr>
              <a:t> </a:t>
            </a:r>
            <a:r>
              <a:rPr sz="2400" spc="-5" dirty="0">
                <a:solidFill>
                  <a:srgbClr val="FFFFFF"/>
                </a:solidFill>
                <a:latin typeface="Tahoma"/>
                <a:cs typeface="Tahoma"/>
              </a:rPr>
              <a:t>TION </a:t>
            </a:r>
            <a:r>
              <a:rPr sz="2400" dirty="0">
                <a:solidFill>
                  <a:srgbClr val="FFFFFF"/>
                </a:solidFill>
                <a:latin typeface="Tahoma"/>
                <a:cs typeface="Tahoma"/>
              </a:rPr>
              <a:t> </a:t>
            </a:r>
            <a:r>
              <a:rPr sz="2400" spc="-10" dirty="0">
                <a:solidFill>
                  <a:srgbClr val="FFFFFF"/>
                </a:solidFill>
                <a:latin typeface="Tahoma"/>
                <a:cs typeface="Tahoma"/>
              </a:rPr>
              <a:t>PROGRAMMING</a:t>
            </a:r>
            <a:endParaRPr sz="2400">
              <a:latin typeface="Tahoma"/>
              <a:cs typeface="Tahoma"/>
            </a:endParaRPr>
          </a:p>
        </p:txBody>
      </p:sp>
      <p:sp>
        <p:nvSpPr>
          <p:cNvPr id="4" name="object 4"/>
          <p:cNvSpPr txBox="1"/>
          <p:nvPr/>
        </p:nvSpPr>
        <p:spPr>
          <a:xfrm>
            <a:off x="906659" y="2894329"/>
            <a:ext cx="1976755" cy="696595"/>
          </a:xfrm>
          <a:prstGeom prst="rect">
            <a:avLst/>
          </a:prstGeom>
        </p:spPr>
        <p:txBody>
          <a:bodyPr vert="horz" wrap="square" lIns="0" tIns="12700" rIns="0" bIns="0" rtlCol="0">
            <a:spAutoFit/>
          </a:bodyPr>
          <a:lstStyle/>
          <a:p>
            <a:pPr marR="5080" algn="ctr">
              <a:lnSpc>
                <a:spcPct val="100000"/>
              </a:lnSpc>
              <a:spcBef>
                <a:spcPts val="100"/>
              </a:spcBef>
            </a:pPr>
            <a:r>
              <a:rPr sz="2400" spc="-5" dirty="0">
                <a:solidFill>
                  <a:srgbClr val="FFFFFF"/>
                </a:solidFill>
                <a:latin typeface="Tahoma"/>
                <a:cs typeface="Tahoma"/>
              </a:rPr>
              <a:t>SCON</a:t>
            </a:r>
            <a:r>
              <a:rPr sz="2400" spc="-25" dirty="0">
                <a:solidFill>
                  <a:srgbClr val="FFFFFF"/>
                </a:solidFill>
                <a:latin typeface="Tahoma"/>
                <a:cs typeface="Tahoma"/>
              </a:rPr>
              <a:t> </a:t>
            </a:r>
            <a:r>
              <a:rPr sz="2400" spc="-5" dirty="0">
                <a:solidFill>
                  <a:srgbClr val="FFFFFF"/>
                </a:solidFill>
                <a:latin typeface="Tahoma"/>
                <a:cs typeface="Tahoma"/>
              </a:rPr>
              <a:t>Register</a:t>
            </a:r>
            <a:endParaRPr sz="2400">
              <a:latin typeface="Tahoma"/>
              <a:cs typeface="Tahoma"/>
            </a:endParaRPr>
          </a:p>
          <a:p>
            <a:pPr marR="5715" algn="ctr">
              <a:lnSpc>
                <a:spcPct val="100000"/>
              </a:lnSpc>
            </a:pPr>
            <a:r>
              <a:rPr sz="2000" spc="-5" dirty="0">
                <a:solidFill>
                  <a:srgbClr val="FFFFFF"/>
                </a:solidFill>
                <a:latin typeface="Tahoma"/>
                <a:cs typeface="Tahoma"/>
              </a:rPr>
              <a:t>(cont’)</a:t>
            </a:r>
            <a:endParaRPr sz="2000">
              <a:latin typeface="Tahoma"/>
              <a:cs typeface="Tahoma"/>
            </a:endParaRPr>
          </a:p>
        </p:txBody>
      </p:sp>
      <p:sp>
        <p:nvSpPr>
          <p:cNvPr id="5" name="object 5"/>
          <p:cNvSpPr txBox="1"/>
          <p:nvPr/>
        </p:nvSpPr>
        <p:spPr>
          <a:xfrm>
            <a:off x="3140335" y="4174150"/>
            <a:ext cx="6515100" cy="1340485"/>
          </a:xfrm>
          <a:prstGeom prst="rect">
            <a:avLst/>
          </a:prstGeom>
        </p:spPr>
        <p:txBody>
          <a:bodyPr vert="horz" wrap="square" lIns="0" tIns="97155" rIns="0" bIns="0" rtlCol="0">
            <a:spAutoFit/>
          </a:bodyPr>
          <a:lstStyle/>
          <a:p>
            <a:pPr marL="355600" indent="-342900">
              <a:lnSpc>
                <a:spcPct val="100000"/>
              </a:lnSpc>
              <a:spcBef>
                <a:spcPts val="765"/>
              </a:spcBef>
              <a:buClr>
                <a:srgbClr val="FF0000"/>
              </a:buClr>
              <a:buSzPct val="60714"/>
              <a:buFont typeface="Wingdings"/>
              <a:buChar char=""/>
              <a:tabLst>
                <a:tab pos="354965" algn="l"/>
                <a:tab pos="355600" algn="l"/>
              </a:tabLst>
            </a:pPr>
            <a:r>
              <a:rPr sz="2800" dirty="0">
                <a:latin typeface="Tahoma"/>
                <a:cs typeface="Tahoma"/>
              </a:rPr>
              <a:t>SM2</a:t>
            </a:r>
            <a:endParaRPr sz="2800">
              <a:latin typeface="Tahoma"/>
              <a:cs typeface="Tahoma"/>
            </a:endParaRPr>
          </a:p>
          <a:p>
            <a:pPr marL="755650" marR="5080" lvl="1" indent="-285750">
              <a:lnSpc>
                <a:spcPct val="100000"/>
              </a:lnSpc>
              <a:spcBef>
                <a:spcPts val="565"/>
              </a:spcBef>
              <a:buClr>
                <a:srgbClr val="FF0000"/>
              </a:buClr>
              <a:buSzPct val="75000"/>
              <a:buFont typeface="Wingdings"/>
              <a:buChar char=""/>
              <a:tabLst>
                <a:tab pos="755650" algn="l"/>
              </a:tabLst>
            </a:pPr>
            <a:r>
              <a:rPr sz="2400" spc="-5" dirty="0">
                <a:solidFill>
                  <a:srgbClr val="545471"/>
                </a:solidFill>
                <a:latin typeface="Tahoma"/>
                <a:cs typeface="Tahoma"/>
              </a:rPr>
              <a:t>This</a:t>
            </a:r>
            <a:r>
              <a:rPr sz="2400" spc="20" dirty="0">
                <a:solidFill>
                  <a:srgbClr val="545471"/>
                </a:solidFill>
                <a:latin typeface="Tahoma"/>
                <a:cs typeface="Tahoma"/>
              </a:rPr>
              <a:t> </a:t>
            </a:r>
            <a:r>
              <a:rPr sz="2400" spc="-5" dirty="0">
                <a:solidFill>
                  <a:srgbClr val="545471"/>
                </a:solidFill>
                <a:latin typeface="Tahoma"/>
                <a:cs typeface="Tahoma"/>
              </a:rPr>
              <a:t>enables</a:t>
            </a:r>
            <a:r>
              <a:rPr sz="2400" spc="20" dirty="0">
                <a:solidFill>
                  <a:srgbClr val="545471"/>
                </a:solidFill>
                <a:latin typeface="Tahoma"/>
                <a:cs typeface="Tahoma"/>
              </a:rPr>
              <a:t> </a:t>
            </a:r>
            <a:r>
              <a:rPr sz="2400" spc="-5" dirty="0">
                <a:solidFill>
                  <a:srgbClr val="545471"/>
                </a:solidFill>
                <a:latin typeface="Tahoma"/>
                <a:cs typeface="Tahoma"/>
              </a:rPr>
              <a:t>the</a:t>
            </a:r>
            <a:r>
              <a:rPr sz="2400" spc="20" dirty="0">
                <a:solidFill>
                  <a:srgbClr val="545471"/>
                </a:solidFill>
                <a:latin typeface="Tahoma"/>
                <a:cs typeface="Tahoma"/>
              </a:rPr>
              <a:t> </a:t>
            </a:r>
            <a:r>
              <a:rPr sz="2400" spc="-5" dirty="0">
                <a:solidFill>
                  <a:srgbClr val="545471"/>
                </a:solidFill>
                <a:latin typeface="Tahoma"/>
                <a:cs typeface="Tahoma"/>
              </a:rPr>
              <a:t>multiprocessing</a:t>
            </a:r>
            <a:r>
              <a:rPr sz="2400" spc="20" dirty="0">
                <a:solidFill>
                  <a:srgbClr val="545471"/>
                </a:solidFill>
                <a:latin typeface="Tahoma"/>
                <a:cs typeface="Tahoma"/>
              </a:rPr>
              <a:t> </a:t>
            </a:r>
            <a:r>
              <a:rPr sz="2400" spc="-5" dirty="0">
                <a:solidFill>
                  <a:srgbClr val="545471"/>
                </a:solidFill>
                <a:latin typeface="Tahoma"/>
                <a:cs typeface="Tahoma"/>
              </a:rPr>
              <a:t>capability </a:t>
            </a:r>
            <a:r>
              <a:rPr sz="2400" spc="-735" dirty="0">
                <a:solidFill>
                  <a:srgbClr val="545471"/>
                </a:solidFill>
                <a:latin typeface="Tahoma"/>
                <a:cs typeface="Tahoma"/>
              </a:rPr>
              <a:t> </a:t>
            </a:r>
            <a:r>
              <a:rPr sz="2400" spc="-5" dirty="0">
                <a:solidFill>
                  <a:srgbClr val="545471"/>
                </a:solidFill>
                <a:latin typeface="Tahoma"/>
                <a:cs typeface="Tahoma"/>
              </a:rPr>
              <a:t>of the</a:t>
            </a:r>
            <a:r>
              <a:rPr sz="2400" dirty="0">
                <a:solidFill>
                  <a:srgbClr val="545471"/>
                </a:solidFill>
                <a:latin typeface="Tahoma"/>
                <a:cs typeface="Tahoma"/>
              </a:rPr>
              <a:t> 8051</a:t>
            </a:r>
            <a:endParaRPr sz="2400">
              <a:latin typeface="Tahoma"/>
              <a:cs typeface="Tahoma"/>
            </a:endParaRPr>
          </a:p>
        </p:txBody>
      </p:sp>
      <p:sp>
        <p:nvSpPr>
          <p:cNvPr id="6" name="object 6"/>
          <p:cNvSpPr/>
          <p:nvPr/>
        </p:nvSpPr>
        <p:spPr>
          <a:xfrm>
            <a:off x="5986919" y="3927347"/>
            <a:ext cx="2459355" cy="304800"/>
          </a:xfrm>
          <a:custGeom>
            <a:avLst/>
            <a:gdLst/>
            <a:ahLst/>
            <a:cxnLst/>
            <a:rect l="l" t="t" r="r" b="b"/>
            <a:pathLst>
              <a:path w="2459354" h="304800">
                <a:moveTo>
                  <a:pt x="2458973" y="304800"/>
                </a:moveTo>
                <a:lnTo>
                  <a:pt x="2458973" y="0"/>
                </a:lnTo>
                <a:lnTo>
                  <a:pt x="0" y="0"/>
                </a:lnTo>
                <a:lnTo>
                  <a:pt x="0" y="304800"/>
                </a:lnTo>
                <a:lnTo>
                  <a:pt x="2458973" y="304800"/>
                </a:lnTo>
                <a:close/>
              </a:path>
            </a:pathLst>
          </a:custGeom>
          <a:solidFill>
            <a:srgbClr val="A7CCD9"/>
          </a:solidFill>
        </p:spPr>
        <p:txBody>
          <a:bodyPr wrap="square" lIns="0" tIns="0" rIns="0" bIns="0" rtlCol="0"/>
          <a:lstStyle/>
          <a:p>
            <a:endParaRPr/>
          </a:p>
        </p:txBody>
      </p:sp>
      <p:sp>
        <p:nvSpPr>
          <p:cNvPr id="7" name="object 7"/>
          <p:cNvSpPr txBox="1"/>
          <p:nvPr/>
        </p:nvSpPr>
        <p:spPr>
          <a:xfrm>
            <a:off x="6076829" y="3958844"/>
            <a:ext cx="1078865" cy="238760"/>
          </a:xfrm>
          <a:prstGeom prst="rect">
            <a:avLst/>
          </a:prstGeom>
        </p:spPr>
        <p:txBody>
          <a:bodyPr vert="horz" wrap="square" lIns="0" tIns="12065" rIns="0" bIns="0" rtlCol="0">
            <a:spAutoFit/>
          </a:bodyPr>
          <a:lstStyle/>
          <a:p>
            <a:pPr>
              <a:lnSpc>
                <a:spcPct val="100000"/>
              </a:lnSpc>
              <a:spcBef>
                <a:spcPts val="95"/>
              </a:spcBef>
            </a:pPr>
            <a:r>
              <a:rPr sz="1400" spc="-5" dirty="0">
                <a:latin typeface="Tahoma"/>
                <a:cs typeface="Tahoma"/>
              </a:rPr>
              <a:t>Serial</a:t>
            </a:r>
            <a:r>
              <a:rPr sz="1400" spc="-30" dirty="0">
                <a:latin typeface="Tahoma"/>
                <a:cs typeface="Tahoma"/>
              </a:rPr>
              <a:t> </a:t>
            </a:r>
            <a:r>
              <a:rPr sz="1400" spc="-5" dirty="0">
                <a:latin typeface="Tahoma"/>
                <a:cs typeface="Tahoma"/>
              </a:rPr>
              <a:t>Mode</a:t>
            </a:r>
            <a:r>
              <a:rPr sz="1400" spc="-25" dirty="0">
                <a:latin typeface="Tahoma"/>
                <a:cs typeface="Tahoma"/>
              </a:rPr>
              <a:t> </a:t>
            </a:r>
            <a:r>
              <a:rPr sz="1400" spc="-5" dirty="0">
                <a:latin typeface="Tahoma"/>
                <a:cs typeface="Tahoma"/>
              </a:rPr>
              <a:t>3</a:t>
            </a:r>
            <a:endParaRPr sz="1400">
              <a:latin typeface="Tahoma"/>
              <a:cs typeface="Tahoma"/>
            </a:endParaRPr>
          </a:p>
        </p:txBody>
      </p:sp>
      <p:sp>
        <p:nvSpPr>
          <p:cNvPr id="8" name="object 8"/>
          <p:cNvSpPr/>
          <p:nvPr/>
        </p:nvSpPr>
        <p:spPr>
          <a:xfrm>
            <a:off x="5986919" y="3622547"/>
            <a:ext cx="2459355" cy="304800"/>
          </a:xfrm>
          <a:custGeom>
            <a:avLst/>
            <a:gdLst/>
            <a:ahLst/>
            <a:cxnLst/>
            <a:rect l="l" t="t" r="r" b="b"/>
            <a:pathLst>
              <a:path w="2459354" h="304800">
                <a:moveTo>
                  <a:pt x="2458973" y="304800"/>
                </a:moveTo>
                <a:lnTo>
                  <a:pt x="2458973" y="0"/>
                </a:lnTo>
                <a:lnTo>
                  <a:pt x="0" y="0"/>
                </a:lnTo>
                <a:lnTo>
                  <a:pt x="0" y="304800"/>
                </a:lnTo>
                <a:lnTo>
                  <a:pt x="2458973" y="304800"/>
                </a:lnTo>
                <a:close/>
              </a:path>
            </a:pathLst>
          </a:custGeom>
          <a:solidFill>
            <a:srgbClr val="A7CCD9"/>
          </a:solidFill>
        </p:spPr>
        <p:txBody>
          <a:bodyPr wrap="square" lIns="0" tIns="0" rIns="0" bIns="0" rtlCol="0"/>
          <a:lstStyle/>
          <a:p>
            <a:endParaRPr/>
          </a:p>
        </p:txBody>
      </p:sp>
      <p:sp>
        <p:nvSpPr>
          <p:cNvPr id="9" name="object 9"/>
          <p:cNvSpPr txBox="1"/>
          <p:nvPr/>
        </p:nvSpPr>
        <p:spPr>
          <a:xfrm>
            <a:off x="6064129" y="3654044"/>
            <a:ext cx="109156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Tahoma"/>
                <a:cs typeface="Tahoma"/>
              </a:rPr>
              <a:t>Serial</a:t>
            </a:r>
            <a:r>
              <a:rPr sz="1400" spc="-30" dirty="0">
                <a:latin typeface="Tahoma"/>
                <a:cs typeface="Tahoma"/>
              </a:rPr>
              <a:t> </a:t>
            </a:r>
            <a:r>
              <a:rPr sz="1400" spc="-5" dirty="0">
                <a:latin typeface="Tahoma"/>
                <a:cs typeface="Tahoma"/>
              </a:rPr>
              <a:t>Mode</a:t>
            </a:r>
            <a:r>
              <a:rPr sz="1400" spc="-25" dirty="0">
                <a:latin typeface="Tahoma"/>
                <a:cs typeface="Tahoma"/>
              </a:rPr>
              <a:t> </a:t>
            </a:r>
            <a:r>
              <a:rPr sz="1400" spc="-5" dirty="0">
                <a:latin typeface="Tahoma"/>
                <a:cs typeface="Tahoma"/>
              </a:rPr>
              <a:t>2</a:t>
            </a:r>
            <a:endParaRPr sz="1400">
              <a:latin typeface="Tahoma"/>
              <a:cs typeface="Tahoma"/>
            </a:endParaRPr>
          </a:p>
        </p:txBody>
      </p:sp>
      <p:sp>
        <p:nvSpPr>
          <p:cNvPr id="10" name="object 10"/>
          <p:cNvSpPr/>
          <p:nvPr/>
        </p:nvSpPr>
        <p:spPr>
          <a:xfrm>
            <a:off x="5986919" y="3105150"/>
            <a:ext cx="2459355" cy="517525"/>
          </a:xfrm>
          <a:custGeom>
            <a:avLst/>
            <a:gdLst/>
            <a:ahLst/>
            <a:cxnLst/>
            <a:rect l="l" t="t" r="r" b="b"/>
            <a:pathLst>
              <a:path w="2459354" h="517525">
                <a:moveTo>
                  <a:pt x="2458973" y="517397"/>
                </a:moveTo>
                <a:lnTo>
                  <a:pt x="2458973" y="0"/>
                </a:lnTo>
                <a:lnTo>
                  <a:pt x="0" y="0"/>
                </a:lnTo>
                <a:lnTo>
                  <a:pt x="0" y="517397"/>
                </a:lnTo>
                <a:lnTo>
                  <a:pt x="2458973" y="517397"/>
                </a:lnTo>
                <a:close/>
              </a:path>
            </a:pathLst>
          </a:custGeom>
          <a:solidFill>
            <a:srgbClr val="A7CCD9"/>
          </a:solidFill>
        </p:spPr>
        <p:txBody>
          <a:bodyPr wrap="square" lIns="0" tIns="0" rIns="0" bIns="0" rtlCol="0"/>
          <a:lstStyle/>
          <a:p>
            <a:endParaRPr/>
          </a:p>
        </p:txBody>
      </p:sp>
      <p:sp>
        <p:nvSpPr>
          <p:cNvPr id="11" name="object 11"/>
          <p:cNvSpPr txBox="1"/>
          <p:nvPr/>
        </p:nvSpPr>
        <p:spPr>
          <a:xfrm>
            <a:off x="6076829" y="3136645"/>
            <a:ext cx="2272030" cy="451484"/>
          </a:xfrm>
          <a:prstGeom prst="rect">
            <a:avLst/>
          </a:prstGeom>
        </p:spPr>
        <p:txBody>
          <a:bodyPr vert="horz" wrap="square" lIns="0" tIns="12065" rIns="0" bIns="0" rtlCol="0">
            <a:spAutoFit/>
          </a:bodyPr>
          <a:lstStyle/>
          <a:p>
            <a:pPr marR="5080">
              <a:lnSpc>
                <a:spcPct val="100000"/>
              </a:lnSpc>
              <a:spcBef>
                <a:spcPts val="95"/>
              </a:spcBef>
            </a:pPr>
            <a:r>
              <a:rPr sz="1400" b="1" spc="-5" dirty="0">
                <a:latin typeface="Tahoma"/>
                <a:cs typeface="Tahoma"/>
              </a:rPr>
              <a:t>Serial Mode</a:t>
            </a:r>
            <a:r>
              <a:rPr sz="1400" b="1" dirty="0">
                <a:latin typeface="Tahoma"/>
                <a:cs typeface="Tahoma"/>
              </a:rPr>
              <a:t> </a:t>
            </a:r>
            <a:r>
              <a:rPr sz="1400" b="1" spc="-5" dirty="0">
                <a:latin typeface="Tahoma"/>
                <a:cs typeface="Tahoma"/>
              </a:rPr>
              <a:t>1, 8-bit</a:t>
            </a:r>
            <a:r>
              <a:rPr sz="1400" b="1" dirty="0">
                <a:latin typeface="Tahoma"/>
                <a:cs typeface="Tahoma"/>
              </a:rPr>
              <a:t> </a:t>
            </a:r>
            <a:r>
              <a:rPr sz="1400" b="1" spc="-5" dirty="0">
                <a:latin typeface="Tahoma"/>
                <a:cs typeface="Tahoma"/>
              </a:rPr>
              <a:t>data, </a:t>
            </a:r>
            <a:r>
              <a:rPr sz="1400" b="1" spc="-395" dirty="0">
                <a:latin typeface="Tahoma"/>
                <a:cs typeface="Tahoma"/>
              </a:rPr>
              <a:t> </a:t>
            </a:r>
            <a:r>
              <a:rPr sz="1400" b="1" spc="-5" dirty="0">
                <a:latin typeface="Tahoma"/>
                <a:cs typeface="Tahoma"/>
              </a:rPr>
              <a:t>1</a:t>
            </a:r>
            <a:r>
              <a:rPr sz="1400" b="1" dirty="0">
                <a:latin typeface="Tahoma"/>
                <a:cs typeface="Tahoma"/>
              </a:rPr>
              <a:t> </a:t>
            </a:r>
            <a:r>
              <a:rPr sz="1400" b="1" spc="-5" dirty="0">
                <a:latin typeface="Tahoma"/>
                <a:cs typeface="Tahoma"/>
              </a:rPr>
              <a:t>stop</a:t>
            </a:r>
            <a:r>
              <a:rPr sz="1400" b="1" spc="5" dirty="0">
                <a:latin typeface="Tahoma"/>
                <a:cs typeface="Tahoma"/>
              </a:rPr>
              <a:t> </a:t>
            </a:r>
            <a:r>
              <a:rPr sz="1400" b="1" spc="-5" dirty="0">
                <a:latin typeface="Tahoma"/>
                <a:cs typeface="Tahoma"/>
              </a:rPr>
              <a:t>bit,</a:t>
            </a:r>
            <a:r>
              <a:rPr sz="1400" b="1" dirty="0">
                <a:latin typeface="Tahoma"/>
                <a:cs typeface="Tahoma"/>
              </a:rPr>
              <a:t> </a:t>
            </a:r>
            <a:r>
              <a:rPr sz="1400" b="1" spc="-5" dirty="0">
                <a:latin typeface="Tahoma"/>
                <a:cs typeface="Tahoma"/>
              </a:rPr>
              <a:t>1</a:t>
            </a:r>
            <a:r>
              <a:rPr sz="1400" b="1" spc="5" dirty="0">
                <a:latin typeface="Tahoma"/>
                <a:cs typeface="Tahoma"/>
              </a:rPr>
              <a:t> </a:t>
            </a:r>
            <a:r>
              <a:rPr sz="1400" b="1" spc="-5" dirty="0">
                <a:latin typeface="Tahoma"/>
                <a:cs typeface="Tahoma"/>
              </a:rPr>
              <a:t>start</a:t>
            </a:r>
            <a:r>
              <a:rPr sz="1400" b="1" dirty="0">
                <a:latin typeface="Tahoma"/>
                <a:cs typeface="Tahoma"/>
              </a:rPr>
              <a:t> </a:t>
            </a:r>
            <a:r>
              <a:rPr sz="1400" b="1" spc="-5" dirty="0">
                <a:latin typeface="Tahoma"/>
                <a:cs typeface="Tahoma"/>
              </a:rPr>
              <a:t>bit</a:t>
            </a:r>
            <a:endParaRPr sz="1400">
              <a:latin typeface="Tahoma"/>
              <a:cs typeface="Tahoma"/>
            </a:endParaRPr>
          </a:p>
        </p:txBody>
      </p:sp>
      <p:sp>
        <p:nvSpPr>
          <p:cNvPr id="12" name="object 12"/>
          <p:cNvSpPr/>
          <p:nvPr/>
        </p:nvSpPr>
        <p:spPr>
          <a:xfrm>
            <a:off x="3809886" y="2495562"/>
            <a:ext cx="4636135" cy="1736725"/>
          </a:xfrm>
          <a:custGeom>
            <a:avLst/>
            <a:gdLst/>
            <a:ahLst/>
            <a:cxnLst/>
            <a:rect l="l" t="t" r="r" b="b"/>
            <a:pathLst>
              <a:path w="4636134" h="1736725">
                <a:moveTo>
                  <a:pt x="4636008" y="0"/>
                </a:moveTo>
                <a:lnTo>
                  <a:pt x="2177034" y="0"/>
                </a:lnTo>
                <a:lnTo>
                  <a:pt x="971550" y="0"/>
                </a:lnTo>
                <a:lnTo>
                  <a:pt x="971550" y="304800"/>
                </a:lnTo>
                <a:lnTo>
                  <a:pt x="971550" y="609600"/>
                </a:lnTo>
                <a:lnTo>
                  <a:pt x="0" y="609600"/>
                </a:lnTo>
                <a:lnTo>
                  <a:pt x="0" y="1126998"/>
                </a:lnTo>
                <a:lnTo>
                  <a:pt x="0" y="1431798"/>
                </a:lnTo>
                <a:lnTo>
                  <a:pt x="0" y="1736598"/>
                </a:lnTo>
                <a:lnTo>
                  <a:pt x="971550" y="1736598"/>
                </a:lnTo>
                <a:lnTo>
                  <a:pt x="2177034" y="1736598"/>
                </a:lnTo>
                <a:lnTo>
                  <a:pt x="2177034" y="1431798"/>
                </a:lnTo>
                <a:lnTo>
                  <a:pt x="2177034" y="1126998"/>
                </a:lnTo>
                <a:lnTo>
                  <a:pt x="2177034" y="609600"/>
                </a:lnTo>
                <a:lnTo>
                  <a:pt x="4636008" y="609600"/>
                </a:lnTo>
                <a:lnTo>
                  <a:pt x="4636008" y="304800"/>
                </a:lnTo>
                <a:lnTo>
                  <a:pt x="4636008" y="0"/>
                </a:lnTo>
                <a:close/>
              </a:path>
            </a:pathLst>
          </a:custGeom>
          <a:solidFill>
            <a:srgbClr val="A7CCD9"/>
          </a:solidFill>
        </p:spPr>
        <p:txBody>
          <a:bodyPr wrap="square" lIns="0" tIns="0" rIns="0" bIns="0" rtlCol="0"/>
          <a:lstStyle/>
          <a:p>
            <a:endParaRPr/>
          </a:p>
        </p:txBody>
      </p:sp>
      <p:sp>
        <p:nvSpPr>
          <p:cNvPr id="13" name="object 13"/>
          <p:cNvSpPr txBox="1"/>
          <p:nvPr/>
        </p:nvSpPr>
        <p:spPr>
          <a:xfrm>
            <a:off x="4234567" y="3243325"/>
            <a:ext cx="1219200" cy="954405"/>
          </a:xfrm>
          <a:prstGeom prst="rect">
            <a:avLst/>
          </a:prstGeom>
        </p:spPr>
        <p:txBody>
          <a:bodyPr vert="horz" wrap="square" lIns="0" tIns="12065" rIns="0" bIns="0" rtlCol="0">
            <a:spAutoFit/>
          </a:bodyPr>
          <a:lstStyle/>
          <a:p>
            <a:pPr marL="4445">
              <a:lnSpc>
                <a:spcPct val="100000"/>
              </a:lnSpc>
              <a:spcBef>
                <a:spcPts val="95"/>
              </a:spcBef>
              <a:tabLst>
                <a:tab pos="1092835" algn="l"/>
              </a:tabLst>
            </a:pPr>
            <a:r>
              <a:rPr sz="1400" b="1" spc="-5" dirty="0">
                <a:latin typeface="Tahoma"/>
                <a:cs typeface="Tahoma"/>
              </a:rPr>
              <a:t>0	1</a:t>
            </a:r>
            <a:endParaRPr sz="1400">
              <a:latin typeface="Tahoma"/>
              <a:cs typeface="Tahoma"/>
            </a:endParaRPr>
          </a:p>
          <a:p>
            <a:pPr>
              <a:lnSpc>
                <a:spcPct val="100000"/>
              </a:lnSpc>
              <a:spcBef>
                <a:spcPts val="45"/>
              </a:spcBef>
            </a:pPr>
            <a:endParaRPr sz="1250">
              <a:latin typeface="Tahoma"/>
              <a:cs typeface="Tahoma"/>
            </a:endParaRPr>
          </a:p>
          <a:p>
            <a:pPr marL="12700">
              <a:lnSpc>
                <a:spcPct val="100000"/>
              </a:lnSpc>
              <a:tabLst>
                <a:tab pos="1100455" algn="l"/>
              </a:tabLst>
            </a:pPr>
            <a:r>
              <a:rPr sz="1400" spc="-5" dirty="0">
                <a:latin typeface="Tahoma"/>
                <a:cs typeface="Tahoma"/>
              </a:rPr>
              <a:t>1	0</a:t>
            </a:r>
            <a:endParaRPr sz="1400">
              <a:latin typeface="Tahoma"/>
              <a:cs typeface="Tahoma"/>
            </a:endParaRPr>
          </a:p>
          <a:p>
            <a:pPr marL="12700">
              <a:lnSpc>
                <a:spcPct val="100000"/>
              </a:lnSpc>
              <a:spcBef>
                <a:spcPts val="720"/>
              </a:spcBef>
              <a:tabLst>
                <a:tab pos="1100455" algn="l"/>
              </a:tabLst>
            </a:pPr>
            <a:r>
              <a:rPr sz="1400" spc="-5" dirty="0">
                <a:latin typeface="Tahoma"/>
                <a:cs typeface="Tahoma"/>
              </a:rPr>
              <a:t>1	1</a:t>
            </a:r>
            <a:endParaRPr sz="1400">
              <a:latin typeface="Tahoma"/>
              <a:cs typeface="Tahoma"/>
            </a:endParaRPr>
          </a:p>
        </p:txBody>
      </p:sp>
      <p:sp>
        <p:nvSpPr>
          <p:cNvPr id="14" name="object 14"/>
          <p:cNvSpPr/>
          <p:nvPr/>
        </p:nvSpPr>
        <p:spPr>
          <a:xfrm>
            <a:off x="3809886" y="2495562"/>
            <a:ext cx="971550" cy="609600"/>
          </a:xfrm>
          <a:custGeom>
            <a:avLst/>
            <a:gdLst/>
            <a:ahLst/>
            <a:cxnLst/>
            <a:rect l="l" t="t" r="r" b="b"/>
            <a:pathLst>
              <a:path w="971550" h="609600">
                <a:moveTo>
                  <a:pt x="971550" y="0"/>
                </a:moveTo>
                <a:lnTo>
                  <a:pt x="0" y="0"/>
                </a:lnTo>
                <a:lnTo>
                  <a:pt x="0" y="304800"/>
                </a:lnTo>
                <a:lnTo>
                  <a:pt x="0" y="609600"/>
                </a:lnTo>
                <a:lnTo>
                  <a:pt x="971550" y="609600"/>
                </a:lnTo>
                <a:lnTo>
                  <a:pt x="971550" y="304800"/>
                </a:lnTo>
                <a:lnTo>
                  <a:pt x="971550" y="0"/>
                </a:lnTo>
                <a:close/>
              </a:path>
            </a:pathLst>
          </a:custGeom>
          <a:solidFill>
            <a:srgbClr val="A7CCD9"/>
          </a:solidFill>
        </p:spPr>
        <p:txBody>
          <a:bodyPr wrap="square" lIns="0" tIns="0" rIns="0" bIns="0" rtlCol="0"/>
          <a:lstStyle/>
          <a:p>
            <a:endParaRPr/>
          </a:p>
        </p:txBody>
      </p:sp>
      <p:sp>
        <p:nvSpPr>
          <p:cNvPr id="15" name="object 15"/>
          <p:cNvSpPr txBox="1"/>
          <p:nvPr/>
        </p:nvSpPr>
        <p:spPr>
          <a:xfrm>
            <a:off x="3140335" y="740578"/>
            <a:ext cx="6661150" cy="2329815"/>
          </a:xfrm>
          <a:prstGeom prst="rect">
            <a:avLst/>
          </a:prstGeom>
        </p:spPr>
        <p:txBody>
          <a:bodyPr vert="horz" wrap="square" lIns="0" tIns="97155" rIns="0" bIns="0" rtlCol="0">
            <a:spAutoFit/>
          </a:bodyPr>
          <a:lstStyle/>
          <a:p>
            <a:pPr marL="355600" indent="-342900">
              <a:lnSpc>
                <a:spcPct val="100000"/>
              </a:lnSpc>
              <a:spcBef>
                <a:spcPts val="765"/>
              </a:spcBef>
              <a:buClr>
                <a:srgbClr val="FF0000"/>
              </a:buClr>
              <a:buSzPct val="60714"/>
              <a:buFont typeface="Wingdings"/>
              <a:buChar char=""/>
              <a:tabLst>
                <a:tab pos="354965" algn="l"/>
                <a:tab pos="355600" algn="l"/>
              </a:tabLst>
            </a:pPr>
            <a:r>
              <a:rPr sz="2800" dirty="0">
                <a:latin typeface="Tahoma"/>
                <a:cs typeface="Tahoma"/>
              </a:rPr>
              <a:t>SM0,</a:t>
            </a:r>
            <a:r>
              <a:rPr sz="2800" spc="-45" dirty="0">
                <a:latin typeface="Tahoma"/>
                <a:cs typeface="Tahoma"/>
              </a:rPr>
              <a:t> </a:t>
            </a:r>
            <a:r>
              <a:rPr sz="2800" dirty="0">
                <a:latin typeface="Tahoma"/>
                <a:cs typeface="Tahoma"/>
              </a:rPr>
              <a:t>SM1</a:t>
            </a:r>
            <a:endParaRPr sz="2800">
              <a:latin typeface="Tahoma"/>
              <a:cs typeface="Tahoma"/>
            </a:endParaRPr>
          </a:p>
          <a:p>
            <a:pPr marL="755650" marR="5080" lvl="1" indent="-285750">
              <a:lnSpc>
                <a:spcPct val="100000"/>
              </a:lnSpc>
              <a:spcBef>
                <a:spcPts val="565"/>
              </a:spcBef>
              <a:buClr>
                <a:srgbClr val="FF0000"/>
              </a:buClr>
              <a:buSzPct val="75000"/>
              <a:buFont typeface="Wingdings"/>
              <a:buChar char=""/>
              <a:tabLst>
                <a:tab pos="755650" algn="l"/>
              </a:tabLst>
            </a:pPr>
            <a:r>
              <a:rPr sz="2400" spc="-5" dirty="0">
                <a:solidFill>
                  <a:srgbClr val="545471"/>
                </a:solidFill>
                <a:latin typeface="Tahoma"/>
                <a:cs typeface="Tahoma"/>
              </a:rPr>
              <a:t>They determine</a:t>
            </a:r>
            <a:r>
              <a:rPr sz="2400" dirty="0">
                <a:solidFill>
                  <a:srgbClr val="545471"/>
                </a:solidFill>
                <a:latin typeface="Tahoma"/>
                <a:cs typeface="Tahoma"/>
              </a:rPr>
              <a:t> </a:t>
            </a:r>
            <a:r>
              <a:rPr sz="2400" spc="-5" dirty="0">
                <a:solidFill>
                  <a:srgbClr val="545471"/>
                </a:solidFill>
                <a:latin typeface="Tahoma"/>
                <a:cs typeface="Tahoma"/>
              </a:rPr>
              <a:t>the framing</a:t>
            </a:r>
            <a:r>
              <a:rPr sz="2400" dirty="0">
                <a:solidFill>
                  <a:srgbClr val="545471"/>
                </a:solidFill>
                <a:latin typeface="Tahoma"/>
                <a:cs typeface="Tahoma"/>
              </a:rPr>
              <a:t> </a:t>
            </a:r>
            <a:r>
              <a:rPr sz="2400" spc="-5" dirty="0">
                <a:solidFill>
                  <a:srgbClr val="545471"/>
                </a:solidFill>
                <a:latin typeface="Tahoma"/>
                <a:cs typeface="Tahoma"/>
              </a:rPr>
              <a:t>of</a:t>
            </a:r>
            <a:r>
              <a:rPr sz="2400" dirty="0">
                <a:solidFill>
                  <a:srgbClr val="545471"/>
                </a:solidFill>
                <a:latin typeface="Tahoma"/>
                <a:cs typeface="Tahoma"/>
              </a:rPr>
              <a:t> </a:t>
            </a:r>
            <a:r>
              <a:rPr sz="2400" spc="-5" dirty="0">
                <a:solidFill>
                  <a:srgbClr val="545471"/>
                </a:solidFill>
                <a:latin typeface="Tahoma"/>
                <a:cs typeface="Tahoma"/>
              </a:rPr>
              <a:t>data </a:t>
            </a:r>
            <a:r>
              <a:rPr sz="2400" dirty="0">
                <a:solidFill>
                  <a:srgbClr val="545471"/>
                </a:solidFill>
                <a:latin typeface="Tahoma"/>
                <a:cs typeface="Tahoma"/>
              </a:rPr>
              <a:t>by </a:t>
            </a:r>
            <a:r>
              <a:rPr sz="2400" spc="5" dirty="0">
                <a:solidFill>
                  <a:srgbClr val="545471"/>
                </a:solidFill>
                <a:latin typeface="Tahoma"/>
                <a:cs typeface="Tahoma"/>
              </a:rPr>
              <a:t> </a:t>
            </a:r>
            <a:r>
              <a:rPr sz="2400" spc="-5" dirty="0">
                <a:solidFill>
                  <a:srgbClr val="545471"/>
                </a:solidFill>
                <a:latin typeface="Tahoma"/>
                <a:cs typeface="Tahoma"/>
              </a:rPr>
              <a:t>specifying</a:t>
            </a:r>
            <a:r>
              <a:rPr sz="2400" dirty="0">
                <a:solidFill>
                  <a:srgbClr val="545471"/>
                </a:solidFill>
                <a:latin typeface="Tahoma"/>
                <a:cs typeface="Tahoma"/>
              </a:rPr>
              <a:t> </a:t>
            </a:r>
            <a:r>
              <a:rPr sz="2400" spc="-5" dirty="0">
                <a:solidFill>
                  <a:srgbClr val="545471"/>
                </a:solidFill>
                <a:latin typeface="Tahoma"/>
                <a:cs typeface="Tahoma"/>
              </a:rPr>
              <a:t>the</a:t>
            </a:r>
            <a:r>
              <a:rPr sz="2400" dirty="0">
                <a:solidFill>
                  <a:srgbClr val="545471"/>
                </a:solidFill>
                <a:latin typeface="Tahoma"/>
                <a:cs typeface="Tahoma"/>
              </a:rPr>
              <a:t> </a:t>
            </a:r>
            <a:r>
              <a:rPr sz="2400" spc="-5" dirty="0">
                <a:solidFill>
                  <a:srgbClr val="545471"/>
                </a:solidFill>
                <a:latin typeface="Tahoma"/>
                <a:cs typeface="Tahoma"/>
              </a:rPr>
              <a:t>number</a:t>
            </a:r>
            <a:r>
              <a:rPr sz="2400" spc="5" dirty="0">
                <a:solidFill>
                  <a:srgbClr val="545471"/>
                </a:solidFill>
                <a:latin typeface="Tahoma"/>
                <a:cs typeface="Tahoma"/>
              </a:rPr>
              <a:t> </a:t>
            </a:r>
            <a:r>
              <a:rPr sz="2400" spc="-5" dirty="0">
                <a:solidFill>
                  <a:srgbClr val="545471"/>
                </a:solidFill>
                <a:latin typeface="Tahoma"/>
                <a:cs typeface="Tahoma"/>
              </a:rPr>
              <a:t>of</a:t>
            </a:r>
            <a:r>
              <a:rPr sz="2400" dirty="0">
                <a:solidFill>
                  <a:srgbClr val="545471"/>
                </a:solidFill>
                <a:latin typeface="Tahoma"/>
                <a:cs typeface="Tahoma"/>
              </a:rPr>
              <a:t> </a:t>
            </a:r>
            <a:r>
              <a:rPr sz="2400" spc="-5" dirty="0">
                <a:solidFill>
                  <a:srgbClr val="545471"/>
                </a:solidFill>
                <a:latin typeface="Tahoma"/>
                <a:cs typeface="Tahoma"/>
              </a:rPr>
              <a:t>bits</a:t>
            </a:r>
            <a:r>
              <a:rPr sz="2400" spc="5" dirty="0">
                <a:solidFill>
                  <a:srgbClr val="545471"/>
                </a:solidFill>
                <a:latin typeface="Tahoma"/>
                <a:cs typeface="Tahoma"/>
              </a:rPr>
              <a:t> </a:t>
            </a:r>
            <a:r>
              <a:rPr sz="2400" spc="-5" dirty="0">
                <a:solidFill>
                  <a:srgbClr val="545471"/>
                </a:solidFill>
                <a:latin typeface="Tahoma"/>
                <a:cs typeface="Tahoma"/>
              </a:rPr>
              <a:t>per</a:t>
            </a:r>
            <a:r>
              <a:rPr sz="2400" dirty="0">
                <a:solidFill>
                  <a:srgbClr val="545471"/>
                </a:solidFill>
                <a:latin typeface="Tahoma"/>
                <a:cs typeface="Tahoma"/>
              </a:rPr>
              <a:t> </a:t>
            </a:r>
            <a:r>
              <a:rPr sz="2400" spc="-10" dirty="0">
                <a:solidFill>
                  <a:srgbClr val="545471"/>
                </a:solidFill>
                <a:latin typeface="Tahoma"/>
                <a:cs typeface="Tahoma"/>
              </a:rPr>
              <a:t>character, </a:t>
            </a:r>
            <a:r>
              <a:rPr sz="2400" spc="-735" dirty="0">
                <a:solidFill>
                  <a:srgbClr val="545471"/>
                </a:solidFill>
                <a:latin typeface="Tahoma"/>
                <a:cs typeface="Tahoma"/>
              </a:rPr>
              <a:t> </a:t>
            </a:r>
            <a:r>
              <a:rPr sz="2400" spc="-5" dirty="0">
                <a:solidFill>
                  <a:srgbClr val="545471"/>
                </a:solidFill>
                <a:latin typeface="Tahoma"/>
                <a:cs typeface="Tahoma"/>
              </a:rPr>
              <a:t>and the</a:t>
            </a:r>
            <a:r>
              <a:rPr sz="2400" dirty="0">
                <a:solidFill>
                  <a:srgbClr val="545471"/>
                </a:solidFill>
                <a:latin typeface="Tahoma"/>
                <a:cs typeface="Tahoma"/>
              </a:rPr>
              <a:t> </a:t>
            </a:r>
            <a:r>
              <a:rPr sz="2400" spc="-5" dirty="0">
                <a:solidFill>
                  <a:srgbClr val="545471"/>
                </a:solidFill>
                <a:latin typeface="Tahoma"/>
                <a:cs typeface="Tahoma"/>
              </a:rPr>
              <a:t>start and</a:t>
            </a:r>
            <a:r>
              <a:rPr sz="2400" dirty="0">
                <a:solidFill>
                  <a:srgbClr val="545471"/>
                </a:solidFill>
                <a:latin typeface="Tahoma"/>
                <a:cs typeface="Tahoma"/>
              </a:rPr>
              <a:t> </a:t>
            </a:r>
            <a:r>
              <a:rPr sz="2400" spc="-5" dirty="0">
                <a:solidFill>
                  <a:srgbClr val="545471"/>
                </a:solidFill>
                <a:latin typeface="Tahoma"/>
                <a:cs typeface="Tahoma"/>
              </a:rPr>
              <a:t>stop </a:t>
            </a:r>
            <a:r>
              <a:rPr sz="2400" spc="-10" dirty="0">
                <a:solidFill>
                  <a:srgbClr val="545471"/>
                </a:solidFill>
                <a:latin typeface="Tahoma"/>
                <a:cs typeface="Tahoma"/>
              </a:rPr>
              <a:t>bits</a:t>
            </a:r>
            <a:endParaRPr sz="2400">
              <a:latin typeface="Tahoma"/>
              <a:cs typeface="Tahoma"/>
            </a:endParaRPr>
          </a:p>
          <a:p>
            <a:pPr marL="963294">
              <a:lnSpc>
                <a:spcPct val="100000"/>
              </a:lnSpc>
              <a:spcBef>
                <a:spcPts val="835"/>
              </a:spcBef>
              <a:tabLst>
                <a:tab pos="2051685" algn="l"/>
              </a:tabLst>
            </a:pPr>
            <a:r>
              <a:rPr sz="1400" b="1" spc="-5" dirty="0">
                <a:latin typeface="Tahoma"/>
                <a:cs typeface="Tahoma"/>
              </a:rPr>
              <a:t>SM0	SM1</a:t>
            </a:r>
            <a:endParaRPr sz="1400">
              <a:latin typeface="Tahoma"/>
              <a:cs typeface="Tahoma"/>
            </a:endParaRPr>
          </a:p>
          <a:p>
            <a:pPr marL="1106805">
              <a:lnSpc>
                <a:spcPct val="100000"/>
              </a:lnSpc>
              <a:spcBef>
                <a:spcPts val="720"/>
              </a:spcBef>
              <a:tabLst>
                <a:tab pos="2194560" algn="l"/>
                <a:tab pos="2936240" algn="l"/>
              </a:tabLst>
            </a:pPr>
            <a:r>
              <a:rPr sz="1400" spc="-5" dirty="0">
                <a:latin typeface="Tahoma"/>
                <a:cs typeface="Tahoma"/>
              </a:rPr>
              <a:t>0	0	Serial</a:t>
            </a:r>
            <a:r>
              <a:rPr sz="1400" spc="-20" dirty="0">
                <a:latin typeface="Tahoma"/>
                <a:cs typeface="Tahoma"/>
              </a:rPr>
              <a:t> </a:t>
            </a:r>
            <a:r>
              <a:rPr sz="1400" spc="-5" dirty="0">
                <a:latin typeface="Tahoma"/>
                <a:cs typeface="Tahoma"/>
              </a:rPr>
              <a:t>Mode</a:t>
            </a:r>
            <a:r>
              <a:rPr sz="1400" spc="-20" dirty="0">
                <a:latin typeface="Tahoma"/>
                <a:cs typeface="Tahoma"/>
              </a:rPr>
              <a:t> </a:t>
            </a:r>
            <a:r>
              <a:rPr sz="1400" spc="-5" dirty="0">
                <a:latin typeface="Tahoma"/>
                <a:cs typeface="Tahoma"/>
              </a:rPr>
              <a:t>0</a:t>
            </a:r>
            <a:endParaRPr sz="1400">
              <a:latin typeface="Tahoma"/>
              <a:cs typeface="Tahoma"/>
            </a:endParaRPr>
          </a:p>
        </p:txBody>
      </p:sp>
      <p:grpSp>
        <p:nvGrpSpPr>
          <p:cNvPr id="16" name="object 16"/>
          <p:cNvGrpSpPr/>
          <p:nvPr/>
        </p:nvGrpSpPr>
        <p:grpSpPr>
          <a:xfrm>
            <a:off x="3809885" y="2481262"/>
            <a:ext cx="5755640" cy="1976755"/>
            <a:chOff x="3809885" y="2481262"/>
            <a:chExt cx="5755640" cy="1976755"/>
          </a:xfrm>
        </p:grpSpPr>
        <p:sp>
          <p:nvSpPr>
            <p:cNvPr id="17" name="object 17"/>
            <p:cNvSpPr/>
            <p:nvPr/>
          </p:nvSpPr>
          <p:spPr>
            <a:xfrm>
              <a:off x="3809885" y="2495550"/>
              <a:ext cx="4636135" cy="0"/>
            </a:xfrm>
            <a:custGeom>
              <a:avLst/>
              <a:gdLst/>
              <a:ahLst/>
              <a:cxnLst/>
              <a:rect l="l" t="t" r="r" b="b"/>
              <a:pathLst>
                <a:path w="4636134">
                  <a:moveTo>
                    <a:pt x="0" y="0"/>
                  </a:moveTo>
                  <a:lnTo>
                    <a:pt x="4636008" y="0"/>
                  </a:lnTo>
                </a:path>
              </a:pathLst>
            </a:custGeom>
            <a:ln w="28575">
              <a:solidFill>
                <a:srgbClr val="545472"/>
              </a:solidFill>
            </a:ln>
          </p:spPr>
          <p:txBody>
            <a:bodyPr wrap="square" lIns="0" tIns="0" rIns="0" bIns="0" rtlCol="0"/>
            <a:lstStyle/>
            <a:p>
              <a:endParaRPr/>
            </a:p>
          </p:txBody>
        </p:sp>
        <p:sp>
          <p:nvSpPr>
            <p:cNvPr id="18" name="object 18"/>
            <p:cNvSpPr/>
            <p:nvPr/>
          </p:nvSpPr>
          <p:spPr>
            <a:xfrm>
              <a:off x="3809885" y="2800350"/>
              <a:ext cx="4636135" cy="1127125"/>
            </a:xfrm>
            <a:custGeom>
              <a:avLst/>
              <a:gdLst/>
              <a:ahLst/>
              <a:cxnLst/>
              <a:rect l="l" t="t" r="r" b="b"/>
              <a:pathLst>
                <a:path w="4636134" h="1127125">
                  <a:moveTo>
                    <a:pt x="0" y="0"/>
                  </a:moveTo>
                  <a:lnTo>
                    <a:pt x="4636008" y="0"/>
                  </a:lnTo>
                </a:path>
                <a:path w="4636134" h="1127125">
                  <a:moveTo>
                    <a:pt x="0" y="304799"/>
                  </a:moveTo>
                  <a:lnTo>
                    <a:pt x="4636008" y="304799"/>
                  </a:lnTo>
                </a:path>
                <a:path w="4636134" h="1127125">
                  <a:moveTo>
                    <a:pt x="0" y="822198"/>
                  </a:moveTo>
                  <a:lnTo>
                    <a:pt x="4636008" y="822197"/>
                  </a:lnTo>
                </a:path>
                <a:path w="4636134" h="1127125">
                  <a:moveTo>
                    <a:pt x="0" y="1126998"/>
                  </a:moveTo>
                  <a:lnTo>
                    <a:pt x="4636008" y="1126997"/>
                  </a:lnTo>
                </a:path>
              </a:pathLst>
            </a:custGeom>
            <a:ln w="12700">
              <a:solidFill>
                <a:srgbClr val="545472"/>
              </a:solidFill>
            </a:ln>
          </p:spPr>
          <p:txBody>
            <a:bodyPr wrap="square" lIns="0" tIns="0" rIns="0" bIns="0" rtlCol="0"/>
            <a:lstStyle/>
            <a:p>
              <a:endParaRPr/>
            </a:p>
          </p:txBody>
        </p:sp>
        <p:sp>
          <p:nvSpPr>
            <p:cNvPr id="19" name="object 19"/>
            <p:cNvSpPr/>
            <p:nvPr/>
          </p:nvSpPr>
          <p:spPr>
            <a:xfrm>
              <a:off x="3809885" y="4232148"/>
              <a:ext cx="4636135" cy="0"/>
            </a:xfrm>
            <a:custGeom>
              <a:avLst/>
              <a:gdLst/>
              <a:ahLst/>
              <a:cxnLst/>
              <a:rect l="l" t="t" r="r" b="b"/>
              <a:pathLst>
                <a:path w="4636134">
                  <a:moveTo>
                    <a:pt x="0" y="0"/>
                  </a:moveTo>
                  <a:lnTo>
                    <a:pt x="4636008" y="0"/>
                  </a:lnTo>
                </a:path>
              </a:pathLst>
            </a:custGeom>
            <a:ln w="28575">
              <a:solidFill>
                <a:srgbClr val="545472"/>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7799717" y="3725417"/>
              <a:ext cx="1752600" cy="719327"/>
            </a:xfrm>
            <a:prstGeom prst="rect">
              <a:avLst/>
            </a:prstGeom>
          </p:spPr>
        </p:pic>
        <p:sp>
          <p:nvSpPr>
            <p:cNvPr id="21" name="object 21"/>
            <p:cNvSpPr/>
            <p:nvPr/>
          </p:nvSpPr>
          <p:spPr>
            <a:xfrm>
              <a:off x="6626225" y="3320796"/>
              <a:ext cx="2926715" cy="1123950"/>
            </a:xfrm>
            <a:custGeom>
              <a:avLst/>
              <a:gdLst/>
              <a:ahLst/>
              <a:cxnLst/>
              <a:rect l="l" t="t" r="r" b="b"/>
              <a:pathLst>
                <a:path w="2926715" h="1123950">
                  <a:moveTo>
                    <a:pt x="0" y="0"/>
                  </a:moveTo>
                  <a:lnTo>
                    <a:pt x="442722" y="518921"/>
                  </a:lnTo>
                  <a:lnTo>
                    <a:pt x="1097292" y="518921"/>
                  </a:lnTo>
                </a:path>
                <a:path w="2926715" h="1123950">
                  <a:moveTo>
                    <a:pt x="1173492" y="1123950"/>
                  </a:moveTo>
                  <a:lnTo>
                    <a:pt x="1173492" y="404622"/>
                  </a:lnTo>
                  <a:lnTo>
                    <a:pt x="2926092" y="404622"/>
                  </a:lnTo>
                  <a:lnTo>
                    <a:pt x="2926092" y="1123950"/>
                  </a:lnTo>
                  <a:lnTo>
                    <a:pt x="1173492" y="1123950"/>
                  </a:lnTo>
                  <a:close/>
                </a:path>
              </a:pathLst>
            </a:custGeom>
            <a:ln w="25400">
              <a:solidFill>
                <a:srgbClr val="FF0000"/>
              </a:solidFill>
            </a:ln>
          </p:spPr>
          <p:txBody>
            <a:bodyPr wrap="square" lIns="0" tIns="0" rIns="0" bIns="0" rtlCol="0"/>
            <a:lstStyle/>
            <a:p>
              <a:endParaRPr/>
            </a:p>
          </p:txBody>
        </p:sp>
      </p:grpSp>
      <p:sp>
        <p:nvSpPr>
          <p:cNvPr id="22" name="object 22"/>
          <p:cNvSpPr txBox="1"/>
          <p:nvPr/>
        </p:nvSpPr>
        <p:spPr>
          <a:xfrm>
            <a:off x="7955413" y="3788917"/>
            <a:ext cx="14287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a:cs typeface="Times New Roman"/>
              </a:rPr>
              <a:t>Only</a:t>
            </a:r>
            <a:r>
              <a:rPr sz="1800" spc="-30" dirty="0">
                <a:solidFill>
                  <a:srgbClr val="FFFFFF"/>
                </a:solidFill>
                <a:latin typeface="Times New Roman"/>
                <a:cs typeface="Times New Roman"/>
              </a:rPr>
              <a:t> </a:t>
            </a:r>
            <a:r>
              <a:rPr sz="1800" spc="-5" dirty="0">
                <a:solidFill>
                  <a:srgbClr val="FFFFFF"/>
                </a:solidFill>
                <a:latin typeface="Times New Roman"/>
                <a:cs typeface="Times New Roman"/>
              </a:rPr>
              <a:t>mode</a:t>
            </a:r>
            <a:r>
              <a:rPr sz="1800" spc="-30" dirty="0">
                <a:solidFill>
                  <a:srgbClr val="FFFFFF"/>
                </a:solidFill>
                <a:latin typeface="Times New Roman"/>
                <a:cs typeface="Times New Roman"/>
              </a:rPr>
              <a:t> </a:t>
            </a:r>
            <a:r>
              <a:rPr sz="1800" spc="-5" dirty="0">
                <a:solidFill>
                  <a:srgbClr val="FFFFFF"/>
                </a:solidFill>
                <a:latin typeface="Times New Roman"/>
                <a:cs typeface="Times New Roman"/>
              </a:rPr>
              <a:t>1</a:t>
            </a:r>
            <a:r>
              <a:rPr sz="1800" spc="-25" dirty="0">
                <a:solidFill>
                  <a:srgbClr val="FFFFFF"/>
                </a:solidFill>
                <a:latin typeface="Times New Roman"/>
                <a:cs typeface="Times New Roman"/>
              </a:rPr>
              <a:t> </a:t>
            </a:r>
            <a:r>
              <a:rPr sz="1800" spc="-10" dirty="0">
                <a:solidFill>
                  <a:srgbClr val="FFFFFF"/>
                </a:solidFill>
                <a:latin typeface="Times New Roman"/>
                <a:cs typeface="Times New Roman"/>
              </a:rPr>
              <a:t>is</a:t>
            </a:r>
            <a:endParaRPr sz="1800">
              <a:latin typeface="Times New Roman"/>
              <a:cs typeface="Times New Roman"/>
            </a:endParaRPr>
          </a:p>
        </p:txBody>
      </p:sp>
      <p:sp>
        <p:nvSpPr>
          <p:cNvPr id="23" name="object 23"/>
          <p:cNvSpPr txBox="1"/>
          <p:nvPr/>
        </p:nvSpPr>
        <p:spPr>
          <a:xfrm>
            <a:off x="7955413" y="4063992"/>
            <a:ext cx="14414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a:cs typeface="Times New Roman"/>
              </a:rPr>
              <a:t>of</a:t>
            </a:r>
            <a:r>
              <a:rPr sz="1800" spc="-35" dirty="0">
                <a:solidFill>
                  <a:srgbClr val="FFFFFF"/>
                </a:solidFill>
                <a:latin typeface="Times New Roman"/>
                <a:cs typeface="Times New Roman"/>
              </a:rPr>
              <a:t> </a:t>
            </a:r>
            <a:r>
              <a:rPr sz="1800" dirty="0">
                <a:solidFill>
                  <a:srgbClr val="FFFFFF"/>
                </a:solidFill>
                <a:latin typeface="Times New Roman"/>
                <a:cs typeface="Times New Roman"/>
              </a:rPr>
              <a:t>interest</a:t>
            </a:r>
            <a:r>
              <a:rPr sz="1800" spc="-25" dirty="0">
                <a:solidFill>
                  <a:srgbClr val="FFFFFF"/>
                </a:solidFill>
                <a:latin typeface="Times New Roman"/>
                <a:cs typeface="Times New Roman"/>
              </a:rPr>
              <a:t> </a:t>
            </a:r>
            <a:r>
              <a:rPr sz="1800" dirty="0">
                <a:solidFill>
                  <a:srgbClr val="FFFFFF"/>
                </a:solidFill>
                <a:latin typeface="Times New Roman"/>
                <a:cs typeface="Times New Roman"/>
              </a:rPr>
              <a:t>to</a:t>
            </a:r>
            <a:r>
              <a:rPr sz="1800" spc="-25" dirty="0">
                <a:solidFill>
                  <a:srgbClr val="FFFFFF"/>
                </a:solidFill>
                <a:latin typeface="Times New Roman"/>
                <a:cs typeface="Times New Roman"/>
              </a:rPr>
              <a:t> </a:t>
            </a:r>
            <a:r>
              <a:rPr sz="1800" spc="-10" dirty="0">
                <a:solidFill>
                  <a:srgbClr val="FFFFFF"/>
                </a:solidFill>
                <a:latin typeface="Times New Roman"/>
                <a:cs typeface="Times New Roman"/>
              </a:rPr>
              <a:t>us</a:t>
            </a:r>
            <a:endParaRPr sz="1800">
              <a:latin typeface="Times New Roman"/>
              <a:cs typeface="Times New Roman"/>
            </a:endParaRPr>
          </a:p>
        </p:txBody>
      </p:sp>
    </p:spTree>
    <p:extLst>
      <p:ext uri="{BB962C8B-B14F-4D97-AF65-F5344CB8AC3E}">
        <p14:creationId xmlns:p14="http://schemas.microsoft.com/office/powerpoint/2010/main" val="14333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819029" y="1083055"/>
            <a:ext cx="2150745"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a:t>
            </a:r>
            <a:r>
              <a:rPr sz="2400" dirty="0">
                <a:solidFill>
                  <a:srgbClr val="FFFFFF"/>
                </a:solidFill>
                <a:latin typeface="Tahoma"/>
                <a:cs typeface="Tahoma"/>
              </a:rPr>
              <a:t> </a:t>
            </a:r>
            <a:r>
              <a:rPr sz="2400" spc="-5" dirty="0">
                <a:solidFill>
                  <a:srgbClr val="FFFFFF"/>
                </a:solidFill>
                <a:latin typeface="Tahoma"/>
                <a:cs typeface="Tahoma"/>
              </a:rPr>
              <a:t>TION </a:t>
            </a:r>
            <a:r>
              <a:rPr sz="2400" dirty="0">
                <a:solidFill>
                  <a:srgbClr val="FFFFFF"/>
                </a:solidFill>
                <a:latin typeface="Tahoma"/>
                <a:cs typeface="Tahoma"/>
              </a:rPr>
              <a:t> </a:t>
            </a:r>
            <a:r>
              <a:rPr sz="2400" spc="-10" dirty="0">
                <a:solidFill>
                  <a:srgbClr val="FFFFFF"/>
                </a:solidFill>
                <a:latin typeface="Tahoma"/>
                <a:cs typeface="Tahoma"/>
              </a:rPr>
              <a:t>PROGRAMMING</a:t>
            </a:r>
            <a:endParaRPr sz="2400">
              <a:latin typeface="Tahoma"/>
              <a:cs typeface="Tahoma"/>
            </a:endParaRPr>
          </a:p>
        </p:txBody>
      </p:sp>
      <p:sp>
        <p:nvSpPr>
          <p:cNvPr id="4" name="object 4"/>
          <p:cNvSpPr txBox="1"/>
          <p:nvPr/>
        </p:nvSpPr>
        <p:spPr>
          <a:xfrm>
            <a:off x="906659" y="2908046"/>
            <a:ext cx="1976755" cy="696595"/>
          </a:xfrm>
          <a:prstGeom prst="rect">
            <a:avLst/>
          </a:prstGeom>
        </p:spPr>
        <p:txBody>
          <a:bodyPr vert="horz" wrap="square" lIns="0" tIns="12700" rIns="0" bIns="0" rtlCol="0">
            <a:spAutoFit/>
          </a:bodyPr>
          <a:lstStyle/>
          <a:p>
            <a:pPr marR="5080" algn="ctr">
              <a:lnSpc>
                <a:spcPct val="100000"/>
              </a:lnSpc>
              <a:spcBef>
                <a:spcPts val="100"/>
              </a:spcBef>
            </a:pPr>
            <a:r>
              <a:rPr sz="2400" spc="-5" dirty="0">
                <a:solidFill>
                  <a:srgbClr val="FFFFFF"/>
                </a:solidFill>
                <a:latin typeface="Tahoma"/>
                <a:cs typeface="Tahoma"/>
              </a:rPr>
              <a:t>SCON</a:t>
            </a:r>
            <a:r>
              <a:rPr sz="2400" spc="-25" dirty="0">
                <a:solidFill>
                  <a:srgbClr val="FFFFFF"/>
                </a:solidFill>
                <a:latin typeface="Tahoma"/>
                <a:cs typeface="Tahoma"/>
              </a:rPr>
              <a:t> </a:t>
            </a:r>
            <a:r>
              <a:rPr sz="2400" spc="-5" dirty="0">
                <a:solidFill>
                  <a:srgbClr val="FFFFFF"/>
                </a:solidFill>
                <a:latin typeface="Tahoma"/>
                <a:cs typeface="Tahoma"/>
              </a:rPr>
              <a:t>Register</a:t>
            </a:r>
            <a:endParaRPr sz="2400">
              <a:latin typeface="Tahoma"/>
              <a:cs typeface="Tahoma"/>
            </a:endParaRPr>
          </a:p>
          <a:p>
            <a:pPr marR="5715" algn="ctr">
              <a:lnSpc>
                <a:spcPct val="100000"/>
              </a:lnSpc>
            </a:pPr>
            <a:r>
              <a:rPr sz="2000" spc="-5" dirty="0">
                <a:solidFill>
                  <a:srgbClr val="FFFFFF"/>
                </a:solidFill>
                <a:latin typeface="Tahoma"/>
                <a:cs typeface="Tahoma"/>
              </a:rPr>
              <a:t>(cont’)</a:t>
            </a:r>
            <a:endParaRPr sz="2000">
              <a:latin typeface="Tahoma"/>
              <a:cs typeface="Tahoma"/>
            </a:endParaRPr>
          </a:p>
        </p:txBody>
      </p:sp>
      <p:sp>
        <p:nvSpPr>
          <p:cNvPr id="5" name="object 5"/>
          <p:cNvSpPr txBox="1"/>
          <p:nvPr/>
        </p:nvSpPr>
        <p:spPr>
          <a:xfrm>
            <a:off x="3140335" y="474217"/>
            <a:ext cx="6680834" cy="6080760"/>
          </a:xfrm>
          <a:prstGeom prst="rect">
            <a:avLst/>
          </a:prstGeom>
        </p:spPr>
        <p:txBody>
          <a:bodyPr vert="horz" wrap="square" lIns="0" tIns="12700" rIns="0" bIns="0" rtlCol="0">
            <a:spAutoFit/>
          </a:bodyPr>
          <a:lstStyle/>
          <a:p>
            <a:pPr marL="355600" indent="-342900">
              <a:lnSpc>
                <a:spcPts val="3345"/>
              </a:lnSpc>
              <a:spcBef>
                <a:spcPts val="100"/>
              </a:spcBef>
              <a:buClr>
                <a:srgbClr val="FF0000"/>
              </a:buClr>
              <a:buSzPct val="60714"/>
              <a:buFont typeface="Wingdings"/>
              <a:buChar char=""/>
              <a:tabLst>
                <a:tab pos="354965" algn="l"/>
                <a:tab pos="355600" algn="l"/>
              </a:tabLst>
            </a:pPr>
            <a:r>
              <a:rPr sz="2800" dirty="0">
                <a:latin typeface="Tahoma"/>
                <a:cs typeface="Tahoma"/>
              </a:rPr>
              <a:t>REN</a:t>
            </a:r>
            <a:r>
              <a:rPr sz="2800" spc="-30" dirty="0">
                <a:latin typeface="Tahoma"/>
                <a:cs typeface="Tahoma"/>
              </a:rPr>
              <a:t> </a:t>
            </a:r>
            <a:r>
              <a:rPr sz="2800" dirty="0">
                <a:latin typeface="Tahoma"/>
                <a:cs typeface="Tahoma"/>
              </a:rPr>
              <a:t>(receive</a:t>
            </a:r>
            <a:r>
              <a:rPr sz="2800" spc="-30" dirty="0">
                <a:latin typeface="Tahoma"/>
                <a:cs typeface="Tahoma"/>
              </a:rPr>
              <a:t> </a:t>
            </a:r>
            <a:r>
              <a:rPr sz="2800" dirty="0">
                <a:latin typeface="Tahoma"/>
                <a:cs typeface="Tahoma"/>
              </a:rPr>
              <a:t>enable)</a:t>
            </a:r>
            <a:endParaRPr sz="2800">
              <a:latin typeface="Tahoma"/>
              <a:cs typeface="Tahoma"/>
            </a:endParaRPr>
          </a:p>
          <a:p>
            <a:pPr marL="755650" lvl="1" indent="-285750">
              <a:lnSpc>
                <a:spcPts val="2860"/>
              </a:lnSpc>
              <a:buClr>
                <a:srgbClr val="FF0000"/>
              </a:buClr>
              <a:buSzPct val="75000"/>
              <a:buFont typeface="Wingdings"/>
              <a:buChar char=""/>
              <a:tabLst>
                <a:tab pos="755650" algn="l"/>
              </a:tabLst>
            </a:pPr>
            <a:r>
              <a:rPr sz="2400" spc="-5" dirty="0">
                <a:solidFill>
                  <a:srgbClr val="545471"/>
                </a:solidFill>
                <a:latin typeface="Tahoma"/>
                <a:cs typeface="Tahoma"/>
              </a:rPr>
              <a:t>It</a:t>
            </a:r>
            <a:r>
              <a:rPr sz="2400" dirty="0">
                <a:solidFill>
                  <a:srgbClr val="545471"/>
                </a:solidFill>
                <a:latin typeface="Tahoma"/>
                <a:cs typeface="Tahoma"/>
              </a:rPr>
              <a:t> </a:t>
            </a:r>
            <a:r>
              <a:rPr sz="2400" spc="-5" dirty="0">
                <a:solidFill>
                  <a:srgbClr val="545471"/>
                </a:solidFill>
                <a:latin typeface="Tahoma"/>
                <a:cs typeface="Tahoma"/>
              </a:rPr>
              <a:t>is</a:t>
            </a:r>
            <a:r>
              <a:rPr sz="2400" spc="5" dirty="0">
                <a:solidFill>
                  <a:srgbClr val="545471"/>
                </a:solidFill>
                <a:latin typeface="Tahoma"/>
                <a:cs typeface="Tahoma"/>
              </a:rPr>
              <a:t> </a:t>
            </a:r>
            <a:r>
              <a:rPr sz="2400" dirty="0">
                <a:solidFill>
                  <a:srgbClr val="545471"/>
                </a:solidFill>
                <a:latin typeface="Tahoma"/>
                <a:cs typeface="Tahoma"/>
              </a:rPr>
              <a:t>a</a:t>
            </a:r>
            <a:r>
              <a:rPr sz="2400" spc="5" dirty="0">
                <a:solidFill>
                  <a:srgbClr val="545471"/>
                </a:solidFill>
                <a:latin typeface="Tahoma"/>
                <a:cs typeface="Tahoma"/>
              </a:rPr>
              <a:t> </a:t>
            </a:r>
            <a:r>
              <a:rPr sz="2400" spc="-5" dirty="0">
                <a:solidFill>
                  <a:srgbClr val="545471"/>
                </a:solidFill>
                <a:latin typeface="Tahoma"/>
                <a:cs typeface="Tahoma"/>
              </a:rPr>
              <a:t>bit-adressable</a:t>
            </a:r>
            <a:r>
              <a:rPr sz="2400" dirty="0">
                <a:solidFill>
                  <a:srgbClr val="545471"/>
                </a:solidFill>
                <a:latin typeface="Tahoma"/>
                <a:cs typeface="Tahoma"/>
              </a:rPr>
              <a:t> </a:t>
            </a:r>
            <a:r>
              <a:rPr sz="2400" spc="-5" dirty="0">
                <a:solidFill>
                  <a:srgbClr val="545471"/>
                </a:solidFill>
                <a:latin typeface="Tahoma"/>
                <a:cs typeface="Tahoma"/>
              </a:rPr>
              <a:t>register</a:t>
            </a:r>
            <a:endParaRPr sz="2400">
              <a:latin typeface="Tahoma"/>
              <a:cs typeface="Tahoma"/>
            </a:endParaRPr>
          </a:p>
          <a:p>
            <a:pPr marL="1155065" marR="25400" lvl="2" indent="-228600">
              <a:lnSpc>
                <a:spcPts val="1930"/>
              </a:lnSpc>
              <a:spcBef>
                <a:spcPts val="450"/>
              </a:spcBef>
              <a:buClr>
                <a:srgbClr val="FF0000"/>
              </a:buClr>
              <a:buFont typeface="Wingdings"/>
              <a:buChar char=""/>
              <a:tabLst>
                <a:tab pos="1155700" algn="l"/>
              </a:tabLst>
            </a:pPr>
            <a:r>
              <a:rPr sz="2000" spc="-5" dirty="0">
                <a:solidFill>
                  <a:srgbClr val="545471"/>
                </a:solidFill>
                <a:latin typeface="Tahoma"/>
                <a:cs typeface="Tahoma"/>
              </a:rPr>
              <a:t>When</a:t>
            </a:r>
            <a:r>
              <a:rPr sz="2000" dirty="0">
                <a:solidFill>
                  <a:srgbClr val="545471"/>
                </a:solidFill>
                <a:latin typeface="Tahoma"/>
                <a:cs typeface="Tahoma"/>
              </a:rPr>
              <a:t> </a:t>
            </a:r>
            <a:r>
              <a:rPr sz="2000" spc="-5" dirty="0">
                <a:solidFill>
                  <a:srgbClr val="545471"/>
                </a:solidFill>
                <a:latin typeface="Tahoma"/>
                <a:cs typeface="Tahoma"/>
              </a:rPr>
              <a:t>it</a:t>
            </a:r>
            <a:r>
              <a:rPr sz="2000" spc="5" dirty="0">
                <a:solidFill>
                  <a:srgbClr val="545471"/>
                </a:solidFill>
                <a:latin typeface="Tahoma"/>
                <a:cs typeface="Tahoma"/>
              </a:rPr>
              <a:t> </a:t>
            </a:r>
            <a:r>
              <a:rPr sz="2000" spc="-5" dirty="0">
                <a:solidFill>
                  <a:srgbClr val="545471"/>
                </a:solidFill>
                <a:latin typeface="Tahoma"/>
                <a:cs typeface="Tahoma"/>
              </a:rPr>
              <a:t>is</a:t>
            </a:r>
            <a:r>
              <a:rPr sz="2000" dirty="0">
                <a:solidFill>
                  <a:srgbClr val="545471"/>
                </a:solidFill>
                <a:latin typeface="Tahoma"/>
                <a:cs typeface="Tahoma"/>
              </a:rPr>
              <a:t> </a:t>
            </a:r>
            <a:r>
              <a:rPr sz="2000" spc="-5" dirty="0">
                <a:solidFill>
                  <a:srgbClr val="545471"/>
                </a:solidFill>
                <a:latin typeface="Tahoma"/>
                <a:cs typeface="Tahoma"/>
              </a:rPr>
              <a:t>high,</a:t>
            </a:r>
            <a:r>
              <a:rPr sz="2000" spc="5" dirty="0">
                <a:solidFill>
                  <a:srgbClr val="545471"/>
                </a:solidFill>
                <a:latin typeface="Tahoma"/>
                <a:cs typeface="Tahoma"/>
              </a:rPr>
              <a:t> </a:t>
            </a:r>
            <a:r>
              <a:rPr sz="2000" spc="-5" dirty="0">
                <a:solidFill>
                  <a:srgbClr val="545471"/>
                </a:solidFill>
                <a:latin typeface="Tahoma"/>
                <a:cs typeface="Tahoma"/>
              </a:rPr>
              <a:t>it</a:t>
            </a:r>
            <a:r>
              <a:rPr sz="2000" dirty="0">
                <a:solidFill>
                  <a:srgbClr val="545471"/>
                </a:solidFill>
                <a:latin typeface="Tahoma"/>
                <a:cs typeface="Tahoma"/>
              </a:rPr>
              <a:t> </a:t>
            </a:r>
            <a:r>
              <a:rPr sz="2000" spc="-5" dirty="0">
                <a:solidFill>
                  <a:srgbClr val="545471"/>
                </a:solidFill>
                <a:latin typeface="Tahoma"/>
                <a:cs typeface="Tahoma"/>
              </a:rPr>
              <a:t>allows</a:t>
            </a:r>
            <a:r>
              <a:rPr sz="2000" spc="5" dirty="0">
                <a:solidFill>
                  <a:srgbClr val="545471"/>
                </a:solidFill>
                <a:latin typeface="Tahoma"/>
                <a:cs typeface="Tahoma"/>
              </a:rPr>
              <a:t> </a:t>
            </a:r>
            <a:r>
              <a:rPr sz="2000" spc="-5" dirty="0">
                <a:solidFill>
                  <a:srgbClr val="545471"/>
                </a:solidFill>
                <a:latin typeface="Tahoma"/>
                <a:cs typeface="Tahoma"/>
              </a:rPr>
              <a:t>8051</a:t>
            </a:r>
            <a:r>
              <a:rPr sz="2000" dirty="0">
                <a:solidFill>
                  <a:srgbClr val="545471"/>
                </a:solidFill>
                <a:latin typeface="Tahoma"/>
                <a:cs typeface="Tahoma"/>
              </a:rPr>
              <a:t> </a:t>
            </a:r>
            <a:r>
              <a:rPr sz="2000" spc="-5" dirty="0">
                <a:solidFill>
                  <a:srgbClr val="545471"/>
                </a:solidFill>
                <a:latin typeface="Tahoma"/>
                <a:cs typeface="Tahoma"/>
              </a:rPr>
              <a:t>to</a:t>
            </a:r>
            <a:r>
              <a:rPr sz="2000" spc="5" dirty="0">
                <a:solidFill>
                  <a:srgbClr val="545471"/>
                </a:solidFill>
                <a:latin typeface="Tahoma"/>
                <a:cs typeface="Tahoma"/>
              </a:rPr>
              <a:t> </a:t>
            </a:r>
            <a:r>
              <a:rPr sz="2000" dirty="0">
                <a:solidFill>
                  <a:srgbClr val="545471"/>
                </a:solidFill>
                <a:latin typeface="Tahoma"/>
                <a:cs typeface="Tahoma"/>
              </a:rPr>
              <a:t>receive</a:t>
            </a:r>
            <a:r>
              <a:rPr sz="2000" spc="5" dirty="0">
                <a:solidFill>
                  <a:srgbClr val="545471"/>
                </a:solidFill>
                <a:latin typeface="Tahoma"/>
                <a:cs typeface="Tahoma"/>
              </a:rPr>
              <a:t> </a:t>
            </a:r>
            <a:r>
              <a:rPr sz="2000" spc="-5" dirty="0">
                <a:solidFill>
                  <a:srgbClr val="545471"/>
                </a:solidFill>
                <a:latin typeface="Tahoma"/>
                <a:cs typeface="Tahoma"/>
              </a:rPr>
              <a:t>data</a:t>
            </a:r>
            <a:r>
              <a:rPr sz="2000" dirty="0">
                <a:solidFill>
                  <a:srgbClr val="545471"/>
                </a:solidFill>
                <a:latin typeface="Tahoma"/>
                <a:cs typeface="Tahoma"/>
              </a:rPr>
              <a:t> </a:t>
            </a:r>
            <a:r>
              <a:rPr sz="2000" spc="-5" dirty="0">
                <a:solidFill>
                  <a:srgbClr val="545471"/>
                </a:solidFill>
                <a:latin typeface="Tahoma"/>
                <a:cs typeface="Tahoma"/>
              </a:rPr>
              <a:t>on </a:t>
            </a:r>
            <a:r>
              <a:rPr sz="2000" spc="-610" dirty="0">
                <a:solidFill>
                  <a:srgbClr val="545471"/>
                </a:solidFill>
                <a:latin typeface="Tahoma"/>
                <a:cs typeface="Tahoma"/>
              </a:rPr>
              <a:t> </a:t>
            </a:r>
            <a:r>
              <a:rPr sz="2000" spc="-5" dirty="0">
                <a:solidFill>
                  <a:srgbClr val="545471"/>
                </a:solidFill>
                <a:latin typeface="Tahoma"/>
                <a:cs typeface="Tahoma"/>
              </a:rPr>
              <a:t>RxD pin</a:t>
            </a:r>
            <a:endParaRPr sz="2000">
              <a:latin typeface="Tahoma"/>
              <a:cs typeface="Tahoma"/>
            </a:endParaRPr>
          </a:p>
          <a:p>
            <a:pPr marL="1155700" lvl="2" indent="-228600">
              <a:lnSpc>
                <a:spcPct val="100000"/>
              </a:lnSpc>
              <a:spcBef>
                <a:spcPts val="10"/>
              </a:spcBef>
              <a:buClr>
                <a:srgbClr val="FF0000"/>
              </a:buClr>
              <a:buFont typeface="Wingdings"/>
              <a:buChar char=""/>
              <a:tabLst>
                <a:tab pos="1155700" algn="l"/>
              </a:tabLst>
            </a:pPr>
            <a:r>
              <a:rPr sz="2000" spc="-5" dirty="0">
                <a:solidFill>
                  <a:srgbClr val="545471"/>
                </a:solidFill>
                <a:latin typeface="Tahoma"/>
                <a:cs typeface="Tahoma"/>
              </a:rPr>
              <a:t>If</a:t>
            </a:r>
            <a:r>
              <a:rPr sz="2000" dirty="0">
                <a:solidFill>
                  <a:srgbClr val="545471"/>
                </a:solidFill>
                <a:latin typeface="Tahoma"/>
                <a:cs typeface="Tahoma"/>
              </a:rPr>
              <a:t> </a:t>
            </a:r>
            <a:r>
              <a:rPr sz="2000" spc="-5" dirty="0">
                <a:solidFill>
                  <a:srgbClr val="545471"/>
                </a:solidFill>
                <a:latin typeface="Tahoma"/>
                <a:cs typeface="Tahoma"/>
              </a:rPr>
              <a:t>low,</a:t>
            </a:r>
            <a:r>
              <a:rPr sz="2000" spc="5" dirty="0">
                <a:solidFill>
                  <a:srgbClr val="545471"/>
                </a:solidFill>
                <a:latin typeface="Tahoma"/>
                <a:cs typeface="Tahoma"/>
              </a:rPr>
              <a:t> </a:t>
            </a:r>
            <a:r>
              <a:rPr sz="2000" spc="-5" dirty="0">
                <a:solidFill>
                  <a:srgbClr val="545471"/>
                </a:solidFill>
                <a:latin typeface="Tahoma"/>
                <a:cs typeface="Tahoma"/>
              </a:rPr>
              <a:t>the</a:t>
            </a:r>
            <a:r>
              <a:rPr sz="2000" spc="5" dirty="0">
                <a:solidFill>
                  <a:srgbClr val="545471"/>
                </a:solidFill>
                <a:latin typeface="Tahoma"/>
                <a:cs typeface="Tahoma"/>
              </a:rPr>
              <a:t> </a:t>
            </a:r>
            <a:r>
              <a:rPr sz="2000" spc="-5" dirty="0">
                <a:solidFill>
                  <a:srgbClr val="545471"/>
                </a:solidFill>
                <a:latin typeface="Tahoma"/>
                <a:cs typeface="Tahoma"/>
              </a:rPr>
              <a:t>receiver</a:t>
            </a:r>
            <a:r>
              <a:rPr sz="2000" spc="5" dirty="0">
                <a:solidFill>
                  <a:srgbClr val="545471"/>
                </a:solidFill>
                <a:latin typeface="Tahoma"/>
                <a:cs typeface="Tahoma"/>
              </a:rPr>
              <a:t> </a:t>
            </a:r>
            <a:r>
              <a:rPr sz="2000" spc="-5" dirty="0">
                <a:solidFill>
                  <a:srgbClr val="545471"/>
                </a:solidFill>
                <a:latin typeface="Tahoma"/>
                <a:cs typeface="Tahoma"/>
              </a:rPr>
              <a:t>is</a:t>
            </a:r>
            <a:r>
              <a:rPr sz="2000" spc="5" dirty="0">
                <a:solidFill>
                  <a:srgbClr val="545471"/>
                </a:solidFill>
                <a:latin typeface="Tahoma"/>
                <a:cs typeface="Tahoma"/>
              </a:rPr>
              <a:t> </a:t>
            </a:r>
            <a:r>
              <a:rPr sz="2000" spc="-5" dirty="0">
                <a:solidFill>
                  <a:srgbClr val="545471"/>
                </a:solidFill>
                <a:latin typeface="Tahoma"/>
                <a:cs typeface="Tahoma"/>
              </a:rPr>
              <a:t>disable</a:t>
            </a:r>
            <a:endParaRPr sz="2000">
              <a:latin typeface="Tahoma"/>
              <a:cs typeface="Tahoma"/>
            </a:endParaRPr>
          </a:p>
          <a:p>
            <a:pPr marL="355600" indent="-342900">
              <a:lnSpc>
                <a:spcPts val="3350"/>
              </a:lnSpc>
              <a:spcBef>
                <a:spcPts val="35"/>
              </a:spcBef>
              <a:buClr>
                <a:srgbClr val="FF0000"/>
              </a:buClr>
              <a:buSzPct val="60714"/>
              <a:buFont typeface="Wingdings"/>
              <a:buChar char=""/>
              <a:tabLst>
                <a:tab pos="354965" algn="l"/>
                <a:tab pos="355600" algn="l"/>
              </a:tabLst>
            </a:pPr>
            <a:r>
              <a:rPr sz="2800" dirty="0">
                <a:latin typeface="Tahoma"/>
                <a:cs typeface="Tahoma"/>
              </a:rPr>
              <a:t>TI</a:t>
            </a:r>
            <a:r>
              <a:rPr sz="2800" spc="-35" dirty="0">
                <a:latin typeface="Tahoma"/>
                <a:cs typeface="Tahoma"/>
              </a:rPr>
              <a:t> </a:t>
            </a:r>
            <a:r>
              <a:rPr sz="2800" dirty="0">
                <a:latin typeface="Tahoma"/>
                <a:cs typeface="Tahoma"/>
              </a:rPr>
              <a:t>(transmit</a:t>
            </a:r>
            <a:r>
              <a:rPr sz="2800" spc="-30" dirty="0">
                <a:latin typeface="Tahoma"/>
                <a:cs typeface="Tahoma"/>
              </a:rPr>
              <a:t> </a:t>
            </a:r>
            <a:r>
              <a:rPr sz="2800" dirty="0">
                <a:latin typeface="Tahoma"/>
                <a:cs typeface="Tahoma"/>
              </a:rPr>
              <a:t>interrupt)</a:t>
            </a:r>
            <a:endParaRPr sz="2800">
              <a:latin typeface="Tahoma"/>
              <a:cs typeface="Tahoma"/>
            </a:endParaRPr>
          </a:p>
          <a:p>
            <a:pPr marL="755650" marR="537845" lvl="1" indent="-285750">
              <a:lnSpc>
                <a:spcPct val="79800"/>
              </a:lnSpc>
              <a:spcBef>
                <a:spcPts val="570"/>
              </a:spcBef>
              <a:buClr>
                <a:srgbClr val="FF0000"/>
              </a:buClr>
              <a:buSzPct val="75000"/>
              <a:buFont typeface="Wingdings"/>
              <a:buChar char=""/>
              <a:tabLst>
                <a:tab pos="755650" algn="l"/>
              </a:tabLst>
            </a:pPr>
            <a:r>
              <a:rPr sz="2400" spc="-5" dirty="0">
                <a:solidFill>
                  <a:srgbClr val="545471"/>
                </a:solidFill>
                <a:latin typeface="Tahoma"/>
                <a:cs typeface="Tahoma"/>
              </a:rPr>
              <a:t>When</a:t>
            </a:r>
            <a:r>
              <a:rPr sz="2400" spc="5" dirty="0">
                <a:solidFill>
                  <a:srgbClr val="545471"/>
                </a:solidFill>
                <a:latin typeface="Tahoma"/>
                <a:cs typeface="Tahoma"/>
              </a:rPr>
              <a:t> </a:t>
            </a:r>
            <a:r>
              <a:rPr sz="2400" dirty="0">
                <a:solidFill>
                  <a:srgbClr val="545471"/>
                </a:solidFill>
                <a:latin typeface="Tahoma"/>
                <a:cs typeface="Tahoma"/>
              </a:rPr>
              <a:t>8051</a:t>
            </a:r>
            <a:r>
              <a:rPr sz="2400" spc="5" dirty="0">
                <a:solidFill>
                  <a:srgbClr val="545471"/>
                </a:solidFill>
                <a:latin typeface="Tahoma"/>
                <a:cs typeface="Tahoma"/>
              </a:rPr>
              <a:t> </a:t>
            </a:r>
            <a:r>
              <a:rPr sz="2400" spc="-5" dirty="0">
                <a:solidFill>
                  <a:srgbClr val="545471"/>
                </a:solidFill>
                <a:latin typeface="Tahoma"/>
                <a:cs typeface="Tahoma"/>
              </a:rPr>
              <a:t>finishes</a:t>
            </a:r>
            <a:r>
              <a:rPr sz="2400" spc="5" dirty="0">
                <a:solidFill>
                  <a:srgbClr val="545471"/>
                </a:solidFill>
                <a:latin typeface="Tahoma"/>
                <a:cs typeface="Tahoma"/>
              </a:rPr>
              <a:t> </a:t>
            </a: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transfer</a:t>
            </a:r>
            <a:r>
              <a:rPr sz="2400" spc="5" dirty="0">
                <a:solidFill>
                  <a:srgbClr val="545471"/>
                </a:solidFill>
                <a:latin typeface="Tahoma"/>
                <a:cs typeface="Tahoma"/>
              </a:rPr>
              <a:t> </a:t>
            </a:r>
            <a:r>
              <a:rPr sz="2400" spc="-5" dirty="0">
                <a:solidFill>
                  <a:srgbClr val="545471"/>
                </a:solidFill>
                <a:latin typeface="Tahoma"/>
                <a:cs typeface="Tahoma"/>
              </a:rPr>
              <a:t>of</a:t>
            </a:r>
            <a:r>
              <a:rPr sz="2400" spc="10" dirty="0">
                <a:solidFill>
                  <a:srgbClr val="545471"/>
                </a:solidFill>
                <a:latin typeface="Tahoma"/>
                <a:cs typeface="Tahoma"/>
              </a:rPr>
              <a:t> </a:t>
            </a:r>
            <a:r>
              <a:rPr sz="2400" spc="-5" dirty="0">
                <a:solidFill>
                  <a:srgbClr val="545471"/>
                </a:solidFill>
                <a:latin typeface="Tahoma"/>
                <a:cs typeface="Tahoma"/>
              </a:rPr>
              <a:t>8-bit </a:t>
            </a:r>
            <a:r>
              <a:rPr sz="2400" spc="-735" dirty="0">
                <a:solidFill>
                  <a:srgbClr val="545471"/>
                </a:solidFill>
                <a:latin typeface="Tahoma"/>
                <a:cs typeface="Tahoma"/>
              </a:rPr>
              <a:t> </a:t>
            </a:r>
            <a:r>
              <a:rPr sz="2400" spc="-5" dirty="0">
                <a:solidFill>
                  <a:srgbClr val="545471"/>
                </a:solidFill>
                <a:latin typeface="Tahoma"/>
                <a:cs typeface="Tahoma"/>
              </a:rPr>
              <a:t>character</a:t>
            </a:r>
            <a:endParaRPr sz="2400">
              <a:latin typeface="Tahoma"/>
              <a:cs typeface="Tahoma"/>
            </a:endParaRPr>
          </a:p>
          <a:p>
            <a:pPr marL="1155065" marR="537845" lvl="2" indent="-228600">
              <a:lnSpc>
                <a:spcPts val="1930"/>
              </a:lnSpc>
              <a:spcBef>
                <a:spcPts val="440"/>
              </a:spcBef>
              <a:buClr>
                <a:srgbClr val="FF0000"/>
              </a:buClr>
              <a:buFont typeface="Wingdings"/>
              <a:buChar char=""/>
              <a:tabLst>
                <a:tab pos="1155700" algn="l"/>
              </a:tabLst>
            </a:pPr>
            <a:r>
              <a:rPr sz="2000" spc="-5" dirty="0">
                <a:solidFill>
                  <a:srgbClr val="545471"/>
                </a:solidFill>
                <a:latin typeface="Tahoma"/>
                <a:cs typeface="Tahoma"/>
              </a:rPr>
              <a:t>It</a:t>
            </a:r>
            <a:r>
              <a:rPr sz="2000" spc="5" dirty="0">
                <a:solidFill>
                  <a:srgbClr val="545471"/>
                </a:solidFill>
                <a:latin typeface="Tahoma"/>
                <a:cs typeface="Tahoma"/>
              </a:rPr>
              <a:t> </a:t>
            </a:r>
            <a:r>
              <a:rPr sz="2000" spc="-5" dirty="0">
                <a:solidFill>
                  <a:srgbClr val="545471"/>
                </a:solidFill>
                <a:latin typeface="Tahoma"/>
                <a:cs typeface="Tahoma"/>
              </a:rPr>
              <a:t>raises</a:t>
            </a:r>
            <a:r>
              <a:rPr sz="2000" spc="10" dirty="0">
                <a:solidFill>
                  <a:srgbClr val="545471"/>
                </a:solidFill>
                <a:latin typeface="Tahoma"/>
                <a:cs typeface="Tahoma"/>
              </a:rPr>
              <a:t> </a:t>
            </a:r>
            <a:r>
              <a:rPr sz="2000" spc="-5" dirty="0">
                <a:solidFill>
                  <a:srgbClr val="545471"/>
                </a:solidFill>
                <a:latin typeface="Tahoma"/>
                <a:cs typeface="Tahoma"/>
              </a:rPr>
              <a:t>TI</a:t>
            </a:r>
            <a:r>
              <a:rPr sz="2000" spc="10" dirty="0">
                <a:solidFill>
                  <a:srgbClr val="545471"/>
                </a:solidFill>
                <a:latin typeface="Tahoma"/>
                <a:cs typeface="Tahoma"/>
              </a:rPr>
              <a:t> </a:t>
            </a:r>
            <a:r>
              <a:rPr sz="2000" spc="-5" dirty="0">
                <a:solidFill>
                  <a:srgbClr val="545471"/>
                </a:solidFill>
                <a:latin typeface="Tahoma"/>
                <a:cs typeface="Tahoma"/>
              </a:rPr>
              <a:t>flag</a:t>
            </a:r>
            <a:r>
              <a:rPr sz="2000" spc="10" dirty="0">
                <a:solidFill>
                  <a:srgbClr val="545471"/>
                </a:solidFill>
                <a:latin typeface="Tahoma"/>
                <a:cs typeface="Tahoma"/>
              </a:rPr>
              <a:t> </a:t>
            </a:r>
            <a:r>
              <a:rPr sz="2000" spc="-5" dirty="0">
                <a:solidFill>
                  <a:srgbClr val="545471"/>
                </a:solidFill>
                <a:latin typeface="Tahoma"/>
                <a:cs typeface="Tahoma"/>
              </a:rPr>
              <a:t>to</a:t>
            </a:r>
            <a:r>
              <a:rPr sz="2000" spc="5" dirty="0">
                <a:solidFill>
                  <a:srgbClr val="545471"/>
                </a:solidFill>
                <a:latin typeface="Tahoma"/>
                <a:cs typeface="Tahoma"/>
              </a:rPr>
              <a:t> </a:t>
            </a:r>
            <a:r>
              <a:rPr sz="2000" spc="-5" dirty="0">
                <a:solidFill>
                  <a:srgbClr val="545471"/>
                </a:solidFill>
                <a:latin typeface="Tahoma"/>
                <a:cs typeface="Tahoma"/>
              </a:rPr>
              <a:t>indicate</a:t>
            </a:r>
            <a:r>
              <a:rPr sz="2000" spc="10" dirty="0">
                <a:solidFill>
                  <a:srgbClr val="545471"/>
                </a:solidFill>
                <a:latin typeface="Tahoma"/>
                <a:cs typeface="Tahoma"/>
              </a:rPr>
              <a:t> </a:t>
            </a:r>
            <a:r>
              <a:rPr sz="2000" spc="-5" dirty="0">
                <a:solidFill>
                  <a:srgbClr val="545471"/>
                </a:solidFill>
                <a:latin typeface="Tahoma"/>
                <a:cs typeface="Tahoma"/>
              </a:rPr>
              <a:t>that</a:t>
            </a:r>
            <a:r>
              <a:rPr sz="2000" spc="10" dirty="0">
                <a:solidFill>
                  <a:srgbClr val="545471"/>
                </a:solidFill>
                <a:latin typeface="Tahoma"/>
                <a:cs typeface="Tahoma"/>
              </a:rPr>
              <a:t> </a:t>
            </a:r>
            <a:r>
              <a:rPr sz="2000" spc="-5" dirty="0">
                <a:solidFill>
                  <a:srgbClr val="545471"/>
                </a:solidFill>
                <a:latin typeface="Tahoma"/>
                <a:cs typeface="Tahoma"/>
              </a:rPr>
              <a:t>it</a:t>
            </a:r>
            <a:r>
              <a:rPr sz="2000" spc="10" dirty="0">
                <a:solidFill>
                  <a:srgbClr val="545471"/>
                </a:solidFill>
                <a:latin typeface="Tahoma"/>
                <a:cs typeface="Tahoma"/>
              </a:rPr>
              <a:t> </a:t>
            </a:r>
            <a:r>
              <a:rPr sz="2000" spc="-5" dirty="0">
                <a:solidFill>
                  <a:srgbClr val="545471"/>
                </a:solidFill>
                <a:latin typeface="Tahoma"/>
                <a:cs typeface="Tahoma"/>
              </a:rPr>
              <a:t>is</a:t>
            </a:r>
            <a:r>
              <a:rPr sz="2000" spc="5" dirty="0">
                <a:solidFill>
                  <a:srgbClr val="545471"/>
                </a:solidFill>
                <a:latin typeface="Tahoma"/>
                <a:cs typeface="Tahoma"/>
              </a:rPr>
              <a:t> </a:t>
            </a:r>
            <a:r>
              <a:rPr sz="2000" spc="-5" dirty="0">
                <a:solidFill>
                  <a:srgbClr val="545471"/>
                </a:solidFill>
                <a:latin typeface="Tahoma"/>
                <a:cs typeface="Tahoma"/>
              </a:rPr>
              <a:t>ready</a:t>
            </a:r>
            <a:r>
              <a:rPr sz="2000" spc="10" dirty="0">
                <a:solidFill>
                  <a:srgbClr val="545471"/>
                </a:solidFill>
                <a:latin typeface="Tahoma"/>
                <a:cs typeface="Tahoma"/>
              </a:rPr>
              <a:t> </a:t>
            </a:r>
            <a:r>
              <a:rPr sz="2000" spc="-5" dirty="0">
                <a:solidFill>
                  <a:srgbClr val="545471"/>
                </a:solidFill>
                <a:latin typeface="Tahoma"/>
                <a:cs typeface="Tahoma"/>
              </a:rPr>
              <a:t>to </a:t>
            </a:r>
            <a:r>
              <a:rPr sz="2000" spc="-610" dirty="0">
                <a:solidFill>
                  <a:srgbClr val="545471"/>
                </a:solidFill>
                <a:latin typeface="Tahoma"/>
                <a:cs typeface="Tahoma"/>
              </a:rPr>
              <a:t> </a:t>
            </a:r>
            <a:r>
              <a:rPr sz="2000" spc="-5" dirty="0">
                <a:solidFill>
                  <a:srgbClr val="545471"/>
                </a:solidFill>
                <a:latin typeface="Tahoma"/>
                <a:cs typeface="Tahoma"/>
              </a:rPr>
              <a:t>transfer another</a:t>
            </a:r>
            <a:r>
              <a:rPr sz="2000" dirty="0">
                <a:solidFill>
                  <a:srgbClr val="545471"/>
                </a:solidFill>
                <a:latin typeface="Tahoma"/>
                <a:cs typeface="Tahoma"/>
              </a:rPr>
              <a:t> </a:t>
            </a:r>
            <a:r>
              <a:rPr sz="2000" spc="-5" dirty="0">
                <a:solidFill>
                  <a:srgbClr val="545471"/>
                </a:solidFill>
                <a:latin typeface="Tahoma"/>
                <a:cs typeface="Tahoma"/>
              </a:rPr>
              <a:t>byte</a:t>
            </a:r>
            <a:endParaRPr sz="2000">
              <a:latin typeface="Tahoma"/>
              <a:cs typeface="Tahoma"/>
            </a:endParaRPr>
          </a:p>
          <a:p>
            <a:pPr marL="1155700" lvl="2" indent="-228600">
              <a:lnSpc>
                <a:spcPct val="100000"/>
              </a:lnSpc>
              <a:spcBef>
                <a:spcPts val="10"/>
              </a:spcBef>
              <a:buClr>
                <a:srgbClr val="FF0000"/>
              </a:buClr>
              <a:buFont typeface="Wingdings"/>
              <a:buChar char=""/>
              <a:tabLst>
                <a:tab pos="1155700" algn="l"/>
              </a:tabLst>
            </a:pPr>
            <a:r>
              <a:rPr sz="2000" spc="-5" dirty="0">
                <a:solidFill>
                  <a:srgbClr val="545471"/>
                </a:solidFill>
                <a:latin typeface="Tahoma"/>
                <a:cs typeface="Tahoma"/>
              </a:rPr>
              <a:t>TI</a:t>
            </a:r>
            <a:r>
              <a:rPr sz="2000" dirty="0">
                <a:solidFill>
                  <a:srgbClr val="545471"/>
                </a:solidFill>
                <a:latin typeface="Tahoma"/>
                <a:cs typeface="Tahoma"/>
              </a:rPr>
              <a:t> </a:t>
            </a:r>
            <a:r>
              <a:rPr sz="2000" spc="-5" dirty="0">
                <a:solidFill>
                  <a:srgbClr val="545471"/>
                </a:solidFill>
                <a:latin typeface="Tahoma"/>
                <a:cs typeface="Tahoma"/>
              </a:rPr>
              <a:t>bit</a:t>
            </a:r>
            <a:r>
              <a:rPr sz="2000" spc="5" dirty="0">
                <a:solidFill>
                  <a:srgbClr val="545471"/>
                </a:solidFill>
                <a:latin typeface="Tahoma"/>
                <a:cs typeface="Tahoma"/>
              </a:rPr>
              <a:t> </a:t>
            </a:r>
            <a:r>
              <a:rPr sz="2000" spc="-5" dirty="0">
                <a:solidFill>
                  <a:srgbClr val="545471"/>
                </a:solidFill>
                <a:latin typeface="Tahoma"/>
                <a:cs typeface="Tahoma"/>
              </a:rPr>
              <a:t>is</a:t>
            </a:r>
            <a:r>
              <a:rPr sz="2000" spc="5" dirty="0">
                <a:solidFill>
                  <a:srgbClr val="545471"/>
                </a:solidFill>
                <a:latin typeface="Tahoma"/>
                <a:cs typeface="Tahoma"/>
              </a:rPr>
              <a:t> </a:t>
            </a:r>
            <a:r>
              <a:rPr sz="2000" spc="-5" dirty="0">
                <a:solidFill>
                  <a:srgbClr val="545471"/>
                </a:solidFill>
                <a:latin typeface="Tahoma"/>
                <a:cs typeface="Tahoma"/>
              </a:rPr>
              <a:t>raised</a:t>
            </a:r>
            <a:r>
              <a:rPr sz="2000" spc="5" dirty="0">
                <a:solidFill>
                  <a:srgbClr val="545471"/>
                </a:solidFill>
                <a:latin typeface="Tahoma"/>
                <a:cs typeface="Tahoma"/>
              </a:rPr>
              <a:t> </a:t>
            </a:r>
            <a:r>
              <a:rPr sz="2000" spc="-5" dirty="0">
                <a:solidFill>
                  <a:srgbClr val="545471"/>
                </a:solidFill>
                <a:latin typeface="Tahoma"/>
                <a:cs typeface="Tahoma"/>
              </a:rPr>
              <a:t>at</a:t>
            </a:r>
            <a:r>
              <a:rPr sz="2000" spc="5" dirty="0">
                <a:solidFill>
                  <a:srgbClr val="545471"/>
                </a:solidFill>
                <a:latin typeface="Tahoma"/>
                <a:cs typeface="Tahoma"/>
              </a:rPr>
              <a:t> </a:t>
            </a:r>
            <a:r>
              <a:rPr sz="2000" spc="-5" dirty="0">
                <a:solidFill>
                  <a:srgbClr val="545471"/>
                </a:solidFill>
                <a:latin typeface="Tahoma"/>
                <a:cs typeface="Tahoma"/>
              </a:rPr>
              <a:t>the</a:t>
            </a:r>
            <a:r>
              <a:rPr sz="2000" spc="5" dirty="0">
                <a:solidFill>
                  <a:srgbClr val="545471"/>
                </a:solidFill>
                <a:latin typeface="Tahoma"/>
                <a:cs typeface="Tahoma"/>
              </a:rPr>
              <a:t> </a:t>
            </a:r>
            <a:r>
              <a:rPr sz="2000" spc="-5" dirty="0">
                <a:solidFill>
                  <a:srgbClr val="545471"/>
                </a:solidFill>
                <a:latin typeface="Tahoma"/>
                <a:cs typeface="Tahoma"/>
              </a:rPr>
              <a:t>beginning</a:t>
            </a:r>
            <a:r>
              <a:rPr sz="2000" spc="5" dirty="0">
                <a:solidFill>
                  <a:srgbClr val="545471"/>
                </a:solidFill>
                <a:latin typeface="Tahoma"/>
                <a:cs typeface="Tahoma"/>
              </a:rPr>
              <a:t> </a:t>
            </a:r>
            <a:r>
              <a:rPr sz="2000" spc="-5" dirty="0">
                <a:solidFill>
                  <a:srgbClr val="545471"/>
                </a:solidFill>
                <a:latin typeface="Tahoma"/>
                <a:cs typeface="Tahoma"/>
              </a:rPr>
              <a:t>of</a:t>
            </a:r>
            <a:r>
              <a:rPr sz="2000" spc="5" dirty="0">
                <a:solidFill>
                  <a:srgbClr val="545471"/>
                </a:solidFill>
                <a:latin typeface="Tahoma"/>
                <a:cs typeface="Tahoma"/>
              </a:rPr>
              <a:t> </a:t>
            </a:r>
            <a:r>
              <a:rPr sz="2000" spc="-5" dirty="0">
                <a:solidFill>
                  <a:srgbClr val="545471"/>
                </a:solidFill>
                <a:latin typeface="Tahoma"/>
                <a:cs typeface="Tahoma"/>
              </a:rPr>
              <a:t>the</a:t>
            </a:r>
            <a:r>
              <a:rPr sz="2000" dirty="0">
                <a:solidFill>
                  <a:srgbClr val="545471"/>
                </a:solidFill>
                <a:latin typeface="Tahoma"/>
                <a:cs typeface="Tahoma"/>
              </a:rPr>
              <a:t> </a:t>
            </a:r>
            <a:r>
              <a:rPr sz="2000" spc="-5" dirty="0">
                <a:solidFill>
                  <a:srgbClr val="545471"/>
                </a:solidFill>
                <a:latin typeface="Tahoma"/>
                <a:cs typeface="Tahoma"/>
              </a:rPr>
              <a:t>stop</a:t>
            </a:r>
            <a:r>
              <a:rPr sz="2000" spc="5" dirty="0">
                <a:solidFill>
                  <a:srgbClr val="545471"/>
                </a:solidFill>
                <a:latin typeface="Tahoma"/>
                <a:cs typeface="Tahoma"/>
              </a:rPr>
              <a:t> </a:t>
            </a:r>
            <a:r>
              <a:rPr sz="2000" spc="-5" dirty="0">
                <a:solidFill>
                  <a:srgbClr val="545471"/>
                </a:solidFill>
                <a:latin typeface="Tahoma"/>
                <a:cs typeface="Tahoma"/>
              </a:rPr>
              <a:t>bit</a:t>
            </a:r>
            <a:endParaRPr sz="2000">
              <a:latin typeface="Tahoma"/>
              <a:cs typeface="Tahoma"/>
            </a:endParaRPr>
          </a:p>
          <a:p>
            <a:pPr marL="355600" indent="-342900">
              <a:lnSpc>
                <a:spcPts val="3345"/>
              </a:lnSpc>
              <a:spcBef>
                <a:spcPts val="35"/>
              </a:spcBef>
              <a:buClr>
                <a:srgbClr val="FF0000"/>
              </a:buClr>
              <a:buSzPct val="60714"/>
              <a:buFont typeface="Wingdings"/>
              <a:buChar char=""/>
              <a:tabLst>
                <a:tab pos="354965" algn="l"/>
                <a:tab pos="355600" algn="l"/>
              </a:tabLst>
            </a:pPr>
            <a:r>
              <a:rPr sz="2800" dirty="0">
                <a:latin typeface="Tahoma"/>
                <a:cs typeface="Tahoma"/>
              </a:rPr>
              <a:t>RI</a:t>
            </a:r>
            <a:r>
              <a:rPr sz="2800" spc="-35" dirty="0">
                <a:latin typeface="Tahoma"/>
                <a:cs typeface="Tahoma"/>
              </a:rPr>
              <a:t> </a:t>
            </a:r>
            <a:r>
              <a:rPr sz="2800" dirty="0">
                <a:latin typeface="Tahoma"/>
                <a:cs typeface="Tahoma"/>
              </a:rPr>
              <a:t>(receive</a:t>
            </a:r>
            <a:r>
              <a:rPr sz="2800" spc="-30" dirty="0">
                <a:latin typeface="Tahoma"/>
                <a:cs typeface="Tahoma"/>
              </a:rPr>
              <a:t> </a:t>
            </a:r>
            <a:r>
              <a:rPr sz="2800" dirty="0">
                <a:latin typeface="Tahoma"/>
                <a:cs typeface="Tahoma"/>
              </a:rPr>
              <a:t>interrupt)</a:t>
            </a:r>
            <a:endParaRPr sz="2800">
              <a:latin typeface="Tahoma"/>
              <a:cs typeface="Tahoma"/>
            </a:endParaRPr>
          </a:p>
          <a:p>
            <a:pPr marL="755650" marR="5080" lvl="1" indent="-285750">
              <a:lnSpc>
                <a:spcPct val="79900"/>
              </a:lnSpc>
              <a:spcBef>
                <a:spcPts val="565"/>
              </a:spcBef>
              <a:buClr>
                <a:srgbClr val="FF0000"/>
              </a:buClr>
              <a:buSzPct val="75000"/>
              <a:buFont typeface="Wingdings"/>
              <a:buChar char=""/>
              <a:tabLst>
                <a:tab pos="755650" algn="l"/>
              </a:tabLst>
            </a:pPr>
            <a:r>
              <a:rPr sz="2400" spc="-5" dirty="0">
                <a:solidFill>
                  <a:srgbClr val="545471"/>
                </a:solidFill>
                <a:latin typeface="Tahoma"/>
                <a:cs typeface="Tahoma"/>
              </a:rPr>
              <a:t>When</a:t>
            </a:r>
            <a:r>
              <a:rPr sz="2400" spc="5" dirty="0">
                <a:solidFill>
                  <a:srgbClr val="545471"/>
                </a:solidFill>
                <a:latin typeface="Tahoma"/>
                <a:cs typeface="Tahoma"/>
              </a:rPr>
              <a:t> </a:t>
            </a:r>
            <a:r>
              <a:rPr sz="2400" dirty="0">
                <a:solidFill>
                  <a:srgbClr val="545471"/>
                </a:solidFill>
                <a:latin typeface="Tahoma"/>
                <a:cs typeface="Tahoma"/>
              </a:rPr>
              <a:t>8051</a:t>
            </a:r>
            <a:r>
              <a:rPr sz="2400" spc="5" dirty="0">
                <a:solidFill>
                  <a:srgbClr val="545471"/>
                </a:solidFill>
                <a:latin typeface="Tahoma"/>
                <a:cs typeface="Tahoma"/>
              </a:rPr>
              <a:t> </a:t>
            </a:r>
            <a:r>
              <a:rPr sz="2400" spc="-5" dirty="0">
                <a:solidFill>
                  <a:srgbClr val="545471"/>
                </a:solidFill>
                <a:latin typeface="Tahoma"/>
                <a:cs typeface="Tahoma"/>
              </a:rPr>
              <a:t>receives</a:t>
            </a:r>
            <a:r>
              <a:rPr sz="2400" spc="5" dirty="0">
                <a:solidFill>
                  <a:srgbClr val="545471"/>
                </a:solidFill>
                <a:latin typeface="Tahoma"/>
                <a:cs typeface="Tahoma"/>
              </a:rPr>
              <a:t> </a:t>
            </a:r>
            <a:r>
              <a:rPr sz="2400" spc="-5" dirty="0">
                <a:solidFill>
                  <a:srgbClr val="545471"/>
                </a:solidFill>
                <a:latin typeface="Tahoma"/>
                <a:cs typeface="Tahoma"/>
              </a:rPr>
              <a:t>data</a:t>
            </a:r>
            <a:r>
              <a:rPr sz="2400" spc="5" dirty="0">
                <a:solidFill>
                  <a:srgbClr val="545471"/>
                </a:solidFill>
                <a:latin typeface="Tahoma"/>
                <a:cs typeface="Tahoma"/>
              </a:rPr>
              <a:t> </a:t>
            </a:r>
            <a:r>
              <a:rPr sz="2400" spc="-5" dirty="0">
                <a:solidFill>
                  <a:srgbClr val="545471"/>
                </a:solidFill>
                <a:latin typeface="Tahoma"/>
                <a:cs typeface="Tahoma"/>
              </a:rPr>
              <a:t>serially</a:t>
            </a:r>
            <a:r>
              <a:rPr sz="2400" spc="5" dirty="0">
                <a:solidFill>
                  <a:srgbClr val="545471"/>
                </a:solidFill>
                <a:latin typeface="Tahoma"/>
                <a:cs typeface="Tahoma"/>
              </a:rPr>
              <a:t> </a:t>
            </a:r>
            <a:r>
              <a:rPr sz="2400" dirty="0">
                <a:solidFill>
                  <a:srgbClr val="545471"/>
                </a:solidFill>
                <a:latin typeface="Tahoma"/>
                <a:cs typeface="Tahoma"/>
              </a:rPr>
              <a:t>via</a:t>
            </a:r>
            <a:r>
              <a:rPr sz="2400" spc="5" dirty="0">
                <a:solidFill>
                  <a:srgbClr val="545471"/>
                </a:solidFill>
                <a:latin typeface="Tahoma"/>
                <a:cs typeface="Tahoma"/>
              </a:rPr>
              <a:t> </a:t>
            </a:r>
            <a:r>
              <a:rPr sz="2400" spc="-5" dirty="0">
                <a:solidFill>
                  <a:srgbClr val="545471"/>
                </a:solidFill>
                <a:latin typeface="Tahoma"/>
                <a:cs typeface="Tahoma"/>
              </a:rPr>
              <a:t>RxD,</a:t>
            </a:r>
            <a:r>
              <a:rPr sz="2400" spc="5" dirty="0">
                <a:solidFill>
                  <a:srgbClr val="545471"/>
                </a:solidFill>
                <a:latin typeface="Tahoma"/>
                <a:cs typeface="Tahoma"/>
              </a:rPr>
              <a:t> </a:t>
            </a:r>
            <a:r>
              <a:rPr sz="2400" spc="-5" dirty="0">
                <a:solidFill>
                  <a:srgbClr val="545471"/>
                </a:solidFill>
                <a:latin typeface="Tahoma"/>
                <a:cs typeface="Tahoma"/>
              </a:rPr>
              <a:t>it </a:t>
            </a:r>
            <a:r>
              <a:rPr sz="2400" spc="-735" dirty="0">
                <a:solidFill>
                  <a:srgbClr val="545471"/>
                </a:solidFill>
                <a:latin typeface="Tahoma"/>
                <a:cs typeface="Tahoma"/>
              </a:rPr>
              <a:t> </a:t>
            </a:r>
            <a:r>
              <a:rPr sz="2400" spc="-5" dirty="0">
                <a:solidFill>
                  <a:srgbClr val="545471"/>
                </a:solidFill>
                <a:latin typeface="Tahoma"/>
                <a:cs typeface="Tahoma"/>
              </a:rPr>
              <a:t>gets</a:t>
            </a:r>
            <a:r>
              <a:rPr sz="2400" spc="70" dirty="0">
                <a:solidFill>
                  <a:srgbClr val="545471"/>
                </a:solidFill>
                <a:latin typeface="Tahoma"/>
                <a:cs typeface="Tahoma"/>
              </a:rPr>
              <a:t> </a:t>
            </a:r>
            <a:r>
              <a:rPr sz="2400" spc="-5" dirty="0">
                <a:solidFill>
                  <a:srgbClr val="545471"/>
                </a:solidFill>
                <a:latin typeface="Tahoma"/>
                <a:cs typeface="Tahoma"/>
              </a:rPr>
              <a:t>rid</a:t>
            </a:r>
            <a:r>
              <a:rPr sz="2400" spc="70" dirty="0">
                <a:solidFill>
                  <a:srgbClr val="545471"/>
                </a:solidFill>
                <a:latin typeface="Tahoma"/>
                <a:cs typeface="Tahoma"/>
              </a:rPr>
              <a:t> </a:t>
            </a:r>
            <a:r>
              <a:rPr sz="2400" spc="-5" dirty="0">
                <a:solidFill>
                  <a:srgbClr val="545471"/>
                </a:solidFill>
                <a:latin typeface="Tahoma"/>
                <a:cs typeface="Tahoma"/>
              </a:rPr>
              <a:t>of</a:t>
            </a:r>
            <a:r>
              <a:rPr sz="2400" spc="70" dirty="0">
                <a:solidFill>
                  <a:srgbClr val="545471"/>
                </a:solidFill>
                <a:latin typeface="Tahoma"/>
                <a:cs typeface="Tahoma"/>
              </a:rPr>
              <a:t> </a:t>
            </a:r>
            <a:r>
              <a:rPr sz="2400" spc="-5" dirty="0">
                <a:solidFill>
                  <a:srgbClr val="545471"/>
                </a:solidFill>
                <a:latin typeface="Tahoma"/>
                <a:cs typeface="Tahoma"/>
              </a:rPr>
              <a:t>the</a:t>
            </a:r>
            <a:r>
              <a:rPr sz="2400" spc="70" dirty="0">
                <a:solidFill>
                  <a:srgbClr val="545471"/>
                </a:solidFill>
                <a:latin typeface="Tahoma"/>
                <a:cs typeface="Tahoma"/>
              </a:rPr>
              <a:t> </a:t>
            </a:r>
            <a:r>
              <a:rPr sz="2400" spc="-5" dirty="0">
                <a:solidFill>
                  <a:srgbClr val="545471"/>
                </a:solidFill>
                <a:latin typeface="Tahoma"/>
                <a:cs typeface="Tahoma"/>
              </a:rPr>
              <a:t>start</a:t>
            </a:r>
            <a:r>
              <a:rPr sz="2400" spc="75" dirty="0">
                <a:solidFill>
                  <a:srgbClr val="545471"/>
                </a:solidFill>
                <a:latin typeface="Tahoma"/>
                <a:cs typeface="Tahoma"/>
              </a:rPr>
              <a:t> </a:t>
            </a:r>
            <a:r>
              <a:rPr sz="2400" spc="-5" dirty="0">
                <a:solidFill>
                  <a:srgbClr val="545471"/>
                </a:solidFill>
                <a:latin typeface="Tahoma"/>
                <a:cs typeface="Tahoma"/>
              </a:rPr>
              <a:t>and</a:t>
            </a:r>
            <a:r>
              <a:rPr sz="2400" spc="70" dirty="0">
                <a:solidFill>
                  <a:srgbClr val="545471"/>
                </a:solidFill>
                <a:latin typeface="Tahoma"/>
                <a:cs typeface="Tahoma"/>
              </a:rPr>
              <a:t> </a:t>
            </a:r>
            <a:r>
              <a:rPr sz="2400" spc="-5" dirty="0">
                <a:solidFill>
                  <a:srgbClr val="545471"/>
                </a:solidFill>
                <a:latin typeface="Tahoma"/>
                <a:cs typeface="Tahoma"/>
              </a:rPr>
              <a:t>stop</a:t>
            </a:r>
            <a:r>
              <a:rPr sz="2400" spc="70" dirty="0">
                <a:solidFill>
                  <a:srgbClr val="545471"/>
                </a:solidFill>
                <a:latin typeface="Tahoma"/>
                <a:cs typeface="Tahoma"/>
              </a:rPr>
              <a:t> </a:t>
            </a:r>
            <a:r>
              <a:rPr sz="2400" spc="-5" dirty="0">
                <a:solidFill>
                  <a:srgbClr val="545471"/>
                </a:solidFill>
                <a:latin typeface="Tahoma"/>
                <a:cs typeface="Tahoma"/>
              </a:rPr>
              <a:t>bits</a:t>
            </a:r>
            <a:r>
              <a:rPr sz="2400" spc="70" dirty="0">
                <a:solidFill>
                  <a:srgbClr val="545471"/>
                </a:solidFill>
                <a:latin typeface="Tahoma"/>
                <a:cs typeface="Tahoma"/>
              </a:rPr>
              <a:t> </a:t>
            </a:r>
            <a:r>
              <a:rPr sz="2400" spc="-5" dirty="0">
                <a:solidFill>
                  <a:srgbClr val="545471"/>
                </a:solidFill>
                <a:latin typeface="Tahoma"/>
                <a:cs typeface="Tahoma"/>
              </a:rPr>
              <a:t>and </a:t>
            </a:r>
            <a:r>
              <a:rPr sz="2400" dirty="0">
                <a:solidFill>
                  <a:srgbClr val="545471"/>
                </a:solidFill>
                <a:latin typeface="Tahoma"/>
                <a:cs typeface="Tahoma"/>
              </a:rPr>
              <a:t> </a:t>
            </a:r>
            <a:r>
              <a:rPr sz="2400" spc="-5" dirty="0">
                <a:solidFill>
                  <a:srgbClr val="545471"/>
                </a:solidFill>
                <a:latin typeface="Tahoma"/>
                <a:cs typeface="Tahoma"/>
              </a:rPr>
              <a:t>places</a:t>
            </a:r>
            <a:r>
              <a:rPr sz="2400" dirty="0">
                <a:solidFill>
                  <a:srgbClr val="545471"/>
                </a:solidFill>
                <a:latin typeface="Tahoma"/>
                <a:cs typeface="Tahoma"/>
              </a:rPr>
              <a:t> </a:t>
            </a:r>
            <a:r>
              <a:rPr sz="2400" spc="-5" dirty="0">
                <a:solidFill>
                  <a:srgbClr val="545471"/>
                </a:solidFill>
                <a:latin typeface="Tahoma"/>
                <a:cs typeface="Tahoma"/>
              </a:rPr>
              <a:t>the</a:t>
            </a:r>
            <a:r>
              <a:rPr sz="2400" dirty="0">
                <a:solidFill>
                  <a:srgbClr val="545471"/>
                </a:solidFill>
                <a:latin typeface="Tahoma"/>
                <a:cs typeface="Tahoma"/>
              </a:rPr>
              <a:t> </a:t>
            </a:r>
            <a:r>
              <a:rPr sz="2400" spc="-5" dirty="0">
                <a:solidFill>
                  <a:srgbClr val="545471"/>
                </a:solidFill>
                <a:latin typeface="Tahoma"/>
                <a:cs typeface="Tahoma"/>
              </a:rPr>
              <a:t>byte</a:t>
            </a:r>
            <a:r>
              <a:rPr sz="2400" dirty="0">
                <a:solidFill>
                  <a:srgbClr val="545471"/>
                </a:solidFill>
                <a:latin typeface="Tahoma"/>
                <a:cs typeface="Tahoma"/>
              </a:rPr>
              <a:t> in </a:t>
            </a:r>
            <a:r>
              <a:rPr sz="2400" spc="-5" dirty="0">
                <a:solidFill>
                  <a:srgbClr val="545471"/>
                </a:solidFill>
                <a:latin typeface="Tahoma"/>
                <a:cs typeface="Tahoma"/>
              </a:rPr>
              <a:t>SBUF</a:t>
            </a:r>
            <a:r>
              <a:rPr sz="2400" dirty="0">
                <a:solidFill>
                  <a:srgbClr val="545471"/>
                </a:solidFill>
                <a:latin typeface="Tahoma"/>
                <a:cs typeface="Tahoma"/>
              </a:rPr>
              <a:t> </a:t>
            </a:r>
            <a:r>
              <a:rPr sz="2400" spc="-5" dirty="0">
                <a:solidFill>
                  <a:srgbClr val="545471"/>
                </a:solidFill>
                <a:latin typeface="Tahoma"/>
                <a:cs typeface="Tahoma"/>
              </a:rPr>
              <a:t>register</a:t>
            </a:r>
            <a:endParaRPr sz="2400">
              <a:latin typeface="Tahoma"/>
              <a:cs typeface="Tahoma"/>
            </a:endParaRPr>
          </a:p>
          <a:p>
            <a:pPr marL="1155065" marR="430530" lvl="2" indent="-228600">
              <a:lnSpc>
                <a:spcPts val="1930"/>
              </a:lnSpc>
              <a:spcBef>
                <a:spcPts val="445"/>
              </a:spcBef>
              <a:buClr>
                <a:srgbClr val="FF0000"/>
              </a:buClr>
              <a:buFont typeface="Wingdings"/>
              <a:buChar char=""/>
              <a:tabLst>
                <a:tab pos="1155700" algn="l"/>
              </a:tabLst>
            </a:pPr>
            <a:r>
              <a:rPr sz="2000" spc="-5" dirty="0">
                <a:solidFill>
                  <a:srgbClr val="545471"/>
                </a:solidFill>
                <a:latin typeface="Tahoma"/>
                <a:cs typeface="Tahoma"/>
              </a:rPr>
              <a:t>It</a:t>
            </a:r>
            <a:r>
              <a:rPr sz="2000" dirty="0">
                <a:solidFill>
                  <a:srgbClr val="545471"/>
                </a:solidFill>
                <a:latin typeface="Tahoma"/>
                <a:cs typeface="Tahoma"/>
              </a:rPr>
              <a:t> </a:t>
            </a:r>
            <a:r>
              <a:rPr sz="2000" spc="-5" dirty="0">
                <a:solidFill>
                  <a:srgbClr val="545471"/>
                </a:solidFill>
                <a:latin typeface="Tahoma"/>
                <a:cs typeface="Tahoma"/>
              </a:rPr>
              <a:t>raises</a:t>
            </a:r>
            <a:r>
              <a:rPr sz="2000" dirty="0">
                <a:solidFill>
                  <a:srgbClr val="545471"/>
                </a:solidFill>
                <a:latin typeface="Tahoma"/>
                <a:cs typeface="Tahoma"/>
              </a:rPr>
              <a:t> </a:t>
            </a:r>
            <a:r>
              <a:rPr sz="2000" spc="-5" dirty="0">
                <a:solidFill>
                  <a:srgbClr val="545471"/>
                </a:solidFill>
                <a:latin typeface="Tahoma"/>
                <a:cs typeface="Tahoma"/>
              </a:rPr>
              <a:t>the</a:t>
            </a:r>
            <a:r>
              <a:rPr sz="2000" spc="5" dirty="0">
                <a:solidFill>
                  <a:srgbClr val="545471"/>
                </a:solidFill>
                <a:latin typeface="Tahoma"/>
                <a:cs typeface="Tahoma"/>
              </a:rPr>
              <a:t> </a:t>
            </a:r>
            <a:r>
              <a:rPr sz="2000" spc="-5" dirty="0">
                <a:solidFill>
                  <a:srgbClr val="545471"/>
                </a:solidFill>
                <a:latin typeface="Tahoma"/>
                <a:cs typeface="Tahoma"/>
              </a:rPr>
              <a:t>RI</a:t>
            </a:r>
            <a:r>
              <a:rPr sz="2000" dirty="0">
                <a:solidFill>
                  <a:srgbClr val="545471"/>
                </a:solidFill>
                <a:latin typeface="Tahoma"/>
                <a:cs typeface="Tahoma"/>
              </a:rPr>
              <a:t> </a:t>
            </a:r>
            <a:r>
              <a:rPr sz="2000" spc="-5" dirty="0">
                <a:solidFill>
                  <a:srgbClr val="545471"/>
                </a:solidFill>
                <a:latin typeface="Tahoma"/>
                <a:cs typeface="Tahoma"/>
              </a:rPr>
              <a:t>flag</a:t>
            </a:r>
            <a:r>
              <a:rPr sz="2000" dirty="0">
                <a:solidFill>
                  <a:srgbClr val="545471"/>
                </a:solidFill>
                <a:latin typeface="Tahoma"/>
                <a:cs typeface="Tahoma"/>
              </a:rPr>
              <a:t> </a:t>
            </a:r>
            <a:r>
              <a:rPr sz="2000" spc="-5" dirty="0">
                <a:solidFill>
                  <a:srgbClr val="545471"/>
                </a:solidFill>
                <a:latin typeface="Tahoma"/>
                <a:cs typeface="Tahoma"/>
              </a:rPr>
              <a:t>bit</a:t>
            </a:r>
            <a:r>
              <a:rPr sz="2000" spc="15" dirty="0">
                <a:solidFill>
                  <a:srgbClr val="545471"/>
                </a:solidFill>
                <a:latin typeface="Tahoma"/>
                <a:cs typeface="Tahoma"/>
              </a:rPr>
              <a:t> </a:t>
            </a:r>
            <a:r>
              <a:rPr sz="2000" spc="-5" dirty="0">
                <a:solidFill>
                  <a:srgbClr val="545471"/>
                </a:solidFill>
                <a:latin typeface="Tahoma"/>
                <a:cs typeface="Tahoma"/>
              </a:rPr>
              <a:t>to</a:t>
            </a:r>
            <a:r>
              <a:rPr sz="2000" spc="5" dirty="0">
                <a:solidFill>
                  <a:srgbClr val="545471"/>
                </a:solidFill>
                <a:latin typeface="Tahoma"/>
                <a:cs typeface="Tahoma"/>
              </a:rPr>
              <a:t> </a:t>
            </a:r>
            <a:r>
              <a:rPr sz="2000" dirty="0">
                <a:solidFill>
                  <a:srgbClr val="545471"/>
                </a:solidFill>
                <a:latin typeface="Tahoma"/>
                <a:cs typeface="Tahoma"/>
              </a:rPr>
              <a:t>indicate </a:t>
            </a:r>
            <a:r>
              <a:rPr sz="2000" spc="-5" dirty="0">
                <a:solidFill>
                  <a:srgbClr val="545471"/>
                </a:solidFill>
                <a:latin typeface="Tahoma"/>
                <a:cs typeface="Tahoma"/>
              </a:rPr>
              <a:t>that</a:t>
            </a:r>
            <a:r>
              <a:rPr sz="2000" spc="10" dirty="0">
                <a:solidFill>
                  <a:srgbClr val="545471"/>
                </a:solidFill>
                <a:latin typeface="Tahoma"/>
                <a:cs typeface="Tahoma"/>
              </a:rPr>
              <a:t> </a:t>
            </a:r>
            <a:r>
              <a:rPr sz="2000" spc="-5" dirty="0">
                <a:solidFill>
                  <a:srgbClr val="545471"/>
                </a:solidFill>
                <a:latin typeface="Tahoma"/>
                <a:cs typeface="Tahoma"/>
              </a:rPr>
              <a:t>a</a:t>
            </a:r>
            <a:r>
              <a:rPr sz="2000" spc="5" dirty="0">
                <a:solidFill>
                  <a:srgbClr val="545471"/>
                </a:solidFill>
                <a:latin typeface="Tahoma"/>
                <a:cs typeface="Tahoma"/>
              </a:rPr>
              <a:t> </a:t>
            </a:r>
            <a:r>
              <a:rPr sz="2000" spc="-5" dirty="0">
                <a:solidFill>
                  <a:srgbClr val="545471"/>
                </a:solidFill>
                <a:latin typeface="Tahoma"/>
                <a:cs typeface="Tahoma"/>
              </a:rPr>
              <a:t>byte </a:t>
            </a:r>
            <a:r>
              <a:rPr sz="2000" spc="-610" dirty="0">
                <a:solidFill>
                  <a:srgbClr val="545471"/>
                </a:solidFill>
                <a:latin typeface="Tahoma"/>
                <a:cs typeface="Tahoma"/>
              </a:rPr>
              <a:t> </a:t>
            </a:r>
            <a:r>
              <a:rPr sz="2000" spc="-5" dirty="0">
                <a:solidFill>
                  <a:srgbClr val="545471"/>
                </a:solidFill>
                <a:latin typeface="Tahoma"/>
                <a:cs typeface="Tahoma"/>
              </a:rPr>
              <a:t>has</a:t>
            </a:r>
            <a:r>
              <a:rPr sz="2000" dirty="0">
                <a:solidFill>
                  <a:srgbClr val="545471"/>
                </a:solidFill>
                <a:latin typeface="Tahoma"/>
                <a:cs typeface="Tahoma"/>
              </a:rPr>
              <a:t> </a:t>
            </a:r>
            <a:r>
              <a:rPr sz="2000" spc="-5" dirty="0">
                <a:solidFill>
                  <a:srgbClr val="545471"/>
                </a:solidFill>
                <a:latin typeface="Tahoma"/>
                <a:cs typeface="Tahoma"/>
              </a:rPr>
              <a:t>been</a:t>
            </a:r>
            <a:r>
              <a:rPr sz="2000" dirty="0">
                <a:solidFill>
                  <a:srgbClr val="545471"/>
                </a:solidFill>
                <a:latin typeface="Tahoma"/>
                <a:cs typeface="Tahoma"/>
              </a:rPr>
              <a:t> </a:t>
            </a:r>
            <a:r>
              <a:rPr sz="2000" spc="-5" dirty="0">
                <a:solidFill>
                  <a:srgbClr val="545471"/>
                </a:solidFill>
                <a:latin typeface="Tahoma"/>
                <a:cs typeface="Tahoma"/>
              </a:rPr>
              <a:t>received and</a:t>
            </a:r>
            <a:r>
              <a:rPr sz="2000" dirty="0">
                <a:solidFill>
                  <a:srgbClr val="545471"/>
                </a:solidFill>
                <a:latin typeface="Tahoma"/>
                <a:cs typeface="Tahoma"/>
              </a:rPr>
              <a:t> </a:t>
            </a:r>
            <a:r>
              <a:rPr sz="2000" spc="-5" dirty="0">
                <a:solidFill>
                  <a:srgbClr val="545471"/>
                </a:solidFill>
                <a:latin typeface="Tahoma"/>
                <a:cs typeface="Tahoma"/>
              </a:rPr>
              <a:t>should be</a:t>
            </a:r>
            <a:r>
              <a:rPr sz="2000" dirty="0">
                <a:solidFill>
                  <a:srgbClr val="545471"/>
                </a:solidFill>
                <a:latin typeface="Tahoma"/>
                <a:cs typeface="Tahoma"/>
              </a:rPr>
              <a:t> </a:t>
            </a:r>
            <a:r>
              <a:rPr sz="2000" spc="-5" dirty="0">
                <a:solidFill>
                  <a:srgbClr val="545471"/>
                </a:solidFill>
                <a:latin typeface="Tahoma"/>
                <a:cs typeface="Tahoma"/>
              </a:rPr>
              <a:t>picked up </a:t>
            </a:r>
            <a:r>
              <a:rPr sz="2000" dirty="0">
                <a:solidFill>
                  <a:srgbClr val="545471"/>
                </a:solidFill>
                <a:latin typeface="Tahoma"/>
                <a:cs typeface="Tahoma"/>
              </a:rPr>
              <a:t> </a:t>
            </a:r>
            <a:r>
              <a:rPr sz="2000" spc="-5" dirty="0">
                <a:solidFill>
                  <a:srgbClr val="545471"/>
                </a:solidFill>
                <a:latin typeface="Tahoma"/>
                <a:cs typeface="Tahoma"/>
              </a:rPr>
              <a:t>before it</a:t>
            </a:r>
            <a:r>
              <a:rPr sz="2000" dirty="0">
                <a:solidFill>
                  <a:srgbClr val="545471"/>
                </a:solidFill>
                <a:latin typeface="Tahoma"/>
                <a:cs typeface="Tahoma"/>
              </a:rPr>
              <a:t> </a:t>
            </a:r>
            <a:r>
              <a:rPr sz="2000" spc="-5" dirty="0">
                <a:solidFill>
                  <a:srgbClr val="545471"/>
                </a:solidFill>
                <a:latin typeface="Tahoma"/>
                <a:cs typeface="Tahoma"/>
              </a:rPr>
              <a:t>is</a:t>
            </a:r>
            <a:r>
              <a:rPr sz="2000" dirty="0">
                <a:solidFill>
                  <a:srgbClr val="545471"/>
                </a:solidFill>
                <a:latin typeface="Tahoma"/>
                <a:cs typeface="Tahoma"/>
              </a:rPr>
              <a:t> </a:t>
            </a:r>
            <a:r>
              <a:rPr sz="2000" spc="-5" dirty="0">
                <a:solidFill>
                  <a:srgbClr val="545471"/>
                </a:solidFill>
                <a:latin typeface="Tahoma"/>
                <a:cs typeface="Tahoma"/>
              </a:rPr>
              <a:t>lost</a:t>
            </a:r>
            <a:endParaRPr sz="2000">
              <a:latin typeface="Tahoma"/>
              <a:cs typeface="Tahoma"/>
            </a:endParaRPr>
          </a:p>
          <a:p>
            <a:pPr marL="1155700" lvl="2" indent="-228600">
              <a:lnSpc>
                <a:spcPct val="100000"/>
              </a:lnSpc>
              <a:spcBef>
                <a:spcPts val="5"/>
              </a:spcBef>
              <a:buClr>
                <a:srgbClr val="FF0000"/>
              </a:buClr>
              <a:buFont typeface="Wingdings"/>
              <a:buChar char=""/>
              <a:tabLst>
                <a:tab pos="1155700" algn="l"/>
              </a:tabLst>
            </a:pPr>
            <a:r>
              <a:rPr sz="2000" spc="-5" dirty="0">
                <a:solidFill>
                  <a:srgbClr val="545471"/>
                </a:solidFill>
                <a:latin typeface="Tahoma"/>
                <a:cs typeface="Tahoma"/>
              </a:rPr>
              <a:t>RI</a:t>
            </a:r>
            <a:r>
              <a:rPr sz="2000" dirty="0">
                <a:solidFill>
                  <a:srgbClr val="545471"/>
                </a:solidFill>
                <a:latin typeface="Tahoma"/>
                <a:cs typeface="Tahoma"/>
              </a:rPr>
              <a:t> </a:t>
            </a:r>
            <a:r>
              <a:rPr sz="2000" spc="-5" dirty="0">
                <a:solidFill>
                  <a:srgbClr val="545471"/>
                </a:solidFill>
                <a:latin typeface="Tahoma"/>
                <a:cs typeface="Tahoma"/>
              </a:rPr>
              <a:t>is</a:t>
            </a:r>
            <a:r>
              <a:rPr sz="2000" spc="5" dirty="0">
                <a:solidFill>
                  <a:srgbClr val="545471"/>
                </a:solidFill>
                <a:latin typeface="Tahoma"/>
                <a:cs typeface="Tahoma"/>
              </a:rPr>
              <a:t> </a:t>
            </a:r>
            <a:r>
              <a:rPr sz="2000" spc="-5" dirty="0">
                <a:solidFill>
                  <a:srgbClr val="545471"/>
                </a:solidFill>
                <a:latin typeface="Tahoma"/>
                <a:cs typeface="Tahoma"/>
              </a:rPr>
              <a:t>raised</a:t>
            </a:r>
            <a:r>
              <a:rPr sz="2000" spc="5" dirty="0">
                <a:solidFill>
                  <a:srgbClr val="545471"/>
                </a:solidFill>
                <a:latin typeface="Tahoma"/>
                <a:cs typeface="Tahoma"/>
              </a:rPr>
              <a:t> </a:t>
            </a:r>
            <a:r>
              <a:rPr sz="2000" spc="-5" dirty="0">
                <a:solidFill>
                  <a:srgbClr val="545471"/>
                </a:solidFill>
                <a:latin typeface="Tahoma"/>
                <a:cs typeface="Tahoma"/>
              </a:rPr>
              <a:t>halfway through</a:t>
            </a:r>
            <a:r>
              <a:rPr sz="2000" spc="5" dirty="0">
                <a:solidFill>
                  <a:srgbClr val="545471"/>
                </a:solidFill>
                <a:latin typeface="Tahoma"/>
                <a:cs typeface="Tahoma"/>
              </a:rPr>
              <a:t> </a:t>
            </a:r>
            <a:r>
              <a:rPr sz="2000" spc="-5" dirty="0">
                <a:solidFill>
                  <a:srgbClr val="545471"/>
                </a:solidFill>
                <a:latin typeface="Tahoma"/>
                <a:cs typeface="Tahoma"/>
              </a:rPr>
              <a:t>the</a:t>
            </a:r>
            <a:r>
              <a:rPr sz="2000" spc="5" dirty="0">
                <a:solidFill>
                  <a:srgbClr val="545471"/>
                </a:solidFill>
                <a:latin typeface="Tahoma"/>
                <a:cs typeface="Tahoma"/>
              </a:rPr>
              <a:t> </a:t>
            </a:r>
            <a:r>
              <a:rPr sz="2000" spc="-5" dirty="0">
                <a:solidFill>
                  <a:srgbClr val="545471"/>
                </a:solidFill>
                <a:latin typeface="Tahoma"/>
                <a:cs typeface="Tahoma"/>
              </a:rPr>
              <a:t>stop</a:t>
            </a:r>
            <a:r>
              <a:rPr sz="2000" spc="5" dirty="0">
                <a:solidFill>
                  <a:srgbClr val="545471"/>
                </a:solidFill>
                <a:latin typeface="Tahoma"/>
                <a:cs typeface="Tahoma"/>
              </a:rPr>
              <a:t> </a:t>
            </a:r>
            <a:r>
              <a:rPr sz="2000" spc="-5" dirty="0">
                <a:solidFill>
                  <a:srgbClr val="545471"/>
                </a:solidFill>
                <a:latin typeface="Tahoma"/>
                <a:cs typeface="Tahoma"/>
              </a:rPr>
              <a:t>bit</a:t>
            </a:r>
            <a:endParaRPr sz="2000">
              <a:latin typeface="Tahoma"/>
              <a:cs typeface="Tahoma"/>
            </a:endParaRPr>
          </a:p>
        </p:txBody>
      </p:sp>
    </p:spTree>
    <p:extLst>
      <p:ext uri="{BB962C8B-B14F-4D97-AF65-F5344CB8AC3E}">
        <p14:creationId xmlns:p14="http://schemas.microsoft.com/office/powerpoint/2010/main" val="306320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029" y="1083055"/>
            <a:ext cx="2150745" cy="1486535"/>
          </a:xfrm>
          <a:prstGeom prst="rect">
            <a:avLst/>
          </a:prstGeom>
        </p:spPr>
        <p:txBody>
          <a:bodyPr vert="horz" wrap="square" lIns="0" tIns="12700" rIns="0" bIns="0" rtlCol="0">
            <a:spAutoFit/>
          </a:bodyPr>
          <a:lstStyle/>
          <a:p>
            <a:pPr marR="5080" indent="635" algn="ctr">
              <a:lnSpc>
                <a:spcPct val="100000"/>
              </a:lnSpc>
              <a:spcBef>
                <a:spcPts val="100"/>
              </a:spcBef>
            </a:pPr>
            <a:r>
              <a:rPr spc="-5" dirty="0"/>
              <a:t>SERIAL </a:t>
            </a:r>
            <a:r>
              <a:rPr dirty="0"/>
              <a:t> </a:t>
            </a:r>
            <a:r>
              <a:rPr spc="-5" dirty="0"/>
              <a:t>COMMUNICA- </a:t>
            </a:r>
            <a:r>
              <a:rPr dirty="0"/>
              <a:t> </a:t>
            </a:r>
            <a:r>
              <a:rPr spc="-5" dirty="0"/>
              <a:t>TION </a:t>
            </a:r>
            <a:r>
              <a:rPr dirty="0"/>
              <a:t> </a:t>
            </a:r>
            <a:r>
              <a:rPr spc="-10" dirty="0"/>
              <a:t>PROGRAMMING</a:t>
            </a:r>
          </a:p>
        </p:txBody>
      </p:sp>
      <p:sp>
        <p:nvSpPr>
          <p:cNvPr id="3" name="object 3"/>
          <p:cNvSpPr txBox="1"/>
          <p:nvPr/>
        </p:nvSpPr>
        <p:spPr>
          <a:xfrm>
            <a:off x="1035437" y="2908046"/>
            <a:ext cx="1813560" cy="1427480"/>
          </a:xfrm>
          <a:prstGeom prst="rect">
            <a:avLst/>
          </a:prstGeom>
        </p:spPr>
        <p:txBody>
          <a:bodyPr vert="horz" wrap="square" lIns="0" tIns="12700" rIns="0" bIns="0" rtlCol="0">
            <a:spAutoFit/>
          </a:bodyPr>
          <a:lstStyle/>
          <a:p>
            <a:pPr marR="5080" algn="ctr">
              <a:lnSpc>
                <a:spcPct val="100000"/>
              </a:lnSpc>
              <a:spcBef>
                <a:spcPts val="100"/>
              </a:spcBef>
            </a:pPr>
            <a:r>
              <a:rPr sz="2400" spc="-10" dirty="0">
                <a:solidFill>
                  <a:srgbClr val="FFFFFF"/>
                </a:solidFill>
                <a:latin typeface="Tahoma"/>
                <a:cs typeface="Tahoma"/>
              </a:rPr>
              <a:t>Programming  </a:t>
            </a:r>
            <a:r>
              <a:rPr sz="2400" spc="-5" dirty="0">
                <a:solidFill>
                  <a:srgbClr val="FFFFFF"/>
                </a:solidFill>
                <a:latin typeface="Tahoma"/>
                <a:cs typeface="Tahoma"/>
              </a:rPr>
              <a:t>Serial Data </a:t>
            </a:r>
            <a:r>
              <a:rPr sz="2400" dirty="0">
                <a:solidFill>
                  <a:srgbClr val="FFFFFF"/>
                </a:solidFill>
                <a:latin typeface="Tahoma"/>
                <a:cs typeface="Tahoma"/>
              </a:rPr>
              <a:t> </a:t>
            </a:r>
            <a:r>
              <a:rPr sz="2400" spc="-10" dirty="0">
                <a:solidFill>
                  <a:srgbClr val="FFFFFF"/>
                </a:solidFill>
                <a:latin typeface="Tahoma"/>
                <a:cs typeface="Tahoma"/>
              </a:rPr>
              <a:t>Transmitting </a:t>
            </a:r>
            <a:r>
              <a:rPr sz="2400" spc="-5" dirty="0">
                <a:solidFill>
                  <a:srgbClr val="FFFFFF"/>
                </a:solidFill>
                <a:latin typeface="Tahoma"/>
                <a:cs typeface="Tahoma"/>
              </a:rPr>
              <a:t> </a:t>
            </a:r>
            <a:r>
              <a:rPr sz="2000" spc="-5" dirty="0">
                <a:solidFill>
                  <a:srgbClr val="FFFFFF"/>
                </a:solidFill>
                <a:latin typeface="Tahoma"/>
                <a:cs typeface="Tahoma"/>
              </a:rPr>
              <a:t>(cont’)</a:t>
            </a:r>
            <a:endParaRPr sz="2000">
              <a:latin typeface="Tahoma"/>
              <a:cs typeface="Tahoma"/>
            </a:endParaRPr>
          </a:p>
        </p:txBody>
      </p:sp>
      <p:sp>
        <p:nvSpPr>
          <p:cNvPr id="4" name="object 4"/>
          <p:cNvSpPr/>
          <p:nvPr/>
        </p:nvSpPr>
        <p:spPr>
          <a:xfrm>
            <a:off x="3169043" y="945641"/>
            <a:ext cx="6400800" cy="3183255"/>
          </a:xfrm>
          <a:custGeom>
            <a:avLst/>
            <a:gdLst/>
            <a:ahLst/>
            <a:cxnLst/>
            <a:rect l="l" t="t" r="r" b="b"/>
            <a:pathLst>
              <a:path w="6400800" h="3183254">
                <a:moveTo>
                  <a:pt x="0" y="0"/>
                </a:moveTo>
                <a:lnTo>
                  <a:pt x="0" y="3182874"/>
                </a:lnTo>
                <a:lnTo>
                  <a:pt x="6400799" y="3182874"/>
                </a:lnTo>
                <a:lnTo>
                  <a:pt x="6400799" y="0"/>
                </a:lnTo>
                <a:lnTo>
                  <a:pt x="0" y="0"/>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3253111" y="975614"/>
            <a:ext cx="6123305" cy="57531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a:cs typeface="Times New Roman"/>
              </a:rPr>
              <a:t>Write a </a:t>
            </a:r>
            <a:r>
              <a:rPr sz="1800" spc="-5" dirty="0">
                <a:latin typeface="Times New Roman"/>
                <a:cs typeface="Times New Roman"/>
              </a:rPr>
              <a:t>program for </a:t>
            </a:r>
            <a:r>
              <a:rPr sz="1800" dirty="0">
                <a:latin typeface="Times New Roman"/>
                <a:cs typeface="Times New Roman"/>
              </a:rPr>
              <a:t>the </a:t>
            </a:r>
            <a:r>
              <a:rPr sz="1800" spc="-5" dirty="0">
                <a:latin typeface="Times New Roman"/>
                <a:cs typeface="Times New Roman"/>
              </a:rPr>
              <a:t>8051 </a:t>
            </a:r>
            <a:r>
              <a:rPr sz="1800" dirty="0">
                <a:latin typeface="Times New Roman"/>
                <a:cs typeface="Times New Roman"/>
              </a:rPr>
              <a:t>to </a:t>
            </a:r>
            <a:r>
              <a:rPr sz="1800" spc="-5" dirty="0">
                <a:latin typeface="Times New Roman"/>
                <a:cs typeface="Times New Roman"/>
              </a:rPr>
              <a:t>transfer </a:t>
            </a:r>
            <a:r>
              <a:rPr sz="1800" dirty="0">
                <a:latin typeface="Times New Roman"/>
                <a:cs typeface="Times New Roman"/>
              </a:rPr>
              <a:t>letter </a:t>
            </a:r>
            <a:r>
              <a:rPr sz="1800" spc="-5" dirty="0">
                <a:latin typeface="Times New Roman"/>
                <a:cs typeface="Times New Roman"/>
              </a:rPr>
              <a:t>“A” </a:t>
            </a:r>
            <a:r>
              <a:rPr sz="1800" dirty="0">
                <a:latin typeface="Times New Roman"/>
                <a:cs typeface="Times New Roman"/>
              </a:rPr>
              <a:t>serially at 4800 </a:t>
            </a:r>
            <a:r>
              <a:rPr sz="1800" spc="-434" dirty="0">
                <a:latin typeface="Times New Roman"/>
                <a:cs typeface="Times New Roman"/>
              </a:rPr>
              <a:t> </a:t>
            </a:r>
            <a:r>
              <a:rPr sz="1800" dirty="0">
                <a:latin typeface="Times New Roman"/>
                <a:cs typeface="Times New Roman"/>
              </a:rPr>
              <a:t>baud,</a:t>
            </a:r>
            <a:r>
              <a:rPr sz="1800" spc="-5" dirty="0">
                <a:latin typeface="Times New Roman"/>
                <a:cs typeface="Times New Roman"/>
              </a:rPr>
              <a:t> </a:t>
            </a:r>
            <a:r>
              <a:rPr sz="1800" dirty="0">
                <a:latin typeface="Times New Roman"/>
                <a:cs typeface="Times New Roman"/>
              </a:rPr>
              <a:t>continuously.</a:t>
            </a:r>
            <a:endParaRPr sz="1800">
              <a:latin typeface="Times New Roman"/>
              <a:cs typeface="Times New Roman"/>
            </a:endParaRPr>
          </a:p>
        </p:txBody>
      </p:sp>
      <p:sp>
        <p:nvSpPr>
          <p:cNvPr id="6" name="object 6"/>
          <p:cNvSpPr txBox="1"/>
          <p:nvPr/>
        </p:nvSpPr>
        <p:spPr>
          <a:xfrm>
            <a:off x="3253111" y="1800082"/>
            <a:ext cx="9144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Solution:</a:t>
            </a:r>
            <a:endParaRPr sz="1800">
              <a:latin typeface="Times New Roman"/>
              <a:cs typeface="Times New Roman"/>
            </a:endParaRPr>
          </a:p>
        </p:txBody>
      </p:sp>
      <p:graphicFrame>
        <p:nvGraphicFramePr>
          <p:cNvPr id="7" name="object 7"/>
          <p:cNvGraphicFramePr>
            <a:graphicFrameLocks noGrp="1"/>
          </p:cNvGraphicFramePr>
          <p:nvPr/>
        </p:nvGraphicFramePr>
        <p:xfrm>
          <a:off x="3169043" y="2107476"/>
          <a:ext cx="6366509" cy="2021036"/>
        </p:xfrm>
        <a:graphic>
          <a:graphicData uri="http://schemas.openxmlformats.org/drawingml/2006/table">
            <a:tbl>
              <a:tblPr firstRow="1" bandRow="1">
                <a:tableStyleId>{2D5ABB26-0587-4C30-8999-92F81FD0307C}</a:tableStyleId>
              </a:tblPr>
              <a:tblGrid>
                <a:gridCol w="920750"/>
                <a:gridCol w="582294"/>
                <a:gridCol w="1284605"/>
                <a:gridCol w="3578860"/>
              </a:tblGrid>
              <a:tr h="237157">
                <a:tc gridSpan="2">
                  <a:txBody>
                    <a:bodyPr/>
                    <a:lstStyle/>
                    <a:p>
                      <a:pPr marL="951865">
                        <a:lnSpc>
                          <a:spcPts val="1655"/>
                        </a:lnSpc>
                      </a:pPr>
                      <a:r>
                        <a:rPr sz="1600" dirty="0">
                          <a:latin typeface="Courier New"/>
                          <a:cs typeface="Courier New"/>
                        </a:rPr>
                        <a:t>MOV</a:t>
                      </a:r>
                      <a:endParaRPr sz="1600">
                        <a:latin typeface="Courier New"/>
                        <a:cs typeface="Courier New"/>
                      </a:endParaRPr>
                    </a:p>
                  </a:txBody>
                  <a:tcPr marL="0" marR="0" marT="0" marB="0"/>
                </a:tc>
                <a:tc hMerge="1">
                  <a:txBody>
                    <a:bodyPr/>
                    <a:lstStyle/>
                    <a:p>
                      <a:endParaRPr/>
                    </a:p>
                  </a:txBody>
                  <a:tcPr marL="0" marR="0" marT="0" marB="0"/>
                </a:tc>
                <a:tc>
                  <a:txBody>
                    <a:bodyPr/>
                    <a:lstStyle/>
                    <a:p>
                      <a:pPr marL="60960">
                        <a:lnSpc>
                          <a:spcPts val="1655"/>
                        </a:lnSpc>
                      </a:pPr>
                      <a:r>
                        <a:rPr sz="1600" dirty="0">
                          <a:latin typeface="Courier New"/>
                          <a:cs typeface="Courier New"/>
                        </a:rPr>
                        <a:t>TMOD,#20H</a:t>
                      </a:r>
                      <a:endParaRPr sz="1600">
                        <a:latin typeface="Courier New"/>
                        <a:cs typeface="Courier New"/>
                      </a:endParaRPr>
                    </a:p>
                  </a:txBody>
                  <a:tcPr marL="0" marR="0" marT="0" marB="0"/>
                </a:tc>
                <a:tc>
                  <a:txBody>
                    <a:bodyPr/>
                    <a:lstStyle/>
                    <a:p>
                      <a:pPr marL="121920">
                        <a:lnSpc>
                          <a:spcPts val="1655"/>
                        </a:lnSpc>
                      </a:pPr>
                      <a:r>
                        <a:rPr sz="1600" dirty="0">
                          <a:latin typeface="Courier New"/>
                          <a:cs typeface="Courier New"/>
                        </a:rPr>
                        <a:t>;timer</a:t>
                      </a:r>
                      <a:r>
                        <a:rPr sz="1600" spc="-15" dirty="0">
                          <a:latin typeface="Courier New"/>
                          <a:cs typeface="Courier New"/>
                        </a:rPr>
                        <a:t> </a:t>
                      </a:r>
                      <a:r>
                        <a:rPr sz="1600" dirty="0">
                          <a:latin typeface="Courier New"/>
                          <a:cs typeface="Courier New"/>
                        </a:rPr>
                        <a:t>1,mode</a:t>
                      </a:r>
                      <a:r>
                        <a:rPr sz="1600" spc="-20" dirty="0">
                          <a:latin typeface="Courier New"/>
                          <a:cs typeface="Courier New"/>
                        </a:rPr>
                        <a:t> </a:t>
                      </a:r>
                      <a:r>
                        <a:rPr sz="1600" dirty="0">
                          <a:latin typeface="Courier New"/>
                          <a:cs typeface="Courier New"/>
                        </a:rPr>
                        <a:t>2(auto</a:t>
                      </a:r>
                      <a:r>
                        <a:rPr sz="1600" spc="-25" dirty="0">
                          <a:latin typeface="Courier New"/>
                          <a:cs typeface="Courier New"/>
                        </a:rPr>
                        <a:t> </a:t>
                      </a:r>
                      <a:r>
                        <a:rPr sz="1600" dirty="0">
                          <a:latin typeface="Courier New"/>
                          <a:cs typeface="Courier New"/>
                        </a:rPr>
                        <a:t>reload)</a:t>
                      </a:r>
                      <a:endParaRPr sz="1600">
                        <a:latin typeface="Courier New"/>
                        <a:cs typeface="Courier New"/>
                      </a:endParaRPr>
                    </a:p>
                  </a:txBody>
                  <a:tcPr marL="0" marR="0" marT="0" marB="0"/>
                </a:tc>
              </a:tr>
              <a:tr h="244216">
                <a:tc gridSpan="2">
                  <a:txBody>
                    <a:bodyPr/>
                    <a:lstStyle/>
                    <a:p>
                      <a:pPr marL="951865">
                        <a:lnSpc>
                          <a:spcPts val="1705"/>
                        </a:lnSpc>
                      </a:pPr>
                      <a:r>
                        <a:rPr sz="1600" dirty="0">
                          <a:latin typeface="Courier New"/>
                          <a:cs typeface="Courier New"/>
                        </a:rPr>
                        <a:t>MOV</a:t>
                      </a:r>
                      <a:endParaRPr sz="1600">
                        <a:latin typeface="Courier New"/>
                        <a:cs typeface="Courier New"/>
                      </a:endParaRPr>
                    </a:p>
                  </a:txBody>
                  <a:tcPr marL="0" marR="0" marT="0" marB="0"/>
                </a:tc>
                <a:tc hMerge="1">
                  <a:txBody>
                    <a:bodyPr/>
                    <a:lstStyle/>
                    <a:p>
                      <a:endParaRPr/>
                    </a:p>
                  </a:txBody>
                  <a:tcPr marL="0" marR="0" marT="0" marB="0"/>
                </a:tc>
                <a:tc>
                  <a:txBody>
                    <a:bodyPr/>
                    <a:lstStyle/>
                    <a:p>
                      <a:pPr marL="60960">
                        <a:lnSpc>
                          <a:spcPts val="1705"/>
                        </a:lnSpc>
                      </a:pPr>
                      <a:r>
                        <a:rPr sz="1600" dirty="0">
                          <a:latin typeface="Courier New"/>
                          <a:cs typeface="Courier New"/>
                        </a:rPr>
                        <a:t>TH1,#-6</a:t>
                      </a:r>
                      <a:endParaRPr sz="1600">
                        <a:latin typeface="Courier New"/>
                        <a:cs typeface="Courier New"/>
                      </a:endParaRPr>
                    </a:p>
                  </a:txBody>
                  <a:tcPr marL="0" marR="0" marT="0" marB="0"/>
                </a:tc>
                <a:tc>
                  <a:txBody>
                    <a:bodyPr/>
                    <a:lstStyle/>
                    <a:p>
                      <a:pPr marL="121920">
                        <a:lnSpc>
                          <a:spcPts val="1705"/>
                        </a:lnSpc>
                      </a:pPr>
                      <a:r>
                        <a:rPr sz="1600" dirty="0">
                          <a:latin typeface="Courier New"/>
                          <a:cs typeface="Courier New"/>
                        </a:rPr>
                        <a:t>;4800</a:t>
                      </a:r>
                      <a:r>
                        <a:rPr sz="1600" spc="-35" dirty="0">
                          <a:latin typeface="Courier New"/>
                          <a:cs typeface="Courier New"/>
                        </a:rPr>
                        <a:t> </a:t>
                      </a:r>
                      <a:r>
                        <a:rPr sz="1600" dirty="0">
                          <a:latin typeface="Courier New"/>
                          <a:cs typeface="Courier New"/>
                        </a:rPr>
                        <a:t>baud</a:t>
                      </a:r>
                      <a:r>
                        <a:rPr sz="1600" spc="-35" dirty="0">
                          <a:latin typeface="Courier New"/>
                          <a:cs typeface="Courier New"/>
                        </a:rPr>
                        <a:t> </a:t>
                      </a:r>
                      <a:r>
                        <a:rPr sz="1600" dirty="0">
                          <a:latin typeface="Courier New"/>
                          <a:cs typeface="Courier New"/>
                        </a:rPr>
                        <a:t>rate</a:t>
                      </a:r>
                      <a:endParaRPr sz="1600">
                        <a:latin typeface="Courier New"/>
                        <a:cs typeface="Courier New"/>
                      </a:endParaRPr>
                    </a:p>
                  </a:txBody>
                  <a:tcPr marL="0" marR="0" marT="0" marB="0"/>
                </a:tc>
              </a:tr>
              <a:tr h="244592">
                <a:tc gridSpan="2">
                  <a:txBody>
                    <a:bodyPr/>
                    <a:lstStyle/>
                    <a:p>
                      <a:pPr marL="951865">
                        <a:lnSpc>
                          <a:spcPts val="1710"/>
                        </a:lnSpc>
                      </a:pPr>
                      <a:r>
                        <a:rPr sz="1600" dirty="0">
                          <a:latin typeface="Courier New"/>
                          <a:cs typeface="Courier New"/>
                        </a:rPr>
                        <a:t>MOV</a:t>
                      </a:r>
                      <a:endParaRPr sz="1600">
                        <a:latin typeface="Courier New"/>
                        <a:cs typeface="Courier New"/>
                      </a:endParaRPr>
                    </a:p>
                  </a:txBody>
                  <a:tcPr marL="0" marR="0" marT="0" marB="0"/>
                </a:tc>
                <a:tc hMerge="1">
                  <a:txBody>
                    <a:bodyPr/>
                    <a:lstStyle/>
                    <a:p>
                      <a:endParaRPr/>
                    </a:p>
                  </a:txBody>
                  <a:tcPr marL="0" marR="0" marT="0" marB="0"/>
                </a:tc>
                <a:tc>
                  <a:txBody>
                    <a:bodyPr/>
                    <a:lstStyle/>
                    <a:p>
                      <a:pPr marL="60960">
                        <a:lnSpc>
                          <a:spcPts val="1710"/>
                        </a:lnSpc>
                      </a:pPr>
                      <a:r>
                        <a:rPr sz="1600" dirty="0">
                          <a:latin typeface="Courier New"/>
                          <a:cs typeface="Courier New"/>
                        </a:rPr>
                        <a:t>SCON,#50H</a:t>
                      </a:r>
                      <a:endParaRPr sz="1600">
                        <a:latin typeface="Courier New"/>
                        <a:cs typeface="Courier New"/>
                      </a:endParaRPr>
                    </a:p>
                  </a:txBody>
                  <a:tcPr marL="0" marR="0" marT="0" marB="0"/>
                </a:tc>
                <a:tc>
                  <a:txBody>
                    <a:bodyPr/>
                    <a:lstStyle/>
                    <a:p>
                      <a:pPr marL="121920">
                        <a:lnSpc>
                          <a:spcPts val="1710"/>
                        </a:lnSpc>
                      </a:pPr>
                      <a:r>
                        <a:rPr sz="1600" dirty="0">
                          <a:latin typeface="Courier New"/>
                          <a:cs typeface="Courier New"/>
                        </a:rPr>
                        <a:t>;8-bit,</a:t>
                      </a:r>
                      <a:r>
                        <a:rPr sz="1600" spc="-20" dirty="0">
                          <a:latin typeface="Courier New"/>
                          <a:cs typeface="Courier New"/>
                        </a:rPr>
                        <a:t> </a:t>
                      </a:r>
                      <a:r>
                        <a:rPr sz="1600" dirty="0">
                          <a:latin typeface="Courier New"/>
                          <a:cs typeface="Courier New"/>
                        </a:rPr>
                        <a:t>1</a:t>
                      </a:r>
                      <a:r>
                        <a:rPr sz="1600" spc="-15" dirty="0">
                          <a:latin typeface="Courier New"/>
                          <a:cs typeface="Courier New"/>
                        </a:rPr>
                        <a:t> </a:t>
                      </a:r>
                      <a:r>
                        <a:rPr sz="1600" dirty="0">
                          <a:latin typeface="Courier New"/>
                          <a:cs typeface="Courier New"/>
                        </a:rPr>
                        <a:t>stop,</a:t>
                      </a:r>
                      <a:r>
                        <a:rPr sz="1600" spc="-15" dirty="0">
                          <a:latin typeface="Courier New"/>
                          <a:cs typeface="Courier New"/>
                        </a:rPr>
                        <a:t> </a:t>
                      </a:r>
                      <a:r>
                        <a:rPr sz="1600" dirty="0">
                          <a:latin typeface="Courier New"/>
                          <a:cs typeface="Courier New"/>
                        </a:rPr>
                        <a:t>REN</a:t>
                      </a:r>
                      <a:r>
                        <a:rPr sz="1600" spc="-20" dirty="0">
                          <a:latin typeface="Courier New"/>
                          <a:cs typeface="Courier New"/>
                        </a:rPr>
                        <a:t> </a:t>
                      </a:r>
                      <a:r>
                        <a:rPr sz="1600" dirty="0">
                          <a:latin typeface="Courier New"/>
                          <a:cs typeface="Courier New"/>
                        </a:rPr>
                        <a:t>enabled</a:t>
                      </a:r>
                      <a:endParaRPr sz="1600">
                        <a:latin typeface="Courier New"/>
                        <a:cs typeface="Courier New"/>
                      </a:endParaRPr>
                    </a:p>
                  </a:txBody>
                  <a:tcPr marL="0" marR="0" marT="0" marB="0"/>
                </a:tc>
              </a:tr>
              <a:tr h="237533">
                <a:tc gridSpan="2">
                  <a:txBody>
                    <a:bodyPr/>
                    <a:lstStyle/>
                    <a:p>
                      <a:pPr marL="951865">
                        <a:lnSpc>
                          <a:spcPts val="1710"/>
                        </a:lnSpc>
                      </a:pPr>
                      <a:r>
                        <a:rPr sz="1600" dirty="0">
                          <a:latin typeface="Courier New"/>
                          <a:cs typeface="Courier New"/>
                        </a:rPr>
                        <a:t>SETB</a:t>
                      </a:r>
                      <a:endParaRPr sz="1600">
                        <a:latin typeface="Courier New"/>
                        <a:cs typeface="Courier New"/>
                      </a:endParaRPr>
                    </a:p>
                  </a:txBody>
                  <a:tcPr marL="0" marR="0" marT="0" marB="0"/>
                </a:tc>
                <a:tc hMerge="1">
                  <a:txBody>
                    <a:bodyPr/>
                    <a:lstStyle/>
                    <a:p>
                      <a:endParaRPr/>
                    </a:p>
                  </a:txBody>
                  <a:tcPr marL="0" marR="0" marT="0" marB="0"/>
                </a:tc>
                <a:tc>
                  <a:txBody>
                    <a:bodyPr/>
                    <a:lstStyle/>
                    <a:p>
                      <a:pPr marL="60960">
                        <a:lnSpc>
                          <a:spcPts val="1710"/>
                        </a:lnSpc>
                      </a:pPr>
                      <a:r>
                        <a:rPr sz="1600" dirty="0">
                          <a:latin typeface="Courier New"/>
                          <a:cs typeface="Courier New"/>
                        </a:rPr>
                        <a:t>TR1</a:t>
                      </a:r>
                      <a:endParaRPr sz="1600">
                        <a:latin typeface="Courier New"/>
                        <a:cs typeface="Courier New"/>
                      </a:endParaRPr>
                    </a:p>
                  </a:txBody>
                  <a:tcPr marL="0" marR="0" marT="0" marB="0"/>
                </a:tc>
                <a:tc>
                  <a:txBody>
                    <a:bodyPr/>
                    <a:lstStyle/>
                    <a:p>
                      <a:pPr marL="122555">
                        <a:lnSpc>
                          <a:spcPts val="1710"/>
                        </a:lnSpc>
                      </a:pPr>
                      <a:r>
                        <a:rPr sz="1600" dirty="0">
                          <a:latin typeface="Courier New"/>
                          <a:cs typeface="Courier New"/>
                        </a:rPr>
                        <a:t>;start</a:t>
                      </a:r>
                      <a:r>
                        <a:rPr sz="1600" spc="-30" dirty="0">
                          <a:latin typeface="Courier New"/>
                          <a:cs typeface="Courier New"/>
                        </a:rPr>
                        <a:t> </a:t>
                      </a:r>
                      <a:r>
                        <a:rPr sz="1600" dirty="0">
                          <a:latin typeface="Courier New"/>
                          <a:cs typeface="Courier New"/>
                        </a:rPr>
                        <a:t>timer</a:t>
                      </a:r>
                      <a:r>
                        <a:rPr sz="1600" spc="-30" dirty="0">
                          <a:latin typeface="Courier New"/>
                          <a:cs typeface="Courier New"/>
                        </a:rPr>
                        <a:t> </a:t>
                      </a:r>
                      <a:r>
                        <a:rPr sz="1600" dirty="0">
                          <a:latin typeface="Courier New"/>
                          <a:cs typeface="Courier New"/>
                        </a:rPr>
                        <a:t>1</a:t>
                      </a:r>
                      <a:endParaRPr sz="1600">
                        <a:latin typeface="Courier New"/>
                        <a:cs typeface="Courier New"/>
                      </a:endParaRPr>
                    </a:p>
                  </a:txBody>
                  <a:tcPr marL="0" marR="0" marT="0" marB="0"/>
                </a:tc>
              </a:tr>
              <a:tr h="251650">
                <a:tc>
                  <a:txBody>
                    <a:bodyPr/>
                    <a:lstStyle/>
                    <a:p>
                      <a:pPr marL="96520">
                        <a:lnSpc>
                          <a:spcPts val="1764"/>
                        </a:lnSpc>
                      </a:pPr>
                      <a:r>
                        <a:rPr sz="1600" dirty="0">
                          <a:latin typeface="Courier New"/>
                          <a:cs typeface="Courier New"/>
                        </a:rPr>
                        <a:t>AGAIN:</a:t>
                      </a:r>
                      <a:endParaRPr sz="1600">
                        <a:latin typeface="Courier New"/>
                        <a:cs typeface="Courier New"/>
                      </a:endParaRPr>
                    </a:p>
                  </a:txBody>
                  <a:tcPr marL="0" marR="0" marT="0" marB="0"/>
                </a:tc>
                <a:tc>
                  <a:txBody>
                    <a:bodyPr/>
                    <a:lstStyle/>
                    <a:p>
                      <a:pPr marL="31750">
                        <a:lnSpc>
                          <a:spcPts val="1764"/>
                        </a:lnSpc>
                      </a:pPr>
                      <a:r>
                        <a:rPr sz="1600" dirty="0">
                          <a:latin typeface="Courier New"/>
                          <a:cs typeface="Courier New"/>
                        </a:rPr>
                        <a:t>MOV</a:t>
                      </a:r>
                      <a:endParaRPr sz="1600">
                        <a:latin typeface="Courier New"/>
                        <a:cs typeface="Courier New"/>
                      </a:endParaRPr>
                    </a:p>
                  </a:txBody>
                  <a:tcPr marL="0" marR="0" marT="0" marB="0"/>
                </a:tc>
                <a:tc>
                  <a:txBody>
                    <a:bodyPr/>
                    <a:lstStyle/>
                    <a:p>
                      <a:pPr marL="60960">
                        <a:lnSpc>
                          <a:spcPts val="1764"/>
                        </a:lnSpc>
                      </a:pPr>
                      <a:r>
                        <a:rPr sz="1600" dirty="0">
                          <a:latin typeface="Courier New"/>
                          <a:cs typeface="Courier New"/>
                        </a:rPr>
                        <a:t>SBUF,#”A”</a:t>
                      </a:r>
                      <a:endParaRPr sz="1600">
                        <a:latin typeface="Courier New"/>
                        <a:cs typeface="Courier New"/>
                      </a:endParaRPr>
                    </a:p>
                  </a:txBody>
                  <a:tcPr marL="0" marR="0" marT="0" marB="0"/>
                </a:tc>
                <a:tc>
                  <a:txBody>
                    <a:bodyPr/>
                    <a:lstStyle/>
                    <a:p>
                      <a:pPr marL="122555">
                        <a:lnSpc>
                          <a:spcPts val="1764"/>
                        </a:lnSpc>
                      </a:pPr>
                      <a:r>
                        <a:rPr sz="1600" dirty="0">
                          <a:latin typeface="Courier New"/>
                          <a:cs typeface="Courier New"/>
                        </a:rPr>
                        <a:t>;letter</a:t>
                      </a:r>
                      <a:r>
                        <a:rPr sz="1600" spc="-25" dirty="0">
                          <a:latin typeface="Courier New"/>
                          <a:cs typeface="Courier New"/>
                        </a:rPr>
                        <a:t> </a:t>
                      </a:r>
                      <a:r>
                        <a:rPr sz="1600" dirty="0">
                          <a:latin typeface="Courier New"/>
                          <a:cs typeface="Courier New"/>
                        </a:rPr>
                        <a:t>“A”</a:t>
                      </a:r>
                      <a:r>
                        <a:rPr sz="1600" spc="-20" dirty="0">
                          <a:latin typeface="Courier New"/>
                          <a:cs typeface="Courier New"/>
                        </a:rPr>
                        <a:t> </a:t>
                      </a:r>
                      <a:r>
                        <a:rPr sz="1600" dirty="0">
                          <a:latin typeface="Courier New"/>
                          <a:cs typeface="Courier New"/>
                        </a:rPr>
                        <a:t>to</a:t>
                      </a:r>
                      <a:r>
                        <a:rPr sz="1600" spc="-25" dirty="0">
                          <a:latin typeface="Courier New"/>
                          <a:cs typeface="Courier New"/>
                        </a:rPr>
                        <a:t> </a:t>
                      </a:r>
                      <a:r>
                        <a:rPr sz="1600" dirty="0">
                          <a:latin typeface="Courier New"/>
                          <a:cs typeface="Courier New"/>
                        </a:rPr>
                        <a:t>transfer</a:t>
                      </a:r>
                      <a:endParaRPr sz="1600">
                        <a:latin typeface="Courier New"/>
                        <a:cs typeface="Courier New"/>
                      </a:endParaRPr>
                    </a:p>
                  </a:txBody>
                  <a:tcPr marL="0" marR="0" marT="0" marB="0"/>
                </a:tc>
              </a:tr>
              <a:tr h="244592">
                <a:tc>
                  <a:txBody>
                    <a:bodyPr/>
                    <a:lstStyle/>
                    <a:p>
                      <a:pPr marL="96520">
                        <a:lnSpc>
                          <a:spcPts val="1710"/>
                        </a:lnSpc>
                      </a:pPr>
                      <a:r>
                        <a:rPr sz="1600" dirty="0">
                          <a:latin typeface="Courier New"/>
                          <a:cs typeface="Courier New"/>
                        </a:rPr>
                        <a:t>HERE:</a:t>
                      </a:r>
                      <a:endParaRPr sz="1600">
                        <a:latin typeface="Courier New"/>
                        <a:cs typeface="Courier New"/>
                      </a:endParaRPr>
                    </a:p>
                  </a:txBody>
                  <a:tcPr marL="0" marR="0" marT="0" marB="0"/>
                </a:tc>
                <a:tc>
                  <a:txBody>
                    <a:bodyPr/>
                    <a:lstStyle/>
                    <a:p>
                      <a:pPr marL="31750">
                        <a:lnSpc>
                          <a:spcPts val="1710"/>
                        </a:lnSpc>
                      </a:pPr>
                      <a:r>
                        <a:rPr sz="1600" dirty="0">
                          <a:latin typeface="Courier New"/>
                          <a:cs typeface="Courier New"/>
                        </a:rPr>
                        <a:t>JNB</a:t>
                      </a:r>
                      <a:endParaRPr sz="1600">
                        <a:latin typeface="Courier New"/>
                        <a:cs typeface="Courier New"/>
                      </a:endParaRPr>
                    </a:p>
                  </a:txBody>
                  <a:tcPr marL="0" marR="0" marT="0" marB="0"/>
                </a:tc>
                <a:tc>
                  <a:txBody>
                    <a:bodyPr/>
                    <a:lstStyle/>
                    <a:p>
                      <a:pPr marL="60960">
                        <a:lnSpc>
                          <a:spcPts val="1710"/>
                        </a:lnSpc>
                      </a:pPr>
                      <a:r>
                        <a:rPr sz="1600" dirty="0">
                          <a:latin typeface="Courier New"/>
                          <a:cs typeface="Courier New"/>
                        </a:rPr>
                        <a:t>TI,HERE</a:t>
                      </a:r>
                      <a:endParaRPr sz="1600">
                        <a:latin typeface="Courier New"/>
                        <a:cs typeface="Courier New"/>
                      </a:endParaRPr>
                    </a:p>
                  </a:txBody>
                  <a:tcPr marL="0" marR="0" marT="0" marB="0"/>
                </a:tc>
                <a:tc>
                  <a:txBody>
                    <a:bodyPr/>
                    <a:lstStyle/>
                    <a:p>
                      <a:pPr marL="121920">
                        <a:lnSpc>
                          <a:spcPts val="1710"/>
                        </a:lnSpc>
                      </a:pPr>
                      <a:r>
                        <a:rPr sz="1600" dirty="0">
                          <a:latin typeface="Courier New"/>
                          <a:cs typeface="Courier New"/>
                        </a:rPr>
                        <a:t>;wait</a:t>
                      </a:r>
                      <a:r>
                        <a:rPr sz="1600" spc="-15" dirty="0">
                          <a:latin typeface="Courier New"/>
                          <a:cs typeface="Courier New"/>
                        </a:rPr>
                        <a:t> </a:t>
                      </a:r>
                      <a:r>
                        <a:rPr sz="1600" dirty="0">
                          <a:latin typeface="Courier New"/>
                          <a:cs typeface="Courier New"/>
                        </a:rPr>
                        <a:t>for</a:t>
                      </a:r>
                      <a:r>
                        <a:rPr sz="1600" spc="-15" dirty="0">
                          <a:latin typeface="Courier New"/>
                          <a:cs typeface="Courier New"/>
                        </a:rPr>
                        <a:t> </a:t>
                      </a:r>
                      <a:r>
                        <a:rPr sz="1600" dirty="0">
                          <a:latin typeface="Courier New"/>
                          <a:cs typeface="Courier New"/>
                        </a:rPr>
                        <a:t>the</a:t>
                      </a:r>
                      <a:r>
                        <a:rPr sz="1600" spc="-10" dirty="0">
                          <a:latin typeface="Courier New"/>
                          <a:cs typeface="Courier New"/>
                        </a:rPr>
                        <a:t> </a:t>
                      </a:r>
                      <a:r>
                        <a:rPr sz="1600" dirty="0">
                          <a:latin typeface="Courier New"/>
                          <a:cs typeface="Courier New"/>
                        </a:rPr>
                        <a:t>last</a:t>
                      </a:r>
                      <a:r>
                        <a:rPr sz="1600" spc="-15" dirty="0">
                          <a:latin typeface="Courier New"/>
                          <a:cs typeface="Courier New"/>
                        </a:rPr>
                        <a:t> </a:t>
                      </a:r>
                      <a:r>
                        <a:rPr sz="1600" dirty="0">
                          <a:latin typeface="Courier New"/>
                          <a:cs typeface="Courier New"/>
                        </a:rPr>
                        <a:t>bit</a:t>
                      </a:r>
                      <a:endParaRPr sz="1600">
                        <a:latin typeface="Courier New"/>
                        <a:cs typeface="Courier New"/>
                      </a:endParaRPr>
                    </a:p>
                  </a:txBody>
                  <a:tcPr marL="0" marR="0" marT="0" marB="0"/>
                </a:tc>
              </a:tr>
              <a:tr h="244216">
                <a:tc>
                  <a:txBody>
                    <a:bodyPr/>
                    <a:lstStyle/>
                    <a:p>
                      <a:pPr>
                        <a:lnSpc>
                          <a:spcPct val="100000"/>
                        </a:lnSpc>
                      </a:pPr>
                      <a:endParaRPr sz="1400">
                        <a:latin typeface="Times New Roman"/>
                        <a:cs typeface="Times New Roman"/>
                      </a:endParaRPr>
                    </a:p>
                  </a:txBody>
                  <a:tcPr marL="0" marR="0" marT="0" marB="0"/>
                </a:tc>
                <a:tc>
                  <a:txBody>
                    <a:bodyPr/>
                    <a:lstStyle/>
                    <a:p>
                      <a:pPr marL="31750">
                        <a:lnSpc>
                          <a:spcPts val="1710"/>
                        </a:lnSpc>
                      </a:pPr>
                      <a:r>
                        <a:rPr sz="1600" dirty="0">
                          <a:latin typeface="Courier New"/>
                          <a:cs typeface="Courier New"/>
                        </a:rPr>
                        <a:t>CLR</a:t>
                      </a:r>
                      <a:endParaRPr sz="1600">
                        <a:latin typeface="Courier New"/>
                        <a:cs typeface="Courier New"/>
                      </a:endParaRPr>
                    </a:p>
                  </a:txBody>
                  <a:tcPr marL="0" marR="0" marT="0" marB="0"/>
                </a:tc>
                <a:tc>
                  <a:txBody>
                    <a:bodyPr/>
                    <a:lstStyle/>
                    <a:p>
                      <a:pPr marL="60960">
                        <a:lnSpc>
                          <a:spcPts val="1710"/>
                        </a:lnSpc>
                      </a:pPr>
                      <a:r>
                        <a:rPr sz="1600" dirty="0">
                          <a:latin typeface="Courier New"/>
                          <a:cs typeface="Courier New"/>
                        </a:rPr>
                        <a:t>TI</a:t>
                      </a:r>
                      <a:endParaRPr sz="1600">
                        <a:latin typeface="Courier New"/>
                        <a:cs typeface="Courier New"/>
                      </a:endParaRPr>
                    </a:p>
                  </a:txBody>
                  <a:tcPr marL="0" marR="0" marT="0" marB="0"/>
                </a:tc>
                <a:tc>
                  <a:txBody>
                    <a:bodyPr/>
                    <a:lstStyle/>
                    <a:p>
                      <a:pPr marL="122555">
                        <a:lnSpc>
                          <a:spcPts val="1710"/>
                        </a:lnSpc>
                      </a:pPr>
                      <a:r>
                        <a:rPr sz="1600" dirty="0">
                          <a:latin typeface="Courier New"/>
                          <a:cs typeface="Courier New"/>
                        </a:rPr>
                        <a:t>;clear</a:t>
                      </a:r>
                      <a:r>
                        <a:rPr sz="1600" spc="-15" dirty="0">
                          <a:latin typeface="Courier New"/>
                          <a:cs typeface="Courier New"/>
                        </a:rPr>
                        <a:t> </a:t>
                      </a:r>
                      <a:r>
                        <a:rPr sz="1600" dirty="0">
                          <a:latin typeface="Courier New"/>
                          <a:cs typeface="Courier New"/>
                        </a:rPr>
                        <a:t>TI</a:t>
                      </a:r>
                      <a:r>
                        <a:rPr sz="1600" spc="-15" dirty="0">
                          <a:latin typeface="Courier New"/>
                          <a:cs typeface="Courier New"/>
                        </a:rPr>
                        <a:t> </a:t>
                      </a:r>
                      <a:r>
                        <a:rPr sz="1600" dirty="0">
                          <a:latin typeface="Courier New"/>
                          <a:cs typeface="Courier New"/>
                        </a:rPr>
                        <a:t>for</a:t>
                      </a:r>
                      <a:r>
                        <a:rPr sz="1600" spc="-10" dirty="0">
                          <a:latin typeface="Courier New"/>
                          <a:cs typeface="Courier New"/>
                        </a:rPr>
                        <a:t> </a:t>
                      </a:r>
                      <a:r>
                        <a:rPr sz="1600" dirty="0">
                          <a:latin typeface="Courier New"/>
                          <a:cs typeface="Courier New"/>
                        </a:rPr>
                        <a:t>next</a:t>
                      </a:r>
                      <a:r>
                        <a:rPr sz="1600" spc="-15" dirty="0">
                          <a:latin typeface="Courier New"/>
                          <a:cs typeface="Courier New"/>
                        </a:rPr>
                        <a:t> </a:t>
                      </a:r>
                      <a:r>
                        <a:rPr sz="1600" dirty="0">
                          <a:latin typeface="Courier New"/>
                          <a:cs typeface="Courier New"/>
                        </a:rPr>
                        <a:t>char</a:t>
                      </a:r>
                      <a:endParaRPr sz="1600">
                        <a:latin typeface="Courier New"/>
                        <a:cs typeface="Courier New"/>
                      </a:endParaRPr>
                    </a:p>
                  </a:txBody>
                  <a:tcPr marL="0" marR="0" marT="0" marB="0"/>
                </a:tc>
              </a:tr>
              <a:tr h="317080">
                <a:tc>
                  <a:txBody>
                    <a:bodyPr/>
                    <a:lstStyle/>
                    <a:p>
                      <a:pPr>
                        <a:lnSpc>
                          <a:spcPct val="100000"/>
                        </a:lnSpc>
                      </a:pPr>
                      <a:endParaRPr sz="1700">
                        <a:latin typeface="Times New Roman"/>
                        <a:cs typeface="Times New Roman"/>
                      </a:endParaRPr>
                    </a:p>
                  </a:txBody>
                  <a:tcPr marL="0" marR="0" marT="0" marB="0"/>
                </a:tc>
                <a:tc>
                  <a:txBody>
                    <a:bodyPr/>
                    <a:lstStyle/>
                    <a:p>
                      <a:pPr marL="31750">
                        <a:lnSpc>
                          <a:spcPts val="1705"/>
                        </a:lnSpc>
                      </a:pPr>
                      <a:r>
                        <a:rPr sz="1600" dirty="0">
                          <a:latin typeface="Courier New"/>
                          <a:cs typeface="Courier New"/>
                        </a:rPr>
                        <a:t>SJMP</a:t>
                      </a:r>
                      <a:endParaRPr sz="1600">
                        <a:latin typeface="Courier New"/>
                        <a:cs typeface="Courier New"/>
                      </a:endParaRPr>
                    </a:p>
                  </a:txBody>
                  <a:tcPr marL="0" marR="0" marT="0" marB="0"/>
                </a:tc>
                <a:tc>
                  <a:txBody>
                    <a:bodyPr/>
                    <a:lstStyle/>
                    <a:p>
                      <a:pPr marL="60960">
                        <a:lnSpc>
                          <a:spcPts val="1705"/>
                        </a:lnSpc>
                      </a:pPr>
                      <a:r>
                        <a:rPr sz="1600" dirty="0">
                          <a:latin typeface="Courier New"/>
                          <a:cs typeface="Courier New"/>
                        </a:rPr>
                        <a:t>AGAIN</a:t>
                      </a:r>
                      <a:endParaRPr sz="1600">
                        <a:latin typeface="Courier New"/>
                        <a:cs typeface="Courier New"/>
                      </a:endParaRPr>
                    </a:p>
                  </a:txBody>
                  <a:tcPr marL="0" marR="0" marT="0" marB="0"/>
                </a:tc>
                <a:tc>
                  <a:txBody>
                    <a:bodyPr/>
                    <a:lstStyle/>
                    <a:p>
                      <a:pPr marL="121920">
                        <a:lnSpc>
                          <a:spcPts val="1705"/>
                        </a:lnSpc>
                      </a:pPr>
                      <a:r>
                        <a:rPr sz="1600" dirty="0">
                          <a:latin typeface="Courier New"/>
                          <a:cs typeface="Courier New"/>
                        </a:rPr>
                        <a:t>;keep</a:t>
                      </a:r>
                      <a:r>
                        <a:rPr sz="1600" spc="-30" dirty="0">
                          <a:latin typeface="Courier New"/>
                          <a:cs typeface="Courier New"/>
                        </a:rPr>
                        <a:t> </a:t>
                      </a:r>
                      <a:r>
                        <a:rPr sz="1600" dirty="0">
                          <a:latin typeface="Courier New"/>
                          <a:cs typeface="Courier New"/>
                        </a:rPr>
                        <a:t>sending</a:t>
                      </a:r>
                      <a:r>
                        <a:rPr sz="1600" spc="-30" dirty="0">
                          <a:latin typeface="Courier New"/>
                          <a:cs typeface="Courier New"/>
                        </a:rPr>
                        <a:t> </a:t>
                      </a:r>
                      <a:r>
                        <a:rPr sz="1600" dirty="0">
                          <a:latin typeface="Courier New"/>
                          <a:cs typeface="Courier New"/>
                        </a:rPr>
                        <a:t>A</a:t>
                      </a:r>
                      <a:endParaRPr sz="1600">
                        <a:latin typeface="Courier New"/>
                        <a:cs typeface="Courier New"/>
                      </a:endParaRPr>
                    </a:p>
                  </a:txBody>
                  <a:tcPr marL="0" marR="0" marT="0" marB="0"/>
                </a:tc>
              </a:tr>
            </a:tbl>
          </a:graphicData>
        </a:graphic>
      </p:graphicFrame>
    </p:spTree>
    <p:extLst>
      <p:ext uri="{BB962C8B-B14F-4D97-AF65-F5344CB8AC3E}">
        <p14:creationId xmlns:p14="http://schemas.microsoft.com/office/powerpoint/2010/main" val="68770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819029" y="1083055"/>
            <a:ext cx="2150745"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a:t>
            </a:r>
            <a:r>
              <a:rPr sz="2400" dirty="0">
                <a:solidFill>
                  <a:srgbClr val="FFFFFF"/>
                </a:solidFill>
                <a:latin typeface="Tahoma"/>
                <a:cs typeface="Tahoma"/>
              </a:rPr>
              <a:t> </a:t>
            </a:r>
            <a:r>
              <a:rPr sz="2400" spc="-5" dirty="0">
                <a:solidFill>
                  <a:srgbClr val="FFFFFF"/>
                </a:solidFill>
                <a:latin typeface="Tahoma"/>
                <a:cs typeface="Tahoma"/>
              </a:rPr>
              <a:t>TION </a:t>
            </a:r>
            <a:r>
              <a:rPr sz="2400" dirty="0">
                <a:solidFill>
                  <a:srgbClr val="FFFFFF"/>
                </a:solidFill>
                <a:latin typeface="Tahoma"/>
                <a:cs typeface="Tahoma"/>
              </a:rPr>
              <a:t> </a:t>
            </a:r>
            <a:r>
              <a:rPr sz="2400" spc="-10" dirty="0">
                <a:solidFill>
                  <a:srgbClr val="FFFFFF"/>
                </a:solidFill>
                <a:latin typeface="Tahoma"/>
                <a:cs typeface="Tahoma"/>
              </a:rPr>
              <a:t>PROGRAMMING</a:t>
            </a:r>
            <a:endParaRPr sz="2400">
              <a:latin typeface="Tahoma"/>
              <a:cs typeface="Tahoma"/>
            </a:endParaRPr>
          </a:p>
        </p:txBody>
      </p:sp>
      <p:sp>
        <p:nvSpPr>
          <p:cNvPr id="4" name="object 4"/>
          <p:cNvSpPr txBox="1"/>
          <p:nvPr/>
        </p:nvSpPr>
        <p:spPr>
          <a:xfrm>
            <a:off x="1035437" y="2908046"/>
            <a:ext cx="1813560" cy="1122045"/>
          </a:xfrm>
          <a:prstGeom prst="rect">
            <a:avLst/>
          </a:prstGeom>
        </p:spPr>
        <p:txBody>
          <a:bodyPr vert="horz" wrap="square" lIns="0" tIns="12700" rIns="0" bIns="0" rtlCol="0">
            <a:spAutoFit/>
          </a:bodyPr>
          <a:lstStyle/>
          <a:p>
            <a:pPr marR="5080" algn="ctr">
              <a:lnSpc>
                <a:spcPct val="100000"/>
              </a:lnSpc>
              <a:spcBef>
                <a:spcPts val="100"/>
              </a:spcBef>
            </a:pPr>
            <a:r>
              <a:rPr sz="2400" spc="-10" dirty="0">
                <a:solidFill>
                  <a:srgbClr val="FFFFFF"/>
                </a:solidFill>
                <a:latin typeface="Tahoma"/>
                <a:cs typeface="Tahoma"/>
              </a:rPr>
              <a:t>Programming  </a:t>
            </a:r>
            <a:r>
              <a:rPr sz="2400" spc="-5" dirty="0">
                <a:solidFill>
                  <a:srgbClr val="FFFFFF"/>
                </a:solidFill>
                <a:latin typeface="Tahoma"/>
                <a:cs typeface="Tahoma"/>
              </a:rPr>
              <a:t>Serial Data </a:t>
            </a:r>
            <a:r>
              <a:rPr sz="2400" dirty="0">
                <a:solidFill>
                  <a:srgbClr val="FFFFFF"/>
                </a:solidFill>
                <a:latin typeface="Tahoma"/>
                <a:cs typeface="Tahoma"/>
              </a:rPr>
              <a:t> </a:t>
            </a:r>
            <a:r>
              <a:rPr sz="2400" spc="-10" dirty="0">
                <a:solidFill>
                  <a:srgbClr val="FFFFFF"/>
                </a:solidFill>
                <a:latin typeface="Tahoma"/>
                <a:cs typeface="Tahoma"/>
              </a:rPr>
              <a:t>Transmitting</a:t>
            </a:r>
            <a:endParaRPr sz="2400">
              <a:latin typeface="Tahoma"/>
              <a:cs typeface="Tahoma"/>
            </a:endParaRPr>
          </a:p>
        </p:txBody>
      </p:sp>
      <p:sp>
        <p:nvSpPr>
          <p:cNvPr id="5" name="object 5"/>
          <p:cNvSpPr txBox="1"/>
          <p:nvPr/>
        </p:nvSpPr>
        <p:spPr>
          <a:xfrm>
            <a:off x="3140335" y="499364"/>
            <a:ext cx="6289040" cy="794385"/>
          </a:xfrm>
          <a:prstGeom prst="rect">
            <a:avLst/>
          </a:prstGeom>
        </p:spPr>
        <p:txBody>
          <a:bodyPr vert="horz" wrap="square" lIns="0" tIns="98425" rIns="0" bIns="0" rtlCol="0">
            <a:spAutoFit/>
          </a:bodyPr>
          <a:lstStyle/>
          <a:p>
            <a:pPr marL="469900" marR="5080" indent="-457200">
              <a:lnSpc>
                <a:spcPct val="80000"/>
              </a:lnSpc>
              <a:spcBef>
                <a:spcPts val="775"/>
              </a:spcBef>
              <a:buClr>
                <a:srgbClr val="FF0000"/>
              </a:buClr>
              <a:buSzPct val="60714"/>
              <a:buFont typeface="Wingdings"/>
              <a:buChar char=""/>
              <a:tabLst>
                <a:tab pos="469265" algn="l"/>
                <a:tab pos="469900" algn="l"/>
              </a:tabLst>
            </a:pPr>
            <a:r>
              <a:rPr sz="2800" dirty="0">
                <a:latin typeface="Tahoma"/>
                <a:cs typeface="Tahoma"/>
              </a:rPr>
              <a:t>In</a:t>
            </a:r>
            <a:r>
              <a:rPr sz="2800" spc="-20" dirty="0">
                <a:latin typeface="Tahoma"/>
                <a:cs typeface="Tahoma"/>
              </a:rPr>
              <a:t> </a:t>
            </a:r>
            <a:r>
              <a:rPr sz="2800" dirty="0">
                <a:latin typeface="Tahoma"/>
                <a:cs typeface="Tahoma"/>
              </a:rPr>
              <a:t>programming</a:t>
            </a:r>
            <a:r>
              <a:rPr sz="2800" spc="-15" dirty="0">
                <a:latin typeface="Tahoma"/>
                <a:cs typeface="Tahoma"/>
              </a:rPr>
              <a:t> </a:t>
            </a:r>
            <a:r>
              <a:rPr sz="2800" dirty="0">
                <a:latin typeface="Tahoma"/>
                <a:cs typeface="Tahoma"/>
              </a:rPr>
              <a:t>the</a:t>
            </a:r>
            <a:r>
              <a:rPr sz="2800" spc="-15" dirty="0">
                <a:latin typeface="Tahoma"/>
                <a:cs typeface="Tahoma"/>
              </a:rPr>
              <a:t> </a:t>
            </a:r>
            <a:r>
              <a:rPr sz="2800" dirty="0">
                <a:latin typeface="Tahoma"/>
                <a:cs typeface="Tahoma"/>
              </a:rPr>
              <a:t>8051</a:t>
            </a:r>
            <a:r>
              <a:rPr sz="2800" spc="-20" dirty="0">
                <a:latin typeface="Tahoma"/>
                <a:cs typeface="Tahoma"/>
              </a:rPr>
              <a:t> </a:t>
            </a:r>
            <a:r>
              <a:rPr sz="2800" dirty="0">
                <a:latin typeface="Tahoma"/>
                <a:cs typeface="Tahoma"/>
              </a:rPr>
              <a:t>to</a:t>
            </a:r>
            <a:r>
              <a:rPr sz="2800" spc="-15" dirty="0">
                <a:latin typeface="Tahoma"/>
                <a:cs typeface="Tahoma"/>
              </a:rPr>
              <a:t> </a:t>
            </a:r>
            <a:r>
              <a:rPr sz="2800" dirty="0">
                <a:latin typeface="Tahoma"/>
                <a:cs typeface="Tahoma"/>
              </a:rPr>
              <a:t>transfer </a:t>
            </a:r>
            <a:r>
              <a:rPr sz="2800" spc="-860" dirty="0">
                <a:latin typeface="Tahoma"/>
                <a:cs typeface="Tahoma"/>
              </a:rPr>
              <a:t> </a:t>
            </a:r>
            <a:r>
              <a:rPr sz="2800" dirty="0">
                <a:latin typeface="Tahoma"/>
                <a:cs typeface="Tahoma"/>
              </a:rPr>
              <a:t>character</a:t>
            </a:r>
            <a:r>
              <a:rPr sz="2800" spc="-5" dirty="0">
                <a:latin typeface="Tahoma"/>
                <a:cs typeface="Tahoma"/>
              </a:rPr>
              <a:t> </a:t>
            </a:r>
            <a:r>
              <a:rPr sz="2800" dirty="0">
                <a:latin typeface="Tahoma"/>
                <a:cs typeface="Tahoma"/>
              </a:rPr>
              <a:t>bytes</a:t>
            </a:r>
            <a:r>
              <a:rPr sz="2800" spc="-5" dirty="0">
                <a:latin typeface="Tahoma"/>
                <a:cs typeface="Tahoma"/>
              </a:rPr>
              <a:t> </a:t>
            </a:r>
            <a:r>
              <a:rPr sz="2800" dirty="0">
                <a:latin typeface="Tahoma"/>
                <a:cs typeface="Tahoma"/>
              </a:rPr>
              <a:t>serially</a:t>
            </a:r>
            <a:endParaRPr sz="2800">
              <a:latin typeface="Tahoma"/>
              <a:cs typeface="Tahoma"/>
            </a:endParaRPr>
          </a:p>
        </p:txBody>
      </p:sp>
      <p:sp>
        <p:nvSpPr>
          <p:cNvPr id="6" name="object 6"/>
          <p:cNvSpPr txBox="1"/>
          <p:nvPr/>
        </p:nvSpPr>
        <p:spPr>
          <a:xfrm>
            <a:off x="3597535" y="1264411"/>
            <a:ext cx="6202680" cy="5284470"/>
          </a:xfrm>
          <a:prstGeom prst="rect">
            <a:avLst/>
          </a:prstGeom>
        </p:spPr>
        <p:txBody>
          <a:bodyPr vert="horz" wrap="square" lIns="0" tIns="85725" rIns="0" bIns="0" rtlCol="0">
            <a:spAutoFit/>
          </a:bodyPr>
          <a:lstStyle/>
          <a:p>
            <a:pPr marL="393700" marR="100965" indent="-381000">
              <a:lnSpc>
                <a:spcPct val="79900"/>
              </a:lnSpc>
              <a:spcBef>
                <a:spcPts val="675"/>
              </a:spcBef>
              <a:buClr>
                <a:srgbClr val="FF0000"/>
              </a:buClr>
              <a:buSzPct val="75000"/>
              <a:buAutoNum type="arabicPeriod"/>
              <a:tabLst>
                <a:tab pos="393065" algn="l"/>
                <a:tab pos="393700" algn="l"/>
              </a:tabLst>
            </a:pPr>
            <a:r>
              <a:rPr sz="2400" dirty="0">
                <a:solidFill>
                  <a:srgbClr val="545471"/>
                </a:solidFill>
                <a:latin typeface="Tahoma"/>
                <a:cs typeface="Tahoma"/>
              </a:rPr>
              <a:t>TMOD </a:t>
            </a:r>
            <a:r>
              <a:rPr sz="2400" spc="-5" dirty="0">
                <a:solidFill>
                  <a:srgbClr val="545471"/>
                </a:solidFill>
                <a:latin typeface="Tahoma"/>
                <a:cs typeface="Tahoma"/>
              </a:rPr>
              <a:t>register</a:t>
            </a:r>
            <a:r>
              <a:rPr sz="2400" spc="5" dirty="0">
                <a:solidFill>
                  <a:srgbClr val="545471"/>
                </a:solidFill>
                <a:latin typeface="Tahoma"/>
                <a:cs typeface="Tahoma"/>
              </a:rPr>
              <a:t> </a:t>
            </a:r>
            <a:r>
              <a:rPr sz="2400" spc="-5" dirty="0">
                <a:solidFill>
                  <a:srgbClr val="545471"/>
                </a:solidFill>
                <a:latin typeface="Tahoma"/>
                <a:cs typeface="Tahoma"/>
              </a:rPr>
              <a:t>is</a:t>
            </a:r>
            <a:r>
              <a:rPr sz="2400" dirty="0">
                <a:solidFill>
                  <a:srgbClr val="545471"/>
                </a:solidFill>
                <a:latin typeface="Tahoma"/>
                <a:cs typeface="Tahoma"/>
              </a:rPr>
              <a:t> </a:t>
            </a:r>
            <a:r>
              <a:rPr sz="2400" spc="-5" dirty="0">
                <a:solidFill>
                  <a:srgbClr val="545471"/>
                </a:solidFill>
                <a:latin typeface="Tahoma"/>
                <a:cs typeface="Tahoma"/>
              </a:rPr>
              <a:t>loaded</a:t>
            </a:r>
            <a:r>
              <a:rPr sz="2400" spc="5" dirty="0">
                <a:solidFill>
                  <a:srgbClr val="545471"/>
                </a:solidFill>
                <a:latin typeface="Tahoma"/>
                <a:cs typeface="Tahoma"/>
              </a:rPr>
              <a:t> </a:t>
            </a:r>
            <a:r>
              <a:rPr sz="2400" spc="-5" dirty="0">
                <a:solidFill>
                  <a:srgbClr val="545471"/>
                </a:solidFill>
                <a:latin typeface="Tahoma"/>
                <a:cs typeface="Tahoma"/>
              </a:rPr>
              <a:t>with</a:t>
            </a:r>
            <a:r>
              <a:rPr sz="2400" dirty="0">
                <a:solidFill>
                  <a:srgbClr val="545471"/>
                </a:solidFill>
                <a:latin typeface="Tahoma"/>
                <a:cs typeface="Tahoma"/>
              </a:rPr>
              <a:t> </a:t>
            </a: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value </a:t>
            </a:r>
            <a:r>
              <a:rPr sz="2400" dirty="0">
                <a:solidFill>
                  <a:srgbClr val="545471"/>
                </a:solidFill>
                <a:latin typeface="Tahoma"/>
                <a:cs typeface="Tahoma"/>
              </a:rPr>
              <a:t> </a:t>
            </a:r>
            <a:r>
              <a:rPr sz="2400" spc="-5" dirty="0">
                <a:solidFill>
                  <a:srgbClr val="545471"/>
                </a:solidFill>
                <a:latin typeface="Tahoma"/>
                <a:cs typeface="Tahoma"/>
              </a:rPr>
              <a:t>20H,</a:t>
            </a:r>
            <a:r>
              <a:rPr sz="2400" spc="5" dirty="0">
                <a:solidFill>
                  <a:srgbClr val="545471"/>
                </a:solidFill>
                <a:latin typeface="Tahoma"/>
                <a:cs typeface="Tahoma"/>
              </a:rPr>
              <a:t> </a:t>
            </a:r>
            <a:r>
              <a:rPr sz="2400" spc="-5" dirty="0">
                <a:solidFill>
                  <a:srgbClr val="545471"/>
                </a:solidFill>
                <a:latin typeface="Tahoma"/>
                <a:cs typeface="Tahoma"/>
              </a:rPr>
              <a:t>indicating</a:t>
            </a:r>
            <a:r>
              <a:rPr sz="2400" spc="5" dirty="0">
                <a:solidFill>
                  <a:srgbClr val="545471"/>
                </a:solidFill>
                <a:latin typeface="Tahoma"/>
                <a:cs typeface="Tahoma"/>
              </a:rPr>
              <a:t> </a:t>
            </a: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use</a:t>
            </a:r>
            <a:r>
              <a:rPr sz="2400" spc="5" dirty="0">
                <a:solidFill>
                  <a:srgbClr val="545471"/>
                </a:solidFill>
                <a:latin typeface="Tahoma"/>
                <a:cs typeface="Tahoma"/>
              </a:rPr>
              <a:t> </a:t>
            </a:r>
            <a:r>
              <a:rPr sz="2400" spc="-5" dirty="0">
                <a:solidFill>
                  <a:srgbClr val="545471"/>
                </a:solidFill>
                <a:latin typeface="Tahoma"/>
                <a:cs typeface="Tahoma"/>
              </a:rPr>
              <a:t>of</a:t>
            </a:r>
            <a:r>
              <a:rPr sz="2400" spc="5" dirty="0">
                <a:solidFill>
                  <a:srgbClr val="545471"/>
                </a:solidFill>
                <a:latin typeface="Tahoma"/>
                <a:cs typeface="Tahoma"/>
              </a:rPr>
              <a:t> </a:t>
            </a:r>
            <a:r>
              <a:rPr sz="2400" spc="-5" dirty="0">
                <a:solidFill>
                  <a:srgbClr val="545471"/>
                </a:solidFill>
                <a:latin typeface="Tahoma"/>
                <a:cs typeface="Tahoma"/>
              </a:rPr>
              <a:t>timer</a:t>
            </a:r>
            <a:r>
              <a:rPr sz="2400" spc="5" dirty="0">
                <a:solidFill>
                  <a:srgbClr val="545471"/>
                </a:solidFill>
                <a:latin typeface="Tahoma"/>
                <a:cs typeface="Tahoma"/>
              </a:rPr>
              <a:t> </a:t>
            </a:r>
            <a:r>
              <a:rPr sz="2400" dirty="0">
                <a:solidFill>
                  <a:srgbClr val="545471"/>
                </a:solidFill>
                <a:latin typeface="Tahoma"/>
                <a:cs typeface="Tahoma"/>
              </a:rPr>
              <a:t>1</a:t>
            </a:r>
            <a:r>
              <a:rPr sz="2400" spc="5" dirty="0">
                <a:solidFill>
                  <a:srgbClr val="545471"/>
                </a:solidFill>
                <a:latin typeface="Tahoma"/>
                <a:cs typeface="Tahoma"/>
              </a:rPr>
              <a:t> </a:t>
            </a:r>
            <a:r>
              <a:rPr sz="2400" dirty="0">
                <a:solidFill>
                  <a:srgbClr val="545471"/>
                </a:solidFill>
                <a:latin typeface="Tahoma"/>
                <a:cs typeface="Tahoma"/>
              </a:rPr>
              <a:t>in</a:t>
            </a:r>
            <a:r>
              <a:rPr sz="2400" spc="5" dirty="0">
                <a:solidFill>
                  <a:srgbClr val="545471"/>
                </a:solidFill>
                <a:latin typeface="Tahoma"/>
                <a:cs typeface="Tahoma"/>
              </a:rPr>
              <a:t> </a:t>
            </a:r>
            <a:r>
              <a:rPr sz="2400" spc="-5" dirty="0">
                <a:solidFill>
                  <a:srgbClr val="545471"/>
                </a:solidFill>
                <a:latin typeface="Tahoma"/>
                <a:cs typeface="Tahoma"/>
              </a:rPr>
              <a:t>mode </a:t>
            </a:r>
            <a:r>
              <a:rPr sz="2400" spc="-735" dirty="0">
                <a:solidFill>
                  <a:srgbClr val="545471"/>
                </a:solidFill>
                <a:latin typeface="Tahoma"/>
                <a:cs typeface="Tahoma"/>
              </a:rPr>
              <a:t> </a:t>
            </a:r>
            <a:r>
              <a:rPr sz="2400" dirty="0">
                <a:solidFill>
                  <a:srgbClr val="545471"/>
                </a:solidFill>
                <a:latin typeface="Tahoma"/>
                <a:cs typeface="Tahoma"/>
              </a:rPr>
              <a:t>2 </a:t>
            </a:r>
            <a:r>
              <a:rPr sz="2400" spc="-5" dirty="0">
                <a:solidFill>
                  <a:srgbClr val="545471"/>
                </a:solidFill>
                <a:latin typeface="Tahoma"/>
                <a:cs typeface="Tahoma"/>
              </a:rPr>
              <a:t>(8-bit</a:t>
            </a:r>
            <a:r>
              <a:rPr sz="2400" dirty="0">
                <a:solidFill>
                  <a:srgbClr val="545471"/>
                </a:solidFill>
                <a:latin typeface="Tahoma"/>
                <a:cs typeface="Tahoma"/>
              </a:rPr>
              <a:t> </a:t>
            </a:r>
            <a:r>
              <a:rPr sz="2400" spc="-5" dirty="0">
                <a:solidFill>
                  <a:srgbClr val="545471"/>
                </a:solidFill>
                <a:latin typeface="Tahoma"/>
                <a:cs typeface="Tahoma"/>
              </a:rPr>
              <a:t>auto-reload)</a:t>
            </a:r>
            <a:r>
              <a:rPr sz="2400" spc="5" dirty="0">
                <a:solidFill>
                  <a:srgbClr val="545471"/>
                </a:solidFill>
                <a:latin typeface="Tahoma"/>
                <a:cs typeface="Tahoma"/>
              </a:rPr>
              <a:t> </a:t>
            </a:r>
            <a:r>
              <a:rPr sz="2400" spc="-5" dirty="0">
                <a:solidFill>
                  <a:srgbClr val="545471"/>
                </a:solidFill>
                <a:latin typeface="Tahoma"/>
                <a:cs typeface="Tahoma"/>
              </a:rPr>
              <a:t>to</a:t>
            </a:r>
            <a:r>
              <a:rPr sz="2400" dirty="0">
                <a:solidFill>
                  <a:srgbClr val="545471"/>
                </a:solidFill>
                <a:latin typeface="Tahoma"/>
                <a:cs typeface="Tahoma"/>
              </a:rPr>
              <a:t> </a:t>
            </a:r>
            <a:r>
              <a:rPr sz="2400" spc="-5" dirty="0">
                <a:solidFill>
                  <a:srgbClr val="545471"/>
                </a:solidFill>
                <a:latin typeface="Tahoma"/>
                <a:cs typeface="Tahoma"/>
              </a:rPr>
              <a:t>set</a:t>
            </a:r>
            <a:r>
              <a:rPr sz="2400" dirty="0">
                <a:solidFill>
                  <a:srgbClr val="545471"/>
                </a:solidFill>
                <a:latin typeface="Tahoma"/>
                <a:cs typeface="Tahoma"/>
              </a:rPr>
              <a:t> baud</a:t>
            </a:r>
            <a:r>
              <a:rPr sz="2400" spc="5" dirty="0">
                <a:solidFill>
                  <a:srgbClr val="545471"/>
                </a:solidFill>
                <a:latin typeface="Tahoma"/>
                <a:cs typeface="Tahoma"/>
              </a:rPr>
              <a:t> </a:t>
            </a:r>
            <a:r>
              <a:rPr sz="2400" spc="-5" dirty="0">
                <a:solidFill>
                  <a:srgbClr val="545471"/>
                </a:solidFill>
                <a:latin typeface="Tahoma"/>
                <a:cs typeface="Tahoma"/>
              </a:rPr>
              <a:t>rate</a:t>
            </a:r>
            <a:endParaRPr sz="2400">
              <a:latin typeface="Tahoma"/>
              <a:cs typeface="Tahoma"/>
            </a:endParaRPr>
          </a:p>
          <a:p>
            <a:pPr marL="393700" marR="274320" indent="-381000">
              <a:lnSpc>
                <a:spcPct val="80000"/>
              </a:lnSpc>
              <a:spcBef>
                <a:spcPts val="570"/>
              </a:spcBef>
              <a:buClr>
                <a:srgbClr val="FF0000"/>
              </a:buClr>
              <a:buSzPct val="75000"/>
              <a:buAutoNum type="arabicPeriod"/>
              <a:tabLst>
                <a:tab pos="393065" algn="l"/>
                <a:tab pos="393700" algn="l"/>
              </a:tabLst>
            </a:pP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TH1</a:t>
            </a:r>
            <a:r>
              <a:rPr sz="2400" spc="5" dirty="0">
                <a:solidFill>
                  <a:srgbClr val="545471"/>
                </a:solidFill>
                <a:latin typeface="Tahoma"/>
                <a:cs typeface="Tahoma"/>
              </a:rPr>
              <a:t> </a:t>
            </a:r>
            <a:r>
              <a:rPr sz="2400" spc="-5" dirty="0">
                <a:solidFill>
                  <a:srgbClr val="545471"/>
                </a:solidFill>
                <a:latin typeface="Tahoma"/>
                <a:cs typeface="Tahoma"/>
              </a:rPr>
              <a:t>is</a:t>
            </a:r>
            <a:r>
              <a:rPr sz="2400" spc="5" dirty="0">
                <a:solidFill>
                  <a:srgbClr val="545471"/>
                </a:solidFill>
                <a:latin typeface="Tahoma"/>
                <a:cs typeface="Tahoma"/>
              </a:rPr>
              <a:t> </a:t>
            </a:r>
            <a:r>
              <a:rPr sz="2400" spc="-5" dirty="0">
                <a:solidFill>
                  <a:srgbClr val="545471"/>
                </a:solidFill>
                <a:latin typeface="Tahoma"/>
                <a:cs typeface="Tahoma"/>
              </a:rPr>
              <a:t>loaded</a:t>
            </a:r>
            <a:r>
              <a:rPr sz="2400" spc="5" dirty="0">
                <a:solidFill>
                  <a:srgbClr val="545471"/>
                </a:solidFill>
                <a:latin typeface="Tahoma"/>
                <a:cs typeface="Tahoma"/>
              </a:rPr>
              <a:t> </a:t>
            </a:r>
            <a:r>
              <a:rPr sz="2400" spc="-5" dirty="0">
                <a:solidFill>
                  <a:srgbClr val="545471"/>
                </a:solidFill>
                <a:latin typeface="Tahoma"/>
                <a:cs typeface="Tahoma"/>
              </a:rPr>
              <a:t>with</a:t>
            </a:r>
            <a:r>
              <a:rPr sz="2400" spc="10" dirty="0">
                <a:solidFill>
                  <a:srgbClr val="545471"/>
                </a:solidFill>
                <a:latin typeface="Tahoma"/>
                <a:cs typeface="Tahoma"/>
              </a:rPr>
              <a:t> </a:t>
            </a:r>
            <a:r>
              <a:rPr sz="2400" spc="-5" dirty="0">
                <a:solidFill>
                  <a:srgbClr val="545471"/>
                </a:solidFill>
                <a:latin typeface="Tahoma"/>
                <a:cs typeface="Tahoma"/>
              </a:rPr>
              <a:t>one</a:t>
            </a:r>
            <a:r>
              <a:rPr sz="2400" spc="5" dirty="0">
                <a:solidFill>
                  <a:srgbClr val="545471"/>
                </a:solidFill>
                <a:latin typeface="Tahoma"/>
                <a:cs typeface="Tahoma"/>
              </a:rPr>
              <a:t> </a:t>
            </a:r>
            <a:r>
              <a:rPr sz="2400" spc="-5" dirty="0">
                <a:solidFill>
                  <a:srgbClr val="545471"/>
                </a:solidFill>
                <a:latin typeface="Tahoma"/>
                <a:cs typeface="Tahoma"/>
              </a:rPr>
              <a:t>of</a:t>
            </a:r>
            <a:r>
              <a:rPr sz="2400" spc="5" dirty="0">
                <a:solidFill>
                  <a:srgbClr val="545471"/>
                </a:solidFill>
                <a:latin typeface="Tahoma"/>
                <a:cs typeface="Tahoma"/>
              </a:rPr>
              <a:t> </a:t>
            </a: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values </a:t>
            </a:r>
            <a:r>
              <a:rPr sz="2400" spc="-735" dirty="0">
                <a:solidFill>
                  <a:srgbClr val="545471"/>
                </a:solidFill>
                <a:latin typeface="Tahoma"/>
                <a:cs typeface="Tahoma"/>
              </a:rPr>
              <a:t> </a:t>
            </a:r>
            <a:r>
              <a:rPr sz="2400" spc="-5" dirty="0">
                <a:solidFill>
                  <a:srgbClr val="545471"/>
                </a:solidFill>
                <a:latin typeface="Tahoma"/>
                <a:cs typeface="Tahoma"/>
              </a:rPr>
              <a:t>to set </a:t>
            </a:r>
            <a:r>
              <a:rPr sz="2400" dirty="0">
                <a:solidFill>
                  <a:srgbClr val="545471"/>
                </a:solidFill>
                <a:latin typeface="Tahoma"/>
                <a:cs typeface="Tahoma"/>
              </a:rPr>
              <a:t>baud </a:t>
            </a:r>
            <a:r>
              <a:rPr sz="2400" spc="-5" dirty="0">
                <a:solidFill>
                  <a:srgbClr val="545471"/>
                </a:solidFill>
                <a:latin typeface="Tahoma"/>
                <a:cs typeface="Tahoma"/>
              </a:rPr>
              <a:t>rate for serial</a:t>
            </a:r>
            <a:r>
              <a:rPr sz="2400" dirty="0">
                <a:solidFill>
                  <a:srgbClr val="545471"/>
                </a:solidFill>
                <a:latin typeface="Tahoma"/>
                <a:cs typeface="Tahoma"/>
              </a:rPr>
              <a:t> </a:t>
            </a:r>
            <a:r>
              <a:rPr sz="2400" spc="-5" dirty="0">
                <a:solidFill>
                  <a:srgbClr val="545471"/>
                </a:solidFill>
                <a:latin typeface="Tahoma"/>
                <a:cs typeface="Tahoma"/>
              </a:rPr>
              <a:t>data </a:t>
            </a:r>
            <a:r>
              <a:rPr sz="2400" spc="-10" dirty="0">
                <a:solidFill>
                  <a:srgbClr val="545471"/>
                </a:solidFill>
                <a:latin typeface="Tahoma"/>
                <a:cs typeface="Tahoma"/>
              </a:rPr>
              <a:t>transfer</a:t>
            </a:r>
            <a:endParaRPr sz="2400">
              <a:latin typeface="Tahoma"/>
              <a:cs typeface="Tahoma"/>
            </a:endParaRPr>
          </a:p>
          <a:p>
            <a:pPr marL="393700" marR="25400" indent="-381000" algn="just">
              <a:lnSpc>
                <a:spcPct val="79800"/>
              </a:lnSpc>
              <a:spcBef>
                <a:spcPts val="580"/>
              </a:spcBef>
              <a:buClr>
                <a:srgbClr val="FF0000"/>
              </a:buClr>
              <a:buSzPct val="75000"/>
              <a:buAutoNum type="arabicPeriod"/>
              <a:tabLst>
                <a:tab pos="393700" algn="l"/>
              </a:tabLst>
            </a:pPr>
            <a:r>
              <a:rPr sz="2400" spc="-5" dirty="0">
                <a:solidFill>
                  <a:srgbClr val="545471"/>
                </a:solidFill>
                <a:latin typeface="Tahoma"/>
                <a:cs typeface="Tahoma"/>
              </a:rPr>
              <a:t>The SCON register is loaded with the value </a:t>
            </a:r>
            <a:r>
              <a:rPr sz="2400" spc="-735" dirty="0">
                <a:solidFill>
                  <a:srgbClr val="545471"/>
                </a:solidFill>
                <a:latin typeface="Tahoma"/>
                <a:cs typeface="Tahoma"/>
              </a:rPr>
              <a:t> </a:t>
            </a:r>
            <a:r>
              <a:rPr sz="2400" spc="-5" dirty="0">
                <a:solidFill>
                  <a:srgbClr val="545471"/>
                </a:solidFill>
                <a:latin typeface="Tahoma"/>
                <a:cs typeface="Tahoma"/>
              </a:rPr>
              <a:t>50H, indicating serial mode </a:t>
            </a:r>
            <a:r>
              <a:rPr sz="2400" dirty="0">
                <a:solidFill>
                  <a:srgbClr val="545471"/>
                </a:solidFill>
                <a:latin typeface="Tahoma"/>
                <a:cs typeface="Tahoma"/>
              </a:rPr>
              <a:t>1, </a:t>
            </a:r>
            <a:r>
              <a:rPr sz="2400" spc="-5" dirty="0">
                <a:solidFill>
                  <a:srgbClr val="545471"/>
                </a:solidFill>
                <a:latin typeface="Tahoma"/>
                <a:cs typeface="Tahoma"/>
              </a:rPr>
              <a:t>where </a:t>
            </a:r>
            <a:r>
              <a:rPr sz="2400" dirty="0">
                <a:solidFill>
                  <a:srgbClr val="545471"/>
                </a:solidFill>
                <a:latin typeface="Tahoma"/>
                <a:cs typeface="Tahoma"/>
              </a:rPr>
              <a:t>an </a:t>
            </a:r>
            <a:r>
              <a:rPr sz="2400" spc="-5" dirty="0">
                <a:solidFill>
                  <a:srgbClr val="545471"/>
                </a:solidFill>
                <a:latin typeface="Tahoma"/>
                <a:cs typeface="Tahoma"/>
              </a:rPr>
              <a:t>8- </a:t>
            </a:r>
            <a:r>
              <a:rPr sz="2400" spc="-735" dirty="0">
                <a:solidFill>
                  <a:srgbClr val="545471"/>
                </a:solidFill>
                <a:latin typeface="Tahoma"/>
                <a:cs typeface="Tahoma"/>
              </a:rPr>
              <a:t> </a:t>
            </a:r>
            <a:r>
              <a:rPr sz="2400" spc="-5" dirty="0">
                <a:solidFill>
                  <a:srgbClr val="545471"/>
                </a:solidFill>
                <a:latin typeface="Tahoma"/>
                <a:cs typeface="Tahoma"/>
              </a:rPr>
              <a:t>bit</a:t>
            </a:r>
            <a:r>
              <a:rPr sz="2400" dirty="0">
                <a:solidFill>
                  <a:srgbClr val="545471"/>
                </a:solidFill>
                <a:latin typeface="Tahoma"/>
                <a:cs typeface="Tahoma"/>
              </a:rPr>
              <a:t> </a:t>
            </a:r>
            <a:r>
              <a:rPr sz="2400" spc="-5" dirty="0">
                <a:solidFill>
                  <a:srgbClr val="545471"/>
                </a:solidFill>
                <a:latin typeface="Tahoma"/>
                <a:cs typeface="Tahoma"/>
              </a:rPr>
              <a:t>data</a:t>
            </a:r>
            <a:r>
              <a:rPr sz="2400" spc="5" dirty="0">
                <a:solidFill>
                  <a:srgbClr val="545471"/>
                </a:solidFill>
                <a:latin typeface="Tahoma"/>
                <a:cs typeface="Tahoma"/>
              </a:rPr>
              <a:t> </a:t>
            </a:r>
            <a:r>
              <a:rPr sz="2400" spc="-5" dirty="0">
                <a:solidFill>
                  <a:srgbClr val="545471"/>
                </a:solidFill>
                <a:latin typeface="Tahoma"/>
                <a:cs typeface="Tahoma"/>
              </a:rPr>
              <a:t>is</a:t>
            </a:r>
            <a:r>
              <a:rPr sz="2400" spc="5" dirty="0">
                <a:solidFill>
                  <a:srgbClr val="545471"/>
                </a:solidFill>
                <a:latin typeface="Tahoma"/>
                <a:cs typeface="Tahoma"/>
              </a:rPr>
              <a:t> </a:t>
            </a:r>
            <a:r>
              <a:rPr sz="2400" spc="-5" dirty="0">
                <a:solidFill>
                  <a:srgbClr val="545471"/>
                </a:solidFill>
                <a:latin typeface="Tahoma"/>
                <a:cs typeface="Tahoma"/>
              </a:rPr>
              <a:t>framed</a:t>
            </a:r>
            <a:r>
              <a:rPr sz="2400" spc="5" dirty="0">
                <a:solidFill>
                  <a:srgbClr val="545471"/>
                </a:solidFill>
                <a:latin typeface="Tahoma"/>
                <a:cs typeface="Tahoma"/>
              </a:rPr>
              <a:t> </a:t>
            </a:r>
            <a:r>
              <a:rPr sz="2400" spc="-5" dirty="0">
                <a:solidFill>
                  <a:srgbClr val="545471"/>
                </a:solidFill>
                <a:latin typeface="Tahoma"/>
                <a:cs typeface="Tahoma"/>
              </a:rPr>
              <a:t>with</a:t>
            </a:r>
            <a:r>
              <a:rPr sz="2400" spc="5" dirty="0">
                <a:solidFill>
                  <a:srgbClr val="545471"/>
                </a:solidFill>
                <a:latin typeface="Tahoma"/>
                <a:cs typeface="Tahoma"/>
              </a:rPr>
              <a:t> </a:t>
            </a:r>
            <a:r>
              <a:rPr sz="2400" spc="-5" dirty="0">
                <a:solidFill>
                  <a:srgbClr val="545471"/>
                </a:solidFill>
                <a:latin typeface="Tahoma"/>
                <a:cs typeface="Tahoma"/>
              </a:rPr>
              <a:t>start</a:t>
            </a:r>
            <a:r>
              <a:rPr sz="2400" spc="5" dirty="0">
                <a:solidFill>
                  <a:srgbClr val="545471"/>
                </a:solidFill>
                <a:latin typeface="Tahoma"/>
                <a:cs typeface="Tahoma"/>
              </a:rPr>
              <a:t> </a:t>
            </a:r>
            <a:r>
              <a:rPr sz="2400" dirty="0">
                <a:solidFill>
                  <a:srgbClr val="545471"/>
                </a:solidFill>
                <a:latin typeface="Tahoma"/>
                <a:cs typeface="Tahoma"/>
              </a:rPr>
              <a:t>and</a:t>
            </a:r>
            <a:r>
              <a:rPr sz="2400" spc="5" dirty="0">
                <a:solidFill>
                  <a:srgbClr val="545471"/>
                </a:solidFill>
                <a:latin typeface="Tahoma"/>
                <a:cs typeface="Tahoma"/>
              </a:rPr>
              <a:t> </a:t>
            </a:r>
            <a:r>
              <a:rPr sz="2400" spc="-5" dirty="0">
                <a:solidFill>
                  <a:srgbClr val="545471"/>
                </a:solidFill>
                <a:latin typeface="Tahoma"/>
                <a:cs typeface="Tahoma"/>
              </a:rPr>
              <a:t>stop</a:t>
            </a:r>
            <a:r>
              <a:rPr sz="2400" spc="5" dirty="0">
                <a:solidFill>
                  <a:srgbClr val="545471"/>
                </a:solidFill>
                <a:latin typeface="Tahoma"/>
                <a:cs typeface="Tahoma"/>
              </a:rPr>
              <a:t> </a:t>
            </a:r>
            <a:r>
              <a:rPr sz="2400" spc="-5" dirty="0">
                <a:solidFill>
                  <a:srgbClr val="545471"/>
                </a:solidFill>
                <a:latin typeface="Tahoma"/>
                <a:cs typeface="Tahoma"/>
              </a:rPr>
              <a:t>bits</a:t>
            </a:r>
            <a:endParaRPr sz="2400">
              <a:latin typeface="Tahoma"/>
              <a:cs typeface="Tahoma"/>
            </a:endParaRPr>
          </a:p>
          <a:p>
            <a:pPr marL="393700" indent="-381000" algn="just">
              <a:lnSpc>
                <a:spcPts val="2815"/>
              </a:lnSpc>
              <a:buClr>
                <a:srgbClr val="FF0000"/>
              </a:buClr>
              <a:buSzPct val="75000"/>
              <a:buAutoNum type="arabicPeriod"/>
              <a:tabLst>
                <a:tab pos="393700" algn="l"/>
              </a:tabLst>
            </a:pPr>
            <a:r>
              <a:rPr sz="2400" spc="-5" dirty="0">
                <a:solidFill>
                  <a:srgbClr val="545471"/>
                </a:solidFill>
                <a:latin typeface="Tahoma"/>
                <a:cs typeface="Tahoma"/>
              </a:rPr>
              <a:t>TR1</a:t>
            </a:r>
            <a:r>
              <a:rPr sz="2400" spc="-10" dirty="0">
                <a:solidFill>
                  <a:srgbClr val="545471"/>
                </a:solidFill>
                <a:latin typeface="Tahoma"/>
                <a:cs typeface="Tahoma"/>
              </a:rPr>
              <a:t> </a:t>
            </a:r>
            <a:r>
              <a:rPr sz="2400" spc="-5" dirty="0">
                <a:solidFill>
                  <a:srgbClr val="545471"/>
                </a:solidFill>
                <a:latin typeface="Tahoma"/>
                <a:cs typeface="Tahoma"/>
              </a:rPr>
              <a:t>is</a:t>
            </a:r>
            <a:r>
              <a:rPr sz="2400" spc="-10" dirty="0">
                <a:solidFill>
                  <a:srgbClr val="545471"/>
                </a:solidFill>
                <a:latin typeface="Tahoma"/>
                <a:cs typeface="Tahoma"/>
              </a:rPr>
              <a:t> </a:t>
            </a:r>
            <a:r>
              <a:rPr sz="2400" spc="-5" dirty="0">
                <a:solidFill>
                  <a:srgbClr val="545471"/>
                </a:solidFill>
                <a:latin typeface="Tahoma"/>
                <a:cs typeface="Tahoma"/>
              </a:rPr>
              <a:t>set to</a:t>
            </a:r>
            <a:r>
              <a:rPr sz="2400" spc="-10" dirty="0">
                <a:solidFill>
                  <a:srgbClr val="545471"/>
                </a:solidFill>
                <a:latin typeface="Tahoma"/>
                <a:cs typeface="Tahoma"/>
              </a:rPr>
              <a:t> </a:t>
            </a:r>
            <a:r>
              <a:rPr sz="2400" dirty="0">
                <a:solidFill>
                  <a:srgbClr val="545471"/>
                </a:solidFill>
                <a:latin typeface="Tahoma"/>
                <a:cs typeface="Tahoma"/>
              </a:rPr>
              <a:t>1</a:t>
            </a:r>
            <a:r>
              <a:rPr sz="2400" spc="-5" dirty="0">
                <a:solidFill>
                  <a:srgbClr val="545471"/>
                </a:solidFill>
                <a:latin typeface="Tahoma"/>
                <a:cs typeface="Tahoma"/>
              </a:rPr>
              <a:t> to</a:t>
            </a:r>
            <a:r>
              <a:rPr sz="2400" spc="-10" dirty="0">
                <a:solidFill>
                  <a:srgbClr val="545471"/>
                </a:solidFill>
                <a:latin typeface="Tahoma"/>
                <a:cs typeface="Tahoma"/>
              </a:rPr>
              <a:t> </a:t>
            </a:r>
            <a:r>
              <a:rPr sz="2400" spc="-5" dirty="0">
                <a:solidFill>
                  <a:srgbClr val="545471"/>
                </a:solidFill>
                <a:latin typeface="Tahoma"/>
                <a:cs typeface="Tahoma"/>
              </a:rPr>
              <a:t>start</a:t>
            </a:r>
            <a:r>
              <a:rPr sz="2400" spc="-10" dirty="0">
                <a:solidFill>
                  <a:srgbClr val="545471"/>
                </a:solidFill>
                <a:latin typeface="Tahoma"/>
                <a:cs typeface="Tahoma"/>
              </a:rPr>
              <a:t> </a:t>
            </a:r>
            <a:r>
              <a:rPr sz="2400" spc="-5" dirty="0">
                <a:solidFill>
                  <a:srgbClr val="545471"/>
                </a:solidFill>
                <a:latin typeface="Tahoma"/>
                <a:cs typeface="Tahoma"/>
              </a:rPr>
              <a:t>timer </a:t>
            </a:r>
            <a:r>
              <a:rPr sz="2400" dirty="0">
                <a:solidFill>
                  <a:srgbClr val="545471"/>
                </a:solidFill>
                <a:latin typeface="Tahoma"/>
                <a:cs typeface="Tahoma"/>
              </a:rPr>
              <a:t>1</a:t>
            </a:r>
            <a:endParaRPr sz="2400">
              <a:latin typeface="Tahoma"/>
              <a:cs typeface="Tahoma"/>
            </a:endParaRPr>
          </a:p>
          <a:p>
            <a:pPr marL="393700" indent="-381000" algn="just">
              <a:lnSpc>
                <a:spcPts val="2815"/>
              </a:lnSpc>
              <a:buClr>
                <a:srgbClr val="FF0000"/>
              </a:buClr>
              <a:buSzPct val="75000"/>
              <a:buAutoNum type="arabicPeriod"/>
              <a:tabLst>
                <a:tab pos="393700" algn="l"/>
              </a:tabLst>
            </a:pPr>
            <a:r>
              <a:rPr sz="2400" dirty="0">
                <a:solidFill>
                  <a:srgbClr val="545471"/>
                </a:solidFill>
                <a:latin typeface="Tahoma"/>
                <a:cs typeface="Tahoma"/>
              </a:rPr>
              <a:t>TI </a:t>
            </a:r>
            <a:r>
              <a:rPr sz="2400" spc="-5" dirty="0">
                <a:solidFill>
                  <a:srgbClr val="545471"/>
                </a:solidFill>
                <a:latin typeface="Tahoma"/>
                <a:cs typeface="Tahoma"/>
              </a:rPr>
              <a:t>is</a:t>
            </a:r>
            <a:r>
              <a:rPr sz="2400" spc="5" dirty="0">
                <a:solidFill>
                  <a:srgbClr val="545471"/>
                </a:solidFill>
                <a:latin typeface="Tahoma"/>
                <a:cs typeface="Tahoma"/>
              </a:rPr>
              <a:t> </a:t>
            </a:r>
            <a:r>
              <a:rPr sz="2400" spc="-5" dirty="0">
                <a:solidFill>
                  <a:srgbClr val="545471"/>
                </a:solidFill>
                <a:latin typeface="Tahoma"/>
                <a:cs typeface="Tahoma"/>
              </a:rPr>
              <a:t>cleared</a:t>
            </a:r>
            <a:r>
              <a:rPr sz="2400" dirty="0">
                <a:solidFill>
                  <a:srgbClr val="545471"/>
                </a:solidFill>
                <a:latin typeface="Tahoma"/>
                <a:cs typeface="Tahoma"/>
              </a:rPr>
              <a:t> by</a:t>
            </a:r>
            <a:r>
              <a:rPr sz="2400" spc="-5" dirty="0">
                <a:solidFill>
                  <a:srgbClr val="545471"/>
                </a:solidFill>
                <a:latin typeface="Tahoma"/>
                <a:cs typeface="Tahoma"/>
              </a:rPr>
              <a:t> </a:t>
            </a:r>
            <a:r>
              <a:rPr sz="2400" spc="-10" dirty="0">
                <a:solidFill>
                  <a:srgbClr val="545471"/>
                </a:solidFill>
                <a:latin typeface="Courier New"/>
                <a:cs typeface="Courier New"/>
              </a:rPr>
              <a:t>CL</a:t>
            </a:r>
            <a:r>
              <a:rPr sz="2400" spc="-5" dirty="0">
                <a:solidFill>
                  <a:srgbClr val="545471"/>
                </a:solidFill>
                <a:latin typeface="Courier New"/>
                <a:cs typeface="Courier New"/>
              </a:rPr>
              <a:t>R </a:t>
            </a:r>
            <a:r>
              <a:rPr sz="2400" spc="-10" dirty="0">
                <a:solidFill>
                  <a:srgbClr val="545471"/>
                </a:solidFill>
                <a:latin typeface="Courier New"/>
                <a:cs typeface="Courier New"/>
              </a:rPr>
              <a:t>T</a:t>
            </a:r>
            <a:r>
              <a:rPr sz="2400" spc="-5" dirty="0">
                <a:solidFill>
                  <a:srgbClr val="545471"/>
                </a:solidFill>
                <a:latin typeface="Courier New"/>
                <a:cs typeface="Courier New"/>
              </a:rPr>
              <a:t>I</a:t>
            </a:r>
            <a:r>
              <a:rPr sz="2400" spc="-695" dirty="0">
                <a:solidFill>
                  <a:srgbClr val="545471"/>
                </a:solidFill>
                <a:latin typeface="Courier New"/>
                <a:cs typeface="Courier New"/>
              </a:rPr>
              <a:t> </a:t>
            </a:r>
            <a:r>
              <a:rPr sz="2400" spc="-10" dirty="0">
                <a:solidFill>
                  <a:srgbClr val="545471"/>
                </a:solidFill>
                <a:latin typeface="Tahoma"/>
                <a:cs typeface="Tahoma"/>
              </a:rPr>
              <a:t>instruction</a:t>
            </a:r>
            <a:endParaRPr sz="2400">
              <a:latin typeface="Tahoma"/>
              <a:cs typeface="Tahoma"/>
            </a:endParaRPr>
          </a:p>
          <a:p>
            <a:pPr marL="393700" marR="902335" indent="-381000">
              <a:lnSpc>
                <a:spcPct val="79800"/>
              </a:lnSpc>
              <a:spcBef>
                <a:spcPts val="700"/>
              </a:spcBef>
              <a:buClr>
                <a:srgbClr val="FF0000"/>
              </a:buClr>
              <a:buSzPct val="75000"/>
              <a:buAutoNum type="arabicPeriod"/>
              <a:tabLst>
                <a:tab pos="393065" algn="l"/>
                <a:tab pos="393700" algn="l"/>
              </a:tabLst>
            </a:pP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character</a:t>
            </a:r>
            <a:r>
              <a:rPr sz="2400" spc="5" dirty="0">
                <a:solidFill>
                  <a:srgbClr val="545471"/>
                </a:solidFill>
                <a:latin typeface="Tahoma"/>
                <a:cs typeface="Tahoma"/>
              </a:rPr>
              <a:t> </a:t>
            </a:r>
            <a:r>
              <a:rPr sz="2400" spc="-5" dirty="0">
                <a:solidFill>
                  <a:srgbClr val="545471"/>
                </a:solidFill>
                <a:latin typeface="Tahoma"/>
                <a:cs typeface="Tahoma"/>
              </a:rPr>
              <a:t>byte</a:t>
            </a:r>
            <a:r>
              <a:rPr sz="2400" spc="10" dirty="0">
                <a:solidFill>
                  <a:srgbClr val="545471"/>
                </a:solidFill>
                <a:latin typeface="Tahoma"/>
                <a:cs typeface="Tahoma"/>
              </a:rPr>
              <a:t> </a:t>
            </a:r>
            <a:r>
              <a:rPr sz="2400" spc="-5" dirty="0">
                <a:solidFill>
                  <a:srgbClr val="545471"/>
                </a:solidFill>
                <a:latin typeface="Tahoma"/>
                <a:cs typeface="Tahoma"/>
              </a:rPr>
              <a:t>to</a:t>
            </a:r>
            <a:r>
              <a:rPr sz="2400" spc="5" dirty="0">
                <a:solidFill>
                  <a:srgbClr val="545471"/>
                </a:solidFill>
                <a:latin typeface="Tahoma"/>
                <a:cs typeface="Tahoma"/>
              </a:rPr>
              <a:t> </a:t>
            </a:r>
            <a:r>
              <a:rPr sz="2400" spc="-5" dirty="0">
                <a:solidFill>
                  <a:srgbClr val="545471"/>
                </a:solidFill>
                <a:latin typeface="Tahoma"/>
                <a:cs typeface="Tahoma"/>
              </a:rPr>
              <a:t>be</a:t>
            </a:r>
            <a:r>
              <a:rPr sz="2400" spc="10" dirty="0">
                <a:solidFill>
                  <a:srgbClr val="545471"/>
                </a:solidFill>
                <a:latin typeface="Tahoma"/>
                <a:cs typeface="Tahoma"/>
              </a:rPr>
              <a:t> </a:t>
            </a:r>
            <a:r>
              <a:rPr sz="2400" spc="-5" dirty="0">
                <a:solidFill>
                  <a:srgbClr val="545471"/>
                </a:solidFill>
                <a:latin typeface="Tahoma"/>
                <a:cs typeface="Tahoma"/>
              </a:rPr>
              <a:t>transferred </a:t>
            </a:r>
            <a:r>
              <a:rPr sz="2400" spc="-740" dirty="0">
                <a:solidFill>
                  <a:srgbClr val="545471"/>
                </a:solidFill>
                <a:latin typeface="Tahoma"/>
                <a:cs typeface="Tahoma"/>
              </a:rPr>
              <a:t> </a:t>
            </a:r>
            <a:r>
              <a:rPr sz="2400" spc="-5" dirty="0">
                <a:solidFill>
                  <a:srgbClr val="545471"/>
                </a:solidFill>
                <a:latin typeface="Tahoma"/>
                <a:cs typeface="Tahoma"/>
              </a:rPr>
              <a:t>serially</a:t>
            </a:r>
            <a:r>
              <a:rPr sz="2400" spc="5" dirty="0">
                <a:solidFill>
                  <a:srgbClr val="545471"/>
                </a:solidFill>
                <a:latin typeface="Tahoma"/>
                <a:cs typeface="Tahoma"/>
              </a:rPr>
              <a:t> </a:t>
            </a:r>
            <a:r>
              <a:rPr sz="2400" spc="-5" dirty="0">
                <a:solidFill>
                  <a:srgbClr val="545471"/>
                </a:solidFill>
                <a:latin typeface="Tahoma"/>
                <a:cs typeface="Tahoma"/>
              </a:rPr>
              <a:t>is</a:t>
            </a:r>
            <a:r>
              <a:rPr sz="2400" spc="15" dirty="0">
                <a:solidFill>
                  <a:srgbClr val="545471"/>
                </a:solidFill>
                <a:latin typeface="Tahoma"/>
                <a:cs typeface="Tahoma"/>
              </a:rPr>
              <a:t> </a:t>
            </a:r>
            <a:r>
              <a:rPr sz="2400" spc="-5" dirty="0">
                <a:solidFill>
                  <a:srgbClr val="545471"/>
                </a:solidFill>
                <a:latin typeface="Tahoma"/>
                <a:cs typeface="Tahoma"/>
              </a:rPr>
              <a:t>written</a:t>
            </a:r>
            <a:r>
              <a:rPr sz="2400" spc="5" dirty="0">
                <a:solidFill>
                  <a:srgbClr val="545471"/>
                </a:solidFill>
                <a:latin typeface="Tahoma"/>
                <a:cs typeface="Tahoma"/>
              </a:rPr>
              <a:t> </a:t>
            </a:r>
            <a:r>
              <a:rPr sz="2400" spc="-5" dirty="0">
                <a:solidFill>
                  <a:srgbClr val="545471"/>
                </a:solidFill>
                <a:latin typeface="Tahoma"/>
                <a:cs typeface="Tahoma"/>
              </a:rPr>
              <a:t>into</a:t>
            </a:r>
            <a:r>
              <a:rPr sz="2400" spc="15" dirty="0">
                <a:solidFill>
                  <a:srgbClr val="545471"/>
                </a:solidFill>
                <a:latin typeface="Tahoma"/>
                <a:cs typeface="Tahoma"/>
              </a:rPr>
              <a:t> </a:t>
            </a:r>
            <a:r>
              <a:rPr sz="2400" spc="-5" dirty="0">
                <a:solidFill>
                  <a:srgbClr val="545471"/>
                </a:solidFill>
                <a:latin typeface="Tahoma"/>
                <a:cs typeface="Tahoma"/>
              </a:rPr>
              <a:t>SBUF</a:t>
            </a:r>
            <a:r>
              <a:rPr sz="2400" spc="5" dirty="0">
                <a:solidFill>
                  <a:srgbClr val="545471"/>
                </a:solidFill>
                <a:latin typeface="Tahoma"/>
                <a:cs typeface="Tahoma"/>
              </a:rPr>
              <a:t> </a:t>
            </a:r>
            <a:r>
              <a:rPr sz="2400" spc="-5" dirty="0">
                <a:solidFill>
                  <a:srgbClr val="545471"/>
                </a:solidFill>
                <a:latin typeface="Tahoma"/>
                <a:cs typeface="Tahoma"/>
              </a:rPr>
              <a:t>register</a:t>
            </a:r>
            <a:endParaRPr sz="2400">
              <a:latin typeface="Tahoma"/>
              <a:cs typeface="Tahoma"/>
            </a:endParaRPr>
          </a:p>
          <a:p>
            <a:pPr marL="393700" marR="5080" indent="-381000">
              <a:lnSpc>
                <a:spcPct val="79900"/>
              </a:lnSpc>
              <a:spcBef>
                <a:spcPts val="575"/>
              </a:spcBef>
              <a:buClr>
                <a:srgbClr val="FF0000"/>
              </a:buClr>
              <a:buSzPct val="75000"/>
              <a:buAutoNum type="arabicPeriod"/>
              <a:tabLst>
                <a:tab pos="393065" algn="l"/>
                <a:tab pos="393700" algn="l"/>
              </a:tabLst>
            </a:pPr>
            <a:r>
              <a:rPr sz="2400" spc="-5" dirty="0">
                <a:solidFill>
                  <a:srgbClr val="545471"/>
                </a:solidFill>
                <a:latin typeface="Tahoma"/>
                <a:cs typeface="Tahoma"/>
              </a:rPr>
              <a:t>The</a:t>
            </a:r>
            <a:r>
              <a:rPr sz="2400" spc="5" dirty="0">
                <a:solidFill>
                  <a:srgbClr val="545471"/>
                </a:solidFill>
                <a:latin typeface="Tahoma"/>
                <a:cs typeface="Tahoma"/>
              </a:rPr>
              <a:t> </a:t>
            </a:r>
            <a:r>
              <a:rPr sz="2400" dirty="0">
                <a:solidFill>
                  <a:srgbClr val="545471"/>
                </a:solidFill>
                <a:latin typeface="Tahoma"/>
                <a:cs typeface="Tahoma"/>
              </a:rPr>
              <a:t>TI</a:t>
            </a:r>
            <a:r>
              <a:rPr sz="2400" spc="5" dirty="0">
                <a:solidFill>
                  <a:srgbClr val="545471"/>
                </a:solidFill>
                <a:latin typeface="Tahoma"/>
                <a:cs typeface="Tahoma"/>
              </a:rPr>
              <a:t> </a:t>
            </a:r>
            <a:r>
              <a:rPr sz="2400" spc="-5" dirty="0">
                <a:solidFill>
                  <a:srgbClr val="545471"/>
                </a:solidFill>
                <a:latin typeface="Tahoma"/>
                <a:cs typeface="Tahoma"/>
              </a:rPr>
              <a:t>flag</a:t>
            </a:r>
            <a:r>
              <a:rPr sz="2400" spc="5" dirty="0">
                <a:solidFill>
                  <a:srgbClr val="545471"/>
                </a:solidFill>
                <a:latin typeface="Tahoma"/>
                <a:cs typeface="Tahoma"/>
              </a:rPr>
              <a:t> </a:t>
            </a:r>
            <a:r>
              <a:rPr sz="2400" spc="-5" dirty="0">
                <a:solidFill>
                  <a:srgbClr val="545471"/>
                </a:solidFill>
                <a:latin typeface="Tahoma"/>
                <a:cs typeface="Tahoma"/>
              </a:rPr>
              <a:t>bit</a:t>
            </a:r>
            <a:r>
              <a:rPr sz="2400" spc="5" dirty="0">
                <a:solidFill>
                  <a:srgbClr val="545471"/>
                </a:solidFill>
                <a:latin typeface="Tahoma"/>
                <a:cs typeface="Tahoma"/>
              </a:rPr>
              <a:t> </a:t>
            </a:r>
            <a:r>
              <a:rPr sz="2400" spc="-5" dirty="0">
                <a:solidFill>
                  <a:srgbClr val="545471"/>
                </a:solidFill>
                <a:latin typeface="Tahoma"/>
                <a:cs typeface="Tahoma"/>
              </a:rPr>
              <a:t>is</a:t>
            </a:r>
            <a:r>
              <a:rPr sz="2400" spc="5" dirty="0">
                <a:solidFill>
                  <a:srgbClr val="545471"/>
                </a:solidFill>
                <a:latin typeface="Tahoma"/>
                <a:cs typeface="Tahoma"/>
              </a:rPr>
              <a:t> </a:t>
            </a:r>
            <a:r>
              <a:rPr sz="2400" spc="-5" dirty="0">
                <a:solidFill>
                  <a:srgbClr val="545471"/>
                </a:solidFill>
                <a:latin typeface="Tahoma"/>
                <a:cs typeface="Tahoma"/>
              </a:rPr>
              <a:t>monitored</a:t>
            </a:r>
            <a:r>
              <a:rPr sz="2400" spc="5" dirty="0">
                <a:solidFill>
                  <a:srgbClr val="545471"/>
                </a:solidFill>
                <a:latin typeface="Tahoma"/>
                <a:cs typeface="Tahoma"/>
              </a:rPr>
              <a:t> </a:t>
            </a:r>
            <a:r>
              <a:rPr sz="2400" spc="-5" dirty="0">
                <a:solidFill>
                  <a:srgbClr val="545471"/>
                </a:solidFill>
                <a:latin typeface="Tahoma"/>
                <a:cs typeface="Tahoma"/>
              </a:rPr>
              <a:t>with</a:t>
            </a:r>
            <a:r>
              <a:rPr sz="2400" spc="10" dirty="0">
                <a:solidFill>
                  <a:srgbClr val="545471"/>
                </a:solidFill>
                <a:latin typeface="Tahoma"/>
                <a:cs typeface="Tahoma"/>
              </a:rPr>
              <a:t> </a:t>
            </a:r>
            <a:r>
              <a:rPr sz="2400" spc="-5" dirty="0">
                <a:solidFill>
                  <a:srgbClr val="545471"/>
                </a:solidFill>
                <a:latin typeface="Tahoma"/>
                <a:cs typeface="Tahoma"/>
              </a:rPr>
              <a:t>the</a:t>
            </a:r>
            <a:r>
              <a:rPr sz="2400" spc="5" dirty="0">
                <a:solidFill>
                  <a:srgbClr val="545471"/>
                </a:solidFill>
                <a:latin typeface="Tahoma"/>
                <a:cs typeface="Tahoma"/>
              </a:rPr>
              <a:t> </a:t>
            </a:r>
            <a:r>
              <a:rPr sz="2400" spc="-5" dirty="0">
                <a:solidFill>
                  <a:srgbClr val="545471"/>
                </a:solidFill>
                <a:latin typeface="Tahoma"/>
                <a:cs typeface="Tahoma"/>
              </a:rPr>
              <a:t>use</a:t>
            </a:r>
            <a:r>
              <a:rPr sz="2400" spc="5" dirty="0">
                <a:solidFill>
                  <a:srgbClr val="545471"/>
                </a:solidFill>
                <a:latin typeface="Tahoma"/>
                <a:cs typeface="Tahoma"/>
              </a:rPr>
              <a:t> </a:t>
            </a:r>
            <a:r>
              <a:rPr sz="2400" spc="-5" dirty="0">
                <a:solidFill>
                  <a:srgbClr val="545471"/>
                </a:solidFill>
                <a:latin typeface="Tahoma"/>
                <a:cs typeface="Tahoma"/>
              </a:rPr>
              <a:t>of </a:t>
            </a:r>
            <a:r>
              <a:rPr sz="2400" spc="-735" dirty="0">
                <a:solidFill>
                  <a:srgbClr val="545471"/>
                </a:solidFill>
                <a:latin typeface="Tahoma"/>
                <a:cs typeface="Tahoma"/>
              </a:rPr>
              <a:t> </a:t>
            </a:r>
            <a:r>
              <a:rPr sz="2400" spc="-5" dirty="0">
                <a:solidFill>
                  <a:srgbClr val="545471"/>
                </a:solidFill>
                <a:latin typeface="Tahoma"/>
                <a:cs typeface="Tahoma"/>
              </a:rPr>
              <a:t>instruction </a:t>
            </a:r>
            <a:r>
              <a:rPr sz="2400" spc="-5" dirty="0">
                <a:solidFill>
                  <a:srgbClr val="545471"/>
                </a:solidFill>
                <a:latin typeface="Courier New"/>
                <a:cs typeface="Courier New"/>
              </a:rPr>
              <a:t>JNB TI,xx </a:t>
            </a:r>
            <a:r>
              <a:rPr sz="2400" spc="-5" dirty="0">
                <a:solidFill>
                  <a:srgbClr val="545471"/>
                </a:solidFill>
                <a:latin typeface="Tahoma"/>
                <a:cs typeface="Tahoma"/>
              </a:rPr>
              <a:t>to see if the </a:t>
            </a:r>
            <a:r>
              <a:rPr sz="2400" dirty="0">
                <a:solidFill>
                  <a:srgbClr val="545471"/>
                </a:solidFill>
                <a:latin typeface="Tahoma"/>
                <a:cs typeface="Tahoma"/>
              </a:rPr>
              <a:t> </a:t>
            </a:r>
            <a:r>
              <a:rPr sz="2400" spc="-5" dirty="0">
                <a:solidFill>
                  <a:srgbClr val="545471"/>
                </a:solidFill>
                <a:latin typeface="Tahoma"/>
                <a:cs typeface="Tahoma"/>
              </a:rPr>
              <a:t>character</a:t>
            </a:r>
            <a:r>
              <a:rPr sz="2400" spc="5" dirty="0">
                <a:solidFill>
                  <a:srgbClr val="545471"/>
                </a:solidFill>
                <a:latin typeface="Tahoma"/>
                <a:cs typeface="Tahoma"/>
              </a:rPr>
              <a:t> </a:t>
            </a:r>
            <a:r>
              <a:rPr sz="2400" spc="-5" dirty="0">
                <a:solidFill>
                  <a:srgbClr val="545471"/>
                </a:solidFill>
                <a:latin typeface="Tahoma"/>
                <a:cs typeface="Tahoma"/>
              </a:rPr>
              <a:t>has</a:t>
            </a:r>
            <a:r>
              <a:rPr sz="2400" spc="15" dirty="0">
                <a:solidFill>
                  <a:srgbClr val="545471"/>
                </a:solidFill>
                <a:latin typeface="Tahoma"/>
                <a:cs typeface="Tahoma"/>
              </a:rPr>
              <a:t> </a:t>
            </a:r>
            <a:r>
              <a:rPr sz="2400" spc="-5" dirty="0">
                <a:solidFill>
                  <a:srgbClr val="545471"/>
                </a:solidFill>
                <a:latin typeface="Tahoma"/>
                <a:cs typeface="Tahoma"/>
              </a:rPr>
              <a:t>been</a:t>
            </a:r>
            <a:r>
              <a:rPr sz="2400" spc="10" dirty="0">
                <a:solidFill>
                  <a:srgbClr val="545471"/>
                </a:solidFill>
                <a:latin typeface="Tahoma"/>
                <a:cs typeface="Tahoma"/>
              </a:rPr>
              <a:t> </a:t>
            </a:r>
            <a:r>
              <a:rPr sz="2400" spc="-5" dirty="0">
                <a:solidFill>
                  <a:srgbClr val="545471"/>
                </a:solidFill>
                <a:latin typeface="Tahoma"/>
                <a:cs typeface="Tahoma"/>
              </a:rPr>
              <a:t>transferred</a:t>
            </a:r>
            <a:r>
              <a:rPr sz="2400" spc="10" dirty="0">
                <a:solidFill>
                  <a:srgbClr val="545471"/>
                </a:solidFill>
                <a:latin typeface="Tahoma"/>
                <a:cs typeface="Tahoma"/>
              </a:rPr>
              <a:t> </a:t>
            </a:r>
            <a:r>
              <a:rPr sz="2400" spc="-5" dirty="0">
                <a:solidFill>
                  <a:srgbClr val="545471"/>
                </a:solidFill>
                <a:latin typeface="Tahoma"/>
                <a:cs typeface="Tahoma"/>
              </a:rPr>
              <a:t>completely</a:t>
            </a:r>
            <a:endParaRPr sz="2400">
              <a:latin typeface="Tahoma"/>
              <a:cs typeface="Tahoma"/>
            </a:endParaRPr>
          </a:p>
          <a:p>
            <a:pPr marL="393700" indent="-381000">
              <a:lnSpc>
                <a:spcPts val="2875"/>
              </a:lnSpc>
              <a:buClr>
                <a:srgbClr val="FF0000"/>
              </a:buClr>
              <a:buSzPct val="75000"/>
              <a:buAutoNum type="arabicPeriod"/>
              <a:tabLst>
                <a:tab pos="393065" algn="l"/>
                <a:tab pos="393700" algn="l"/>
              </a:tabLst>
            </a:pPr>
            <a:r>
              <a:rPr sz="2400" spc="-5" dirty="0">
                <a:solidFill>
                  <a:srgbClr val="545471"/>
                </a:solidFill>
                <a:latin typeface="Tahoma"/>
                <a:cs typeface="Tahoma"/>
              </a:rPr>
              <a:t>To</a:t>
            </a:r>
            <a:r>
              <a:rPr sz="2400" spc="-10" dirty="0">
                <a:solidFill>
                  <a:srgbClr val="545471"/>
                </a:solidFill>
                <a:latin typeface="Tahoma"/>
                <a:cs typeface="Tahoma"/>
              </a:rPr>
              <a:t> </a:t>
            </a:r>
            <a:r>
              <a:rPr sz="2400" spc="-5" dirty="0">
                <a:solidFill>
                  <a:srgbClr val="545471"/>
                </a:solidFill>
                <a:latin typeface="Tahoma"/>
                <a:cs typeface="Tahoma"/>
              </a:rPr>
              <a:t>transfer</a:t>
            </a:r>
            <a:r>
              <a:rPr sz="2400" spc="-10" dirty="0">
                <a:solidFill>
                  <a:srgbClr val="545471"/>
                </a:solidFill>
                <a:latin typeface="Tahoma"/>
                <a:cs typeface="Tahoma"/>
              </a:rPr>
              <a:t> </a:t>
            </a:r>
            <a:r>
              <a:rPr sz="2400" spc="-5" dirty="0">
                <a:solidFill>
                  <a:srgbClr val="545471"/>
                </a:solidFill>
                <a:latin typeface="Tahoma"/>
                <a:cs typeface="Tahoma"/>
              </a:rPr>
              <a:t>the</a:t>
            </a:r>
            <a:r>
              <a:rPr sz="2400" spc="-15" dirty="0">
                <a:solidFill>
                  <a:srgbClr val="545471"/>
                </a:solidFill>
                <a:latin typeface="Tahoma"/>
                <a:cs typeface="Tahoma"/>
              </a:rPr>
              <a:t> </a:t>
            </a:r>
            <a:r>
              <a:rPr sz="2400" spc="-5" dirty="0">
                <a:solidFill>
                  <a:srgbClr val="545471"/>
                </a:solidFill>
                <a:latin typeface="Tahoma"/>
                <a:cs typeface="Tahoma"/>
              </a:rPr>
              <a:t>next</a:t>
            </a:r>
            <a:r>
              <a:rPr sz="2400" spc="-10" dirty="0">
                <a:solidFill>
                  <a:srgbClr val="545471"/>
                </a:solidFill>
                <a:latin typeface="Tahoma"/>
                <a:cs typeface="Tahoma"/>
              </a:rPr>
              <a:t> </a:t>
            </a:r>
            <a:r>
              <a:rPr sz="2400" spc="-5" dirty="0">
                <a:solidFill>
                  <a:srgbClr val="545471"/>
                </a:solidFill>
                <a:latin typeface="Tahoma"/>
                <a:cs typeface="Tahoma"/>
              </a:rPr>
              <a:t>byte,</a:t>
            </a:r>
            <a:r>
              <a:rPr sz="2400" spc="-10" dirty="0">
                <a:solidFill>
                  <a:srgbClr val="545471"/>
                </a:solidFill>
                <a:latin typeface="Tahoma"/>
                <a:cs typeface="Tahoma"/>
              </a:rPr>
              <a:t> </a:t>
            </a:r>
            <a:r>
              <a:rPr sz="2400" dirty="0">
                <a:solidFill>
                  <a:srgbClr val="545471"/>
                </a:solidFill>
                <a:latin typeface="Tahoma"/>
                <a:cs typeface="Tahoma"/>
              </a:rPr>
              <a:t>go</a:t>
            </a:r>
            <a:r>
              <a:rPr sz="2400" spc="-10" dirty="0">
                <a:solidFill>
                  <a:srgbClr val="545471"/>
                </a:solidFill>
                <a:latin typeface="Tahoma"/>
                <a:cs typeface="Tahoma"/>
              </a:rPr>
              <a:t> </a:t>
            </a:r>
            <a:r>
              <a:rPr sz="2400" spc="-5" dirty="0">
                <a:solidFill>
                  <a:srgbClr val="545471"/>
                </a:solidFill>
                <a:latin typeface="Tahoma"/>
                <a:cs typeface="Tahoma"/>
              </a:rPr>
              <a:t>to</a:t>
            </a:r>
            <a:r>
              <a:rPr sz="2400" spc="-10" dirty="0">
                <a:solidFill>
                  <a:srgbClr val="545471"/>
                </a:solidFill>
                <a:latin typeface="Tahoma"/>
                <a:cs typeface="Tahoma"/>
              </a:rPr>
              <a:t> </a:t>
            </a:r>
            <a:r>
              <a:rPr sz="2400" spc="-5" dirty="0">
                <a:solidFill>
                  <a:srgbClr val="545471"/>
                </a:solidFill>
                <a:latin typeface="Tahoma"/>
                <a:cs typeface="Tahoma"/>
              </a:rPr>
              <a:t>step</a:t>
            </a:r>
            <a:r>
              <a:rPr sz="2400" spc="-10" dirty="0">
                <a:solidFill>
                  <a:srgbClr val="545471"/>
                </a:solidFill>
                <a:latin typeface="Tahoma"/>
                <a:cs typeface="Tahoma"/>
              </a:rPr>
              <a:t> </a:t>
            </a:r>
            <a:r>
              <a:rPr sz="2400" dirty="0">
                <a:solidFill>
                  <a:srgbClr val="545471"/>
                </a:solidFill>
                <a:latin typeface="Tahoma"/>
                <a:cs typeface="Tahoma"/>
              </a:rPr>
              <a:t>5</a:t>
            </a:r>
            <a:endParaRPr sz="2400">
              <a:latin typeface="Tahoma"/>
              <a:cs typeface="Tahoma"/>
            </a:endParaRPr>
          </a:p>
        </p:txBody>
      </p:sp>
    </p:spTree>
    <p:extLst>
      <p:ext uri="{BB962C8B-B14F-4D97-AF65-F5344CB8AC3E}">
        <p14:creationId xmlns:p14="http://schemas.microsoft.com/office/powerpoint/2010/main" val="190871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841" y="377952"/>
            <a:ext cx="2209165" cy="6195695"/>
          </a:xfrm>
          <a:prstGeom prst="rect">
            <a:avLst/>
          </a:prstGeom>
          <a:solidFill>
            <a:srgbClr val="FF0000"/>
          </a:solidFill>
        </p:spPr>
        <p:txBody>
          <a:bodyPr vert="horz" wrap="square" lIns="0" tIns="0" rIns="0" bIns="0" rtlCol="0">
            <a:spAutoFit/>
          </a:bodyPr>
          <a:lstStyle/>
          <a:p>
            <a:pPr>
              <a:lnSpc>
                <a:spcPct val="100000"/>
              </a:lnSpc>
            </a:pPr>
            <a:endParaRPr sz="2900">
              <a:latin typeface="Times New Roman"/>
              <a:cs typeface="Times New Roman"/>
            </a:endParaRPr>
          </a:p>
          <a:p>
            <a:pPr marL="165735" marR="172085" indent="-635" algn="ctr">
              <a:lnSpc>
                <a:spcPct val="100000"/>
              </a:lnSpc>
              <a:spcBef>
                <a:spcPts val="2315"/>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3" name="object 3"/>
          <p:cNvSpPr txBox="1"/>
          <p:nvPr/>
        </p:nvSpPr>
        <p:spPr>
          <a:xfrm>
            <a:off x="3140335" y="728386"/>
            <a:ext cx="6362700" cy="4015740"/>
          </a:xfrm>
          <a:prstGeom prst="rect">
            <a:avLst/>
          </a:prstGeom>
        </p:spPr>
        <p:txBody>
          <a:bodyPr vert="horz" wrap="square" lIns="0" tIns="97155" rIns="0" bIns="0" rtlCol="0">
            <a:spAutoFit/>
          </a:bodyPr>
          <a:lstStyle/>
          <a:p>
            <a:pPr marL="355600" indent="-342900">
              <a:lnSpc>
                <a:spcPct val="100000"/>
              </a:lnSpc>
              <a:spcBef>
                <a:spcPts val="765"/>
              </a:spcBef>
              <a:buClr>
                <a:srgbClr val="FF0000"/>
              </a:buClr>
              <a:buSzPct val="60714"/>
              <a:buFont typeface="Wingdings"/>
              <a:buChar char=""/>
              <a:tabLst>
                <a:tab pos="354965" algn="l"/>
                <a:tab pos="355600" algn="l"/>
              </a:tabLst>
            </a:pPr>
            <a:r>
              <a:rPr sz="2800" dirty="0">
                <a:latin typeface="Tahoma"/>
                <a:cs typeface="Tahoma"/>
              </a:rPr>
              <a:t>Computers</a:t>
            </a:r>
            <a:r>
              <a:rPr sz="2800" spc="-15" dirty="0">
                <a:latin typeface="Tahoma"/>
                <a:cs typeface="Tahoma"/>
              </a:rPr>
              <a:t> </a:t>
            </a:r>
            <a:r>
              <a:rPr sz="2800" dirty="0">
                <a:latin typeface="Tahoma"/>
                <a:cs typeface="Tahoma"/>
              </a:rPr>
              <a:t>transfer</a:t>
            </a:r>
            <a:r>
              <a:rPr sz="2800" spc="-15" dirty="0">
                <a:latin typeface="Tahoma"/>
                <a:cs typeface="Tahoma"/>
              </a:rPr>
              <a:t> </a:t>
            </a:r>
            <a:r>
              <a:rPr sz="2800" dirty="0">
                <a:latin typeface="Tahoma"/>
                <a:cs typeface="Tahoma"/>
              </a:rPr>
              <a:t>data</a:t>
            </a:r>
            <a:r>
              <a:rPr sz="2800" spc="-15" dirty="0">
                <a:latin typeface="Tahoma"/>
                <a:cs typeface="Tahoma"/>
              </a:rPr>
              <a:t> </a:t>
            </a:r>
            <a:r>
              <a:rPr sz="2800" dirty="0">
                <a:latin typeface="Tahoma"/>
                <a:cs typeface="Tahoma"/>
              </a:rPr>
              <a:t>in</a:t>
            </a:r>
            <a:r>
              <a:rPr sz="2800" spc="-15" dirty="0">
                <a:latin typeface="Tahoma"/>
                <a:cs typeface="Tahoma"/>
              </a:rPr>
              <a:t> </a:t>
            </a:r>
            <a:r>
              <a:rPr sz="2800" dirty="0">
                <a:latin typeface="Tahoma"/>
                <a:cs typeface="Tahoma"/>
              </a:rPr>
              <a:t>two</a:t>
            </a:r>
            <a:r>
              <a:rPr sz="2800" spc="-15" dirty="0">
                <a:latin typeface="Tahoma"/>
                <a:cs typeface="Tahoma"/>
              </a:rPr>
              <a:t> </a:t>
            </a:r>
            <a:r>
              <a:rPr sz="2800" dirty="0">
                <a:latin typeface="Tahoma"/>
                <a:cs typeface="Tahoma"/>
              </a:rPr>
              <a:t>ways:</a:t>
            </a:r>
            <a:endParaRPr sz="2800">
              <a:latin typeface="Tahoma"/>
              <a:cs typeface="Tahoma"/>
            </a:endParaRPr>
          </a:p>
          <a:p>
            <a:pPr marL="755650" lvl="1" indent="-285750">
              <a:lnSpc>
                <a:spcPct val="100000"/>
              </a:lnSpc>
              <a:spcBef>
                <a:spcPts val="565"/>
              </a:spcBef>
              <a:buClr>
                <a:srgbClr val="FF0000"/>
              </a:buClr>
              <a:buSzPct val="75000"/>
              <a:buFont typeface="Wingdings"/>
              <a:buChar char=""/>
              <a:tabLst>
                <a:tab pos="755650" algn="l"/>
              </a:tabLst>
            </a:pPr>
            <a:r>
              <a:rPr sz="2400" spc="-5" dirty="0">
                <a:solidFill>
                  <a:srgbClr val="545471"/>
                </a:solidFill>
                <a:latin typeface="Tahoma"/>
                <a:cs typeface="Tahoma"/>
              </a:rPr>
              <a:t>Parallel</a:t>
            </a:r>
            <a:endParaRPr sz="2400">
              <a:latin typeface="Tahoma"/>
              <a:cs typeface="Tahoma"/>
            </a:endParaRPr>
          </a:p>
          <a:p>
            <a:pPr marL="1155065" marR="5080" lvl="2" indent="-228600">
              <a:lnSpc>
                <a:spcPct val="100000"/>
              </a:lnSpc>
              <a:spcBef>
                <a:spcPts val="480"/>
              </a:spcBef>
              <a:buClr>
                <a:srgbClr val="FF0000"/>
              </a:buClr>
              <a:buFont typeface="Wingdings"/>
              <a:buChar char=""/>
              <a:tabLst>
                <a:tab pos="1155700" algn="l"/>
              </a:tabLst>
            </a:pPr>
            <a:r>
              <a:rPr sz="2000" spc="-5" dirty="0">
                <a:solidFill>
                  <a:srgbClr val="545471"/>
                </a:solidFill>
                <a:latin typeface="Tahoma"/>
                <a:cs typeface="Tahoma"/>
              </a:rPr>
              <a:t>Often</a:t>
            </a:r>
            <a:r>
              <a:rPr sz="2000" dirty="0">
                <a:solidFill>
                  <a:srgbClr val="545471"/>
                </a:solidFill>
                <a:latin typeface="Tahoma"/>
                <a:cs typeface="Tahoma"/>
              </a:rPr>
              <a:t> </a:t>
            </a:r>
            <a:r>
              <a:rPr sz="2000" spc="-5" dirty="0">
                <a:solidFill>
                  <a:srgbClr val="545471"/>
                </a:solidFill>
                <a:latin typeface="Tahoma"/>
                <a:cs typeface="Tahoma"/>
              </a:rPr>
              <a:t>8</a:t>
            </a:r>
            <a:r>
              <a:rPr sz="2000" spc="5" dirty="0">
                <a:solidFill>
                  <a:srgbClr val="545471"/>
                </a:solidFill>
                <a:latin typeface="Tahoma"/>
                <a:cs typeface="Tahoma"/>
              </a:rPr>
              <a:t> </a:t>
            </a:r>
            <a:r>
              <a:rPr sz="2000" spc="-5" dirty="0">
                <a:solidFill>
                  <a:srgbClr val="545471"/>
                </a:solidFill>
                <a:latin typeface="Tahoma"/>
                <a:cs typeface="Tahoma"/>
              </a:rPr>
              <a:t>or</a:t>
            </a:r>
            <a:r>
              <a:rPr sz="2000" dirty="0">
                <a:solidFill>
                  <a:srgbClr val="545471"/>
                </a:solidFill>
                <a:latin typeface="Tahoma"/>
                <a:cs typeface="Tahoma"/>
              </a:rPr>
              <a:t> </a:t>
            </a:r>
            <a:r>
              <a:rPr sz="2000" spc="-5" dirty="0">
                <a:solidFill>
                  <a:srgbClr val="545471"/>
                </a:solidFill>
                <a:latin typeface="Tahoma"/>
                <a:cs typeface="Tahoma"/>
              </a:rPr>
              <a:t>more</a:t>
            </a:r>
            <a:r>
              <a:rPr sz="2000" spc="5" dirty="0">
                <a:solidFill>
                  <a:srgbClr val="545471"/>
                </a:solidFill>
                <a:latin typeface="Tahoma"/>
                <a:cs typeface="Tahoma"/>
              </a:rPr>
              <a:t> </a:t>
            </a:r>
            <a:r>
              <a:rPr sz="2000" spc="-5" dirty="0">
                <a:solidFill>
                  <a:srgbClr val="545471"/>
                </a:solidFill>
                <a:latin typeface="Tahoma"/>
                <a:cs typeface="Tahoma"/>
              </a:rPr>
              <a:t>lines</a:t>
            </a:r>
            <a:r>
              <a:rPr sz="2000" dirty="0">
                <a:solidFill>
                  <a:srgbClr val="545471"/>
                </a:solidFill>
                <a:latin typeface="Tahoma"/>
                <a:cs typeface="Tahoma"/>
              </a:rPr>
              <a:t> </a:t>
            </a:r>
            <a:r>
              <a:rPr sz="2000" spc="-5" dirty="0">
                <a:solidFill>
                  <a:srgbClr val="545471"/>
                </a:solidFill>
                <a:latin typeface="Tahoma"/>
                <a:cs typeface="Tahoma"/>
              </a:rPr>
              <a:t>(wire</a:t>
            </a:r>
            <a:r>
              <a:rPr sz="2000" spc="5" dirty="0">
                <a:solidFill>
                  <a:srgbClr val="545471"/>
                </a:solidFill>
                <a:latin typeface="Tahoma"/>
                <a:cs typeface="Tahoma"/>
              </a:rPr>
              <a:t> </a:t>
            </a:r>
            <a:r>
              <a:rPr sz="2000" spc="-5" dirty="0">
                <a:solidFill>
                  <a:srgbClr val="545471"/>
                </a:solidFill>
                <a:latin typeface="Tahoma"/>
                <a:cs typeface="Tahoma"/>
              </a:rPr>
              <a:t>conductors)</a:t>
            </a:r>
            <a:r>
              <a:rPr sz="2000" spc="5" dirty="0">
                <a:solidFill>
                  <a:srgbClr val="545471"/>
                </a:solidFill>
                <a:latin typeface="Tahoma"/>
                <a:cs typeface="Tahoma"/>
              </a:rPr>
              <a:t> </a:t>
            </a:r>
            <a:r>
              <a:rPr sz="2000" spc="-5" dirty="0">
                <a:solidFill>
                  <a:srgbClr val="545471"/>
                </a:solidFill>
                <a:latin typeface="Tahoma"/>
                <a:cs typeface="Tahoma"/>
              </a:rPr>
              <a:t>are </a:t>
            </a:r>
            <a:r>
              <a:rPr sz="2000" dirty="0">
                <a:solidFill>
                  <a:srgbClr val="545471"/>
                </a:solidFill>
                <a:latin typeface="Tahoma"/>
                <a:cs typeface="Tahoma"/>
              </a:rPr>
              <a:t> </a:t>
            </a:r>
            <a:r>
              <a:rPr sz="2000" spc="-5" dirty="0">
                <a:solidFill>
                  <a:srgbClr val="545471"/>
                </a:solidFill>
                <a:latin typeface="Tahoma"/>
                <a:cs typeface="Tahoma"/>
              </a:rPr>
              <a:t>used</a:t>
            </a:r>
            <a:r>
              <a:rPr sz="2000" dirty="0">
                <a:solidFill>
                  <a:srgbClr val="545471"/>
                </a:solidFill>
                <a:latin typeface="Tahoma"/>
                <a:cs typeface="Tahoma"/>
              </a:rPr>
              <a:t> </a:t>
            </a:r>
            <a:r>
              <a:rPr sz="2000" spc="-5" dirty="0">
                <a:solidFill>
                  <a:srgbClr val="545471"/>
                </a:solidFill>
                <a:latin typeface="Tahoma"/>
                <a:cs typeface="Tahoma"/>
              </a:rPr>
              <a:t>to</a:t>
            </a:r>
            <a:r>
              <a:rPr sz="2000" spc="5" dirty="0">
                <a:solidFill>
                  <a:srgbClr val="545471"/>
                </a:solidFill>
                <a:latin typeface="Tahoma"/>
                <a:cs typeface="Tahoma"/>
              </a:rPr>
              <a:t> </a:t>
            </a:r>
            <a:r>
              <a:rPr sz="2000" spc="-5" dirty="0">
                <a:solidFill>
                  <a:srgbClr val="545471"/>
                </a:solidFill>
                <a:latin typeface="Tahoma"/>
                <a:cs typeface="Tahoma"/>
              </a:rPr>
              <a:t>transfer</a:t>
            </a:r>
            <a:r>
              <a:rPr sz="2000" spc="5" dirty="0">
                <a:solidFill>
                  <a:srgbClr val="545471"/>
                </a:solidFill>
                <a:latin typeface="Tahoma"/>
                <a:cs typeface="Tahoma"/>
              </a:rPr>
              <a:t> </a:t>
            </a:r>
            <a:r>
              <a:rPr sz="2000" spc="-5" dirty="0">
                <a:solidFill>
                  <a:srgbClr val="545471"/>
                </a:solidFill>
                <a:latin typeface="Tahoma"/>
                <a:cs typeface="Tahoma"/>
              </a:rPr>
              <a:t>data</a:t>
            </a:r>
            <a:r>
              <a:rPr sz="2000" spc="5" dirty="0">
                <a:solidFill>
                  <a:srgbClr val="545471"/>
                </a:solidFill>
                <a:latin typeface="Tahoma"/>
                <a:cs typeface="Tahoma"/>
              </a:rPr>
              <a:t> </a:t>
            </a:r>
            <a:r>
              <a:rPr sz="2000" spc="-5" dirty="0">
                <a:solidFill>
                  <a:srgbClr val="545471"/>
                </a:solidFill>
                <a:latin typeface="Tahoma"/>
                <a:cs typeface="Tahoma"/>
              </a:rPr>
              <a:t>to</a:t>
            </a:r>
            <a:r>
              <a:rPr sz="2000" spc="5" dirty="0">
                <a:solidFill>
                  <a:srgbClr val="545471"/>
                </a:solidFill>
                <a:latin typeface="Tahoma"/>
                <a:cs typeface="Tahoma"/>
              </a:rPr>
              <a:t> </a:t>
            </a:r>
            <a:r>
              <a:rPr sz="2000" spc="-5" dirty="0">
                <a:solidFill>
                  <a:srgbClr val="545471"/>
                </a:solidFill>
                <a:latin typeface="Tahoma"/>
                <a:cs typeface="Tahoma"/>
              </a:rPr>
              <a:t>a</a:t>
            </a:r>
            <a:r>
              <a:rPr sz="2000" dirty="0">
                <a:solidFill>
                  <a:srgbClr val="545471"/>
                </a:solidFill>
                <a:latin typeface="Tahoma"/>
                <a:cs typeface="Tahoma"/>
              </a:rPr>
              <a:t> </a:t>
            </a:r>
            <a:r>
              <a:rPr sz="2000" spc="-5" dirty="0">
                <a:solidFill>
                  <a:srgbClr val="545471"/>
                </a:solidFill>
                <a:latin typeface="Tahoma"/>
                <a:cs typeface="Tahoma"/>
              </a:rPr>
              <a:t>device</a:t>
            </a:r>
            <a:r>
              <a:rPr sz="2000" spc="5" dirty="0">
                <a:solidFill>
                  <a:srgbClr val="545471"/>
                </a:solidFill>
                <a:latin typeface="Tahoma"/>
                <a:cs typeface="Tahoma"/>
              </a:rPr>
              <a:t> </a:t>
            </a:r>
            <a:r>
              <a:rPr sz="2000" spc="-5" dirty="0">
                <a:solidFill>
                  <a:srgbClr val="545471"/>
                </a:solidFill>
                <a:latin typeface="Tahoma"/>
                <a:cs typeface="Tahoma"/>
              </a:rPr>
              <a:t>that</a:t>
            </a:r>
            <a:r>
              <a:rPr sz="2000" spc="5" dirty="0">
                <a:solidFill>
                  <a:srgbClr val="545471"/>
                </a:solidFill>
                <a:latin typeface="Tahoma"/>
                <a:cs typeface="Tahoma"/>
              </a:rPr>
              <a:t> </a:t>
            </a:r>
            <a:r>
              <a:rPr sz="2000" spc="-5" dirty="0">
                <a:solidFill>
                  <a:srgbClr val="545471"/>
                </a:solidFill>
                <a:latin typeface="Tahoma"/>
                <a:cs typeface="Tahoma"/>
              </a:rPr>
              <a:t>is</a:t>
            </a:r>
            <a:r>
              <a:rPr sz="2000" spc="5" dirty="0">
                <a:solidFill>
                  <a:srgbClr val="545471"/>
                </a:solidFill>
                <a:latin typeface="Tahoma"/>
                <a:cs typeface="Tahoma"/>
              </a:rPr>
              <a:t> </a:t>
            </a:r>
            <a:r>
              <a:rPr sz="2000" spc="-5" dirty="0">
                <a:solidFill>
                  <a:srgbClr val="545471"/>
                </a:solidFill>
                <a:latin typeface="Tahoma"/>
                <a:cs typeface="Tahoma"/>
              </a:rPr>
              <a:t>only</a:t>
            </a:r>
            <a:r>
              <a:rPr sz="2000" spc="5" dirty="0">
                <a:solidFill>
                  <a:srgbClr val="545471"/>
                </a:solidFill>
                <a:latin typeface="Tahoma"/>
                <a:cs typeface="Tahoma"/>
              </a:rPr>
              <a:t> </a:t>
            </a:r>
            <a:r>
              <a:rPr sz="2000" spc="-5" dirty="0">
                <a:solidFill>
                  <a:srgbClr val="545471"/>
                </a:solidFill>
                <a:latin typeface="Tahoma"/>
                <a:cs typeface="Tahoma"/>
              </a:rPr>
              <a:t>a </a:t>
            </a:r>
            <a:r>
              <a:rPr sz="2000" spc="-610" dirty="0">
                <a:solidFill>
                  <a:srgbClr val="545471"/>
                </a:solidFill>
                <a:latin typeface="Tahoma"/>
                <a:cs typeface="Tahoma"/>
              </a:rPr>
              <a:t> </a:t>
            </a:r>
            <a:r>
              <a:rPr sz="2000" spc="-5" dirty="0">
                <a:solidFill>
                  <a:srgbClr val="545471"/>
                </a:solidFill>
                <a:latin typeface="Tahoma"/>
                <a:cs typeface="Tahoma"/>
              </a:rPr>
              <a:t>few feet</a:t>
            </a:r>
            <a:r>
              <a:rPr sz="2000" dirty="0">
                <a:solidFill>
                  <a:srgbClr val="545471"/>
                </a:solidFill>
                <a:latin typeface="Tahoma"/>
                <a:cs typeface="Tahoma"/>
              </a:rPr>
              <a:t> </a:t>
            </a:r>
            <a:r>
              <a:rPr sz="2000" spc="-5" dirty="0">
                <a:solidFill>
                  <a:srgbClr val="545471"/>
                </a:solidFill>
                <a:latin typeface="Tahoma"/>
                <a:cs typeface="Tahoma"/>
              </a:rPr>
              <a:t>away</a:t>
            </a:r>
            <a:endParaRPr sz="2000">
              <a:latin typeface="Tahoma"/>
              <a:cs typeface="Tahoma"/>
            </a:endParaRPr>
          </a:p>
          <a:p>
            <a:pPr marL="755650" lvl="1" indent="-285750">
              <a:lnSpc>
                <a:spcPct val="100000"/>
              </a:lnSpc>
              <a:spcBef>
                <a:spcPts val="565"/>
              </a:spcBef>
              <a:buClr>
                <a:srgbClr val="FF0000"/>
              </a:buClr>
              <a:buSzPct val="75000"/>
              <a:buFont typeface="Wingdings"/>
              <a:buChar char=""/>
              <a:tabLst>
                <a:tab pos="755650" algn="l"/>
              </a:tabLst>
            </a:pPr>
            <a:r>
              <a:rPr sz="2400" spc="-5" dirty="0">
                <a:solidFill>
                  <a:srgbClr val="545471"/>
                </a:solidFill>
                <a:latin typeface="Tahoma"/>
                <a:cs typeface="Tahoma"/>
              </a:rPr>
              <a:t>Serial</a:t>
            </a:r>
            <a:endParaRPr sz="2400">
              <a:latin typeface="Tahoma"/>
              <a:cs typeface="Tahoma"/>
            </a:endParaRPr>
          </a:p>
          <a:p>
            <a:pPr marL="1155065" marR="227329" lvl="2" indent="-228600">
              <a:lnSpc>
                <a:spcPct val="100000"/>
              </a:lnSpc>
              <a:spcBef>
                <a:spcPts val="480"/>
              </a:spcBef>
              <a:buClr>
                <a:srgbClr val="FF0000"/>
              </a:buClr>
              <a:buFont typeface="Wingdings"/>
              <a:buChar char=""/>
              <a:tabLst>
                <a:tab pos="1155700" algn="l"/>
              </a:tabLst>
            </a:pPr>
            <a:r>
              <a:rPr sz="2000" spc="-5" dirty="0">
                <a:solidFill>
                  <a:srgbClr val="545471"/>
                </a:solidFill>
                <a:latin typeface="Tahoma"/>
                <a:cs typeface="Tahoma"/>
              </a:rPr>
              <a:t>To</a:t>
            </a:r>
            <a:r>
              <a:rPr sz="2000" dirty="0">
                <a:solidFill>
                  <a:srgbClr val="545471"/>
                </a:solidFill>
                <a:latin typeface="Tahoma"/>
                <a:cs typeface="Tahoma"/>
              </a:rPr>
              <a:t> </a:t>
            </a:r>
            <a:r>
              <a:rPr sz="2000" spc="-5" dirty="0">
                <a:solidFill>
                  <a:srgbClr val="545471"/>
                </a:solidFill>
                <a:latin typeface="Tahoma"/>
                <a:cs typeface="Tahoma"/>
              </a:rPr>
              <a:t>transfer</a:t>
            </a:r>
            <a:r>
              <a:rPr sz="2000" spc="5" dirty="0">
                <a:solidFill>
                  <a:srgbClr val="545471"/>
                </a:solidFill>
                <a:latin typeface="Tahoma"/>
                <a:cs typeface="Tahoma"/>
              </a:rPr>
              <a:t> </a:t>
            </a:r>
            <a:r>
              <a:rPr sz="2000" spc="-5" dirty="0">
                <a:solidFill>
                  <a:srgbClr val="545471"/>
                </a:solidFill>
                <a:latin typeface="Tahoma"/>
                <a:cs typeface="Tahoma"/>
              </a:rPr>
              <a:t>to</a:t>
            </a:r>
            <a:r>
              <a:rPr sz="2000" spc="5" dirty="0">
                <a:solidFill>
                  <a:srgbClr val="545471"/>
                </a:solidFill>
                <a:latin typeface="Tahoma"/>
                <a:cs typeface="Tahoma"/>
              </a:rPr>
              <a:t> </a:t>
            </a:r>
            <a:r>
              <a:rPr sz="2000" spc="-5" dirty="0">
                <a:solidFill>
                  <a:srgbClr val="545471"/>
                </a:solidFill>
                <a:latin typeface="Tahoma"/>
                <a:cs typeface="Tahoma"/>
              </a:rPr>
              <a:t>a</a:t>
            </a:r>
            <a:r>
              <a:rPr sz="2000" spc="5" dirty="0">
                <a:solidFill>
                  <a:srgbClr val="545471"/>
                </a:solidFill>
                <a:latin typeface="Tahoma"/>
                <a:cs typeface="Tahoma"/>
              </a:rPr>
              <a:t> </a:t>
            </a:r>
            <a:r>
              <a:rPr sz="2000" spc="-5" dirty="0">
                <a:solidFill>
                  <a:srgbClr val="545471"/>
                </a:solidFill>
                <a:latin typeface="Tahoma"/>
                <a:cs typeface="Tahoma"/>
              </a:rPr>
              <a:t>device</a:t>
            </a:r>
            <a:r>
              <a:rPr sz="2000" spc="5" dirty="0">
                <a:solidFill>
                  <a:srgbClr val="545471"/>
                </a:solidFill>
                <a:latin typeface="Tahoma"/>
                <a:cs typeface="Tahoma"/>
              </a:rPr>
              <a:t> </a:t>
            </a:r>
            <a:r>
              <a:rPr sz="2000" spc="-5" dirty="0">
                <a:solidFill>
                  <a:srgbClr val="545471"/>
                </a:solidFill>
                <a:latin typeface="Tahoma"/>
                <a:cs typeface="Tahoma"/>
              </a:rPr>
              <a:t>located</a:t>
            </a:r>
            <a:r>
              <a:rPr sz="2000" spc="5" dirty="0">
                <a:solidFill>
                  <a:srgbClr val="545471"/>
                </a:solidFill>
                <a:latin typeface="Tahoma"/>
                <a:cs typeface="Tahoma"/>
              </a:rPr>
              <a:t> </a:t>
            </a:r>
            <a:r>
              <a:rPr sz="2000" spc="-5" dirty="0">
                <a:solidFill>
                  <a:srgbClr val="545471"/>
                </a:solidFill>
                <a:latin typeface="Tahoma"/>
                <a:cs typeface="Tahoma"/>
              </a:rPr>
              <a:t>many</a:t>
            </a:r>
            <a:r>
              <a:rPr sz="2000" dirty="0">
                <a:solidFill>
                  <a:srgbClr val="545471"/>
                </a:solidFill>
                <a:latin typeface="Tahoma"/>
                <a:cs typeface="Tahoma"/>
              </a:rPr>
              <a:t> </a:t>
            </a:r>
            <a:r>
              <a:rPr sz="2000" spc="-5" dirty="0">
                <a:solidFill>
                  <a:srgbClr val="545471"/>
                </a:solidFill>
                <a:latin typeface="Tahoma"/>
                <a:cs typeface="Tahoma"/>
              </a:rPr>
              <a:t>meters </a:t>
            </a:r>
            <a:r>
              <a:rPr sz="2000" spc="-610" dirty="0">
                <a:solidFill>
                  <a:srgbClr val="545471"/>
                </a:solidFill>
                <a:latin typeface="Tahoma"/>
                <a:cs typeface="Tahoma"/>
              </a:rPr>
              <a:t> </a:t>
            </a:r>
            <a:r>
              <a:rPr sz="2000" spc="-5" dirty="0">
                <a:solidFill>
                  <a:srgbClr val="545471"/>
                </a:solidFill>
                <a:latin typeface="Tahoma"/>
                <a:cs typeface="Tahoma"/>
              </a:rPr>
              <a:t>away,</a:t>
            </a:r>
            <a:r>
              <a:rPr sz="2000" spc="-10" dirty="0">
                <a:solidFill>
                  <a:srgbClr val="545471"/>
                </a:solidFill>
                <a:latin typeface="Tahoma"/>
                <a:cs typeface="Tahoma"/>
              </a:rPr>
              <a:t> </a:t>
            </a:r>
            <a:r>
              <a:rPr sz="2000" spc="-5" dirty="0">
                <a:solidFill>
                  <a:srgbClr val="545471"/>
                </a:solidFill>
                <a:latin typeface="Tahoma"/>
                <a:cs typeface="Tahoma"/>
              </a:rPr>
              <a:t>the serial method is</a:t>
            </a:r>
            <a:r>
              <a:rPr sz="2000" dirty="0">
                <a:solidFill>
                  <a:srgbClr val="545471"/>
                </a:solidFill>
                <a:latin typeface="Tahoma"/>
                <a:cs typeface="Tahoma"/>
              </a:rPr>
              <a:t> </a:t>
            </a:r>
            <a:r>
              <a:rPr sz="2000" spc="-5" dirty="0">
                <a:solidFill>
                  <a:srgbClr val="545471"/>
                </a:solidFill>
                <a:latin typeface="Tahoma"/>
                <a:cs typeface="Tahoma"/>
              </a:rPr>
              <a:t>used</a:t>
            </a:r>
            <a:endParaRPr sz="2000">
              <a:latin typeface="Tahoma"/>
              <a:cs typeface="Tahoma"/>
            </a:endParaRPr>
          </a:p>
          <a:p>
            <a:pPr marL="1155700" lvl="2" indent="-228600">
              <a:lnSpc>
                <a:spcPct val="100000"/>
              </a:lnSpc>
              <a:spcBef>
                <a:spcPts val="470"/>
              </a:spcBef>
              <a:buClr>
                <a:srgbClr val="FF0000"/>
              </a:buClr>
              <a:buFont typeface="Wingdings"/>
              <a:buChar char=""/>
              <a:tabLst>
                <a:tab pos="1155700" algn="l"/>
              </a:tabLst>
            </a:pPr>
            <a:r>
              <a:rPr sz="2000" spc="-5" dirty="0">
                <a:solidFill>
                  <a:srgbClr val="545471"/>
                </a:solidFill>
                <a:latin typeface="Tahoma"/>
                <a:cs typeface="Tahoma"/>
              </a:rPr>
              <a:t>The data</a:t>
            </a:r>
            <a:r>
              <a:rPr sz="2000" dirty="0">
                <a:solidFill>
                  <a:srgbClr val="545471"/>
                </a:solidFill>
                <a:latin typeface="Tahoma"/>
                <a:cs typeface="Tahoma"/>
              </a:rPr>
              <a:t> </a:t>
            </a:r>
            <a:r>
              <a:rPr sz="2000" spc="-5" dirty="0">
                <a:solidFill>
                  <a:srgbClr val="545471"/>
                </a:solidFill>
                <a:latin typeface="Tahoma"/>
                <a:cs typeface="Tahoma"/>
              </a:rPr>
              <a:t>is</a:t>
            </a:r>
            <a:r>
              <a:rPr sz="2000" dirty="0">
                <a:solidFill>
                  <a:srgbClr val="545471"/>
                </a:solidFill>
                <a:latin typeface="Tahoma"/>
                <a:cs typeface="Tahoma"/>
              </a:rPr>
              <a:t> </a:t>
            </a:r>
            <a:r>
              <a:rPr sz="2000" spc="-5" dirty="0">
                <a:solidFill>
                  <a:srgbClr val="545471"/>
                </a:solidFill>
                <a:latin typeface="Tahoma"/>
                <a:cs typeface="Tahoma"/>
              </a:rPr>
              <a:t>sent</a:t>
            </a:r>
            <a:r>
              <a:rPr sz="2000" dirty="0">
                <a:solidFill>
                  <a:srgbClr val="545471"/>
                </a:solidFill>
                <a:latin typeface="Tahoma"/>
                <a:cs typeface="Tahoma"/>
              </a:rPr>
              <a:t> </a:t>
            </a:r>
            <a:r>
              <a:rPr sz="2000" spc="-5" dirty="0">
                <a:solidFill>
                  <a:srgbClr val="545471"/>
                </a:solidFill>
                <a:latin typeface="Tahoma"/>
                <a:cs typeface="Tahoma"/>
              </a:rPr>
              <a:t>one</a:t>
            </a:r>
            <a:r>
              <a:rPr sz="2000" dirty="0">
                <a:solidFill>
                  <a:srgbClr val="545471"/>
                </a:solidFill>
                <a:latin typeface="Tahoma"/>
                <a:cs typeface="Tahoma"/>
              </a:rPr>
              <a:t> </a:t>
            </a:r>
            <a:r>
              <a:rPr sz="2000" spc="-5" dirty="0">
                <a:solidFill>
                  <a:srgbClr val="545471"/>
                </a:solidFill>
                <a:latin typeface="Tahoma"/>
                <a:cs typeface="Tahoma"/>
              </a:rPr>
              <a:t>bit</a:t>
            </a:r>
            <a:r>
              <a:rPr sz="2000" dirty="0">
                <a:solidFill>
                  <a:srgbClr val="545471"/>
                </a:solidFill>
                <a:latin typeface="Tahoma"/>
                <a:cs typeface="Tahoma"/>
              </a:rPr>
              <a:t> </a:t>
            </a:r>
            <a:r>
              <a:rPr sz="2000" spc="-5" dirty="0">
                <a:solidFill>
                  <a:srgbClr val="545471"/>
                </a:solidFill>
                <a:latin typeface="Tahoma"/>
                <a:cs typeface="Tahoma"/>
              </a:rPr>
              <a:t>at</a:t>
            </a:r>
            <a:r>
              <a:rPr sz="2000" dirty="0">
                <a:solidFill>
                  <a:srgbClr val="545471"/>
                </a:solidFill>
                <a:latin typeface="Tahoma"/>
                <a:cs typeface="Tahoma"/>
              </a:rPr>
              <a:t> </a:t>
            </a:r>
            <a:r>
              <a:rPr sz="2000" spc="-5" dirty="0">
                <a:solidFill>
                  <a:srgbClr val="545471"/>
                </a:solidFill>
                <a:latin typeface="Tahoma"/>
                <a:cs typeface="Tahoma"/>
              </a:rPr>
              <a:t>a</a:t>
            </a:r>
            <a:r>
              <a:rPr sz="2000" dirty="0">
                <a:solidFill>
                  <a:srgbClr val="545471"/>
                </a:solidFill>
                <a:latin typeface="Tahoma"/>
                <a:cs typeface="Tahoma"/>
              </a:rPr>
              <a:t> </a:t>
            </a:r>
            <a:r>
              <a:rPr sz="2000" spc="-5" dirty="0">
                <a:solidFill>
                  <a:srgbClr val="545471"/>
                </a:solidFill>
                <a:latin typeface="Tahoma"/>
                <a:cs typeface="Tahoma"/>
              </a:rPr>
              <a:t>time</a:t>
            </a:r>
            <a:endParaRPr sz="2000">
              <a:latin typeface="Tahoma"/>
              <a:cs typeface="Tahoma"/>
            </a:endParaRPr>
          </a:p>
          <a:p>
            <a:pPr>
              <a:lnSpc>
                <a:spcPct val="100000"/>
              </a:lnSpc>
              <a:spcBef>
                <a:spcPts val="35"/>
              </a:spcBef>
            </a:pPr>
            <a:endParaRPr sz="2050">
              <a:latin typeface="Tahoma"/>
              <a:cs typeface="Tahoma"/>
            </a:endParaRPr>
          </a:p>
          <a:p>
            <a:pPr marL="217804" algn="ctr">
              <a:lnSpc>
                <a:spcPct val="100000"/>
              </a:lnSpc>
              <a:spcBef>
                <a:spcPts val="5"/>
              </a:spcBef>
              <a:tabLst>
                <a:tab pos="3421379" algn="l"/>
              </a:tabLst>
            </a:pPr>
            <a:r>
              <a:rPr sz="1800" spc="-5" dirty="0">
                <a:latin typeface="Tahoma"/>
                <a:cs typeface="Tahoma"/>
              </a:rPr>
              <a:t>Serial</a:t>
            </a:r>
            <a:r>
              <a:rPr sz="1800" spc="20" dirty="0">
                <a:latin typeface="Tahoma"/>
                <a:cs typeface="Tahoma"/>
              </a:rPr>
              <a:t> </a:t>
            </a:r>
            <a:r>
              <a:rPr sz="1800" spc="-5" dirty="0">
                <a:latin typeface="Tahoma"/>
                <a:cs typeface="Tahoma"/>
              </a:rPr>
              <a:t>Transfer	Parallel</a:t>
            </a:r>
            <a:r>
              <a:rPr sz="1800" dirty="0">
                <a:latin typeface="Tahoma"/>
                <a:cs typeface="Tahoma"/>
              </a:rPr>
              <a:t> </a:t>
            </a:r>
            <a:r>
              <a:rPr sz="1800" spc="-5" dirty="0">
                <a:latin typeface="Tahoma"/>
                <a:cs typeface="Tahoma"/>
              </a:rPr>
              <a:t>Transfer</a:t>
            </a:r>
            <a:endParaRPr sz="1800">
              <a:latin typeface="Tahoma"/>
              <a:cs typeface="Tahoma"/>
            </a:endParaRPr>
          </a:p>
        </p:txBody>
      </p:sp>
      <p:pic>
        <p:nvPicPr>
          <p:cNvPr id="4" name="object 4"/>
          <p:cNvPicPr/>
          <p:nvPr/>
        </p:nvPicPr>
        <p:blipFill>
          <a:blip r:embed="rId2" cstate="print"/>
          <a:stretch>
            <a:fillRect/>
          </a:stretch>
        </p:blipFill>
        <p:spPr>
          <a:xfrm>
            <a:off x="3441839" y="5429250"/>
            <a:ext cx="825246" cy="345948"/>
          </a:xfrm>
          <a:prstGeom prst="rect">
            <a:avLst/>
          </a:prstGeom>
        </p:spPr>
      </p:pic>
      <p:sp>
        <p:nvSpPr>
          <p:cNvPr id="5" name="object 5"/>
          <p:cNvSpPr txBox="1"/>
          <p:nvPr/>
        </p:nvSpPr>
        <p:spPr>
          <a:xfrm>
            <a:off x="3441839" y="5429250"/>
            <a:ext cx="825500" cy="346075"/>
          </a:xfrm>
          <a:prstGeom prst="rect">
            <a:avLst/>
          </a:prstGeom>
          <a:ln w="9525">
            <a:solidFill>
              <a:srgbClr val="000000"/>
            </a:solidFill>
          </a:ln>
        </p:spPr>
        <p:txBody>
          <a:bodyPr vert="horz" wrap="square" lIns="0" tIns="50165" rIns="0" bIns="0" rtlCol="0">
            <a:spAutoFit/>
          </a:bodyPr>
          <a:lstStyle/>
          <a:p>
            <a:pPr marL="100330">
              <a:lnSpc>
                <a:spcPct val="100000"/>
              </a:lnSpc>
              <a:spcBef>
                <a:spcPts val="395"/>
              </a:spcBef>
            </a:pPr>
            <a:r>
              <a:rPr sz="1600" spc="-5" dirty="0">
                <a:solidFill>
                  <a:srgbClr val="FFFFFF"/>
                </a:solidFill>
                <a:latin typeface="Tahoma"/>
                <a:cs typeface="Tahoma"/>
              </a:rPr>
              <a:t>Sender</a:t>
            </a:r>
            <a:endParaRPr sz="1600">
              <a:latin typeface="Tahoma"/>
              <a:cs typeface="Tahoma"/>
            </a:endParaRPr>
          </a:p>
        </p:txBody>
      </p:sp>
      <p:grpSp>
        <p:nvGrpSpPr>
          <p:cNvPr id="6" name="object 6"/>
          <p:cNvGrpSpPr/>
          <p:nvPr/>
        </p:nvGrpSpPr>
        <p:grpSpPr>
          <a:xfrm>
            <a:off x="4249559" y="5429250"/>
            <a:ext cx="2075180" cy="346075"/>
            <a:chOff x="4249559" y="5429250"/>
            <a:chExt cx="2075180" cy="346075"/>
          </a:xfrm>
        </p:grpSpPr>
        <p:sp>
          <p:nvSpPr>
            <p:cNvPr id="7" name="object 7"/>
            <p:cNvSpPr/>
            <p:nvPr/>
          </p:nvSpPr>
          <p:spPr>
            <a:xfrm>
              <a:off x="4249559" y="5543550"/>
              <a:ext cx="1072515" cy="76200"/>
            </a:xfrm>
            <a:custGeom>
              <a:avLst/>
              <a:gdLst/>
              <a:ahLst/>
              <a:cxnLst/>
              <a:rect l="l" t="t" r="r" b="b"/>
              <a:pathLst>
                <a:path w="1072514" h="76200">
                  <a:moveTo>
                    <a:pt x="1013460" y="38100"/>
                  </a:moveTo>
                  <a:lnTo>
                    <a:pt x="1011936" y="34289"/>
                  </a:lnTo>
                  <a:lnTo>
                    <a:pt x="1008126" y="32765"/>
                  </a:lnTo>
                  <a:lnTo>
                    <a:pt x="5334" y="32765"/>
                  </a:lnTo>
                  <a:lnTo>
                    <a:pt x="1524" y="34289"/>
                  </a:lnTo>
                  <a:lnTo>
                    <a:pt x="0" y="38100"/>
                  </a:lnTo>
                  <a:lnTo>
                    <a:pt x="1524" y="41148"/>
                  </a:lnTo>
                  <a:lnTo>
                    <a:pt x="5334" y="42672"/>
                  </a:lnTo>
                  <a:lnTo>
                    <a:pt x="1008126" y="42672"/>
                  </a:lnTo>
                  <a:lnTo>
                    <a:pt x="1011936" y="41148"/>
                  </a:lnTo>
                  <a:lnTo>
                    <a:pt x="1013460" y="38100"/>
                  </a:lnTo>
                  <a:close/>
                </a:path>
                <a:path w="1072514" h="76200">
                  <a:moveTo>
                    <a:pt x="1072134" y="38100"/>
                  </a:moveTo>
                  <a:lnTo>
                    <a:pt x="995934" y="0"/>
                  </a:lnTo>
                  <a:lnTo>
                    <a:pt x="995934" y="32765"/>
                  </a:lnTo>
                  <a:lnTo>
                    <a:pt x="1008126" y="32765"/>
                  </a:lnTo>
                  <a:lnTo>
                    <a:pt x="1011936" y="34289"/>
                  </a:lnTo>
                  <a:lnTo>
                    <a:pt x="1013460" y="38100"/>
                  </a:lnTo>
                  <a:lnTo>
                    <a:pt x="1013460" y="67437"/>
                  </a:lnTo>
                  <a:lnTo>
                    <a:pt x="1072134" y="38100"/>
                  </a:lnTo>
                  <a:close/>
                </a:path>
                <a:path w="1072514" h="76200">
                  <a:moveTo>
                    <a:pt x="1013460" y="67437"/>
                  </a:moveTo>
                  <a:lnTo>
                    <a:pt x="1013460" y="38100"/>
                  </a:lnTo>
                  <a:lnTo>
                    <a:pt x="1011936" y="41148"/>
                  </a:lnTo>
                  <a:lnTo>
                    <a:pt x="1008126" y="42672"/>
                  </a:lnTo>
                  <a:lnTo>
                    <a:pt x="995934" y="42672"/>
                  </a:lnTo>
                  <a:lnTo>
                    <a:pt x="995934" y="76200"/>
                  </a:lnTo>
                  <a:lnTo>
                    <a:pt x="1013460" y="67437"/>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5321693" y="5429250"/>
              <a:ext cx="1002791" cy="345948"/>
            </a:xfrm>
            <a:prstGeom prst="rect">
              <a:avLst/>
            </a:prstGeom>
          </p:spPr>
        </p:pic>
      </p:grpSp>
      <p:sp>
        <p:nvSpPr>
          <p:cNvPr id="9" name="object 9"/>
          <p:cNvSpPr txBox="1"/>
          <p:nvPr/>
        </p:nvSpPr>
        <p:spPr>
          <a:xfrm>
            <a:off x="5321693" y="5429250"/>
            <a:ext cx="1003300" cy="346075"/>
          </a:xfrm>
          <a:prstGeom prst="rect">
            <a:avLst/>
          </a:prstGeom>
          <a:ln w="9525">
            <a:solidFill>
              <a:srgbClr val="000000"/>
            </a:solidFill>
          </a:ln>
        </p:spPr>
        <p:txBody>
          <a:bodyPr vert="horz" wrap="square" lIns="0" tIns="50165" rIns="0" bIns="0" rtlCol="0">
            <a:spAutoFit/>
          </a:bodyPr>
          <a:lstStyle/>
          <a:p>
            <a:pPr marL="121285">
              <a:lnSpc>
                <a:spcPct val="100000"/>
              </a:lnSpc>
              <a:spcBef>
                <a:spcPts val="395"/>
              </a:spcBef>
            </a:pPr>
            <a:r>
              <a:rPr sz="1600" spc="-5" dirty="0">
                <a:solidFill>
                  <a:srgbClr val="FFFFFF"/>
                </a:solidFill>
                <a:latin typeface="Tahoma"/>
                <a:cs typeface="Tahoma"/>
              </a:rPr>
              <a:t>Receiver</a:t>
            </a:r>
            <a:endParaRPr sz="1600">
              <a:latin typeface="Tahoma"/>
              <a:cs typeface="Tahoma"/>
            </a:endParaRPr>
          </a:p>
        </p:txBody>
      </p:sp>
      <p:pic>
        <p:nvPicPr>
          <p:cNvPr id="10" name="object 10"/>
          <p:cNvPicPr/>
          <p:nvPr/>
        </p:nvPicPr>
        <p:blipFill>
          <a:blip r:embed="rId4" cstate="print"/>
          <a:stretch>
            <a:fillRect/>
          </a:stretch>
        </p:blipFill>
        <p:spPr>
          <a:xfrm>
            <a:off x="6705472" y="4972050"/>
            <a:ext cx="826007" cy="1323594"/>
          </a:xfrm>
          <a:prstGeom prst="rect">
            <a:avLst/>
          </a:prstGeom>
        </p:spPr>
      </p:pic>
      <p:sp>
        <p:nvSpPr>
          <p:cNvPr id="11" name="object 11"/>
          <p:cNvSpPr txBox="1"/>
          <p:nvPr/>
        </p:nvSpPr>
        <p:spPr>
          <a:xfrm>
            <a:off x="6705472" y="4972050"/>
            <a:ext cx="826135" cy="1323975"/>
          </a:xfrm>
          <a:prstGeom prst="rect">
            <a:avLst/>
          </a:prstGeom>
          <a:ln w="9525">
            <a:solidFill>
              <a:srgbClr val="000000"/>
            </a:solidFill>
          </a:ln>
        </p:spPr>
        <p:txBody>
          <a:bodyPr vert="horz" wrap="square" lIns="0" tIns="0" rIns="0" bIns="0" rtlCol="0">
            <a:spAutoFit/>
          </a:bodyPr>
          <a:lstStyle/>
          <a:p>
            <a:pPr>
              <a:lnSpc>
                <a:spcPct val="100000"/>
              </a:lnSpc>
            </a:pPr>
            <a:endParaRPr sz="1900">
              <a:latin typeface="Times New Roman"/>
              <a:cs typeface="Times New Roman"/>
            </a:endParaRPr>
          </a:p>
          <a:p>
            <a:pPr>
              <a:lnSpc>
                <a:spcPct val="100000"/>
              </a:lnSpc>
              <a:spcBef>
                <a:spcPts val="50"/>
              </a:spcBef>
            </a:pPr>
            <a:endParaRPr sz="1750">
              <a:latin typeface="Times New Roman"/>
              <a:cs typeface="Times New Roman"/>
            </a:endParaRPr>
          </a:p>
          <a:p>
            <a:pPr marL="100330">
              <a:lnSpc>
                <a:spcPct val="100000"/>
              </a:lnSpc>
            </a:pPr>
            <a:r>
              <a:rPr sz="1600" spc="-5" dirty="0">
                <a:solidFill>
                  <a:srgbClr val="FFFFFF"/>
                </a:solidFill>
                <a:latin typeface="Tahoma"/>
                <a:cs typeface="Tahoma"/>
              </a:rPr>
              <a:t>Sender</a:t>
            </a:r>
            <a:endParaRPr sz="1600">
              <a:latin typeface="Tahoma"/>
              <a:cs typeface="Tahoma"/>
            </a:endParaRPr>
          </a:p>
        </p:txBody>
      </p:sp>
      <p:pic>
        <p:nvPicPr>
          <p:cNvPr id="12" name="object 12"/>
          <p:cNvPicPr/>
          <p:nvPr/>
        </p:nvPicPr>
        <p:blipFill>
          <a:blip r:embed="rId5" cstate="print"/>
          <a:stretch>
            <a:fillRect/>
          </a:stretch>
        </p:blipFill>
        <p:spPr>
          <a:xfrm>
            <a:off x="8598293" y="4959096"/>
            <a:ext cx="964692" cy="1324355"/>
          </a:xfrm>
          <a:prstGeom prst="rect">
            <a:avLst/>
          </a:prstGeom>
        </p:spPr>
      </p:pic>
      <p:sp>
        <p:nvSpPr>
          <p:cNvPr id="13" name="object 13"/>
          <p:cNvSpPr txBox="1"/>
          <p:nvPr/>
        </p:nvSpPr>
        <p:spPr>
          <a:xfrm>
            <a:off x="8598293" y="4959096"/>
            <a:ext cx="965200" cy="1323975"/>
          </a:xfrm>
          <a:prstGeom prst="rect">
            <a:avLst/>
          </a:prstGeom>
          <a:ln w="9525">
            <a:solidFill>
              <a:srgbClr val="000000"/>
            </a:solidFill>
          </a:ln>
        </p:spPr>
        <p:txBody>
          <a:bodyPr vert="horz" wrap="square" lIns="0" tIns="0" rIns="0" bIns="0" rtlCol="0">
            <a:spAutoFit/>
          </a:bodyPr>
          <a:lstStyle/>
          <a:p>
            <a:pPr>
              <a:lnSpc>
                <a:spcPct val="100000"/>
              </a:lnSpc>
            </a:pPr>
            <a:endParaRPr sz="1900">
              <a:latin typeface="Times New Roman"/>
              <a:cs typeface="Times New Roman"/>
            </a:endParaRPr>
          </a:p>
          <a:p>
            <a:pPr>
              <a:lnSpc>
                <a:spcPct val="100000"/>
              </a:lnSpc>
              <a:spcBef>
                <a:spcPts val="50"/>
              </a:spcBef>
            </a:pPr>
            <a:endParaRPr sz="1750">
              <a:latin typeface="Times New Roman"/>
              <a:cs typeface="Times New Roman"/>
            </a:endParaRPr>
          </a:p>
          <a:p>
            <a:pPr marL="102235">
              <a:lnSpc>
                <a:spcPct val="100000"/>
              </a:lnSpc>
            </a:pPr>
            <a:r>
              <a:rPr sz="1600" spc="-5" dirty="0">
                <a:solidFill>
                  <a:srgbClr val="FFFFFF"/>
                </a:solidFill>
                <a:latin typeface="Tahoma"/>
                <a:cs typeface="Tahoma"/>
              </a:rPr>
              <a:t>Receiver</a:t>
            </a:r>
            <a:endParaRPr sz="1600">
              <a:latin typeface="Tahoma"/>
              <a:cs typeface="Tahoma"/>
            </a:endParaRPr>
          </a:p>
        </p:txBody>
      </p:sp>
      <p:sp>
        <p:nvSpPr>
          <p:cNvPr id="14" name="object 14"/>
          <p:cNvSpPr txBox="1"/>
          <p:nvPr/>
        </p:nvSpPr>
        <p:spPr>
          <a:xfrm>
            <a:off x="7598035" y="4813045"/>
            <a:ext cx="21272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ahoma"/>
                <a:cs typeface="Tahoma"/>
              </a:rPr>
              <a:t>D0</a:t>
            </a:r>
            <a:endParaRPr sz="1200">
              <a:latin typeface="Tahoma"/>
              <a:cs typeface="Tahoma"/>
            </a:endParaRPr>
          </a:p>
        </p:txBody>
      </p:sp>
      <p:sp>
        <p:nvSpPr>
          <p:cNvPr id="15" name="object 15"/>
          <p:cNvSpPr txBox="1"/>
          <p:nvPr/>
        </p:nvSpPr>
        <p:spPr>
          <a:xfrm>
            <a:off x="7598035" y="6234938"/>
            <a:ext cx="21272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ahoma"/>
                <a:cs typeface="Tahoma"/>
              </a:rPr>
              <a:t>D7</a:t>
            </a:r>
            <a:endParaRPr sz="1200">
              <a:latin typeface="Tahoma"/>
              <a:cs typeface="Tahoma"/>
            </a:endParaRPr>
          </a:p>
        </p:txBody>
      </p:sp>
      <p:sp>
        <p:nvSpPr>
          <p:cNvPr id="16" name="object 16"/>
          <p:cNvSpPr/>
          <p:nvPr/>
        </p:nvSpPr>
        <p:spPr>
          <a:xfrm>
            <a:off x="7526147" y="5039880"/>
            <a:ext cx="1072515" cy="1157605"/>
          </a:xfrm>
          <a:custGeom>
            <a:avLst/>
            <a:gdLst/>
            <a:ahLst/>
            <a:cxnLst/>
            <a:rect l="l" t="t" r="r" b="b"/>
            <a:pathLst>
              <a:path w="1072515" h="1157604">
                <a:moveTo>
                  <a:pt x="1072146" y="1119378"/>
                </a:moveTo>
                <a:lnTo>
                  <a:pt x="995946" y="1081278"/>
                </a:lnTo>
                <a:lnTo>
                  <a:pt x="995946" y="1114806"/>
                </a:lnTo>
                <a:lnTo>
                  <a:pt x="5346" y="1114806"/>
                </a:lnTo>
                <a:lnTo>
                  <a:pt x="1524" y="1116330"/>
                </a:lnTo>
                <a:lnTo>
                  <a:pt x="0" y="1119378"/>
                </a:lnTo>
                <a:lnTo>
                  <a:pt x="1524" y="1122426"/>
                </a:lnTo>
                <a:lnTo>
                  <a:pt x="5346" y="1123950"/>
                </a:lnTo>
                <a:lnTo>
                  <a:pt x="995946" y="1123950"/>
                </a:lnTo>
                <a:lnTo>
                  <a:pt x="995946" y="1157478"/>
                </a:lnTo>
                <a:lnTo>
                  <a:pt x="1013472" y="1148715"/>
                </a:lnTo>
                <a:lnTo>
                  <a:pt x="1072146" y="1119378"/>
                </a:lnTo>
                <a:close/>
              </a:path>
              <a:path w="1072515" h="1157604">
                <a:moveTo>
                  <a:pt x="1072146" y="965454"/>
                </a:moveTo>
                <a:lnTo>
                  <a:pt x="995946" y="927354"/>
                </a:lnTo>
                <a:lnTo>
                  <a:pt x="995946" y="960882"/>
                </a:lnTo>
                <a:lnTo>
                  <a:pt x="5346" y="960882"/>
                </a:lnTo>
                <a:lnTo>
                  <a:pt x="1524" y="961644"/>
                </a:lnTo>
                <a:lnTo>
                  <a:pt x="0" y="965454"/>
                </a:lnTo>
                <a:lnTo>
                  <a:pt x="1524" y="968502"/>
                </a:lnTo>
                <a:lnTo>
                  <a:pt x="5346" y="970026"/>
                </a:lnTo>
                <a:lnTo>
                  <a:pt x="995946" y="970026"/>
                </a:lnTo>
                <a:lnTo>
                  <a:pt x="995946" y="1003554"/>
                </a:lnTo>
                <a:lnTo>
                  <a:pt x="1013472" y="994791"/>
                </a:lnTo>
                <a:lnTo>
                  <a:pt x="1072146" y="965454"/>
                </a:lnTo>
                <a:close/>
              </a:path>
              <a:path w="1072515" h="1157604">
                <a:moveTo>
                  <a:pt x="1072146" y="810006"/>
                </a:moveTo>
                <a:lnTo>
                  <a:pt x="995946" y="771906"/>
                </a:lnTo>
                <a:lnTo>
                  <a:pt x="995946" y="804672"/>
                </a:lnTo>
                <a:lnTo>
                  <a:pt x="5346" y="804672"/>
                </a:lnTo>
                <a:lnTo>
                  <a:pt x="1524" y="806196"/>
                </a:lnTo>
                <a:lnTo>
                  <a:pt x="0" y="810006"/>
                </a:lnTo>
                <a:lnTo>
                  <a:pt x="1524" y="813054"/>
                </a:lnTo>
                <a:lnTo>
                  <a:pt x="5346" y="814578"/>
                </a:lnTo>
                <a:lnTo>
                  <a:pt x="995946" y="814578"/>
                </a:lnTo>
                <a:lnTo>
                  <a:pt x="995946" y="848106"/>
                </a:lnTo>
                <a:lnTo>
                  <a:pt x="1013472" y="839343"/>
                </a:lnTo>
                <a:lnTo>
                  <a:pt x="1072146" y="810006"/>
                </a:lnTo>
                <a:close/>
              </a:path>
              <a:path w="1072515" h="1157604">
                <a:moveTo>
                  <a:pt x="1072146" y="657606"/>
                </a:moveTo>
                <a:lnTo>
                  <a:pt x="995946" y="619506"/>
                </a:lnTo>
                <a:lnTo>
                  <a:pt x="995946" y="652272"/>
                </a:lnTo>
                <a:lnTo>
                  <a:pt x="5346" y="652272"/>
                </a:lnTo>
                <a:lnTo>
                  <a:pt x="1524" y="653796"/>
                </a:lnTo>
                <a:lnTo>
                  <a:pt x="0" y="657606"/>
                </a:lnTo>
                <a:lnTo>
                  <a:pt x="1524" y="660654"/>
                </a:lnTo>
                <a:lnTo>
                  <a:pt x="5346" y="662178"/>
                </a:lnTo>
                <a:lnTo>
                  <a:pt x="995946" y="662178"/>
                </a:lnTo>
                <a:lnTo>
                  <a:pt x="995946" y="695706"/>
                </a:lnTo>
                <a:lnTo>
                  <a:pt x="1013472" y="686943"/>
                </a:lnTo>
                <a:lnTo>
                  <a:pt x="1072146" y="657606"/>
                </a:lnTo>
                <a:close/>
              </a:path>
              <a:path w="1072515" h="1157604">
                <a:moveTo>
                  <a:pt x="1072146" y="499872"/>
                </a:moveTo>
                <a:lnTo>
                  <a:pt x="995946" y="461772"/>
                </a:lnTo>
                <a:lnTo>
                  <a:pt x="995946" y="495300"/>
                </a:lnTo>
                <a:lnTo>
                  <a:pt x="5346" y="495300"/>
                </a:lnTo>
                <a:lnTo>
                  <a:pt x="1524" y="496824"/>
                </a:lnTo>
                <a:lnTo>
                  <a:pt x="0" y="499872"/>
                </a:lnTo>
                <a:lnTo>
                  <a:pt x="1524" y="503682"/>
                </a:lnTo>
                <a:lnTo>
                  <a:pt x="5346" y="505206"/>
                </a:lnTo>
                <a:lnTo>
                  <a:pt x="995946" y="505206"/>
                </a:lnTo>
                <a:lnTo>
                  <a:pt x="995946" y="537972"/>
                </a:lnTo>
                <a:lnTo>
                  <a:pt x="1013472" y="529209"/>
                </a:lnTo>
                <a:lnTo>
                  <a:pt x="1072146" y="499872"/>
                </a:lnTo>
                <a:close/>
              </a:path>
              <a:path w="1072515" h="1157604">
                <a:moveTo>
                  <a:pt x="1072146" y="345948"/>
                </a:moveTo>
                <a:lnTo>
                  <a:pt x="995946" y="307848"/>
                </a:lnTo>
                <a:lnTo>
                  <a:pt x="995946" y="341376"/>
                </a:lnTo>
                <a:lnTo>
                  <a:pt x="5346" y="341376"/>
                </a:lnTo>
                <a:lnTo>
                  <a:pt x="1524" y="342900"/>
                </a:lnTo>
                <a:lnTo>
                  <a:pt x="0" y="345948"/>
                </a:lnTo>
                <a:lnTo>
                  <a:pt x="1524" y="349758"/>
                </a:lnTo>
                <a:lnTo>
                  <a:pt x="5346" y="351282"/>
                </a:lnTo>
                <a:lnTo>
                  <a:pt x="995946" y="351282"/>
                </a:lnTo>
                <a:lnTo>
                  <a:pt x="995946" y="384048"/>
                </a:lnTo>
                <a:lnTo>
                  <a:pt x="1013472" y="375285"/>
                </a:lnTo>
                <a:lnTo>
                  <a:pt x="1072146" y="345948"/>
                </a:lnTo>
                <a:close/>
              </a:path>
              <a:path w="1072515" h="1157604">
                <a:moveTo>
                  <a:pt x="1072146" y="190500"/>
                </a:moveTo>
                <a:lnTo>
                  <a:pt x="995946" y="152400"/>
                </a:lnTo>
                <a:lnTo>
                  <a:pt x="995946" y="185928"/>
                </a:lnTo>
                <a:lnTo>
                  <a:pt x="5346" y="185928"/>
                </a:lnTo>
                <a:lnTo>
                  <a:pt x="1524" y="187452"/>
                </a:lnTo>
                <a:lnTo>
                  <a:pt x="0" y="190500"/>
                </a:lnTo>
                <a:lnTo>
                  <a:pt x="1524" y="194310"/>
                </a:lnTo>
                <a:lnTo>
                  <a:pt x="5346" y="195072"/>
                </a:lnTo>
                <a:lnTo>
                  <a:pt x="995946" y="195072"/>
                </a:lnTo>
                <a:lnTo>
                  <a:pt x="995946" y="228600"/>
                </a:lnTo>
                <a:lnTo>
                  <a:pt x="1013472" y="219837"/>
                </a:lnTo>
                <a:lnTo>
                  <a:pt x="1072146" y="190500"/>
                </a:lnTo>
                <a:close/>
              </a:path>
              <a:path w="1072515" h="1157604">
                <a:moveTo>
                  <a:pt x="1072146" y="38100"/>
                </a:moveTo>
                <a:lnTo>
                  <a:pt x="995946" y="0"/>
                </a:lnTo>
                <a:lnTo>
                  <a:pt x="995946" y="33528"/>
                </a:lnTo>
                <a:lnTo>
                  <a:pt x="5346" y="33528"/>
                </a:lnTo>
                <a:lnTo>
                  <a:pt x="1524" y="35052"/>
                </a:lnTo>
                <a:lnTo>
                  <a:pt x="0" y="38100"/>
                </a:lnTo>
                <a:lnTo>
                  <a:pt x="1524" y="41910"/>
                </a:lnTo>
                <a:lnTo>
                  <a:pt x="5346" y="42672"/>
                </a:lnTo>
                <a:lnTo>
                  <a:pt x="995946" y="42672"/>
                </a:lnTo>
                <a:lnTo>
                  <a:pt x="995946" y="76200"/>
                </a:lnTo>
                <a:lnTo>
                  <a:pt x="1013472" y="67437"/>
                </a:lnTo>
                <a:lnTo>
                  <a:pt x="1072146" y="38100"/>
                </a:lnTo>
                <a:close/>
              </a:path>
            </a:pathLst>
          </a:custGeom>
          <a:solidFill>
            <a:srgbClr val="000000"/>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029" y="1083055"/>
            <a:ext cx="2150745" cy="1486535"/>
          </a:xfrm>
          <a:prstGeom prst="rect">
            <a:avLst/>
          </a:prstGeom>
        </p:spPr>
        <p:txBody>
          <a:bodyPr vert="horz" wrap="square" lIns="0" tIns="12700" rIns="0" bIns="0" rtlCol="0">
            <a:spAutoFit/>
          </a:bodyPr>
          <a:lstStyle/>
          <a:p>
            <a:pPr marR="5080" indent="635" algn="ctr">
              <a:lnSpc>
                <a:spcPct val="100000"/>
              </a:lnSpc>
              <a:spcBef>
                <a:spcPts val="100"/>
              </a:spcBef>
            </a:pPr>
            <a:r>
              <a:rPr spc="-5" dirty="0"/>
              <a:t>SERIAL </a:t>
            </a:r>
            <a:r>
              <a:rPr dirty="0"/>
              <a:t> </a:t>
            </a:r>
            <a:r>
              <a:rPr spc="-5" dirty="0"/>
              <a:t>COMMUNICA- </a:t>
            </a:r>
            <a:r>
              <a:rPr dirty="0"/>
              <a:t> </a:t>
            </a:r>
            <a:r>
              <a:rPr spc="-5" dirty="0"/>
              <a:t>TION </a:t>
            </a:r>
            <a:r>
              <a:rPr dirty="0"/>
              <a:t> </a:t>
            </a:r>
            <a:r>
              <a:rPr spc="-10" dirty="0"/>
              <a:t>PROGRAMMING</a:t>
            </a:r>
          </a:p>
        </p:txBody>
      </p:sp>
      <p:sp>
        <p:nvSpPr>
          <p:cNvPr id="3" name="object 3"/>
          <p:cNvSpPr txBox="1"/>
          <p:nvPr/>
        </p:nvSpPr>
        <p:spPr>
          <a:xfrm>
            <a:off x="1035437" y="2908046"/>
            <a:ext cx="1813560" cy="1427480"/>
          </a:xfrm>
          <a:prstGeom prst="rect">
            <a:avLst/>
          </a:prstGeom>
        </p:spPr>
        <p:txBody>
          <a:bodyPr vert="horz" wrap="square" lIns="0" tIns="12700" rIns="0" bIns="0" rtlCol="0">
            <a:spAutoFit/>
          </a:bodyPr>
          <a:lstStyle/>
          <a:p>
            <a:pPr marR="5080" algn="ctr">
              <a:lnSpc>
                <a:spcPct val="100000"/>
              </a:lnSpc>
              <a:spcBef>
                <a:spcPts val="100"/>
              </a:spcBef>
            </a:pPr>
            <a:r>
              <a:rPr sz="2400" spc="-10" dirty="0">
                <a:solidFill>
                  <a:srgbClr val="FFFFFF"/>
                </a:solidFill>
                <a:latin typeface="Tahoma"/>
                <a:cs typeface="Tahoma"/>
              </a:rPr>
              <a:t>Programming  </a:t>
            </a:r>
            <a:r>
              <a:rPr sz="2400" spc="-5" dirty="0">
                <a:solidFill>
                  <a:srgbClr val="FFFFFF"/>
                </a:solidFill>
                <a:latin typeface="Tahoma"/>
                <a:cs typeface="Tahoma"/>
              </a:rPr>
              <a:t>Serial Data </a:t>
            </a:r>
            <a:r>
              <a:rPr sz="2400" dirty="0">
                <a:solidFill>
                  <a:srgbClr val="FFFFFF"/>
                </a:solidFill>
                <a:latin typeface="Tahoma"/>
                <a:cs typeface="Tahoma"/>
              </a:rPr>
              <a:t> </a:t>
            </a:r>
            <a:r>
              <a:rPr sz="2400" spc="-10" dirty="0">
                <a:solidFill>
                  <a:srgbClr val="FFFFFF"/>
                </a:solidFill>
                <a:latin typeface="Tahoma"/>
                <a:cs typeface="Tahoma"/>
              </a:rPr>
              <a:t>Transmitting </a:t>
            </a:r>
            <a:r>
              <a:rPr sz="2400" spc="-5" dirty="0">
                <a:solidFill>
                  <a:srgbClr val="FFFFFF"/>
                </a:solidFill>
                <a:latin typeface="Tahoma"/>
                <a:cs typeface="Tahoma"/>
              </a:rPr>
              <a:t> </a:t>
            </a:r>
            <a:r>
              <a:rPr sz="2000" spc="-5" dirty="0">
                <a:solidFill>
                  <a:srgbClr val="FFFFFF"/>
                </a:solidFill>
                <a:latin typeface="Tahoma"/>
                <a:cs typeface="Tahoma"/>
              </a:rPr>
              <a:t>(cont’)</a:t>
            </a:r>
            <a:endParaRPr sz="2000">
              <a:latin typeface="Tahoma"/>
              <a:cs typeface="Tahoma"/>
            </a:endParaRPr>
          </a:p>
        </p:txBody>
      </p:sp>
      <p:sp>
        <p:nvSpPr>
          <p:cNvPr id="4" name="object 4"/>
          <p:cNvSpPr/>
          <p:nvPr/>
        </p:nvSpPr>
        <p:spPr>
          <a:xfrm>
            <a:off x="3125609" y="931925"/>
            <a:ext cx="6400800" cy="5135245"/>
          </a:xfrm>
          <a:custGeom>
            <a:avLst/>
            <a:gdLst/>
            <a:ahLst/>
            <a:cxnLst/>
            <a:rect l="l" t="t" r="r" b="b"/>
            <a:pathLst>
              <a:path w="6400800" h="5135245">
                <a:moveTo>
                  <a:pt x="0" y="0"/>
                </a:moveTo>
                <a:lnTo>
                  <a:pt x="0" y="5135118"/>
                </a:lnTo>
                <a:lnTo>
                  <a:pt x="6400800" y="5135117"/>
                </a:lnTo>
                <a:lnTo>
                  <a:pt x="6400800" y="0"/>
                </a:lnTo>
                <a:lnTo>
                  <a:pt x="0" y="0"/>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3210439" y="961897"/>
            <a:ext cx="586422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a:cs typeface="Times New Roman"/>
              </a:rPr>
              <a:t>Write</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program</a:t>
            </a:r>
            <a:r>
              <a:rPr sz="1800" spc="-10" dirty="0">
                <a:latin typeface="Times New Roman"/>
                <a:cs typeface="Times New Roman"/>
              </a:rPr>
              <a:t> </a:t>
            </a:r>
            <a:r>
              <a:rPr sz="1800" dirty="0">
                <a:latin typeface="Times New Roman"/>
                <a:cs typeface="Times New Roman"/>
              </a:rPr>
              <a:t>for</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8051</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transfer</a:t>
            </a:r>
            <a:r>
              <a:rPr sz="1800" spc="-5" dirty="0">
                <a:latin typeface="Times New Roman"/>
                <a:cs typeface="Times New Roman"/>
              </a:rPr>
              <a:t> “YES”</a:t>
            </a:r>
            <a:r>
              <a:rPr sz="1800" spc="-15" dirty="0">
                <a:latin typeface="Times New Roman"/>
                <a:cs typeface="Times New Roman"/>
              </a:rPr>
              <a:t> </a:t>
            </a:r>
            <a:r>
              <a:rPr sz="1800" dirty="0">
                <a:latin typeface="Times New Roman"/>
                <a:cs typeface="Times New Roman"/>
              </a:rPr>
              <a:t>serially</a:t>
            </a:r>
            <a:r>
              <a:rPr sz="1800" spc="-5" dirty="0">
                <a:latin typeface="Times New Roman"/>
                <a:cs typeface="Times New Roman"/>
              </a:rPr>
              <a:t> </a:t>
            </a:r>
            <a:r>
              <a:rPr sz="1800" dirty="0">
                <a:latin typeface="Times New Roman"/>
                <a:cs typeface="Times New Roman"/>
              </a:rPr>
              <a:t>at</a:t>
            </a:r>
            <a:r>
              <a:rPr sz="1800" spc="-5" dirty="0">
                <a:latin typeface="Times New Roman"/>
                <a:cs typeface="Times New Roman"/>
              </a:rPr>
              <a:t> </a:t>
            </a:r>
            <a:r>
              <a:rPr sz="1800" dirty="0">
                <a:latin typeface="Times New Roman"/>
                <a:cs typeface="Times New Roman"/>
              </a:rPr>
              <a:t>9600 </a:t>
            </a:r>
            <a:r>
              <a:rPr sz="1800" spc="-434" dirty="0">
                <a:latin typeface="Times New Roman"/>
                <a:cs typeface="Times New Roman"/>
              </a:rPr>
              <a:t> </a:t>
            </a:r>
            <a:r>
              <a:rPr sz="1800" dirty="0">
                <a:latin typeface="Times New Roman"/>
                <a:cs typeface="Times New Roman"/>
              </a:rPr>
              <a:t>baud,</a:t>
            </a:r>
            <a:r>
              <a:rPr sz="1800" spc="-5" dirty="0">
                <a:latin typeface="Times New Roman"/>
                <a:cs typeface="Times New Roman"/>
              </a:rPr>
              <a:t> </a:t>
            </a:r>
            <a:r>
              <a:rPr sz="1800" dirty="0">
                <a:latin typeface="Times New Roman"/>
                <a:cs typeface="Times New Roman"/>
              </a:rPr>
              <a:t>8-bit data,</a:t>
            </a:r>
            <a:r>
              <a:rPr sz="1800" spc="-5" dirty="0">
                <a:latin typeface="Times New Roman"/>
                <a:cs typeface="Times New Roman"/>
              </a:rPr>
              <a:t> </a:t>
            </a:r>
            <a:r>
              <a:rPr sz="1800" dirty="0">
                <a:latin typeface="Times New Roman"/>
                <a:cs typeface="Times New Roman"/>
              </a:rPr>
              <a:t>1 stop</a:t>
            </a:r>
            <a:r>
              <a:rPr sz="1800" spc="-5" dirty="0">
                <a:latin typeface="Times New Roman"/>
                <a:cs typeface="Times New Roman"/>
              </a:rPr>
              <a:t> </a:t>
            </a:r>
            <a:r>
              <a:rPr sz="1800" dirty="0">
                <a:latin typeface="Times New Roman"/>
                <a:cs typeface="Times New Roman"/>
              </a:rPr>
              <a:t>bit, do</a:t>
            </a:r>
            <a:r>
              <a:rPr sz="1800" spc="-5" dirty="0">
                <a:latin typeface="Times New Roman"/>
                <a:cs typeface="Times New Roman"/>
              </a:rPr>
              <a:t> this</a:t>
            </a:r>
            <a:r>
              <a:rPr sz="1800" dirty="0">
                <a:latin typeface="Times New Roman"/>
                <a:cs typeface="Times New Roman"/>
              </a:rPr>
              <a:t> continuously</a:t>
            </a:r>
            <a:endParaRPr sz="1800">
              <a:latin typeface="Times New Roman"/>
              <a:cs typeface="Times New Roman"/>
            </a:endParaRPr>
          </a:p>
        </p:txBody>
      </p:sp>
      <p:sp>
        <p:nvSpPr>
          <p:cNvPr id="6" name="object 6"/>
          <p:cNvSpPr txBox="1"/>
          <p:nvPr/>
        </p:nvSpPr>
        <p:spPr>
          <a:xfrm>
            <a:off x="3210439" y="1785612"/>
            <a:ext cx="9144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Solution:</a:t>
            </a:r>
            <a:endParaRPr sz="1800">
              <a:latin typeface="Times New Roman"/>
              <a:cs typeface="Times New Roman"/>
            </a:endParaRPr>
          </a:p>
        </p:txBody>
      </p:sp>
      <p:graphicFrame>
        <p:nvGraphicFramePr>
          <p:cNvPr id="7" name="object 7"/>
          <p:cNvGraphicFramePr>
            <a:graphicFrameLocks noGrp="1"/>
          </p:cNvGraphicFramePr>
          <p:nvPr/>
        </p:nvGraphicFramePr>
        <p:xfrm>
          <a:off x="4047115" y="2092998"/>
          <a:ext cx="5444490" cy="963498"/>
        </p:xfrm>
        <a:graphic>
          <a:graphicData uri="http://schemas.openxmlformats.org/drawingml/2006/table">
            <a:tbl>
              <a:tblPr firstRow="1" bandRow="1">
                <a:tableStyleId>{2D5ABB26-0587-4C30-8999-92F81FD0307C}</a:tableStyleId>
              </a:tblPr>
              <a:tblGrid>
                <a:gridCol w="582295"/>
                <a:gridCol w="1283970"/>
                <a:gridCol w="3578225"/>
              </a:tblGrid>
              <a:tr h="237533">
                <a:tc>
                  <a:txBody>
                    <a:bodyPr/>
                    <a:lstStyle/>
                    <a:p>
                      <a:pPr marL="31750">
                        <a:lnSpc>
                          <a:spcPts val="1655"/>
                        </a:lnSpc>
                      </a:pPr>
                      <a:r>
                        <a:rPr sz="1600" dirty="0">
                          <a:latin typeface="Courier New"/>
                          <a:cs typeface="Courier New"/>
                        </a:rPr>
                        <a:t>MOV</a:t>
                      </a:r>
                      <a:endParaRPr sz="1600">
                        <a:latin typeface="Courier New"/>
                        <a:cs typeface="Courier New"/>
                      </a:endParaRPr>
                    </a:p>
                  </a:txBody>
                  <a:tcPr marL="0" marR="0" marT="0" marB="0"/>
                </a:tc>
                <a:tc>
                  <a:txBody>
                    <a:bodyPr/>
                    <a:lstStyle/>
                    <a:p>
                      <a:pPr marL="60960">
                        <a:lnSpc>
                          <a:spcPts val="1655"/>
                        </a:lnSpc>
                      </a:pPr>
                      <a:r>
                        <a:rPr sz="1600" dirty="0">
                          <a:latin typeface="Courier New"/>
                          <a:cs typeface="Courier New"/>
                        </a:rPr>
                        <a:t>TMOD,#20H</a:t>
                      </a:r>
                      <a:endParaRPr sz="1600">
                        <a:latin typeface="Courier New"/>
                        <a:cs typeface="Courier New"/>
                      </a:endParaRPr>
                    </a:p>
                  </a:txBody>
                  <a:tcPr marL="0" marR="0" marT="0" marB="0"/>
                </a:tc>
                <a:tc>
                  <a:txBody>
                    <a:bodyPr/>
                    <a:lstStyle/>
                    <a:p>
                      <a:pPr marL="121920">
                        <a:lnSpc>
                          <a:spcPts val="1655"/>
                        </a:lnSpc>
                      </a:pPr>
                      <a:r>
                        <a:rPr sz="1600" dirty="0">
                          <a:latin typeface="Courier New"/>
                          <a:cs typeface="Courier New"/>
                        </a:rPr>
                        <a:t>;timer</a:t>
                      </a:r>
                      <a:r>
                        <a:rPr sz="1600" spc="-15" dirty="0">
                          <a:latin typeface="Courier New"/>
                          <a:cs typeface="Courier New"/>
                        </a:rPr>
                        <a:t> </a:t>
                      </a:r>
                      <a:r>
                        <a:rPr sz="1600" dirty="0">
                          <a:latin typeface="Courier New"/>
                          <a:cs typeface="Courier New"/>
                        </a:rPr>
                        <a:t>1,mode</a:t>
                      </a:r>
                      <a:r>
                        <a:rPr sz="1600" spc="-20" dirty="0">
                          <a:latin typeface="Courier New"/>
                          <a:cs typeface="Courier New"/>
                        </a:rPr>
                        <a:t> </a:t>
                      </a:r>
                      <a:r>
                        <a:rPr sz="1600" dirty="0">
                          <a:latin typeface="Courier New"/>
                          <a:cs typeface="Courier New"/>
                        </a:rPr>
                        <a:t>2(auto</a:t>
                      </a:r>
                      <a:r>
                        <a:rPr sz="1600" spc="-25" dirty="0">
                          <a:latin typeface="Courier New"/>
                          <a:cs typeface="Courier New"/>
                        </a:rPr>
                        <a:t> </a:t>
                      </a:r>
                      <a:r>
                        <a:rPr sz="1600" dirty="0">
                          <a:latin typeface="Courier New"/>
                          <a:cs typeface="Courier New"/>
                        </a:rPr>
                        <a:t>reload)</a:t>
                      </a:r>
                      <a:endParaRPr sz="1600">
                        <a:latin typeface="Courier New"/>
                        <a:cs typeface="Courier New"/>
                      </a:endParaRPr>
                    </a:p>
                  </a:txBody>
                  <a:tcPr marL="0" marR="0" marT="0" marB="0"/>
                </a:tc>
              </a:tr>
              <a:tr h="244216">
                <a:tc>
                  <a:txBody>
                    <a:bodyPr/>
                    <a:lstStyle/>
                    <a:p>
                      <a:pPr marL="31750">
                        <a:lnSpc>
                          <a:spcPts val="1710"/>
                        </a:lnSpc>
                      </a:pPr>
                      <a:r>
                        <a:rPr sz="1600" dirty="0">
                          <a:latin typeface="Courier New"/>
                          <a:cs typeface="Courier New"/>
                        </a:rPr>
                        <a:t>MOV</a:t>
                      </a:r>
                      <a:endParaRPr sz="1600">
                        <a:latin typeface="Courier New"/>
                        <a:cs typeface="Courier New"/>
                      </a:endParaRPr>
                    </a:p>
                  </a:txBody>
                  <a:tcPr marL="0" marR="0" marT="0" marB="0"/>
                </a:tc>
                <a:tc>
                  <a:txBody>
                    <a:bodyPr/>
                    <a:lstStyle/>
                    <a:p>
                      <a:pPr marL="60960">
                        <a:lnSpc>
                          <a:spcPts val="1710"/>
                        </a:lnSpc>
                      </a:pPr>
                      <a:r>
                        <a:rPr sz="1600" dirty="0">
                          <a:latin typeface="Courier New"/>
                          <a:cs typeface="Courier New"/>
                        </a:rPr>
                        <a:t>TH1,#-3</a:t>
                      </a:r>
                      <a:endParaRPr sz="1600">
                        <a:latin typeface="Courier New"/>
                        <a:cs typeface="Courier New"/>
                      </a:endParaRPr>
                    </a:p>
                  </a:txBody>
                  <a:tcPr marL="0" marR="0" marT="0" marB="0"/>
                </a:tc>
                <a:tc>
                  <a:txBody>
                    <a:bodyPr/>
                    <a:lstStyle/>
                    <a:p>
                      <a:pPr marL="121920">
                        <a:lnSpc>
                          <a:spcPts val="1710"/>
                        </a:lnSpc>
                      </a:pPr>
                      <a:r>
                        <a:rPr sz="1600" dirty="0">
                          <a:latin typeface="Courier New"/>
                          <a:cs typeface="Courier New"/>
                        </a:rPr>
                        <a:t>;9600</a:t>
                      </a:r>
                      <a:r>
                        <a:rPr sz="1600" spc="-35" dirty="0">
                          <a:latin typeface="Courier New"/>
                          <a:cs typeface="Courier New"/>
                        </a:rPr>
                        <a:t> </a:t>
                      </a:r>
                      <a:r>
                        <a:rPr sz="1600" dirty="0">
                          <a:latin typeface="Courier New"/>
                          <a:cs typeface="Courier New"/>
                        </a:rPr>
                        <a:t>baud</a:t>
                      </a:r>
                      <a:r>
                        <a:rPr sz="1600" spc="-35" dirty="0">
                          <a:latin typeface="Courier New"/>
                          <a:cs typeface="Courier New"/>
                        </a:rPr>
                        <a:t> </a:t>
                      </a:r>
                      <a:r>
                        <a:rPr sz="1600" dirty="0">
                          <a:latin typeface="Courier New"/>
                          <a:cs typeface="Courier New"/>
                        </a:rPr>
                        <a:t>rate</a:t>
                      </a:r>
                      <a:endParaRPr sz="1600">
                        <a:latin typeface="Courier New"/>
                        <a:cs typeface="Courier New"/>
                      </a:endParaRPr>
                    </a:p>
                  </a:txBody>
                  <a:tcPr marL="0" marR="0" marT="0" marB="0"/>
                </a:tc>
              </a:tr>
              <a:tr h="244216">
                <a:tc>
                  <a:txBody>
                    <a:bodyPr/>
                    <a:lstStyle/>
                    <a:p>
                      <a:pPr marL="31750">
                        <a:lnSpc>
                          <a:spcPts val="1705"/>
                        </a:lnSpc>
                      </a:pPr>
                      <a:r>
                        <a:rPr sz="1600" dirty="0">
                          <a:latin typeface="Courier New"/>
                          <a:cs typeface="Courier New"/>
                        </a:rPr>
                        <a:t>MOV</a:t>
                      </a:r>
                      <a:endParaRPr sz="1600">
                        <a:latin typeface="Courier New"/>
                        <a:cs typeface="Courier New"/>
                      </a:endParaRPr>
                    </a:p>
                  </a:txBody>
                  <a:tcPr marL="0" marR="0" marT="0" marB="0"/>
                </a:tc>
                <a:tc>
                  <a:txBody>
                    <a:bodyPr/>
                    <a:lstStyle/>
                    <a:p>
                      <a:pPr marL="60960">
                        <a:lnSpc>
                          <a:spcPts val="1705"/>
                        </a:lnSpc>
                      </a:pPr>
                      <a:r>
                        <a:rPr sz="1600" dirty="0">
                          <a:latin typeface="Courier New"/>
                          <a:cs typeface="Courier New"/>
                        </a:rPr>
                        <a:t>SCON,#50H</a:t>
                      </a:r>
                      <a:endParaRPr sz="1600">
                        <a:latin typeface="Courier New"/>
                        <a:cs typeface="Courier New"/>
                      </a:endParaRPr>
                    </a:p>
                  </a:txBody>
                  <a:tcPr marL="0" marR="0" marT="0" marB="0"/>
                </a:tc>
                <a:tc>
                  <a:txBody>
                    <a:bodyPr/>
                    <a:lstStyle/>
                    <a:p>
                      <a:pPr marL="122555">
                        <a:lnSpc>
                          <a:spcPts val="1705"/>
                        </a:lnSpc>
                      </a:pPr>
                      <a:r>
                        <a:rPr sz="1600" dirty="0">
                          <a:latin typeface="Courier New"/>
                          <a:cs typeface="Courier New"/>
                        </a:rPr>
                        <a:t>;8-bit,</a:t>
                      </a:r>
                      <a:r>
                        <a:rPr sz="1600" spc="-20" dirty="0">
                          <a:latin typeface="Courier New"/>
                          <a:cs typeface="Courier New"/>
                        </a:rPr>
                        <a:t> </a:t>
                      </a:r>
                      <a:r>
                        <a:rPr sz="1600" dirty="0">
                          <a:latin typeface="Courier New"/>
                          <a:cs typeface="Courier New"/>
                        </a:rPr>
                        <a:t>1</a:t>
                      </a:r>
                      <a:r>
                        <a:rPr sz="1600" spc="-15" dirty="0">
                          <a:latin typeface="Courier New"/>
                          <a:cs typeface="Courier New"/>
                        </a:rPr>
                        <a:t> </a:t>
                      </a:r>
                      <a:r>
                        <a:rPr sz="1600" dirty="0">
                          <a:latin typeface="Courier New"/>
                          <a:cs typeface="Courier New"/>
                        </a:rPr>
                        <a:t>stop,</a:t>
                      </a:r>
                      <a:r>
                        <a:rPr sz="1600" spc="-15" dirty="0">
                          <a:latin typeface="Courier New"/>
                          <a:cs typeface="Courier New"/>
                        </a:rPr>
                        <a:t> </a:t>
                      </a:r>
                      <a:r>
                        <a:rPr sz="1600" dirty="0">
                          <a:latin typeface="Courier New"/>
                          <a:cs typeface="Courier New"/>
                        </a:rPr>
                        <a:t>REN</a:t>
                      </a:r>
                      <a:r>
                        <a:rPr sz="1600" spc="-20" dirty="0">
                          <a:latin typeface="Courier New"/>
                          <a:cs typeface="Courier New"/>
                        </a:rPr>
                        <a:t> </a:t>
                      </a:r>
                      <a:r>
                        <a:rPr sz="1600" dirty="0">
                          <a:latin typeface="Courier New"/>
                          <a:cs typeface="Courier New"/>
                        </a:rPr>
                        <a:t>enabled</a:t>
                      </a:r>
                      <a:endParaRPr sz="1600">
                        <a:latin typeface="Courier New"/>
                        <a:cs typeface="Courier New"/>
                      </a:endParaRPr>
                    </a:p>
                  </a:txBody>
                  <a:tcPr marL="0" marR="0" marT="0" marB="0"/>
                </a:tc>
              </a:tr>
              <a:tr h="237533">
                <a:tc>
                  <a:txBody>
                    <a:bodyPr/>
                    <a:lstStyle/>
                    <a:p>
                      <a:pPr marL="31750">
                        <a:lnSpc>
                          <a:spcPts val="1710"/>
                        </a:lnSpc>
                      </a:pPr>
                      <a:r>
                        <a:rPr sz="1600" dirty="0">
                          <a:latin typeface="Courier New"/>
                          <a:cs typeface="Courier New"/>
                        </a:rPr>
                        <a:t>SETB</a:t>
                      </a:r>
                      <a:endParaRPr sz="1600">
                        <a:latin typeface="Courier New"/>
                        <a:cs typeface="Courier New"/>
                      </a:endParaRPr>
                    </a:p>
                  </a:txBody>
                  <a:tcPr marL="0" marR="0" marT="0" marB="0"/>
                </a:tc>
                <a:tc>
                  <a:txBody>
                    <a:bodyPr/>
                    <a:lstStyle/>
                    <a:p>
                      <a:pPr marL="60960">
                        <a:lnSpc>
                          <a:spcPts val="1710"/>
                        </a:lnSpc>
                      </a:pPr>
                      <a:r>
                        <a:rPr sz="1600" dirty="0">
                          <a:latin typeface="Courier New"/>
                          <a:cs typeface="Courier New"/>
                        </a:rPr>
                        <a:t>TR1</a:t>
                      </a:r>
                      <a:endParaRPr sz="1600">
                        <a:latin typeface="Courier New"/>
                        <a:cs typeface="Courier New"/>
                      </a:endParaRPr>
                    </a:p>
                  </a:txBody>
                  <a:tcPr marL="0" marR="0" marT="0" marB="0"/>
                </a:tc>
                <a:tc>
                  <a:txBody>
                    <a:bodyPr/>
                    <a:lstStyle/>
                    <a:p>
                      <a:pPr marL="122555">
                        <a:lnSpc>
                          <a:spcPts val="1710"/>
                        </a:lnSpc>
                      </a:pPr>
                      <a:r>
                        <a:rPr sz="1600" dirty="0">
                          <a:latin typeface="Courier New"/>
                          <a:cs typeface="Courier New"/>
                        </a:rPr>
                        <a:t>;start</a:t>
                      </a:r>
                      <a:r>
                        <a:rPr sz="1600" spc="-30" dirty="0">
                          <a:latin typeface="Courier New"/>
                          <a:cs typeface="Courier New"/>
                        </a:rPr>
                        <a:t> </a:t>
                      </a:r>
                      <a:r>
                        <a:rPr sz="1600" dirty="0">
                          <a:latin typeface="Courier New"/>
                          <a:cs typeface="Courier New"/>
                        </a:rPr>
                        <a:t>timer</a:t>
                      </a:r>
                      <a:r>
                        <a:rPr sz="1600" spc="-30" dirty="0">
                          <a:latin typeface="Courier New"/>
                          <a:cs typeface="Courier New"/>
                        </a:rPr>
                        <a:t> </a:t>
                      </a:r>
                      <a:r>
                        <a:rPr sz="1600" dirty="0">
                          <a:latin typeface="Courier New"/>
                          <a:cs typeface="Courier New"/>
                        </a:rPr>
                        <a:t>1</a:t>
                      </a:r>
                      <a:endParaRPr sz="1600">
                        <a:latin typeface="Courier New"/>
                        <a:cs typeface="Courier New"/>
                      </a:endParaRPr>
                    </a:p>
                  </a:txBody>
                  <a:tcPr marL="0" marR="0" marT="0" marB="0"/>
                </a:tc>
              </a:tr>
            </a:tbl>
          </a:graphicData>
        </a:graphic>
      </p:graphicFrame>
      <p:sp>
        <p:nvSpPr>
          <p:cNvPr id="8" name="object 8"/>
          <p:cNvSpPr txBox="1"/>
          <p:nvPr/>
        </p:nvSpPr>
        <p:spPr>
          <a:xfrm>
            <a:off x="6022884" y="3023840"/>
            <a:ext cx="161544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;transfer</a:t>
            </a:r>
            <a:r>
              <a:rPr sz="1600" spc="-75" dirty="0">
                <a:latin typeface="Courier New"/>
                <a:cs typeface="Courier New"/>
              </a:rPr>
              <a:t> </a:t>
            </a:r>
            <a:r>
              <a:rPr sz="1600" dirty="0">
                <a:latin typeface="Courier New"/>
                <a:cs typeface="Courier New"/>
              </a:rPr>
              <a:t>“Y”</a:t>
            </a:r>
            <a:endParaRPr sz="1600">
              <a:latin typeface="Courier New"/>
              <a:cs typeface="Courier New"/>
            </a:endParaRPr>
          </a:p>
        </p:txBody>
      </p:sp>
      <p:sp>
        <p:nvSpPr>
          <p:cNvPr id="9" name="object 9"/>
          <p:cNvSpPr txBox="1"/>
          <p:nvPr/>
        </p:nvSpPr>
        <p:spPr>
          <a:xfrm>
            <a:off x="3210437" y="3023840"/>
            <a:ext cx="2226945" cy="758825"/>
          </a:xfrm>
          <a:prstGeom prst="rect">
            <a:avLst/>
          </a:prstGeom>
        </p:spPr>
        <p:txBody>
          <a:bodyPr vert="horz" wrap="square" lIns="0" tIns="12700" rIns="0" bIns="0" rtlCol="0">
            <a:spAutoFit/>
          </a:bodyPr>
          <a:lstStyle/>
          <a:p>
            <a:pPr marL="12700">
              <a:lnSpc>
                <a:spcPct val="100000"/>
              </a:lnSpc>
              <a:spcBef>
                <a:spcPts val="100"/>
              </a:spcBef>
              <a:tabLst>
                <a:tab pos="1479550" algn="l"/>
              </a:tabLst>
            </a:pPr>
            <a:r>
              <a:rPr sz="1600" dirty="0">
                <a:latin typeface="Courier New"/>
                <a:cs typeface="Courier New"/>
              </a:rPr>
              <a:t>AGAIN:</a:t>
            </a:r>
            <a:r>
              <a:rPr sz="1600" spc="5" dirty="0">
                <a:latin typeface="Courier New"/>
                <a:cs typeface="Courier New"/>
              </a:rPr>
              <a:t> </a:t>
            </a:r>
            <a:r>
              <a:rPr sz="1600" dirty="0">
                <a:latin typeface="Courier New"/>
                <a:cs typeface="Courier New"/>
              </a:rPr>
              <a:t>MOV	A,#”Y”</a:t>
            </a:r>
            <a:endParaRPr sz="1600">
              <a:latin typeface="Courier New"/>
              <a:cs typeface="Courier New"/>
            </a:endParaRPr>
          </a:p>
          <a:p>
            <a:pPr marL="868044" marR="5080">
              <a:lnSpc>
                <a:spcPct val="100000"/>
              </a:lnSpc>
              <a:spcBef>
                <a:spcPts val="5"/>
              </a:spcBef>
              <a:tabLst>
                <a:tab pos="1480185" algn="l"/>
              </a:tabLst>
            </a:pPr>
            <a:r>
              <a:rPr sz="1600" dirty="0">
                <a:latin typeface="Courier New"/>
                <a:cs typeface="Courier New"/>
              </a:rPr>
              <a:t>ACALL</a:t>
            </a:r>
            <a:r>
              <a:rPr sz="1600" spc="-90" dirty="0">
                <a:latin typeface="Courier New"/>
                <a:cs typeface="Courier New"/>
              </a:rPr>
              <a:t> </a:t>
            </a:r>
            <a:r>
              <a:rPr sz="1600" dirty="0">
                <a:latin typeface="Courier New"/>
                <a:cs typeface="Courier New"/>
              </a:rPr>
              <a:t>TRANS </a:t>
            </a:r>
            <a:r>
              <a:rPr sz="1600" spc="-944" dirty="0">
                <a:latin typeface="Courier New"/>
                <a:cs typeface="Courier New"/>
              </a:rPr>
              <a:t> </a:t>
            </a:r>
            <a:r>
              <a:rPr sz="1600" dirty="0">
                <a:latin typeface="Courier New"/>
                <a:cs typeface="Courier New"/>
              </a:rPr>
              <a:t>MOV	A,#”E”</a:t>
            </a:r>
            <a:endParaRPr sz="1600">
              <a:latin typeface="Courier New"/>
              <a:cs typeface="Courier New"/>
            </a:endParaRPr>
          </a:p>
        </p:txBody>
      </p:sp>
      <p:sp>
        <p:nvSpPr>
          <p:cNvPr id="10" name="object 10"/>
          <p:cNvSpPr txBox="1"/>
          <p:nvPr/>
        </p:nvSpPr>
        <p:spPr>
          <a:xfrm>
            <a:off x="6022823" y="3513025"/>
            <a:ext cx="161544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;transfer</a:t>
            </a:r>
            <a:r>
              <a:rPr sz="1600" spc="-75" dirty="0">
                <a:latin typeface="Courier New"/>
                <a:cs typeface="Courier New"/>
              </a:rPr>
              <a:t> </a:t>
            </a:r>
            <a:r>
              <a:rPr sz="1600" dirty="0">
                <a:latin typeface="Courier New"/>
                <a:cs typeface="Courier New"/>
              </a:rPr>
              <a:t>“E”</a:t>
            </a:r>
            <a:endParaRPr sz="1600">
              <a:latin typeface="Courier New"/>
              <a:cs typeface="Courier New"/>
            </a:endParaRPr>
          </a:p>
        </p:txBody>
      </p:sp>
      <p:sp>
        <p:nvSpPr>
          <p:cNvPr id="11" name="object 11"/>
          <p:cNvSpPr txBox="1"/>
          <p:nvPr/>
        </p:nvSpPr>
        <p:spPr>
          <a:xfrm>
            <a:off x="6022823" y="4001457"/>
            <a:ext cx="161544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;transfer</a:t>
            </a:r>
            <a:r>
              <a:rPr sz="1600" spc="-75" dirty="0">
                <a:latin typeface="Courier New"/>
                <a:cs typeface="Courier New"/>
              </a:rPr>
              <a:t> </a:t>
            </a:r>
            <a:r>
              <a:rPr sz="1600" dirty="0">
                <a:latin typeface="Courier New"/>
                <a:cs typeface="Courier New"/>
              </a:rPr>
              <a:t>“S”</a:t>
            </a:r>
            <a:endParaRPr sz="1600">
              <a:latin typeface="Courier New"/>
              <a:cs typeface="Courier New"/>
            </a:endParaRPr>
          </a:p>
        </p:txBody>
      </p:sp>
      <p:sp>
        <p:nvSpPr>
          <p:cNvPr id="12" name="object 12"/>
          <p:cNvSpPr txBox="1"/>
          <p:nvPr/>
        </p:nvSpPr>
        <p:spPr>
          <a:xfrm>
            <a:off x="4066165" y="3757618"/>
            <a:ext cx="1370965" cy="1002665"/>
          </a:xfrm>
          <a:prstGeom prst="rect">
            <a:avLst/>
          </a:prstGeom>
        </p:spPr>
        <p:txBody>
          <a:bodyPr vert="horz" wrap="square" lIns="0" tIns="12700" rIns="0" bIns="0" rtlCol="0">
            <a:spAutoFit/>
          </a:bodyPr>
          <a:lstStyle/>
          <a:p>
            <a:pPr marL="12700" marR="5080" algn="just">
              <a:lnSpc>
                <a:spcPct val="100000"/>
              </a:lnSpc>
              <a:spcBef>
                <a:spcPts val="100"/>
              </a:spcBef>
            </a:pPr>
            <a:r>
              <a:rPr sz="1600" dirty="0">
                <a:latin typeface="Courier New"/>
                <a:cs typeface="Courier New"/>
              </a:rPr>
              <a:t>ACALL</a:t>
            </a:r>
            <a:r>
              <a:rPr sz="1600" spc="-90" dirty="0">
                <a:latin typeface="Courier New"/>
                <a:cs typeface="Courier New"/>
              </a:rPr>
              <a:t> </a:t>
            </a:r>
            <a:r>
              <a:rPr sz="1600" dirty="0">
                <a:latin typeface="Courier New"/>
                <a:cs typeface="Courier New"/>
              </a:rPr>
              <a:t>TRANS </a:t>
            </a:r>
            <a:r>
              <a:rPr sz="1600" spc="-944" dirty="0">
                <a:latin typeface="Courier New"/>
                <a:cs typeface="Courier New"/>
              </a:rPr>
              <a:t> </a:t>
            </a:r>
            <a:r>
              <a:rPr sz="1600" dirty="0">
                <a:latin typeface="Courier New"/>
                <a:cs typeface="Courier New"/>
              </a:rPr>
              <a:t>MOV A,#”S” </a:t>
            </a:r>
            <a:r>
              <a:rPr sz="1600" spc="-950" dirty="0">
                <a:latin typeface="Courier New"/>
                <a:cs typeface="Courier New"/>
              </a:rPr>
              <a:t> </a:t>
            </a:r>
            <a:r>
              <a:rPr sz="1600" dirty="0">
                <a:latin typeface="Courier New"/>
                <a:cs typeface="Courier New"/>
              </a:rPr>
              <a:t>ACALL</a:t>
            </a:r>
            <a:r>
              <a:rPr sz="1600" spc="-90" dirty="0">
                <a:latin typeface="Courier New"/>
                <a:cs typeface="Courier New"/>
              </a:rPr>
              <a:t> </a:t>
            </a:r>
            <a:r>
              <a:rPr sz="1600" dirty="0">
                <a:latin typeface="Courier New"/>
                <a:cs typeface="Courier New"/>
              </a:rPr>
              <a:t>TRANS </a:t>
            </a:r>
            <a:r>
              <a:rPr sz="1600" spc="-944" dirty="0">
                <a:latin typeface="Courier New"/>
                <a:cs typeface="Courier New"/>
              </a:rPr>
              <a:t> </a:t>
            </a:r>
            <a:r>
              <a:rPr sz="1600" dirty="0">
                <a:latin typeface="Courier New"/>
                <a:cs typeface="Courier New"/>
              </a:rPr>
              <a:t>SJMP</a:t>
            </a:r>
            <a:r>
              <a:rPr sz="1600" spc="-45" dirty="0">
                <a:latin typeface="Courier New"/>
                <a:cs typeface="Courier New"/>
              </a:rPr>
              <a:t> </a:t>
            </a:r>
            <a:r>
              <a:rPr sz="1600" dirty="0">
                <a:latin typeface="Courier New"/>
                <a:cs typeface="Courier New"/>
              </a:rPr>
              <a:t>AGAIN</a:t>
            </a:r>
            <a:endParaRPr sz="1600">
              <a:latin typeface="Courier New"/>
              <a:cs typeface="Courier New"/>
            </a:endParaRPr>
          </a:p>
        </p:txBody>
      </p:sp>
      <p:sp>
        <p:nvSpPr>
          <p:cNvPr id="13" name="object 13"/>
          <p:cNvSpPr txBox="1"/>
          <p:nvPr/>
        </p:nvSpPr>
        <p:spPr>
          <a:xfrm>
            <a:off x="6023291" y="4490642"/>
            <a:ext cx="173736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;keep</a:t>
            </a:r>
            <a:r>
              <a:rPr sz="1600" spc="-40" dirty="0">
                <a:latin typeface="Courier New"/>
                <a:cs typeface="Courier New"/>
              </a:rPr>
              <a:t> </a:t>
            </a:r>
            <a:r>
              <a:rPr sz="1600" dirty="0">
                <a:latin typeface="Courier New"/>
                <a:cs typeface="Courier New"/>
              </a:rPr>
              <a:t>doing</a:t>
            </a:r>
            <a:r>
              <a:rPr sz="1600" spc="-35" dirty="0">
                <a:latin typeface="Courier New"/>
                <a:cs typeface="Courier New"/>
              </a:rPr>
              <a:t> </a:t>
            </a:r>
            <a:r>
              <a:rPr sz="1600" dirty="0">
                <a:latin typeface="Courier New"/>
                <a:cs typeface="Courier New"/>
              </a:rPr>
              <a:t>it</a:t>
            </a:r>
            <a:endParaRPr sz="1600">
              <a:latin typeface="Courier New"/>
              <a:cs typeface="Courier New"/>
            </a:endParaRPr>
          </a:p>
        </p:txBody>
      </p:sp>
      <p:sp>
        <p:nvSpPr>
          <p:cNvPr id="14" name="object 14"/>
          <p:cNvSpPr txBox="1"/>
          <p:nvPr/>
        </p:nvSpPr>
        <p:spPr>
          <a:xfrm>
            <a:off x="3210437" y="4735234"/>
            <a:ext cx="3937635"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;serial</a:t>
            </a:r>
            <a:r>
              <a:rPr sz="1600" spc="-25" dirty="0">
                <a:latin typeface="Courier New"/>
                <a:cs typeface="Courier New"/>
              </a:rPr>
              <a:t> </a:t>
            </a:r>
            <a:r>
              <a:rPr sz="1600" dirty="0">
                <a:latin typeface="Courier New"/>
                <a:cs typeface="Courier New"/>
              </a:rPr>
              <a:t>data</a:t>
            </a:r>
            <a:r>
              <a:rPr sz="1600" spc="-20" dirty="0">
                <a:latin typeface="Courier New"/>
                <a:cs typeface="Courier New"/>
              </a:rPr>
              <a:t> </a:t>
            </a:r>
            <a:r>
              <a:rPr sz="1600" dirty="0">
                <a:latin typeface="Courier New"/>
                <a:cs typeface="Courier New"/>
              </a:rPr>
              <a:t>transfer</a:t>
            </a:r>
            <a:r>
              <a:rPr sz="1600" spc="-25" dirty="0">
                <a:latin typeface="Courier New"/>
                <a:cs typeface="Courier New"/>
              </a:rPr>
              <a:t> </a:t>
            </a:r>
            <a:r>
              <a:rPr sz="1600" dirty="0">
                <a:latin typeface="Courier New"/>
                <a:cs typeface="Courier New"/>
              </a:rPr>
              <a:t>subroutine</a:t>
            </a:r>
            <a:endParaRPr sz="1600">
              <a:latin typeface="Courier New"/>
              <a:cs typeface="Courier New"/>
            </a:endParaRPr>
          </a:p>
        </p:txBody>
      </p:sp>
      <p:sp>
        <p:nvSpPr>
          <p:cNvPr id="15" name="object 15"/>
          <p:cNvSpPr txBox="1"/>
          <p:nvPr/>
        </p:nvSpPr>
        <p:spPr>
          <a:xfrm>
            <a:off x="3210437" y="4979827"/>
            <a:ext cx="124841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TRANS:</a:t>
            </a:r>
            <a:r>
              <a:rPr sz="1600" spc="-85" dirty="0">
                <a:latin typeface="Courier New"/>
                <a:cs typeface="Courier New"/>
              </a:rPr>
              <a:t> </a:t>
            </a:r>
            <a:r>
              <a:rPr sz="1600" dirty="0">
                <a:latin typeface="Courier New"/>
                <a:cs typeface="Courier New"/>
              </a:rPr>
              <a:t>MOV</a:t>
            </a:r>
            <a:endParaRPr sz="1600">
              <a:latin typeface="Courier New"/>
              <a:cs typeface="Courier New"/>
            </a:endParaRPr>
          </a:p>
        </p:txBody>
      </p:sp>
      <p:sp>
        <p:nvSpPr>
          <p:cNvPr id="16" name="object 16"/>
          <p:cNvSpPr txBox="1"/>
          <p:nvPr/>
        </p:nvSpPr>
        <p:spPr>
          <a:xfrm>
            <a:off x="3210437" y="5224419"/>
            <a:ext cx="636905"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HERE:</a:t>
            </a:r>
            <a:endParaRPr sz="1600">
              <a:latin typeface="Courier New"/>
              <a:cs typeface="Courier New"/>
            </a:endParaRPr>
          </a:p>
        </p:txBody>
      </p:sp>
      <p:sp>
        <p:nvSpPr>
          <p:cNvPr id="17" name="object 17"/>
          <p:cNvSpPr txBox="1"/>
          <p:nvPr/>
        </p:nvSpPr>
        <p:spPr>
          <a:xfrm>
            <a:off x="6022802" y="4979827"/>
            <a:ext cx="2959100" cy="758190"/>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;load</a:t>
            </a:r>
            <a:r>
              <a:rPr sz="1600" spc="-60" dirty="0">
                <a:latin typeface="Courier New"/>
                <a:cs typeface="Courier New"/>
              </a:rPr>
              <a:t> </a:t>
            </a:r>
            <a:r>
              <a:rPr sz="1600" dirty="0">
                <a:latin typeface="Courier New"/>
                <a:cs typeface="Courier New"/>
              </a:rPr>
              <a:t>SBUF</a:t>
            </a:r>
            <a:endParaRPr sz="1600">
              <a:latin typeface="Courier New"/>
              <a:cs typeface="Courier New"/>
            </a:endParaRPr>
          </a:p>
          <a:p>
            <a:pPr marL="12700">
              <a:lnSpc>
                <a:spcPct val="100000"/>
              </a:lnSpc>
              <a:spcBef>
                <a:spcPts val="5"/>
              </a:spcBef>
            </a:pPr>
            <a:r>
              <a:rPr sz="1600" dirty="0">
                <a:latin typeface="Courier New"/>
                <a:cs typeface="Courier New"/>
              </a:rPr>
              <a:t>;wait</a:t>
            </a:r>
            <a:r>
              <a:rPr sz="1600" spc="-15" dirty="0">
                <a:latin typeface="Courier New"/>
                <a:cs typeface="Courier New"/>
              </a:rPr>
              <a:t> </a:t>
            </a:r>
            <a:r>
              <a:rPr sz="1600" dirty="0">
                <a:latin typeface="Courier New"/>
                <a:cs typeface="Courier New"/>
              </a:rPr>
              <a:t>for</a:t>
            </a:r>
            <a:r>
              <a:rPr sz="1600" spc="-15" dirty="0">
                <a:latin typeface="Courier New"/>
                <a:cs typeface="Courier New"/>
              </a:rPr>
              <a:t> </a:t>
            </a:r>
            <a:r>
              <a:rPr sz="1600" dirty="0">
                <a:latin typeface="Courier New"/>
                <a:cs typeface="Courier New"/>
              </a:rPr>
              <a:t>the</a:t>
            </a:r>
            <a:r>
              <a:rPr sz="1600" spc="-10" dirty="0">
                <a:latin typeface="Courier New"/>
                <a:cs typeface="Courier New"/>
              </a:rPr>
              <a:t> </a:t>
            </a:r>
            <a:r>
              <a:rPr sz="1600" dirty="0">
                <a:latin typeface="Courier New"/>
                <a:cs typeface="Courier New"/>
              </a:rPr>
              <a:t>last</a:t>
            </a:r>
            <a:r>
              <a:rPr sz="1600" spc="-15" dirty="0">
                <a:latin typeface="Courier New"/>
                <a:cs typeface="Courier New"/>
              </a:rPr>
              <a:t> </a:t>
            </a:r>
            <a:r>
              <a:rPr sz="1600" dirty="0">
                <a:latin typeface="Courier New"/>
                <a:cs typeface="Courier New"/>
              </a:rPr>
              <a:t>bit</a:t>
            </a:r>
            <a:endParaRPr sz="1600">
              <a:latin typeface="Courier New"/>
              <a:cs typeface="Courier New"/>
            </a:endParaRPr>
          </a:p>
          <a:p>
            <a:pPr marL="12700">
              <a:lnSpc>
                <a:spcPct val="100000"/>
              </a:lnSpc>
            </a:pPr>
            <a:r>
              <a:rPr sz="1600" dirty="0">
                <a:latin typeface="Courier New"/>
                <a:cs typeface="Courier New"/>
              </a:rPr>
              <a:t>;get</a:t>
            </a:r>
            <a:r>
              <a:rPr sz="1600" spc="-20" dirty="0">
                <a:latin typeface="Courier New"/>
                <a:cs typeface="Courier New"/>
              </a:rPr>
              <a:t> </a:t>
            </a:r>
            <a:r>
              <a:rPr sz="1600" dirty="0">
                <a:latin typeface="Courier New"/>
                <a:cs typeface="Courier New"/>
              </a:rPr>
              <a:t>ready</a:t>
            </a:r>
            <a:r>
              <a:rPr sz="1600" spc="-20" dirty="0">
                <a:latin typeface="Courier New"/>
                <a:cs typeface="Courier New"/>
              </a:rPr>
              <a:t> </a:t>
            </a:r>
            <a:r>
              <a:rPr sz="1600" dirty="0">
                <a:latin typeface="Courier New"/>
                <a:cs typeface="Courier New"/>
              </a:rPr>
              <a:t>for</a:t>
            </a:r>
            <a:r>
              <a:rPr sz="1600" spc="-20" dirty="0">
                <a:latin typeface="Courier New"/>
                <a:cs typeface="Courier New"/>
              </a:rPr>
              <a:t> </a:t>
            </a:r>
            <a:r>
              <a:rPr sz="1600" dirty="0">
                <a:latin typeface="Courier New"/>
                <a:cs typeface="Courier New"/>
              </a:rPr>
              <a:t>next</a:t>
            </a:r>
            <a:r>
              <a:rPr sz="1600" spc="-20" dirty="0">
                <a:latin typeface="Courier New"/>
                <a:cs typeface="Courier New"/>
              </a:rPr>
              <a:t> </a:t>
            </a:r>
            <a:r>
              <a:rPr sz="1600" dirty="0">
                <a:latin typeface="Courier New"/>
                <a:cs typeface="Courier New"/>
              </a:rPr>
              <a:t>byte</a:t>
            </a:r>
            <a:endParaRPr sz="1600">
              <a:latin typeface="Courier New"/>
              <a:cs typeface="Courier New"/>
            </a:endParaRPr>
          </a:p>
        </p:txBody>
      </p:sp>
      <p:sp>
        <p:nvSpPr>
          <p:cNvPr id="18" name="object 18"/>
          <p:cNvSpPr txBox="1"/>
          <p:nvPr/>
        </p:nvSpPr>
        <p:spPr>
          <a:xfrm>
            <a:off x="4066165" y="4979827"/>
            <a:ext cx="1492885" cy="1002665"/>
          </a:xfrm>
          <a:prstGeom prst="rect">
            <a:avLst/>
          </a:prstGeom>
        </p:spPr>
        <p:txBody>
          <a:bodyPr vert="horz" wrap="square" lIns="0" tIns="12700" rIns="0" bIns="0" rtlCol="0">
            <a:spAutoFit/>
          </a:bodyPr>
          <a:lstStyle/>
          <a:p>
            <a:pPr marL="12700" marR="5080" indent="611505">
              <a:lnSpc>
                <a:spcPct val="100000"/>
              </a:lnSpc>
              <a:spcBef>
                <a:spcPts val="100"/>
              </a:spcBef>
              <a:tabLst>
                <a:tab pos="623570" algn="l"/>
              </a:tabLst>
            </a:pPr>
            <a:r>
              <a:rPr sz="1600" dirty="0">
                <a:latin typeface="Courier New"/>
                <a:cs typeface="Courier New"/>
              </a:rPr>
              <a:t>SBUF,A </a:t>
            </a:r>
            <a:r>
              <a:rPr sz="1600" spc="-950" dirty="0">
                <a:latin typeface="Courier New"/>
                <a:cs typeface="Courier New"/>
              </a:rPr>
              <a:t> </a:t>
            </a:r>
            <a:r>
              <a:rPr sz="1600" dirty="0">
                <a:latin typeface="Courier New"/>
                <a:cs typeface="Courier New"/>
              </a:rPr>
              <a:t>JNB	TI,HERE  CLR	TI</a:t>
            </a:r>
            <a:endParaRPr sz="1600">
              <a:latin typeface="Courier New"/>
              <a:cs typeface="Courier New"/>
            </a:endParaRPr>
          </a:p>
          <a:p>
            <a:pPr marL="71120">
              <a:lnSpc>
                <a:spcPct val="100000"/>
              </a:lnSpc>
              <a:spcBef>
                <a:spcPts val="10"/>
              </a:spcBef>
            </a:pPr>
            <a:r>
              <a:rPr sz="1600" spc="-5" dirty="0">
                <a:latin typeface="Courier New"/>
                <a:cs typeface="Courier New"/>
              </a:rPr>
              <a:t>RET</a:t>
            </a:r>
            <a:endParaRPr sz="1600">
              <a:latin typeface="Courier New"/>
              <a:cs typeface="Courier New"/>
            </a:endParaRPr>
          </a:p>
        </p:txBody>
      </p:sp>
    </p:spTree>
    <p:extLst>
      <p:ext uri="{BB962C8B-B14F-4D97-AF65-F5344CB8AC3E}">
        <p14:creationId xmlns:p14="http://schemas.microsoft.com/office/powerpoint/2010/main" val="195517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369332"/>
          </a:xfrm>
        </p:spPr>
        <p:txBody>
          <a:bodyPr/>
          <a:lstStyle/>
          <a:p>
            <a:r>
              <a:rPr lang="en-US" dirty="0" smtClean="0">
                <a:solidFill>
                  <a:schemeClr val="tx1"/>
                </a:solidFill>
              </a:rPr>
              <a:t>Interrupt</a:t>
            </a:r>
            <a:endParaRPr lang="en-US" dirty="0">
              <a:solidFill>
                <a:schemeClr val="tx1"/>
              </a:solidFill>
            </a:endParaRPr>
          </a:p>
        </p:txBody>
      </p:sp>
      <p:sp>
        <p:nvSpPr>
          <p:cNvPr id="3" name="Text Placeholder 2"/>
          <p:cNvSpPr>
            <a:spLocks noGrp="1"/>
          </p:cNvSpPr>
          <p:nvPr>
            <p:ph type="body" idx="1"/>
          </p:nvPr>
        </p:nvSpPr>
        <p:spPr>
          <a:xfrm>
            <a:off x="3289300" y="1114425"/>
            <a:ext cx="6553200" cy="3877985"/>
          </a:xfrm>
        </p:spPr>
        <p:txBody>
          <a:bodyPr/>
          <a:lstStyle/>
          <a:p>
            <a:pPr marL="285750" indent="-285750" algn="just">
              <a:buFont typeface="Arial" pitchFamily="34" charset="0"/>
              <a:buChar char="•"/>
            </a:pPr>
            <a:r>
              <a:rPr lang="en-US" dirty="0"/>
              <a:t>An interrupt is an external or internal event that interrupts the microcontroller to inform it that </a:t>
            </a:r>
            <a:r>
              <a:rPr lang="en-US" dirty="0" smtClean="0"/>
              <a:t>a device </a:t>
            </a:r>
            <a:r>
              <a:rPr lang="en-US" dirty="0"/>
              <a:t>needs its </a:t>
            </a:r>
            <a:r>
              <a:rPr lang="en-US" dirty="0" smtClean="0"/>
              <a:t>service</a:t>
            </a:r>
          </a:p>
          <a:p>
            <a:pPr marL="285750" indent="-285750" algn="just">
              <a:buFont typeface="Arial" pitchFamily="34" charset="0"/>
              <a:buChar char="•"/>
            </a:pPr>
            <a:r>
              <a:rPr lang="en-US" dirty="0" smtClean="0"/>
              <a:t>A </a:t>
            </a:r>
            <a:r>
              <a:rPr lang="en-US" dirty="0"/>
              <a:t>single microcontroller can serve several devices by two </a:t>
            </a:r>
            <a:r>
              <a:rPr lang="en-US" dirty="0" smtClean="0"/>
              <a:t>ways Interrupts.</a:t>
            </a:r>
          </a:p>
          <a:p>
            <a:pPr marL="285750" lvl="0" indent="-285750" rtl="0">
              <a:buFont typeface="Arial" pitchFamily="34" charset="0"/>
              <a:buChar char="•"/>
            </a:pPr>
            <a:r>
              <a:rPr lang="en-US" dirty="0" smtClean="0"/>
              <a:t>Whenever </a:t>
            </a:r>
            <a:r>
              <a:rPr lang="en-US" dirty="0"/>
              <a:t>any device needs its service, the device </a:t>
            </a:r>
            <a:r>
              <a:rPr lang="en-US" dirty="0" smtClean="0"/>
              <a:t>notifies the </a:t>
            </a:r>
            <a:r>
              <a:rPr lang="en-US" dirty="0"/>
              <a:t>microcontroller by sending it an interrupt </a:t>
            </a:r>
            <a:r>
              <a:rPr lang="en-US" dirty="0" smtClean="0"/>
              <a:t>signal</a:t>
            </a:r>
          </a:p>
          <a:p>
            <a:pPr marL="285750" lvl="0" indent="-285750" rtl="0">
              <a:buFont typeface="Arial" pitchFamily="34" charset="0"/>
              <a:buChar char="•"/>
            </a:pPr>
            <a:r>
              <a:rPr lang="en-US" dirty="0" smtClean="0"/>
              <a:t>Upon </a:t>
            </a:r>
            <a:r>
              <a:rPr lang="en-US" dirty="0"/>
              <a:t>receiving an interrupt signal, the microcontroller interrupts whatever it is </a:t>
            </a:r>
            <a:r>
              <a:rPr lang="en-US" dirty="0" smtClean="0"/>
              <a:t>doing and </a:t>
            </a:r>
            <a:r>
              <a:rPr lang="en-US" dirty="0"/>
              <a:t>serves the device</a:t>
            </a:r>
            <a:endParaRPr lang="en-US" sz="1600" dirty="0"/>
          </a:p>
          <a:p>
            <a:pPr marL="285750" lvl="0" indent="-285750">
              <a:buFont typeface="Arial" pitchFamily="34" charset="0"/>
              <a:buChar char="•"/>
            </a:pPr>
            <a:r>
              <a:rPr lang="en-US" dirty="0" smtClean="0"/>
              <a:t>The </a:t>
            </a:r>
            <a:r>
              <a:rPr lang="en-US" dirty="0"/>
              <a:t>program which is associated with the interrupt is called the interrupt service </a:t>
            </a:r>
            <a:r>
              <a:rPr lang="en-US" dirty="0" smtClean="0"/>
              <a:t>routine (ISR</a:t>
            </a:r>
            <a:r>
              <a:rPr lang="en-US" dirty="0"/>
              <a:t>) or interrupt handler.</a:t>
            </a:r>
            <a:endParaRPr lang="en-US" sz="1600" dirty="0"/>
          </a:p>
          <a:p>
            <a:pPr marL="742950" lvl="1" indent="-285750" algn="just">
              <a:buFont typeface="Arial" pitchFamily="34" charset="0"/>
              <a:buChar char="•"/>
            </a:pPr>
            <a:endParaRPr lang="en-US" dirty="0" smtClean="0"/>
          </a:p>
          <a:p>
            <a:endParaRPr lang="en-US" dirty="0"/>
          </a:p>
          <a:p>
            <a:pPr marL="285750" indent="-285750" algn="just">
              <a:buFont typeface="Arial" pitchFamily="34" charset="0"/>
              <a:buChar char="•"/>
            </a:pPr>
            <a:endParaRPr lang="en-US" dirty="0"/>
          </a:p>
          <a:p>
            <a:endParaRPr lang="en-US" dirty="0"/>
          </a:p>
        </p:txBody>
      </p:sp>
    </p:spTree>
    <p:extLst>
      <p:ext uri="{BB962C8B-B14F-4D97-AF65-F5344CB8AC3E}">
        <p14:creationId xmlns:p14="http://schemas.microsoft.com/office/powerpoint/2010/main" val="273972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738664"/>
          </a:xfrm>
        </p:spPr>
        <p:txBody>
          <a:bodyPr/>
          <a:lstStyle/>
          <a:p>
            <a:r>
              <a:rPr lang="en-US" dirty="0">
                <a:solidFill>
                  <a:schemeClr val="tx1"/>
                </a:solidFill>
              </a:rPr>
              <a:t>Polling</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3289300" y="1114425"/>
            <a:ext cx="6553200" cy="2215991"/>
          </a:xfrm>
        </p:spPr>
        <p:txBody>
          <a:bodyPr/>
          <a:lstStyle/>
          <a:p>
            <a:pPr marL="285750" indent="-285750" algn="just">
              <a:buFont typeface="Arial" pitchFamily="34" charset="0"/>
              <a:buChar char="•"/>
            </a:pPr>
            <a:r>
              <a:rPr lang="en-US" dirty="0"/>
              <a:t>The microcontroller continuously monitors the status of a </a:t>
            </a:r>
            <a:r>
              <a:rPr lang="en-US" dirty="0" smtClean="0"/>
              <a:t>given device</a:t>
            </a:r>
          </a:p>
          <a:p>
            <a:pPr marL="285750" indent="-285750" algn="just">
              <a:buFont typeface="Arial" pitchFamily="34" charset="0"/>
              <a:buChar char="•"/>
            </a:pPr>
            <a:r>
              <a:rPr lang="en-US" dirty="0" smtClean="0"/>
              <a:t>When </a:t>
            </a:r>
            <a:r>
              <a:rPr lang="en-US" dirty="0"/>
              <a:t>the conditions met, it performs the service</a:t>
            </a:r>
            <a:br>
              <a:rPr lang="en-US" dirty="0"/>
            </a:br>
            <a:r>
              <a:rPr lang="en-US" dirty="0"/>
              <a:t> After that, it moves on to monitor the next device until every one is serviced.</a:t>
            </a:r>
            <a:endParaRPr lang="en-US" dirty="0" smtClean="0"/>
          </a:p>
          <a:p>
            <a:endParaRPr lang="en-US" dirty="0"/>
          </a:p>
          <a:p>
            <a:pPr marL="285750" indent="-285750" algn="just">
              <a:buFont typeface="Arial" pitchFamily="34" charset="0"/>
              <a:buChar char="•"/>
            </a:pPr>
            <a:endParaRPr lang="en-US" dirty="0"/>
          </a:p>
          <a:p>
            <a:endParaRPr lang="en-US" dirty="0"/>
          </a:p>
        </p:txBody>
      </p:sp>
    </p:spTree>
    <p:extLst>
      <p:ext uri="{BB962C8B-B14F-4D97-AF65-F5344CB8AC3E}">
        <p14:creationId xmlns:p14="http://schemas.microsoft.com/office/powerpoint/2010/main" val="214440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00" y="657225"/>
            <a:ext cx="5274145" cy="369332"/>
          </a:xfrm>
        </p:spPr>
        <p:txBody>
          <a:bodyPr/>
          <a:lstStyle/>
          <a:p>
            <a:pPr lvl="0" rtl="0"/>
            <a:r>
              <a:rPr lang="en-US" dirty="0">
                <a:solidFill>
                  <a:srgbClr val="000000"/>
                </a:solidFill>
                <a:latin typeface="var(--ff-lato)"/>
                <a:cs typeface="Arial" pitchFamily="34" charset="0"/>
              </a:rPr>
              <a:t>Enabling and Disabling an </a:t>
            </a:r>
            <a:r>
              <a:rPr lang="en-US" dirty="0" smtClean="0">
                <a:solidFill>
                  <a:srgbClr val="000000"/>
                </a:solidFill>
                <a:latin typeface="var(--ff-lato)"/>
                <a:cs typeface="Arial" pitchFamily="34" charset="0"/>
              </a:rPr>
              <a:t>Interrupt</a:t>
            </a:r>
            <a:endParaRPr lang="en-US" dirty="0"/>
          </a:p>
        </p:txBody>
      </p:sp>
      <p:sp>
        <p:nvSpPr>
          <p:cNvPr id="4" name="Rectangle 1"/>
          <p:cNvSpPr>
            <a:spLocks noChangeArrowheads="1"/>
          </p:cNvSpPr>
          <p:nvPr/>
        </p:nvSpPr>
        <p:spPr bwMode="auto">
          <a:xfrm>
            <a:off x="3213100" y="1114425"/>
            <a:ext cx="822084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Upon Reset, all the interrupts are disabled even if they are activated.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Verdana" pitchFamily="34" charset="0"/>
                <a:cs typeface="Arial" pitchFamily="34" charset="0"/>
              </a:rPr>
              <a:t>The interrupts must be enabled using software in order for </a:t>
            </a:r>
            <a:endParaRPr lang="en-US" dirty="0" smtClean="0">
              <a:solidFill>
                <a:srgbClr val="000000"/>
              </a:solidFill>
              <a:latin typeface="Verdan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Verdana" pitchFamily="34" charset="0"/>
                <a:cs typeface="Arial" pitchFamily="34" charset="0"/>
              </a:rPr>
              <a:t>the  microcontroller to respond to those interrupts.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IE (interrupt enable)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register is responsible for enabling and disabling the interrupt.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IE is a </a:t>
            </a:r>
            <a:r>
              <a:rPr kumimoji="0" lang="en-US" b="0" i="0" u="none" strike="noStrike" cap="none" normalizeH="0" baseline="0" dirty="0" err="1" smtClean="0">
                <a:ln>
                  <a:noFill/>
                </a:ln>
                <a:solidFill>
                  <a:srgbClr val="000000"/>
                </a:solidFill>
                <a:effectLst/>
                <a:latin typeface="Verdana" pitchFamily="34" charset="0"/>
                <a:cs typeface="Arial" pitchFamily="34" charset="0"/>
              </a:rPr>
              <a:t>bitaddressable</a:t>
            </a:r>
            <a:r>
              <a:rPr kumimoji="0" lang="en-US" b="0" i="0" u="none" strike="noStrike" cap="none" normalizeH="0" baseline="0" dirty="0" smtClean="0">
                <a:ln>
                  <a:noFill/>
                </a:ln>
                <a:solidFill>
                  <a:srgbClr val="000000"/>
                </a:solidFill>
                <a:effectLst/>
                <a:latin typeface="Verdana" pitchFamily="34" charset="0"/>
                <a:cs typeface="Arial" pitchFamily="34" charset="0"/>
              </a:rPr>
              <a:t> register.</a:t>
            </a:r>
            <a:endParaRPr kumimoji="0" lang="en-US"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Verdana" pitchFamily="34" charset="0"/>
                <a:cs typeface="Arial" pitchFamily="34" charset="0"/>
              </a:rPr>
              <a:t>Interrupt Enable Register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EA</a:t>
            </a:r>
            <a:r>
              <a:rPr kumimoji="0" lang="en-US" b="0" i="0" u="none" strike="noStrike" cap="none" normalizeH="0" baseline="0" dirty="0" smtClean="0">
                <a:ln>
                  <a:noFill/>
                </a:ln>
                <a:solidFill>
                  <a:srgbClr val="000000"/>
                </a:solidFill>
                <a:effectLst/>
                <a:latin typeface="Verdana" pitchFamily="34" charset="0"/>
                <a:cs typeface="Arial" pitchFamily="34" charset="0"/>
              </a:rPr>
              <a:t> − Global enable/disable.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a:t>
            </a:r>
            <a:r>
              <a:rPr kumimoji="0" lang="en-US" b="0" i="0" u="none" strike="noStrike" cap="none" normalizeH="0" baseline="0" dirty="0" smtClean="0">
                <a:ln>
                  <a:noFill/>
                </a:ln>
                <a:solidFill>
                  <a:srgbClr val="000000"/>
                </a:solidFill>
                <a:effectLst/>
                <a:latin typeface="Verdana" pitchFamily="34" charset="0"/>
                <a:cs typeface="Arial" pitchFamily="34" charset="0"/>
              </a:rPr>
              <a:t> − Undefined.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ET2</a:t>
            </a:r>
            <a:r>
              <a:rPr kumimoji="0" lang="en-US" b="0" i="0" u="none" strike="noStrike" cap="none" normalizeH="0" baseline="0" dirty="0" smtClean="0">
                <a:ln>
                  <a:noFill/>
                </a:ln>
                <a:solidFill>
                  <a:srgbClr val="000000"/>
                </a:solidFill>
                <a:effectLst/>
                <a:latin typeface="Verdana" pitchFamily="34" charset="0"/>
                <a:cs typeface="Arial" pitchFamily="34" charset="0"/>
              </a:rPr>
              <a:t> − Enable Timer 2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ES</a:t>
            </a:r>
            <a:r>
              <a:rPr kumimoji="0" lang="en-US" b="0" i="0" u="none" strike="noStrike" cap="none" normalizeH="0" baseline="0" dirty="0" smtClean="0">
                <a:ln>
                  <a:noFill/>
                </a:ln>
                <a:solidFill>
                  <a:srgbClr val="000000"/>
                </a:solidFill>
                <a:effectLst/>
                <a:latin typeface="Verdana" pitchFamily="34" charset="0"/>
                <a:cs typeface="Arial" pitchFamily="34" charset="0"/>
              </a:rPr>
              <a:t> −  Enable Serial port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ET1</a:t>
            </a:r>
            <a:r>
              <a:rPr kumimoji="0" lang="en-US" b="0" i="0" u="none" strike="noStrike" cap="none" normalizeH="0" baseline="0" dirty="0" smtClean="0">
                <a:ln>
                  <a:noFill/>
                </a:ln>
                <a:solidFill>
                  <a:srgbClr val="000000"/>
                </a:solidFill>
                <a:effectLst/>
                <a:latin typeface="Verdana" pitchFamily="34" charset="0"/>
                <a:cs typeface="Arial" pitchFamily="34" charset="0"/>
              </a:rPr>
              <a:t> − Enable Timer 1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EX1</a:t>
            </a:r>
            <a:r>
              <a:rPr kumimoji="0" lang="en-US" b="0" i="0" u="none" strike="noStrike" cap="none" normalizeH="0" baseline="0" dirty="0" smtClean="0">
                <a:ln>
                  <a:noFill/>
                </a:ln>
                <a:solidFill>
                  <a:srgbClr val="000000"/>
                </a:solidFill>
                <a:effectLst/>
                <a:latin typeface="Verdana" pitchFamily="34" charset="0"/>
                <a:cs typeface="Arial" pitchFamily="34" charset="0"/>
              </a:rPr>
              <a:t> − Enable External 1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ET0</a:t>
            </a:r>
            <a:r>
              <a:rPr kumimoji="0" lang="en-US" b="0" i="0" u="none" strike="noStrike" cap="none" normalizeH="0" baseline="0" dirty="0" smtClean="0">
                <a:ln>
                  <a:noFill/>
                </a:ln>
                <a:solidFill>
                  <a:srgbClr val="000000"/>
                </a:solidFill>
                <a:effectLst/>
                <a:latin typeface="Verdana" pitchFamily="34" charset="0"/>
                <a:cs typeface="Arial" pitchFamily="34" charset="0"/>
              </a:rPr>
              <a:t> − Enable Timer 0 interrupt.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inherit"/>
                <a:cs typeface="Arial" pitchFamily="34" charset="0"/>
              </a:rPr>
              <a:t>EX0</a:t>
            </a:r>
            <a:r>
              <a:rPr kumimoji="0" lang="en-US" b="0" i="0" u="none" strike="noStrike" cap="none" normalizeH="0" baseline="0" dirty="0" smtClean="0">
                <a:ln>
                  <a:noFill/>
                </a:ln>
                <a:solidFill>
                  <a:srgbClr val="000000"/>
                </a:solidFill>
                <a:effectLst/>
                <a:latin typeface="Verdana" pitchFamily="34" charset="0"/>
                <a:cs typeface="Arial" pitchFamily="34" charset="0"/>
              </a:rPr>
              <a:t> − Enable External 0 interrupt.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23578412"/>
              </p:ext>
            </p:extLst>
          </p:nvPr>
        </p:nvGraphicFramePr>
        <p:xfrm>
          <a:off x="3594100" y="5546408"/>
          <a:ext cx="5539824" cy="426720"/>
        </p:xfrm>
        <a:graphic>
          <a:graphicData uri="http://schemas.openxmlformats.org/drawingml/2006/table">
            <a:tbl>
              <a:tblPr/>
              <a:tblGrid>
                <a:gridCol w="692478"/>
                <a:gridCol w="692478"/>
                <a:gridCol w="692478"/>
                <a:gridCol w="692478"/>
                <a:gridCol w="692478"/>
                <a:gridCol w="692478"/>
                <a:gridCol w="692478"/>
                <a:gridCol w="692478"/>
              </a:tblGrid>
              <a:tr h="0">
                <a:tc>
                  <a:txBody>
                    <a:bodyPr/>
                    <a:lstStyle/>
                    <a:p>
                      <a:pPr algn="l"/>
                      <a:r>
                        <a:rPr lang="en-US" b="1">
                          <a:effectLst/>
                          <a:latin typeface="inherit"/>
                        </a:rPr>
                        <a:t>EA</a:t>
                      </a:r>
                    </a:p>
                  </a:txBody>
                  <a:tcPr marL="76200" marR="76200" marT="76200" marB="76200" anchor="ctr">
                    <a:lnL>
                      <a:noFill/>
                    </a:lnL>
                    <a:lnR>
                      <a:noFill/>
                    </a:lnR>
                    <a:lnT>
                      <a:noFill/>
                    </a:lnT>
                    <a:lnB>
                      <a:noFill/>
                    </a:lnB>
                  </a:tcPr>
                </a:tc>
                <a:tc>
                  <a:txBody>
                    <a:bodyPr/>
                    <a:lstStyle/>
                    <a:p>
                      <a:pPr algn="l"/>
                      <a:r>
                        <a:rPr lang="en-US" b="1">
                          <a:effectLst/>
                          <a:latin typeface="inherit"/>
                        </a:rPr>
                        <a:t>-</a:t>
                      </a:r>
                    </a:p>
                  </a:txBody>
                  <a:tcPr marL="76200" marR="76200" marT="76200" marB="76200" anchor="ctr">
                    <a:lnL>
                      <a:noFill/>
                    </a:lnL>
                    <a:lnR>
                      <a:noFill/>
                    </a:lnR>
                    <a:lnT>
                      <a:noFill/>
                    </a:lnT>
                    <a:lnB>
                      <a:noFill/>
                    </a:lnB>
                  </a:tcPr>
                </a:tc>
                <a:tc>
                  <a:txBody>
                    <a:bodyPr/>
                    <a:lstStyle/>
                    <a:p>
                      <a:pPr algn="l"/>
                      <a:r>
                        <a:rPr lang="en-US" b="1">
                          <a:effectLst/>
                          <a:latin typeface="inherit"/>
                        </a:rPr>
                        <a:t>ET2</a:t>
                      </a:r>
                    </a:p>
                  </a:txBody>
                  <a:tcPr marL="76200" marR="76200" marT="76200" marB="76200" anchor="ctr">
                    <a:lnL>
                      <a:noFill/>
                    </a:lnL>
                    <a:lnR>
                      <a:noFill/>
                    </a:lnR>
                    <a:lnT>
                      <a:noFill/>
                    </a:lnT>
                    <a:lnB>
                      <a:noFill/>
                    </a:lnB>
                  </a:tcPr>
                </a:tc>
                <a:tc>
                  <a:txBody>
                    <a:bodyPr/>
                    <a:lstStyle/>
                    <a:p>
                      <a:pPr algn="l"/>
                      <a:r>
                        <a:rPr lang="en-US" b="1">
                          <a:effectLst/>
                          <a:latin typeface="inherit"/>
                        </a:rPr>
                        <a:t>ES</a:t>
                      </a:r>
                    </a:p>
                  </a:txBody>
                  <a:tcPr marL="76200" marR="76200" marT="76200" marB="76200" anchor="ctr">
                    <a:lnL>
                      <a:noFill/>
                    </a:lnL>
                    <a:lnR>
                      <a:noFill/>
                    </a:lnR>
                    <a:lnT>
                      <a:noFill/>
                    </a:lnT>
                    <a:lnB>
                      <a:noFill/>
                    </a:lnB>
                  </a:tcPr>
                </a:tc>
                <a:tc>
                  <a:txBody>
                    <a:bodyPr/>
                    <a:lstStyle/>
                    <a:p>
                      <a:pPr algn="l"/>
                      <a:r>
                        <a:rPr lang="en-US" b="1">
                          <a:effectLst/>
                          <a:latin typeface="inherit"/>
                        </a:rPr>
                        <a:t>ET1</a:t>
                      </a:r>
                    </a:p>
                  </a:txBody>
                  <a:tcPr marL="76200" marR="76200" marT="76200" marB="76200" anchor="ctr">
                    <a:lnL>
                      <a:noFill/>
                    </a:lnL>
                    <a:lnR>
                      <a:noFill/>
                    </a:lnR>
                    <a:lnT>
                      <a:noFill/>
                    </a:lnT>
                    <a:lnB>
                      <a:noFill/>
                    </a:lnB>
                  </a:tcPr>
                </a:tc>
                <a:tc>
                  <a:txBody>
                    <a:bodyPr/>
                    <a:lstStyle/>
                    <a:p>
                      <a:pPr algn="l"/>
                      <a:r>
                        <a:rPr lang="en-US" b="1">
                          <a:effectLst/>
                          <a:latin typeface="inherit"/>
                        </a:rPr>
                        <a:t>EX1</a:t>
                      </a:r>
                    </a:p>
                  </a:txBody>
                  <a:tcPr marL="76200" marR="76200" marT="76200" marB="76200" anchor="ctr">
                    <a:lnL>
                      <a:noFill/>
                    </a:lnL>
                    <a:lnR>
                      <a:noFill/>
                    </a:lnR>
                    <a:lnT>
                      <a:noFill/>
                    </a:lnT>
                    <a:lnB>
                      <a:noFill/>
                    </a:lnB>
                  </a:tcPr>
                </a:tc>
                <a:tc>
                  <a:txBody>
                    <a:bodyPr/>
                    <a:lstStyle/>
                    <a:p>
                      <a:pPr algn="l"/>
                      <a:r>
                        <a:rPr lang="en-US" b="1">
                          <a:effectLst/>
                          <a:latin typeface="inherit"/>
                        </a:rPr>
                        <a:t>ET0</a:t>
                      </a:r>
                    </a:p>
                  </a:txBody>
                  <a:tcPr marL="76200" marR="76200" marT="76200" marB="76200" anchor="ctr">
                    <a:lnL>
                      <a:noFill/>
                    </a:lnL>
                    <a:lnR>
                      <a:noFill/>
                    </a:lnR>
                    <a:lnT>
                      <a:noFill/>
                    </a:lnT>
                    <a:lnB>
                      <a:noFill/>
                    </a:lnB>
                  </a:tcPr>
                </a:tc>
                <a:tc>
                  <a:txBody>
                    <a:bodyPr/>
                    <a:lstStyle/>
                    <a:p>
                      <a:pPr algn="l"/>
                      <a:r>
                        <a:rPr lang="en-US" b="1" dirty="0">
                          <a:effectLst/>
                          <a:latin typeface="inherit"/>
                        </a:rPr>
                        <a:t>EX0</a:t>
                      </a:r>
                    </a:p>
                  </a:txBody>
                  <a:tcPr marL="76200" marR="76200" marT="76200" marB="76200" anchor="ctr">
                    <a:lnL>
                      <a:noFill/>
                    </a:lnL>
                    <a:lnR>
                      <a:noFill/>
                    </a:lnR>
                    <a:lnT>
                      <a:noFill/>
                    </a:lnT>
                    <a:lnB>
                      <a:noFill/>
                    </a:lnB>
                  </a:tcPr>
                </a:tc>
              </a:tr>
            </a:tbl>
          </a:graphicData>
        </a:graphic>
      </p:graphicFrame>
    </p:spTree>
    <p:extLst>
      <p:ext uri="{BB962C8B-B14F-4D97-AF65-F5344CB8AC3E}">
        <p14:creationId xmlns:p14="http://schemas.microsoft.com/office/powerpoint/2010/main" val="412718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rupts in 8085 and interrupt cycle 8085 Microprocessor - Care4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52825"/>
            <a:ext cx="5210175" cy="28479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136900" y="428625"/>
            <a:ext cx="7162800" cy="369332"/>
          </a:xfrm>
        </p:spPr>
        <p:txBody>
          <a:bodyPr/>
          <a:lstStyle/>
          <a:p>
            <a:r>
              <a:rPr lang="en-US" dirty="0" smtClean="0">
                <a:solidFill>
                  <a:schemeClr val="tx1"/>
                </a:solidFill>
              </a:rPr>
              <a:t>Interrupt service routine</a:t>
            </a:r>
            <a:endParaRPr lang="en-US" dirty="0">
              <a:solidFill>
                <a:schemeClr val="tx1"/>
              </a:solidFill>
            </a:endParaRPr>
          </a:p>
        </p:txBody>
      </p:sp>
      <p:sp>
        <p:nvSpPr>
          <p:cNvPr id="4" name="Title 1"/>
          <p:cNvSpPr txBox="1">
            <a:spLocks/>
          </p:cNvSpPr>
          <p:nvPr/>
        </p:nvSpPr>
        <p:spPr>
          <a:xfrm>
            <a:off x="3258751" y="950357"/>
            <a:ext cx="7162800" cy="2585323"/>
          </a:xfrm>
          <a:prstGeom prst="rect">
            <a:avLst/>
          </a:prstGeom>
        </p:spPr>
        <p:txBody>
          <a:bodyPr wrap="square" lIns="0" tIns="0" rIns="0" bIns="0">
            <a:spAutoFit/>
          </a:bodyPr>
          <a:lstStyle>
            <a:lvl1pPr>
              <a:defRPr sz="2400" b="0" i="0">
                <a:solidFill>
                  <a:schemeClr val="bg1"/>
                </a:solidFill>
                <a:latin typeface="Tahoma"/>
                <a:ea typeface="+mj-ea"/>
                <a:cs typeface="Tahoma"/>
              </a:defRPr>
            </a:lvl1pPr>
          </a:lstStyle>
          <a:p>
            <a:pPr marL="342900" indent="-342900" algn="just">
              <a:buFont typeface="Arial" pitchFamily="34" charset="0"/>
              <a:buChar char="•"/>
            </a:pPr>
            <a:r>
              <a:rPr lang="en-US" sz="1800" dirty="0">
                <a:solidFill>
                  <a:schemeClr val="tx1"/>
                </a:solidFill>
              </a:rPr>
              <a:t>For every interrupt, there must be </a:t>
            </a:r>
            <a:r>
              <a:rPr lang="en-US" sz="1800" dirty="0" smtClean="0">
                <a:solidFill>
                  <a:schemeClr val="tx1"/>
                </a:solidFill>
              </a:rPr>
              <a:t>an interrupt </a:t>
            </a:r>
            <a:r>
              <a:rPr lang="en-US" sz="1800" dirty="0">
                <a:solidFill>
                  <a:schemeClr val="tx1"/>
                </a:solidFill>
              </a:rPr>
              <a:t>service routine (ISR), </a:t>
            </a:r>
            <a:r>
              <a:rPr lang="en-US" sz="1800" dirty="0" smtClean="0">
                <a:solidFill>
                  <a:schemeClr val="tx1"/>
                </a:solidFill>
              </a:rPr>
              <a:t>or interrupt handler</a:t>
            </a:r>
          </a:p>
          <a:p>
            <a:pPr marL="342900" indent="-342900" algn="just">
              <a:buFont typeface="Arial" pitchFamily="34" charset="0"/>
              <a:buChar char="•"/>
            </a:pPr>
            <a:r>
              <a:rPr lang="en-US" sz="1800" dirty="0">
                <a:solidFill>
                  <a:schemeClr val="tx1"/>
                </a:solidFill>
              </a:rPr>
              <a:t>When an interrupt is invoked, the </a:t>
            </a:r>
            <a:r>
              <a:rPr lang="en-US" sz="1800" dirty="0" smtClean="0">
                <a:solidFill>
                  <a:schemeClr val="tx1"/>
                </a:solidFill>
              </a:rPr>
              <a:t>microcontroller runs </a:t>
            </a:r>
            <a:r>
              <a:rPr lang="en-US" sz="1800" dirty="0">
                <a:solidFill>
                  <a:schemeClr val="tx1"/>
                </a:solidFill>
              </a:rPr>
              <a:t>the interrupt </a:t>
            </a:r>
            <a:r>
              <a:rPr lang="en-US" sz="1800" dirty="0" smtClean="0">
                <a:solidFill>
                  <a:schemeClr val="tx1"/>
                </a:solidFill>
              </a:rPr>
              <a:t>service Routine</a:t>
            </a:r>
          </a:p>
          <a:p>
            <a:pPr marL="342900" indent="-342900" algn="just">
              <a:buFont typeface="Arial" pitchFamily="34" charset="0"/>
              <a:buChar char="•"/>
            </a:pPr>
            <a:r>
              <a:rPr lang="en-US" sz="1800" dirty="0" smtClean="0">
                <a:solidFill>
                  <a:schemeClr val="tx1"/>
                </a:solidFill>
              </a:rPr>
              <a:t>For </a:t>
            </a:r>
            <a:r>
              <a:rPr lang="en-US" sz="1800" dirty="0">
                <a:solidFill>
                  <a:schemeClr val="tx1"/>
                </a:solidFill>
              </a:rPr>
              <a:t>every interrupt, there is a </a:t>
            </a:r>
            <a:r>
              <a:rPr lang="en-US" sz="1800" dirty="0" smtClean="0">
                <a:solidFill>
                  <a:schemeClr val="tx1"/>
                </a:solidFill>
              </a:rPr>
              <a:t>fixed location </a:t>
            </a:r>
            <a:r>
              <a:rPr lang="en-US" sz="1800" dirty="0">
                <a:solidFill>
                  <a:schemeClr val="tx1"/>
                </a:solidFill>
              </a:rPr>
              <a:t>in memory that holds the </a:t>
            </a:r>
            <a:r>
              <a:rPr lang="en-US" sz="1800" dirty="0" smtClean="0">
                <a:solidFill>
                  <a:schemeClr val="tx1"/>
                </a:solidFill>
              </a:rPr>
              <a:t>address of </a:t>
            </a:r>
            <a:r>
              <a:rPr lang="en-US" sz="1800" dirty="0">
                <a:solidFill>
                  <a:schemeClr val="tx1"/>
                </a:solidFill>
              </a:rPr>
              <a:t>its ISR</a:t>
            </a:r>
          </a:p>
          <a:p>
            <a:pPr marL="342900" indent="-342900" algn="just">
              <a:buFont typeface="Arial" pitchFamily="34" charset="0"/>
              <a:buChar char="•"/>
            </a:pPr>
            <a:r>
              <a:rPr lang="en-US" sz="1800" dirty="0" smtClean="0">
                <a:solidFill>
                  <a:schemeClr val="tx1"/>
                </a:solidFill>
              </a:rPr>
              <a:t>The </a:t>
            </a:r>
            <a:r>
              <a:rPr lang="en-US" sz="1800" dirty="0">
                <a:solidFill>
                  <a:schemeClr val="tx1"/>
                </a:solidFill>
              </a:rPr>
              <a:t>group of memory locations set </a:t>
            </a:r>
            <a:r>
              <a:rPr lang="en-US" sz="1800" dirty="0" smtClean="0">
                <a:solidFill>
                  <a:schemeClr val="tx1"/>
                </a:solidFill>
              </a:rPr>
              <a:t>aside to </a:t>
            </a:r>
            <a:r>
              <a:rPr lang="en-US" sz="1800" dirty="0">
                <a:solidFill>
                  <a:schemeClr val="tx1"/>
                </a:solidFill>
              </a:rPr>
              <a:t>hold the addresses of ISRs is </a:t>
            </a:r>
            <a:r>
              <a:rPr lang="en-US" sz="1800" dirty="0" smtClean="0">
                <a:solidFill>
                  <a:schemeClr val="tx1"/>
                </a:solidFill>
              </a:rPr>
              <a:t>called interrupt </a:t>
            </a:r>
            <a:r>
              <a:rPr lang="en-US" sz="1800" dirty="0">
                <a:solidFill>
                  <a:schemeClr val="tx1"/>
                </a:solidFill>
              </a:rPr>
              <a:t>vector table</a:t>
            </a:r>
          </a:p>
          <a:p>
            <a:endParaRPr lang="en-US" dirty="0">
              <a:solidFill>
                <a:schemeClr val="tx1"/>
              </a:solidFill>
            </a:endParaRPr>
          </a:p>
        </p:txBody>
      </p:sp>
    </p:spTree>
    <p:extLst>
      <p:ext uri="{BB962C8B-B14F-4D97-AF65-F5344CB8AC3E}">
        <p14:creationId xmlns:p14="http://schemas.microsoft.com/office/powerpoint/2010/main" val="365995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136900" y="428625"/>
            <a:ext cx="7162800" cy="369332"/>
          </a:xfrm>
        </p:spPr>
        <p:txBody>
          <a:bodyPr/>
          <a:lstStyle/>
          <a:p>
            <a:r>
              <a:rPr lang="en-US" dirty="0" smtClean="0">
                <a:solidFill>
                  <a:schemeClr val="tx1"/>
                </a:solidFill>
              </a:rPr>
              <a:t>Interrupt service routine</a:t>
            </a:r>
            <a:endParaRPr lang="en-US" dirty="0">
              <a:solidFill>
                <a:schemeClr val="tx1"/>
              </a:solidFill>
            </a:endParaRPr>
          </a:p>
        </p:txBody>
      </p:sp>
      <p:pic>
        <p:nvPicPr>
          <p:cNvPr id="2" name="Picture 2" descr="Executing Pro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700" y="1495425"/>
            <a:ext cx="6226175" cy="337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32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1107996"/>
          </a:xfrm>
        </p:spPr>
        <p:txBody>
          <a:bodyPr/>
          <a:lstStyle/>
          <a:p>
            <a:r>
              <a:rPr lang="en-US" dirty="0">
                <a:solidFill>
                  <a:schemeClr val="tx1"/>
                </a:solidFill>
              </a:rPr>
              <a:t>Interrupt </a:t>
            </a:r>
            <a:r>
              <a:rPr lang="en-US" dirty="0" smtClean="0">
                <a:solidFill>
                  <a:schemeClr val="tx1"/>
                </a:solidFill>
              </a:rPr>
              <a:t>Vector Table </a:t>
            </a: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3289300" y="1114425"/>
            <a:ext cx="6553200" cy="3323987"/>
          </a:xfrm>
        </p:spPr>
        <p:txBody>
          <a:bodyPr/>
          <a:lstStyle/>
          <a:p>
            <a:pPr marL="285750" lvl="0" indent="-285750" rtl="0">
              <a:buFont typeface="Arial" pitchFamily="34" charset="0"/>
              <a:buChar char="•"/>
            </a:pPr>
            <a:r>
              <a:rPr lang="en-US" dirty="0"/>
              <a:t>Six interrupts are allocated as follows</a:t>
            </a:r>
            <a:endParaRPr lang="en-US" sz="1600" dirty="0"/>
          </a:p>
          <a:p>
            <a:pPr marL="285750" lvl="0" indent="-285750">
              <a:buFont typeface="Arial" pitchFamily="34" charset="0"/>
              <a:buChar char="•"/>
            </a:pPr>
            <a:r>
              <a:rPr lang="en-US" dirty="0"/>
              <a:t> Reset – power-up reset</a:t>
            </a:r>
            <a:endParaRPr lang="en-US" sz="1600" dirty="0"/>
          </a:p>
          <a:p>
            <a:pPr marL="285750" lvl="0" indent="-285750">
              <a:buFont typeface="Arial" pitchFamily="34" charset="0"/>
              <a:buChar char="•"/>
            </a:pPr>
            <a:r>
              <a:rPr lang="en-US" dirty="0"/>
              <a:t>Two interrupts are set aside for the timers: one for timer 0 and one for timer 1</a:t>
            </a:r>
            <a:endParaRPr lang="en-US" sz="1600" dirty="0"/>
          </a:p>
          <a:p>
            <a:pPr marL="285750" lvl="0" indent="-285750">
              <a:buFont typeface="Arial" pitchFamily="34" charset="0"/>
              <a:buChar char="•"/>
            </a:pPr>
            <a:r>
              <a:rPr lang="en-US" dirty="0"/>
              <a:t>Two interrupts are set aside for hardware external interrupts</a:t>
            </a:r>
            <a:endParaRPr lang="en-US" sz="1600" dirty="0"/>
          </a:p>
          <a:p>
            <a:pPr marL="742950" lvl="1" indent="-285750">
              <a:buFont typeface="Arial" pitchFamily="34" charset="0"/>
              <a:buChar char="•"/>
            </a:pPr>
            <a:r>
              <a:rPr lang="en-US" dirty="0"/>
              <a:t>P3.2 and P3.3 are for the external hardware</a:t>
            </a:r>
            <a:endParaRPr lang="en-US" sz="1600" dirty="0"/>
          </a:p>
          <a:p>
            <a:pPr marL="285750" lvl="0" indent="-285750">
              <a:buFont typeface="Arial" pitchFamily="34" charset="0"/>
              <a:buChar char="•"/>
            </a:pPr>
            <a:r>
              <a:rPr lang="en-US" dirty="0"/>
              <a:t>interrupts INT0 (or EX1), and INT1 (or EX2)</a:t>
            </a:r>
            <a:endParaRPr lang="en-US" sz="1600" dirty="0"/>
          </a:p>
          <a:p>
            <a:pPr marL="285750" lvl="0" indent="-285750">
              <a:buFont typeface="Arial" pitchFamily="34" charset="0"/>
              <a:buChar char="•"/>
            </a:pPr>
            <a:r>
              <a:rPr lang="en-US" dirty="0"/>
              <a:t>Serial communication has a single interrupt that belongs to both receive and transfer</a:t>
            </a:r>
            <a:endParaRPr lang="en-US" sz="1600" dirty="0"/>
          </a:p>
          <a:p>
            <a:endParaRPr lang="en-US" dirty="0"/>
          </a:p>
          <a:p>
            <a:pPr marL="285750" indent="-285750" algn="just">
              <a:buFont typeface="Arial" pitchFamily="34" charset="0"/>
              <a:buChar char="•"/>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9813593"/>
              </p:ext>
            </p:extLst>
          </p:nvPr>
        </p:nvGraphicFramePr>
        <p:xfrm>
          <a:off x="3365500" y="3705225"/>
          <a:ext cx="7086600" cy="2953929"/>
        </p:xfrm>
        <a:graphic>
          <a:graphicData uri="http://schemas.openxmlformats.org/drawingml/2006/table">
            <a:tbl>
              <a:tblPr/>
              <a:tblGrid>
                <a:gridCol w="2362200"/>
                <a:gridCol w="2362200"/>
                <a:gridCol w="2362200"/>
              </a:tblGrid>
              <a:tr h="439231">
                <a:tc>
                  <a:txBody>
                    <a:bodyPr/>
                    <a:lstStyle/>
                    <a:p>
                      <a:pPr algn="l"/>
                      <a:r>
                        <a:rPr lang="en-US" sz="1300" b="1" dirty="0">
                          <a:effectLst/>
                          <a:latin typeface="inherit"/>
                        </a:rPr>
                        <a:t>Interrupts</a:t>
                      </a:r>
                    </a:p>
                  </a:txBody>
                  <a:tcPr marL="55037" marR="55037" marT="55037" marB="55037" anchor="ctr">
                    <a:lnL>
                      <a:noFill/>
                    </a:lnL>
                    <a:lnR>
                      <a:noFill/>
                    </a:lnR>
                    <a:lnT>
                      <a:noFill/>
                    </a:lnT>
                    <a:lnB>
                      <a:noFill/>
                    </a:lnB>
                    <a:solidFill>
                      <a:srgbClr val="FFFFFF"/>
                    </a:solidFill>
                  </a:tcPr>
                </a:tc>
                <a:tc>
                  <a:txBody>
                    <a:bodyPr/>
                    <a:lstStyle/>
                    <a:p>
                      <a:pPr algn="l"/>
                      <a:r>
                        <a:rPr lang="en-US" sz="1300" b="1">
                          <a:effectLst/>
                          <a:latin typeface="inherit"/>
                        </a:rPr>
                        <a:t>ROM Location (Hex)</a:t>
                      </a:r>
                    </a:p>
                  </a:txBody>
                  <a:tcPr marL="55037" marR="55037" marT="55037" marB="55037" anchor="ctr">
                    <a:lnL>
                      <a:noFill/>
                    </a:lnL>
                    <a:lnR>
                      <a:noFill/>
                    </a:lnR>
                    <a:lnT>
                      <a:noFill/>
                    </a:lnT>
                    <a:lnB>
                      <a:noFill/>
                    </a:lnB>
                    <a:solidFill>
                      <a:srgbClr val="FFFFFF"/>
                    </a:solidFill>
                  </a:tcPr>
                </a:tc>
                <a:tc>
                  <a:txBody>
                    <a:bodyPr/>
                    <a:lstStyle/>
                    <a:p>
                      <a:pPr algn="l"/>
                      <a:r>
                        <a:rPr lang="en-US" sz="1300" b="1">
                          <a:effectLst/>
                          <a:latin typeface="inherit"/>
                        </a:rPr>
                        <a:t>Pin</a:t>
                      </a: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Interrupts</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ROM Location (HEX)</a:t>
                      </a:r>
                    </a:p>
                  </a:txBody>
                  <a:tcPr marL="55037" marR="55037" marT="55037" marB="55037" anchor="ctr">
                    <a:lnL>
                      <a:noFill/>
                    </a:lnL>
                    <a:lnR>
                      <a:noFill/>
                    </a:lnR>
                    <a:lnT>
                      <a:noFill/>
                    </a:lnT>
                    <a:lnB>
                      <a:noFill/>
                    </a:lnB>
                    <a:solidFill>
                      <a:srgbClr val="FFFFFF"/>
                    </a:solidFill>
                  </a:tcPr>
                </a:tc>
                <a:tc>
                  <a:txBody>
                    <a:bodyPr/>
                    <a:lstStyle/>
                    <a:p>
                      <a:pPr algn="l"/>
                      <a:endParaRPr lang="en-US" sz="1300">
                        <a:effectLst/>
                      </a:endParaRPr>
                    </a:p>
                  </a:txBody>
                  <a:tcPr marL="55037" marR="55037" marT="55037" marB="55037" anchor="ctr">
                    <a:lnL>
                      <a:noFill/>
                    </a:lnL>
                    <a:lnR>
                      <a:noFill/>
                    </a:lnR>
                    <a:lnT>
                      <a:noFill/>
                    </a:lnT>
                    <a:lnB>
                      <a:noFill/>
                    </a:lnB>
                    <a:solidFill>
                      <a:srgbClr val="FFFFFF"/>
                    </a:solidFill>
                  </a:tcPr>
                </a:tc>
              </a:tr>
              <a:tr h="379662">
                <a:tc>
                  <a:txBody>
                    <a:bodyPr/>
                    <a:lstStyle/>
                    <a:p>
                      <a:pPr algn="l"/>
                      <a:r>
                        <a:rPr lang="pt-BR" sz="1300" dirty="0">
                          <a:effectLst/>
                        </a:rPr>
                        <a:t>Serial COM (RI and TI)</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0023</a:t>
                      </a:r>
                    </a:p>
                  </a:txBody>
                  <a:tcPr marL="55037" marR="55037" marT="55037" marB="55037" anchor="ctr">
                    <a:lnL>
                      <a:noFill/>
                    </a:lnL>
                    <a:lnR>
                      <a:noFill/>
                    </a:lnR>
                    <a:lnT>
                      <a:noFill/>
                    </a:lnT>
                    <a:lnB>
                      <a:noFill/>
                    </a:lnB>
                    <a:solidFill>
                      <a:srgbClr val="FFFFFF"/>
                    </a:solidFill>
                  </a:tcPr>
                </a:tc>
                <a:tc>
                  <a:txBody>
                    <a:bodyPr/>
                    <a:lstStyle/>
                    <a:p>
                      <a:pPr algn="l"/>
                      <a:endParaRPr lang="en-US" sz="1300">
                        <a:effectLst/>
                      </a:endParaRP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Timer 1 interrupts(TF1)</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001B</a:t>
                      </a:r>
                    </a:p>
                  </a:txBody>
                  <a:tcPr marL="55037" marR="55037" marT="55037" marB="55037" anchor="ctr">
                    <a:lnL>
                      <a:noFill/>
                    </a:lnL>
                    <a:lnR>
                      <a:noFill/>
                    </a:lnR>
                    <a:lnT>
                      <a:noFill/>
                    </a:lnT>
                    <a:lnB>
                      <a:noFill/>
                    </a:lnB>
                    <a:solidFill>
                      <a:srgbClr val="FFFFFF"/>
                    </a:solidFill>
                  </a:tcPr>
                </a:tc>
                <a:tc>
                  <a:txBody>
                    <a:bodyPr/>
                    <a:lstStyle/>
                    <a:p>
                      <a:pPr algn="l"/>
                      <a:endParaRPr lang="en-US" sz="1300">
                        <a:effectLst/>
                      </a:endParaRP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External HW interrupt 1 (INT1)</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0013</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P3.3 (13)</a:t>
                      </a:r>
                    </a:p>
                  </a:txBody>
                  <a:tcPr marL="55037" marR="55037" marT="55037" marB="55037" anchor="ctr">
                    <a:lnL>
                      <a:noFill/>
                    </a:lnL>
                    <a:lnR>
                      <a:noFill/>
                    </a:lnR>
                    <a:lnT>
                      <a:noFill/>
                    </a:lnT>
                    <a:lnB>
                      <a:noFill/>
                    </a:lnB>
                    <a:solidFill>
                      <a:srgbClr val="FFFFFF"/>
                    </a:solidFill>
                  </a:tcPr>
                </a:tc>
              </a:tr>
              <a:tr h="379662">
                <a:tc>
                  <a:txBody>
                    <a:bodyPr/>
                    <a:lstStyle/>
                    <a:p>
                      <a:pPr algn="l"/>
                      <a:r>
                        <a:rPr lang="en-US" sz="1300">
                          <a:effectLst/>
                        </a:rPr>
                        <a:t>External HW interrupt 0 (INT0)</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0003</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P3.2 (12)</a:t>
                      </a:r>
                    </a:p>
                  </a:txBody>
                  <a:tcPr marL="55037" marR="55037" marT="55037" marB="55037" anchor="ctr">
                    <a:lnL>
                      <a:noFill/>
                    </a:lnL>
                    <a:lnR>
                      <a:noFill/>
                    </a:lnR>
                    <a:lnT>
                      <a:noFill/>
                    </a:lnT>
                    <a:lnB>
                      <a:noFill/>
                    </a:lnB>
                    <a:solidFill>
                      <a:srgbClr val="FFFFFF"/>
                    </a:solidFill>
                  </a:tcPr>
                </a:tc>
              </a:tr>
              <a:tr h="240929">
                <a:tc>
                  <a:txBody>
                    <a:bodyPr/>
                    <a:lstStyle/>
                    <a:p>
                      <a:pPr algn="l"/>
                      <a:r>
                        <a:rPr lang="en-US" sz="1300">
                          <a:effectLst/>
                        </a:rPr>
                        <a:t>Timer 0 (TF0)</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000B</a:t>
                      </a:r>
                    </a:p>
                  </a:txBody>
                  <a:tcPr marL="55037" marR="55037" marT="55037" marB="55037" anchor="ctr">
                    <a:lnL>
                      <a:noFill/>
                    </a:lnL>
                    <a:lnR>
                      <a:noFill/>
                    </a:lnR>
                    <a:lnT>
                      <a:noFill/>
                    </a:lnT>
                    <a:lnB>
                      <a:noFill/>
                    </a:lnB>
                    <a:solidFill>
                      <a:srgbClr val="FFFFFF"/>
                    </a:solidFill>
                  </a:tcPr>
                </a:tc>
                <a:tc>
                  <a:txBody>
                    <a:bodyPr/>
                    <a:lstStyle/>
                    <a:p>
                      <a:pPr algn="l"/>
                      <a:endParaRPr lang="en-US" sz="1300" dirty="0">
                        <a:effectLst/>
                      </a:endParaRPr>
                    </a:p>
                  </a:txBody>
                  <a:tcPr marL="55037" marR="55037" marT="55037" marB="55037" anchor="ctr">
                    <a:lnL>
                      <a:noFill/>
                    </a:lnL>
                    <a:lnR>
                      <a:noFill/>
                    </a:lnR>
                    <a:lnT>
                      <a:noFill/>
                    </a:lnT>
                    <a:lnB>
                      <a:noFill/>
                    </a:lnB>
                    <a:solidFill>
                      <a:srgbClr val="FFFFFF"/>
                    </a:solidFill>
                  </a:tcPr>
                </a:tc>
              </a:tr>
              <a:tr h="240929">
                <a:tc>
                  <a:txBody>
                    <a:bodyPr/>
                    <a:lstStyle/>
                    <a:p>
                      <a:pPr algn="l"/>
                      <a:r>
                        <a:rPr lang="en-US" sz="1300">
                          <a:effectLst/>
                        </a:rPr>
                        <a:t>Reset</a:t>
                      </a:r>
                    </a:p>
                  </a:txBody>
                  <a:tcPr marL="55037" marR="55037" marT="55037" marB="55037" anchor="ctr">
                    <a:lnL>
                      <a:noFill/>
                    </a:lnL>
                    <a:lnR>
                      <a:noFill/>
                    </a:lnR>
                    <a:lnT>
                      <a:noFill/>
                    </a:lnT>
                    <a:lnB>
                      <a:noFill/>
                    </a:lnB>
                    <a:solidFill>
                      <a:srgbClr val="FFFFFF"/>
                    </a:solidFill>
                  </a:tcPr>
                </a:tc>
                <a:tc>
                  <a:txBody>
                    <a:bodyPr/>
                    <a:lstStyle/>
                    <a:p>
                      <a:pPr algn="l"/>
                      <a:r>
                        <a:rPr lang="en-US" sz="1300">
                          <a:effectLst/>
                        </a:rPr>
                        <a:t>0000</a:t>
                      </a:r>
                    </a:p>
                  </a:txBody>
                  <a:tcPr marL="55037" marR="55037" marT="55037" marB="55037" anchor="ctr">
                    <a:lnL>
                      <a:noFill/>
                    </a:lnL>
                    <a:lnR>
                      <a:noFill/>
                    </a:lnR>
                    <a:lnT>
                      <a:noFill/>
                    </a:lnT>
                    <a:lnB>
                      <a:noFill/>
                    </a:lnB>
                    <a:solidFill>
                      <a:srgbClr val="FFFFFF"/>
                    </a:solidFill>
                  </a:tcPr>
                </a:tc>
                <a:tc>
                  <a:txBody>
                    <a:bodyPr/>
                    <a:lstStyle/>
                    <a:p>
                      <a:pPr algn="l"/>
                      <a:r>
                        <a:rPr lang="en-US" sz="1300" dirty="0">
                          <a:effectLst/>
                        </a:rPr>
                        <a:t>9</a:t>
                      </a:r>
                    </a:p>
                  </a:txBody>
                  <a:tcPr marL="55037" marR="55037" marT="55037" marB="5503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355481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657225"/>
            <a:ext cx="9055338" cy="369332"/>
          </a:xfrm>
        </p:spPr>
        <p:txBody>
          <a:bodyPr/>
          <a:lstStyle/>
          <a:p>
            <a:r>
              <a:rPr lang="en-US" dirty="0" smtClean="0">
                <a:solidFill>
                  <a:schemeClr val="tx1"/>
                </a:solidFill>
              </a:rPr>
              <a:t>Interrupt vector Table</a:t>
            </a:r>
            <a:endParaRPr lang="en-US" dirty="0">
              <a:solidFill>
                <a:schemeClr val="tx1"/>
              </a:solidFill>
            </a:endParaRPr>
          </a:p>
        </p:txBody>
      </p:sp>
      <p:sp>
        <p:nvSpPr>
          <p:cNvPr id="3" name="Text Placeholder 2"/>
          <p:cNvSpPr>
            <a:spLocks noGrp="1"/>
          </p:cNvSpPr>
          <p:nvPr>
            <p:ph type="body" idx="1"/>
          </p:nvPr>
        </p:nvSpPr>
        <p:spPr>
          <a:xfrm>
            <a:off x="3213100" y="1343025"/>
            <a:ext cx="6858000" cy="4278094"/>
          </a:xfrm>
        </p:spPr>
        <p:txBody>
          <a:bodyPr/>
          <a:lstStyle/>
          <a:p>
            <a:pPr marL="342900" indent="-342900" algn="just">
              <a:buFont typeface="Arial" pitchFamily="34" charset="0"/>
              <a:buChar char="•"/>
            </a:pPr>
            <a:r>
              <a:rPr lang="en-US" sz="2000" dirty="0"/>
              <a:t>When the reset pin is activated, the 8051 jumps to the address location 0000. This is power-up reset.</a:t>
            </a:r>
          </a:p>
          <a:p>
            <a:pPr marL="342900" indent="-342900" algn="just">
              <a:buFont typeface="Arial" pitchFamily="34" charset="0"/>
              <a:buChar char="•"/>
            </a:pPr>
            <a:r>
              <a:rPr lang="en-US" sz="2000" dirty="0"/>
              <a:t>Two interrupts are set aside for the timers: one for timer 0 and one for timer 1. Memory locations are 000BH and 001BH respectively in the interrupt vector table.</a:t>
            </a:r>
          </a:p>
          <a:p>
            <a:pPr marL="342900" indent="-342900" algn="just">
              <a:buFont typeface="Arial" pitchFamily="34" charset="0"/>
              <a:buChar char="•"/>
            </a:pPr>
            <a:r>
              <a:rPr lang="en-US" sz="2000" dirty="0"/>
              <a:t>Two interrupts are set aside for hardware external interrupts. Pin no. 12 and Pin no. 13 in Port 3 are for the external hardware interrupts INT0 and INT1, respectively. Memory locations are 0003H and 0013H respectively in the interrupt vector table.</a:t>
            </a:r>
          </a:p>
          <a:p>
            <a:pPr marL="342900" indent="-342900" algn="just">
              <a:buFont typeface="Arial" pitchFamily="34" charset="0"/>
              <a:buChar char="•"/>
            </a:pPr>
            <a:r>
              <a:rPr lang="en-US" sz="2000" dirty="0"/>
              <a:t>Serial communication has a single interrupt that belongs to both receive and transmit. Memory location 0023H belongs to this interrupt.</a:t>
            </a:r>
          </a:p>
          <a:p>
            <a:endParaRPr lang="en-US" dirty="0"/>
          </a:p>
        </p:txBody>
      </p:sp>
    </p:spTree>
    <p:extLst>
      <p:ext uri="{BB962C8B-B14F-4D97-AF65-F5344CB8AC3E}">
        <p14:creationId xmlns:p14="http://schemas.microsoft.com/office/powerpoint/2010/main" val="2023267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657225"/>
            <a:ext cx="7391400" cy="381000"/>
          </a:xfrm>
        </p:spPr>
        <p:txBody>
          <a:bodyPr/>
          <a:lstStyle/>
          <a:p>
            <a:r>
              <a:rPr lang="en-US" b="1" dirty="0">
                <a:solidFill>
                  <a:schemeClr val="tx1"/>
                </a:solidFill>
              </a:rPr>
              <a:t>Steps to Execute an Interrupt</a:t>
            </a:r>
          </a:p>
        </p:txBody>
      </p:sp>
      <p:sp>
        <p:nvSpPr>
          <p:cNvPr id="3" name="Text Placeholder 2"/>
          <p:cNvSpPr>
            <a:spLocks noGrp="1"/>
          </p:cNvSpPr>
          <p:nvPr>
            <p:ph type="body" idx="1"/>
          </p:nvPr>
        </p:nvSpPr>
        <p:spPr>
          <a:xfrm>
            <a:off x="3213100" y="1343025"/>
            <a:ext cx="6858000" cy="4893647"/>
          </a:xfrm>
        </p:spPr>
        <p:txBody>
          <a:bodyPr/>
          <a:lstStyle/>
          <a:p>
            <a:pPr marL="342900" indent="-342900" algn="just">
              <a:buFont typeface="Arial" pitchFamily="34" charset="0"/>
              <a:buChar char="•"/>
            </a:pPr>
            <a:r>
              <a:rPr lang="en-US" sz="2000" dirty="0"/>
              <a:t>The microcontroller closes the currently executing instruction and saves the address of the next instruction (PC) on the stack.</a:t>
            </a:r>
          </a:p>
          <a:p>
            <a:pPr marL="342900" indent="-342900" algn="just">
              <a:buFont typeface="Arial" pitchFamily="34" charset="0"/>
              <a:buChar char="•"/>
            </a:pPr>
            <a:r>
              <a:rPr lang="en-US" sz="2000" dirty="0"/>
              <a:t>It also saves the current status of all the interrupts internally (i.e., not on the stack).</a:t>
            </a:r>
          </a:p>
          <a:p>
            <a:pPr marL="342900" indent="-342900" algn="just">
              <a:buFont typeface="Arial" pitchFamily="34" charset="0"/>
              <a:buChar char="•"/>
            </a:pPr>
            <a:r>
              <a:rPr lang="en-US" sz="2000" dirty="0"/>
              <a:t>It jumps to the memory location of the interrupt vector table that holds the address of the interrupts service routine.</a:t>
            </a:r>
          </a:p>
          <a:p>
            <a:pPr marL="342900" indent="-342900" algn="just">
              <a:buFont typeface="Arial" pitchFamily="34" charset="0"/>
              <a:buChar char="•"/>
            </a:pPr>
            <a:r>
              <a:rPr lang="en-US" sz="2000" dirty="0"/>
              <a:t>The microcontroller gets the address of the ISR from the interrupt vector table and jumps to it. It starts to execute the interrupt service subroutine, which is RETI (return from interrupt).</a:t>
            </a:r>
          </a:p>
          <a:p>
            <a:pPr marL="342900" indent="-342900" algn="just">
              <a:buFont typeface="Arial" pitchFamily="34" charset="0"/>
              <a:buChar char="•"/>
            </a:pPr>
            <a:r>
              <a:rPr lang="en-US" sz="2000" dirty="0"/>
              <a:t>Upon executing the RETI instruction, the microcontroller returns to the location where it was interrupted. First, it gets the program counter (PC) address from the stack by popping the top bytes of the stack into the PC. Then, it start to execute from that address.</a:t>
            </a:r>
          </a:p>
          <a:p>
            <a:pPr algn="just"/>
            <a:endParaRPr lang="en-US" dirty="0"/>
          </a:p>
        </p:txBody>
      </p:sp>
    </p:spTree>
    <p:extLst>
      <p:ext uri="{BB962C8B-B14F-4D97-AF65-F5344CB8AC3E}">
        <p14:creationId xmlns:p14="http://schemas.microsoft.com/office/powerpoint/2010/main" val="470674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35795" t="26786" r="20714" b="35417"/>
          <a:stretch>
            <a:fillRect/>
          </a:stretch>
        </p:blipFill>
        <p:spPr bwMode="auto">
          <a:xfrm>
            <a:off x="3975100" y="1647825"/>
            <a:ext cx="4800600" cy="2858453"/>
          </a:xfrm>
          <a:prstGeom prst="rect">
            <a:avLst/>
          </a:prstGeom>
          <a:noFill/>
          <a:ln w="9525">
            <a:noFill/>
            <a:miter lim="800000"/>
            <a:headEnd/>
            <a:tailEnd/>
          </a:ln>
        </p:spPr>
      </p:pic>
    </p:spTree>
    <p:extLst>
      <p:ext uri="{BB962C8B-B14F-4D97-AF65-F5344CB8AC3E}">
        <p14:creationId xmlns:p14="http://schemas.microsoft.com/office/powerpoint/2010/main" val="30752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841" y="377952"/>
            <a:ext cx="2209165" cy="6195695"/>
          </a:xfrm>
          <a:prstGeom prst="rect">
            <a:avLst/>
          </a:prstGeom>
          <a:solidFill>
            <a:srgbClr val="FF0000"/>
          </a:solidFill>
        </p:spPr>
        <p:txBody>
          <a:bodyPr vert="horz" wrap="square" lIns="0" tIns="0" rIns="0" bIns="0" rtlCol="0">
            <a:spAutoFit/>
          </a:bodyPr>
          <a:lstStyle/>
          <a:p>
            <a:pPr>
              <a:lnSpc>
                <a:spcPct val="100000"/>
              </a:lnSpc>
            </a:pPr>
            <a:endParaRPr sz="2900">
              <a:latin typeface="Times New Roman"/>
              <a:cs typeface="Times New Roman"/>
            </a:endParaRPr>
          </a:p>
          <a:p>
            <a:pPr marL="165735" marR="172085" indent="-635" algn="ctr">
              <a:lnSpc>
                <a:spcPct val="100000"/>
              </a:lnSpc>
              <a:spcBef>
                <a:spcPts val="2315"/>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a:p>
            <a:pPr marR="6985" algn="ctr">
              <a:lnSpc>
                <a:spcPts val="2385"/>
              </a:lnSpc>
            </a:pPr>
            <a:r>
              <a:rPr sz="2000" spc="-5" dirty="0">
                <a:solidFill>
                  <a:srgbClr val="FFFFFF"/>
                </a:solidFill>
                <a:latin typeface="Tahoma"/>
                <a:cs typeface="Tahoma"/>
              </a:rPr>
              <a:t>(cont’)</a:t>
            </a:r>
            <a:endParaRPr sz="2000">
              <a:latin typeface="Tahoma"/>
              <a:cs typeface="Tahoma"/>
            </a:endParaRPr>
          </a:p>
        </p:txBody>
      </p:sp>
      <p:sp>
        <p:nvSpPr>
          <p:cNvPr id="3" name="object 3"/>
          <p:cNvSpPr txBox="1"/>
          <p:nvPr/>
        </p:nvSpPr>
        <p:spPr>
          <a:xfrm>
            <a:off x="3140335" y="777493"/>
            <a:ext cx="6577330" cy="2264080"/>
          </a:xfrm>
          <a:prstGeom prst="rect">
            <a:avLst/>
          </a:prstGeom>
        </p:spPr>
        <p:txBody>
          <a:bodyPr vert="horz" wrap="square" lIns="0" tIns="55244" rIns="0" bIns="0" rtlCol="0">
            <a:spAutoFit/>
          </a:bodyPr>
          <a:lstStyle/>
          <a:p>
            <a:pPr marL="355600" marR="59055" indent="-342900">
              <a:lnSpc>
                <a:spcPct val="90100"/>
              </a:lnSpc>
              <a:spcBef>
                <a:spcPts val="434"/>
              </a:spcBef>
              <a:buClr>
                <a:srgbClr val="FF0000"/>
              </a:buClr>
              <a:buSzPct val="60714"/>
              <a:buFont typeface="Wingdings"/>
              <a:buChar char=""/>
              <a:tabLst>
                <a:tab pos="354965" algn="l"/>
                <a:tab pos="355600" algn="l"/>
              </a:tabLst>
            </a:pPr>
            <a:r>
              <a:rPr lang="en-US" sz="2800" dirty="0" smtClean="0">
                <a:latin typeface="Tahoma"/>
                <a:cs typeface="Tahoma"/>
              </a:rPr>
              <a:t>Transmitted through PISO</a:t>
            </a:r>
            <a:endParaRPr sz="2800" dirty="0">
              <a:latin typeface="Tahoma"/>
              <a:cs typeface="Tahoma"/>
            </a:endParaRPr>
          </a:p>
          <a:p>
            <a:pPr marL="355600" marR="29209" indent="-342900">
              <a:lnSpc>
                <a:spcPct val="90100"/>
              </a:lnSpc>
              <a:spcBef>
                <a:spcPts val="665"/>
              </a:spcBef>
              <a:buClr>
                <a:srgbClr val="FF0000"/>
              </a:buClr>
              <a:buSzPct val="60714"/>
              <a:buFont typeface="Wingdings"/>
              <a:buChar char=""/>
              <a:tabLst>
                <a:tab pos="354965" algn="l"/>
                <a:tab pos="355600" algn="l"/>
              </a:tabLst>
            </a:pPr>
            <a:r>
              <a:rPr lang="en-US" sz="2800" dirty="0" smtClean="0">
                <a:latin typeface="Tahoma"/>
                <a:cs typeface="Tahoma"/>
              </a:rPr>
              <a:t>Receiving through SIPO</a:t>
            </a:r>
            <a:endParaRPr sz="2800" dirty="0">
              <a:latin typeface="Tahoma"/>
              <a:cs typeface="Tahoma"/>
            </a:endParaRPr>
          </a:p>
          <a:p>
            <a:pPr marL="355600" marR="539750" indent="-342900">
              <a:lnSpc>
                <a:spcPct val="90100"/>
              </a:lnSpc>
              <a:spcBef>
                <a:spcPts val="670"/>
              </a:spcBef>
              <a:buClr>
                <a:srgbClr val="FF0000"/>
              </a:buClr>
              <a:buSzPct val="60714"/>
              <a:buFont typeface="Wingdings"/>
              <a:buChar char=""/>
              <a:tabLst>
                <a:tab pos="354965" algn="l"/>
                <a:tab pos="355600" algn="l"/>
              </a:tabLst>
            </a:pPr>
            <a:r>
              <a:rPr lang="en-US" sz="2800" dirty="0" smtClean="0">
                <a:latin typeface="Tahoma"/>
                <a:cs typeface="Tahoma"/>
              </a:rPr>
              <a:t>In telephone line data is modulated?</a:t>
            </a:r>
          </a:p>
          <a:p>
            <a:pPr marL="812800" marR="539750" lvl="1" indent="-342900">
              <a:lnSpc>
                <a:spcPct val="90100"/>
              </a:lnSpc>
              <a:spcBef>
                <a:spcPts val="670"/>
              </a:spcBef>
              <a:buClr>
                <a:srgbClr val="FF0000"/>
              </a:buClr>
              <a:buSzPct val="60714"/>
              <a:buFont typeface="Wingdings"/>
              <a:buChar char=""/>
              <a:tabLst>
                <a:tab pos="354965" algn="l"/>
                <a:tab pos="355600" algn="l"/>
              </a:tabLst>
            </a:pPr>
            <a:r>
              <a:rPr lang="en-US" sz="2800" dirty="0" smtClean="0">
                <a:latin typeface="Tahoma"/>
                <a:cs typeface="Tahoma"/>
              </a:rPr>
              <a:t>Modem(Modulator/demodulator)</a:t>
            </a:r>
            <a:endParaRPr sz="2800" dirty="0">
              <a:latin typeface="Tahoma"/>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428625"/>
            <a:ext cx="7162800" cy="369332"/>
          </a:xfrm>
        </p:spPr>
        <p:txBody>
          <a:bodyPr/>
          <a:lstStyle/>
          <a:p>
            <a:r>
              <a:rPr lang="en-US" dirty="0">
                <a:solidFill>
                  <a:schemeClr val="tx1"/>
                </a:solidFill>
              </a:rPr>
              <a:t> </a:t>
            </a:r>
            <a:r>
              <a:rPr lang="en-US" dirty="0" smtClean="0">
                <a:solidFill>
                  <a:schemeClr val="tx1"/>
                </a:solidFill>
              </a:rPr>
              <a:t>Interrupt priority</a:t>
            </a:r>
            <a:endParaRPr lang="en-US" dirty="0">
              <a:solidFill>
                <a:schemeClr val="tx1"/>
              </a:solidFill>
            </a:endParaRPr>
          </a:p>
        </p:txBody>
      </p:sp>
      <p:sp>
        <p:nvSpPr>
          <p:cNvPr id="3" name="Text Placeholder 2"/>
          <p:cNvSpPr>
            <a:spLocks noGrp="1"/>
          </p:cNvSpPr>
          <p:nvPr>
            <p:ph type="body" idx="1"/>
          </p:nvPr>
        </p:nvSpPr>
        <p:spPr>
          <a:xfrm>
            <a:off x="3289300" y="1114425"/>
            <a:ext cx="6553200" cy="1107996"/>
          </a:xfrm>
        </p:spPr>
        <p:txBody>
          <a:bodyPr/>
          <a:lstStyle/>
          <a:p>
            <a:pPr marL="285750" indent="-285750" algn="just">
              <a:buFont typeface="Arial" pitchFamily="34" charset="0"/>
              <a:buChar char="•"/>
            </a:pPr>
            <a:r>
              <a:rPr lang="en-US" dirty="0"/>
              <a:t>We can alter the interrupt priority by assigning the higher priority to any one of the interrupts. This is accomplished by programming a register called </a:t>
            </a:r>
            <a:r>
              <a:rPr lang="en-US" b="1" dirty="0"/>
              <a:t>IP</a:t>
            </a:r>
            <a:r>
              <a:rPr lang="en-US" dirty="0"/>
              <a:t> (interrupt priority</a:t>
            </a:r>
            <a:r>
              <a:rPr lang="en-US" dirty="0" smtClean="0"/>
              <a:t>).</a:t>
            </a:r>
          </a:p>
          <a:p>
            <a:pPr marL="285750" indent="-285750" algn="just">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5078935"/>
              </p:ext>
            </p:extLst>
          </p:nvPr>
        </p:nvGraphicFramePr>
        <p:xfrm>
          <a:off x="3136900" y="2562225"/>
          <a:ext cx="6781800" cy="2895600"/>
        </p:xfrm>
        <a:graphic>
          <a:graphicData uri="http://schemas.openxmlformats.org/drawingml/2006/table">
            <a:tbl>
              <a:tblPr/>
              <a:tblGrid>
                <a:gridCol w="2260600"/>
                <a:gridCol w="2260600"/>
                <a:gridCol w="2260600"/>
              </a:tblGrid>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IP.7</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IP.6</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IP.5</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302516">
                <a:tc>
                  <a:txBody>
                    <a:bodyPr/>
                    <a:lstStyle/>
                    <a:p>
                      <a:pPr algn="l"/>
                      <a:r>
                        <a:rPr lang="en-US" sz="1000">
                          <a:effectLst/>
                        </a:rPr>
                        <a:t>-</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IP.4</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Not Implemented.</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PT1</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IP.3</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Defines the Timer 1 interrupt priority level.</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PX1</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IP.2</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Defines the External Interrupt 1 priority level.</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PT0</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IP.1</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Defines the Timer 0 interrupt priority level.</a:t>
                      </a:r>
                    </a:p>
                  </a:txBody>
                  <a:tcPr marL="41528" marR="41528" marT="41528" marB="41528" anchor="ctr">
                    <a:lnL>
                      <a:noFill/>
                    </a:lnL>
                    <a:lnR>
                      <a:noFill/>
                    </a:lnR>
                    <a:lnT>
                      <a:noFill/>
                    </a:lnT>
                    <a:lnB>
                      <a:noFill/>
                    </a:lnB>
                    <a:solidFill>
                      <a:srgbClr val="FFFFFF"/>
                    </a:solidFill>
                  </a:tcPr>
                </a:tc>
              </a:tr>
              <a:tr h="421384">
                <a:tc>
                  <a:txBody>
                    <a:bodyPr/>
                    <a:lstStyle/>
                    <a:p>
                      <a:pPr algn="l"/>
                      <a:r>
                        <a:rPr lang="en-US" sz="1000">
                          <a:effectLst/>
                        </a:rPr>
                        <a:t>PX0</a:t>
                      </a:r>
                    </a:p>
                  </a:txBody>
                  <a:tcPr marL="41528" marR="41528" marT="41528" marB="41528" anchor="ctr">
                    <a:lnL>
                      <a:noFill/>
                    </a:lnL>
                    <a:lnR>
                      <a:noFill/>
                    </a:lnR>
                    <a:lnT>
                      <a:noFill/>
                    </a:lnT>
                    <a:lnB>
                      <a:noFill/>
                    </a:lnB>
                    <a:solidFill>
                      <a:srgbClr val="FFFFFF"/>
                    </a:solidFill>
                  </a:tcPr>
                </a:tc>
                <a:tc>
                  <a:txBody>
                    <a:bodyPr/>
                    <a:lstStyle/>
                    <a:p>
                      <a:pPr algn="l"/>
                      <a:r>
                        <a:rPr lang="en-US" sz="1000">
                          <a:effectLst/>
                        </a:rPr>
                        <a:t>IP.0</a:t>
                      </a:r>
                    </a:p>
                  </a:txBody>
                  <a:tcPr marL="41528" marR="41528" marT="41528" marB="41528" anchor="ctr">
                    <a:lnL>
                      <a:noFill/>
                    </a:lnL>
                    <a:lnR>
                      <a:noFill/>
                    </a:lnR>
                    <a:lnT>
                      <a:noFill/>
                    </a:lnT>
                    <a:lnB>
                      <a:noFill/>
                    </a:lnB>
                    <a:solidFill>
                      <a:srgbClr val="FFFFFF"/>
                    </a:solidFill>
                  </a:tcPr>
                </a:tc>
                <a:tc>
                  <a:txBody>
                    <a:bodyPr/>
                    <a:lstStyle/>
                    <a:p>
                      <a:pPr algn="l"/>
                      <a:r>
                        <a:rPr lang="en-US" sz="1000" dirty="0">
                          <a:effectLst/>
                        </a:rPr>
                        <a:t>Defines the External Interrupt 0 priority level.</a:t>
                      </a:r>
                    </a:p>
                  </a:txBody>
                  <a:tcPr marL="41528" marR="41528" marT="41528" marB="41528"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66824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100" y="733425"/>
            <a:ext cx="5346700" cy="3693319"/>
          </a:xfrm>
          <a:prstGeom prst="rect">
            <a:avLst/>
          </a:prstGeom>
        </p:spPr>
        <p:txBody>
          <a:bodyPr>
            <a:spAutoFit/>
          </a:bodyPr>
          <a:lstStyle/>
          <a:p>
            <a:r>
              <a:rPr lang="en-US" b="1" dirty="0"/>
              <a:t>#define LED_PIN 9</a:t>
            </a:r>
            <a:endParaRPr lang="en-US" dirty="0"/>
          </a:p>
          <a:p>
            <a:r>
              <a:rPr lang="en-US" b="1" dirty="0"/>
              <a:t>#define BUTTON_PIN 3</a:t>
            </a:r>
            <a:endParaRPr lang="en-US" dirty="0"/>
          </a:p>
          <a:p>
            <a:r>
              <a:rPr lang="en-US" dirty="0"/>
              <a:t>byte </a:t>
            </a:r>
            <a:r>
              <a:rPr lang="en-US" dirty="0" err="1"/>
              <a:t>ledState</a:t>
            </a:r>
            <a:r>
              <a:rPr lang="en-US" dirty="0"/>
              <a:t> = LOW;</a:t>
            </a:r>
          </a:p>
          <a:p>
            <a:r>
              <a:rPr lang="en-US" b="1" dirty="0"/>
              <a:t>void</a:t>
            </a:r>
            <a:r>
              <a:rPr lang="en-US" dirty="0"/>
              <a:t> setup() {</a:t>
            </a:r>
          </a:p>
          <a:p>
            <a:r>
              <a:rPr lang="en-US" dirty="0" smtClean="0"/>
              <a:t>	</a:t>
            </a:r>
            <a:r>
              <a:rPr lang="en-US" dirty="0" err="1" smtClean="0"/>
              <a:t>pinMode</a:t>
            </a:r>
            <a:r>
              <a:rPr lang="en-US" dirty="0" smtClean="0"/>
              <a:t>(LED_PIN</a:t>
            </a:r>
            <a:r>
              <a:rPr lang="en-US" dirty="0"/>
              <a:t>, OUTPUT);</a:t>
            </a:r>
          </a:p>
          <a:p>
            <a:r>
              <a:rPr lang="en-US" dirty="0" smtClean="0"/>
              <a:t>	</a:t>
            </a:r>
            <a:r>
              <a:rPr lang="en-US" dirty="0" err="1" smtClean="0"/>
              <a:t>pinMode</a:t>
            </a:r>
            <a:r>
              <a:rPr lang="en-US" dirty="0" smtClean="0"/>
              <a:t>(BUTTON_PIN</a:t>
            </a:r>
            <a:r>
              <a:rPr lang="en-US" dirty="0"/>
              <a:t>, INPUT);</a:t>
            </a:r>
          </a:p>
          <a:p>
            <a:r>
              <a:rPr lang="en-US" dirty="0"/>
              <a:t>}</a:t>
            </a:r>
          </a:p>
          <a:p>
            <a:r>
              <a:rPr lang="en-US" b="1" dirty="0"/>
              <a:t>void</a:t>
            </a:r>
            <a:r>
              <a:rPr lang="en-US" dirty="0"/>
              <a:t> loop() {</a:t>
            </a:r>
          </a:p>
          <a:p>
            <a:r>
              <a:rPr lang="en-US" b="1" dirty="0" smtClean="0"/>
              <a:t>	if</a:t>
            </a:r>
            <a:r>
              <a:rPr lang="en-US" dirty="0" smtClean="0"/>
              <a:t> </a:t>
            </a:r>
            <a:r>
              <a:rPr lang="en-US" dirty="0"/>
              <a:t>(</a:t>
            </a:r>
            <a:r>
              <a:rPr lang="en-US" dirty="0" err="1"/>
              <a:t>digitalRead</a:t>
            </a:r>
            <a:r>
              <a:rPr lang="en-US" dirty="0"/>
              <a:t>(BUTTON_PIN), HIGH) {</a:t>
            </a:r>
          </a:p>
          <a:p>
            <a:r>
              <a:rPr lang="en-US" dirty="0" smtClean="0"/>
              <a:t>	</a:t>
            </a:r>
            <a:r>
              <a:rPr lang="en-US" dirty="0" err="1" smtClean="0"/>
              <a:t>ledState</a:t>
            </a:r>
            <a:r>
              <a:rPr lang="en-US" dirty="0" smtClean="0"/>
              <a:t> </a:t>
            </a:r>
            <a:r>
              <a:rPr lang="en-US" dirty="0"/>
              <a:t>= !</a:t>
            </a:r>
            <a:r>
              <a:rPr lang="en-US" dirty="0" err="1"/>
              <a:t>ledState</a:t>
            </a:r>
            <a:r>
              <a:rPr lang="en-US" dirty="0"/>
              <a:t>;</a:t>
            </a:r>
          </a:p>
          <a:p>
            <a:r>
              <a:rPr lang="en-US" dirty="0"/>
              <a:t>}</a:t>
            </a:r>
          </a:p>
          <a:p>
            <a:r>
              <a:rPr lang="en-US" smtClean="0"/>
              <a:t>	digitalWrite</a:t>
            </a:r>
            <a:r>
              <a:rPr lang="en-US" dirty="0" smtClean="0"/>
              <a:t>(LED_PIN</a:t>
            </a:r>
            <a:r>
              <a:rPr lang="en-US" dirty="0"/>
              <a:t>, </a:t>
            </a:r>
            <a:r>
              <a:rPr lang="en-US" dirty="0" err="1"/>
              <a:t>ledState</a:t>
            </a:r>
            <a:r>
              <a:rPr lang="en-US" dirty="0"/>
              <a:t>);</a:t>
            </a:r>
          </a:p>
          <a:p>
            <a:r>
              <a:rPr lang="en-US" dirty="0"/>
              <a:t>}</a:t>
            </a:r>
          </a:p>
        </p:txBody>
      </p:sp>
    </p:spTree>
    <p:extLst>
      <p:ext uri="{BB962C8B-B14F-4D97-AF65-F5344CB8AC3E}">
        <p14:creationId xmlns:p14="http://schemas.microsoft.com/office/powerpoint/2010/main" val="1961412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 Schematics - Button on Interrupt pin and LED"/>
          <p:cNvPicPr>
            <a:picLocks noChangeAspect="1" noChangeArrowheads="1"/>
          </p:cNvPicPr>
          <p:nvPr/>
        </p:nvPicPr>
        <p:blipFill rotWithShape="1">
          <a:blip r:embed="rId2">
            <a:extLst>
              <a:ext uri="{28A0092B-C50C-407E-A947-70E740481C1C}">
                <a14:useLocalDpi xmlns:a14="http://schemas.microsoft.com/office/drawing/2010/main" val="0"/>
              </a:ext>
            </a:extLst>
          </a:blip>
          <a:srcRect b="2991"/>
          <a:stretch/>
        </p:blipFill>
        <p:spPr bwMode="auto">
          <a:xfrm>
            <a:off x="3281218" y="809625"/>
            <a:ext cx="7088840" cy="571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8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841" y="377952"/>
            <a:ext cx="2209165" cy="6195695"/>
          </a:xfrm>
          <a:prstGeom prst="rect">
            <a:avLst/>
          </a:prstGeom>
          <a:solidFill>
            <a:srgbClr val="FF0000"/>
          </a:solidFill>
        </p:spPr>
        <p:txBody>
          <a:bodyPr vert="horz" wrap="square" lIns="0" tIns="0" rIns="0" bIns="0" rtlCol="0">
            <a:spAutoFit/>
          </a:bodyPr>
          <a:lstStyle/>
          <a:p>
            <a:pPr>
              <a:lnSpc>
                <a:spcPct val="100000"/>
              </a:lnSpc>
            </a:pPr>
            <a:endParaRPr sz="2900">
              <a:latin typeface="Times New Roman"/>
              <a:cs typeface="Times New Roman"/>
            </a:endParaRPr>
          </a:p>
          <a:p>
            <a:pPr marL="165735" marR="172085" indent="-635" algn="ctr">
              <a:lnSpc>
                <a:spcPct val="100000"/>
              </a:lnSpc>
              <a:spcBef>
                <a:spcPts val="2315"/>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a:p>
            <a:pPr marR="6985" algn="ctr">
              <a:lnSpc>
                <a:spcPts val="2385"/>
              </a:lnSpc>
            </a:pPr>
            <a:r>
              <a:rPr sz="2000" spc="-5" dirty="0">
                <a:solidFill>
                  <a:srgbClr val="FFFFFF"/>
                </a:solidFill>
                <a:latin typeface="Tahoma"/>
                <a:cs typeface="Tahoma"/>
              </a:rPr>
              <a:t>(cont’)</a:t>
            </a:r>
            <a:endParaRPr sz="2000">
              <a:latin typeface="Tahoma"/>
              <a:cs typeface="Tahoma"/>
            </a:endParaRPr>
          </a:p>
        </p:txBody>
      </p:sp>
      <p:sp>
        <p:nvSpPr>
          <p:cNvPr id="3" name="object 3"/>
          <p:cNvSpPr txBox="1"/>
          <p:nvPr/>
        </p:nvSpPr>
        <p:spPr>
          <a:xfrm>
            <a:off x="3140335" y="777493"/>
            <a:ext cx="6336030" cy="2755240"/>
          </a:xfrm>
          <a:prstGeom prst="rect">
            <a:avLst/>
          </a:prstGeom>
        </p:spPr>
        <p:txBody>
          <a:bodyPr vert="horz" wrap="square" lIns="0" tIns="61594" rIns="0" bIns="0" rtlCol="0">
            <a:spAutoFit/>
          </a:bodyPr>
          <a:lstStyle/>
          <a:p>
            <a:pPr marL="355600" marR="319405" indent="-342900">
              <a:lnSpc>
                <a:spcPts val="3020"/>
              </a:lnSpc>
              <a:spcBef>
                <a:spcPts val="484"/>
              </a:spcBef>
              <a:buClr>
                <a:srgbClr val="FF0000"/>
              </a:buClr>
              <a:buSzPct val="60714"/>
              <a:buFont typeface="Wingdings"/>
              <a:buChar char=""/>
              <a:tabLst>
                <a:tab pos="354965" algn="l"/>
                <a:tab pos="355600" algn="l"/>
              </a:tabLst>
            </a:pPr>
            <a:r>
              <a:rPr sz="2800" spc="-5" dirty="0">
                <a:latin typeface="Tahoma"/>
                <a:cs typeface="Tahoma"/>
              </a:rPr>
              <a:t>Serial </a:t>
            </a:r>
            <a:r>
              <a:rPr sz="2800" dirty="0">
                <a:latin typeface="Tahoma"/>
                <a:cs typeface="Tahoma"/>
              </a:rPr>
              <a:t>data </a:t>
            </a:r>
            <a:r>
              <a:rPr sz="2800" spc="-5" dirty="0">
                <a:latin typeface="Tahoma"/>
                <a:cs typeface="Tahoma"/>
              </a:rPr>
              <a:t>communication </a:t>
            </a:r>
            <a:r>
              <a:rPr sz="2800" dirty="0">
                <a:latin typeface="Tahoma"/>
                <a:cs typeface="Tahoma"/>
              </a:rPr>
              <a:t>uses </a:t>
            </a:r>
            <a:r>
              <a:rPr sz="2800" spc="-5" dirty="0">
                <a:latin typeface="Tahoma"/>
                <a:cs typeface="Tahoma"/>
              </a:rPr>
              <a:t>two </a:t>
            </a:r>
            <a:r>
              <a:rPr sz="2800" spc="-860" dirty="0">
                <a:latin typeface="Tahoma"/>
                <a:cs typeface="Tahoma"/>
              </a:rPr>
              <a:t> </a:t>
            </a:r>
            <a:r>
              <a:rPr sz="2800" spc="-5" dirty="0">
                <a:latin typeface="Tahoma"/>
                <a:cs typeface="Tahoma"/>
              </a:rPr>
              <a:t>methods</a:t>
            </a:r>
            <a:endParaRPr sz="2800" dirty="0">
              <a:latin typeface="Tahoma"/>
              <a:cs typeface="Tahoma"/>
            </a:endParaRPr>
          </a:p>
          <a:p>
            <a:pPr marL="755015" marR="54610" lvl="1" indent="-285750">
              <a:lnSpc>
                <a:spcPts val="2590"/>
              </a:lnSpc>
              <a:spcBef>
                <a:spcPts val="555"/>
              </a:spcBef>
              <a:buClr>
                <a:srgbClr val="FF0000"/>
              </a:buClr>
              <a:buSzPct val="72000"/>
              <a:buFont typeface="Wingdings"/>
              <a:buChar char=""/>
              <a:tabLst>
                <a:tab pos="755650" algn="l"/>
              </a:tabLst>
            </a:pPr>
            <a:r>
              <a:rPr sz="2500" spc="-60" dirty="0">
                <a:solidFill>
                  <a:srgbClr val="545471"/>
                </a:solidFill>
                <a:latin typeface="Tahoma"/>
                <a:cs typeface="Tahoma"/>
              </a:rPr>
              <a:t>Synchronous</a:t>
            </a:r>
            <a:r>
              <a:rPr sz="2500" spc="-20" dirty="0">
                <a:solidFill>
                  <a:srgbClr val="545471"/>
                </a:solidFill>
                <a:latin typeface="Tahoma"/>
                <a:cs typeface="Tahoma"/>
              </a:rPr>
              <a:t> </a:t>
            </a:r>
            <a:r>
              <a:rPr sz="2400" spc="-5" dirty="0">
                <a:solidFill>
                  <a:srgbClr val="545471"/>
                </a:solidFill>
                <a:latin typeface="Tahoma"/>
                <a:cs typeface="Tahoma"/>
              </a:rPr>
              <a:t>method</a:t>
            </a:r>
            <a:r>
              <a:rPr sz="2400" spc="10" dirty="0">
                <a:solidFill>
                  <a:srgbClr val="545471"/>
                </a:solidFill>
                <a:latin typeface="Tahoma"/>
                <a:cs typeface="Tahoma"/>
              </a:rPr>
              <a:t> </a:t>
            </a:r>
            <a:r>
              <a:rPr lang="en-US" sz="2400" spc="-5" dirty="0" smtClean="0">
                <a:solidFill>
                  <a:srgbClr val="545471"/>
                </a:solidFill>
                <a:latin typeface="Tahoma"/>
                <a:cs typeface="Tahoma"/>
              </a:rPr>
              <a:t>(block)</a:t>
            </a:r>
            <a:endParaRPr sz="2400" dirty="0">
              <a:latin typeface="Tahoma"/>
              <a:cs typeface="Tahoma"/>
            </a:endParaRPr>
          </a:p>
          <a:p>
            <a:pPr marL="755015" marR="184785" lvl="1" indent="-285750">
              <a:lnSpc>
                <a:spcPts val="2590"/>
              </a:lnSpc>
              <a:spcBef>
                <a:spcPts val="570"/>
              </a:spcBef>
              <a:buClr>
                <a:srgbClr val="FF0000"/>
              </a:buClr>
              <a:buSzPct val="72000"/>
              <a:buFont typeface="Wingdings"/>
              <a:buChar char=""/>
              <a:tabLst>
                <a:tab pos="755650" algn="l"/>
              </a:tabLst>
            </a:pPr>
            <a:r>
              <a:rPr sz="2500" spc="-55" dirty="0">
                <a:solidFill>
                  <a:srgbClr val="545471"/>
                </a:solidFill>
                <a:latin typeface="Tahoma"/>
                <a:cs typeface="Tahoma"/>
              </a:rPr>
              <a:t>Asynchronous</a:t>
            </a:r>
            <a:r>
              <a:rPr sz="2500" spc="-25" dirty="0">
                <a:solidFill>
                  <a:srgbClr val="545471"/>
                </a:solidFill>
                <a:latin typeface="Tahoma"/>
                <a:cs typeface="Tahoma"/>
              </a:rPr>
              <a:t> </a:t>
            </a:r>
            <a:r>
              <a:rPr sz="2400" spc="-5" dirty="0">
                <a:solidFill>
                  <a:srgbClr val="545471"/>
                </a:solidFill>
                <a:latin typeface="Tahoma"/>
                <a:cs typeface="Tahoma"/>
              </a:rPr>
              <a:t>method</a:t>
            </a:r>
            <a:r>
              <a:rPr sz="2400" spc="10" dirty="0">
                <a:solidFill>
                  <a:srgbClr val="545471"/>
                </a:solidFill>
                <a:latin typeface="Tahoma"/>
                <a:cs typeface="Tahoma"/>
              </a:rPr>
              <a:t> </a:t>
            </a:r>
            <a:r>
              <a:rPr lang="en-US" sz="2400" spc="10" dirty="0" smtClean="0">
                <a:solidFill>
                  <a:srgbClr val="545471"/>
                </a:solidFill>
                <a:latin typeface="Tahoma"/>
                <a:cs typeface="Tahoma"/>
              </a:rPr>
              <a:t>(Byte)</a:t>
            </a:r>
          </a:p>
          <a:p>
            <a:pPr marL="755650" marR="5080" lvl="1" indent="-285750">
              <a:lnSpc>
                <a:spcPts val="2590"/>
              </a:lnSpc>
              <a:spcBef>
                <a:spcPts val="555"/>
              </a:spcBef>
              <a:buClr>
                <a:srgbClr val="FF0000"/>
              </a:buClr>
              <a:buSzPct val="75000"/>
              <a:buFont typeface="Wingdings"/>
              <a:buChar char=""/>
              <a:tabLst>
                <a:tab pos="755650" algn="l"/>
              </a:tabLst>
            </a:pPr>
            <a:r>
              <a:rPr sz="2400" spc="-5" dirty="0" smtClean="0">
                <a:solidFill>
                  <a:srgbClr val="545471"/>
                </a:solidFill>
                <a:latin typeface="Tahoma"/>
                <a:cs typeface="Tahoma"/>
              </a:rPr>
              <a:t>special</a:t>
            </a:r>
            <a:r>
              <a:rPr sz="2400" dirty="0" smtClean="0">
                <a:solidFill>
                  <a:srgbClr val="545471"/>
                </a:solidFill>
                <a:latin typeface="Tahoma"/>
                <a:cs typeface="Tahoma"/>
              </a:rPr>
              <a:t> </a:t>
            </a:r>
            <a:r>
              <a:rPr sz="2400" dirty="0">
                <a:solidFill>
                  <a:srgbClr val="545471"/>
                </a:solidFill>
                <a:latin typeface="Tahoma"/>
                <a:cs typeface="Tahoma"/>
              </a:rPr>
              <a:t>IC</a:t>
            </a:r>
            <a:r>
              <a:rPr sz="2400" spc="5" dirty="0">
                <a:solidFill>
                  <a:srgbClr val="545471"/>
                </a:solidFill>
                <a:latin typeface="Tahoma"/>
                <a:cs typeface="Tahoma"/>
              </a:rPr>
              <a:t> </a:t>
            </a:r>
            <a:r>
              <a:rPr sz="2400" spc="-5" dirty="0" smtClean="0">
                <a:solidFill>
                  <a:srgbClr val="545471"/>
                </a:solidFill>
                <a:latin typeface="Tahoma"/>
                <a:cs typeface="Tahoma"/>
              </a:rPr>
              <a:t>chips</a:t>
            </a:r>
            <a:endParaRPr sz="2400" dirty="0">
              <a:latin typeface="Tahoma"/>
              <a:cs typeface="Tahoma"/>
            </a:endParaRPr>
          </a:p>
          <a:p>
            <a:pPr marL="1155065" marR="633730" lvl="2" indent="-228600">
              <a:lnSpc>
                <a:spcPts val="2160"/>
              </a:lnSpc>
              <a:spcBef>
                <a:spcPts val="465"/>
              </a:spcBef>
              <a:buClr>
                <a:srgbClr val="FF0000"/>
              </a:buClr>
              <a:buFont typeface="Wingdings"/>
              <a:buChar char=""/>
              <a:tabLst>
                <a:tab pos="1155700" algn="l"/>
              </a:tabLst>
            </a:pPr>
            <a:r>
              <a:rPr sz="2000" spc="-5" dirty="0">
                <a:solidFill>
                  <a:srgbClr val="545471"/>
                </a:solidFill>
                <a:latin typeface="Tahoma"/>
                <a:cs typeface="Tahoma"/>
              </a:rPr>
              <a:t>UART</a:t>
            </a:r>
            <a:r>
              <a:rPr sz="2000" spc="5" dirty="0">
                <a:solidFill>
                  <a:srgbClr val="545471"/>
                </a:solidFill>
                <a:latin typeface="Tahoma"/>
                <a:cs typeface="Tahoma"/>
              </a:rPr>
              <a:t> </a:t>
            </a:r>
            <a:endParaRPr lang="en-US" sz="2000" spc="5" dirty="0" smtClean="0">
              <a:solidFill>
                <a:srgbClr val="545471"/>
              </a:solidFill>
              <a:latin typeface="Tahoma"/>
              <a:cs typeface="Tahoma"/>
            </a:endParaRPr>
          </a:p>
          <a:p>
            <a:pPr marL="1155065" marR="633730" lvl="2" indent="-228600">
              <a:lnSpc>
                <a:spcPts val="2160"/>
              </a:lnSpc>
              <a:spcBef>
                <a:spcPts val="465"/>
              </a:spcBef>
              <a:buClr>
                <a:srgbClr val="FF0000"/>
              </a:buClr>
              <a:buFont typeface="Wingdings"/>
              <a:buChar char=""/>
              <a:tabLst>
                <a:tab pos="1155700" algn="l"/>
              </a:tabLst>
            </a:pPr>
            <a:r>
              <a:rPr sz="2000" spc="-5" dirty="0" smtClean="0">
                <a:solidFill>
                  <a:srgbClr val="545471"/>
                </a:solidFill>
                <a:latin typeface="Tahoma"/>
                <a:cs typeface="Tahoma"/>
              </a:rPr>
              <a:t>USART</a:t>
            </a:r>
            <a:endParaRPr sz="20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956951" y="1083055"/>
            <a:ext cx="1875789"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4" name="object 4"/>
          <p:cNvSpPr txBox="1"/>
          <p:nvPr/>
        </p:nvSpPr>
        <p:spPr>
          <a:xfrm>
            <a:off x="931805" y="2908046"/>
            <a:ext cx="1925955" cy="1122045"/>
          </a:xfrm>
          <a:prstGeom prst="rect">
            <a:avLst/>
          </a:prstGeom>
        </p:spPr>
        <p:txBody>
          <a:bodyPr vert="horz" wrap="square" lIns="0" tIns="12700" rIns="0" bIns="0" rtlCol="0">
            <a:spAutoFit/>
          </a:bodyPr>
          <a:lstStyle/>
          <a:p>
            <a:pPr marR="5080" algn="ctr">
              <a:lnSpc>
                <a:spcPct val="100000"/>
              </a:lnSpc>
              <a:spcBef>
                <a:spcPts val="100"/>
              </a:spcBef>
            </a:pPr>
            <a:r>
              <a:rPr sz="2400" spc="-5" dirty="0">
                <a:solidFill>
                  <a:srgbClr val="FFFFFF"/>
                </a:solidFill>
                <a:latin typeface="Tahoma"/>
                <a:cs typeface="Tahoma"/>
              </a:rPr>
              <a:t>Half-</a:t>
            </a:r>
            <a:r>
              <a:rPr sz="2400" spc="-30" dirty="0">
                <a:solidFill>
                  <a:srgbClr val="FFFFFF"/>
                </a:solidFill>
                <a:latin typeface="Tahoma"/>
                <a:cs typeface="Tahoma"/>
              </a:rPr>
              <a:t> </a:t>
            </a:r>
            <a:r>
              <a:rPr sz="2400" dirty="0">
                <a:solidFill>
                  <a:srgbClr val="FFFFFF"/>
                </a:solidFill>
                <a:latin typeface="Tahoma"/>
                <a:cs typeface="Tahoma"/>
              </a:rPr>
              <a:t>and</a:t>
            </a:r>
            <a:r>
              <a:rPr sz="2400" spc="-25" dirty="0">
                <a:solidFill>
                  <a:srgbClr val="FFFFFF"/>
                </a:solidFill>
                <a:latin typeface="Tahoma"/>
                <a:cs typeface="Tahoma"/>
              </a:rPr>
              <a:t> </a:t>
            </a:r>
            <a:r>
              <a:rPr sz="2400" spc="-5" dirty="0">
                <a:solidFill>
                  <a:srgbClr val="FFFFFF"/>
                </a:solidFill>
                <a:latin typeface="Tahoma"/>
                <a:cs typeface="Tahoma"/>
              </a:rPr>
              <a:t>Full- </a:t>
            </a:r>
            <a:r>
              <a:rPr sz="2400" spc="-735" dirty="0">
                <a:solidFill>
                  <a:srgbClr val="FFFFFF"/>
                </a:solidFill>
                <a:latin typeface="Tahoma"/>
                <a:cs typeface="Tahoma"/>
              </a:rPr>
              <a:t> </a:t>
            </a:r>
            <a:r>
              <a:rPr sz="2400" spc="-10" dirty="0">
                <a:solidFill>
                  <a:srgbClr val="FFFFFF"/>
                </a:solidFill>
                <a:latin typeface="Tahoma"/>
                <a:cs typeface="Tahoma"/>
              </a:rPr>
              <a:t>Duplex </a:t>
            </a:r>
            <a:r>
              <a:rPr sz="2400" spc="-5" dirty="0">
                <a:solidFill>
                  <a:srgbClr val="FFFFFF"/>
                </a:solidFill>
                <a:latin typeface="Tahoma"/>
                <a:cs typeface="Tahoma"/>
              </a:rPr>
              <a:t> Transmission</a:t>
            </a:r>
            <a:endParaRPr sz="2400">
              <a:latin typeface="Tahoma"/>
              <a:cs typeface="Tahoma"/>
            </a:endParaRPr>
          </a:p>
        </p:txBody>
      </p:sp>
      <p:sp>
        <p:nvSpPr>
          <p:cNvPr id="5" name="object 5"/>
          <p:cNvSpPr txBox="1"/>
          <p:nvPr/>
        </p:nvSpPr>
        <p:spPr>
          <a:xfrm>
            <a:off x="3140335" y="753872"/>
            <a:ext cx="6698615" cy="445250"/>
          </a:xfrm>
          <a:prstGeom prst="rect">
            <a:avLst/>
          </a:prstGeom>
        </p:spPr>
        <p:txBody>
          <a:bodyPr vert="horz" wrap="square" lIns="0" tIns="112395" rIns="0" bIns="0" rtlCol="0">
            <a:spAutoFit/>
          </a:bodyPr>
          <a:lstStyle/>
          <a:p>
            <a:pPr marL="355600" marR="5080" indent="-342900">
              <a:lnSpc>
                <a:spcPct val="76600"/>
              </a:lnSpc>
              <a:spcBef>
                <a:spcPts val="885"/>
              </a:spcBef>
              <a:buClr>
                <a:srgbClr val="FF0000"/>
              </a:buClr>
              <a:buSzPct val="60714"/>
              <a:buFont typeface="Wingdings"/>
              <a:buChar char=""/>
              <a:tabLst>
                <a:tab pos="354965" algn="l"/>
                <a:tab pos="355600" algn="l"/>
              </a:tabLst>
            </a:pPr>
            <a:r>
              <a:rPr lang="en-US" sz="2800" dirty="0" smtClean="0">
                <a:latin typeface="Tahoma"/>
                <a:cs typeface="Tahoma"/>
              </a:rPr>
              <a:t>Transmission</a:t>
            </a:r>
            <a:endParaRPr sz="2800" dirty="0">
              <a:latin typeface="Tahoma"/>
              <a:cs typeface="Tahoma"/>
            </a:endParaRPr>
          </a:p>
        </p:txBody>
      </p:sp>
      <p:pic>
        <p:nvPicPr>
          <p:cNvPr id="6" name="object 6"/>
          <p:cNvPicPr/>
          <p:nvPr/>
        </p:nvPicPr>
        <p:blipFill>
          <a:blip r:embed="rId2" cstate="print"/>
          <a:stretch>
            <a:fillRect/>
          </a:stretch>
        </p:blipFill>
        <p:spPr>
          <a:xfrm>
            <a:off x="4838585" y="3739896"/>
            <a:ext cx="1321308" cy="345948"/>
          </a:xfrm>
          <a:prstGeom prst="rect">
            <a:avLst/>
          </a:prstGeom>
        </p:spPr>
      </p:pic>
      <p:sp>
        <p:nvSpPr>
          <p:cNvPr id="7" name="object 7"/>
          <p:cNvSpPr txBox="1"/>
          <p:nvPr/>
        </p:nvSpPr>
        <p:spPr>
          <a:xfrm>
            <a:off x="4838585" y="3739896"/>
            <a:ext cx="1321435" cy="346075"/>
          </a:xfrm>
          <a:prstGeom prst="rect">
            <a:avLst/>
          </a:prstGeom>
          <a:ln w="9525">
            <a:solidFill>
              <a:srgbClr val="000000"/>
            </a:solidFill>
          </a:ln>
        </p:spPr>
        <p:txBody>
          <a:bodyPr vert="horz" wrap="square" lIns="0" tIns="50800" rIns="0" bIns="0" rtlCol="0">
            <a:spAutoFit/>
          </a:bodyPr>
          <a:lstStyle/>
          <a:p>
            <a:pPr marL="142240">
              <a:lnSpc>
                <a:spcPct val="100000"/>
              </a:lnSpc>
              <a:spcBef>
                <a:spcPts val="400"/>
              </a:spcBef>
            </a:pPr>
            <a:r>
              <a:rPr sz="1600" spc="-5" dirty="0">
                <a:solidFill>
                  <a:srgbClr val="FFFFFF"/>
                </a:solidFill>
                <a:latin typeface="Tahoma"/>
                <a:cs typeface="Tahoma"/>
              </a:rPr>
              <a:t>Transmitter</a:t>
            </a:r>
            <a:endParaRPr sz="1600">
              <a:latin typeface="Tahoma"/>
              <a:cs typeface="Tahoma"/>
            </a:endParaRPr>
          </a:p>
        </p:txBody>
      </p:sp>
      <p:sp>
        <p:nvSpPr>
          <p:cNvPr id="8" name="object 8"/>
          <p:cNvSpPr txBox="1"/>
          <p:nvPr/>
        </p:nvSpPr>
        <p:spPr>
          <a:xfrm>
            <a:off x="3343789" y="3758438"/>
            <a:ext cx="94297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ahoma"/>
                <a:cs typeface="Tahoma"/>
              </a:rPr>
              <a:t>Simplex</a:t>
            </a:r>
            <a:endParaRPr sz="1800">
              <a:latin typeface="Tahoma"/>
              <a:cs typeface="Tahoma"/>
            </a:endParaRPr>
          </a:p>
        </p:txBody>
      </p:sp>
      <p:pic>
        <p:nvPicPr>
          <p:cNvPr id="9" name="object 9"/>
          <p:cNvPicPr/>
          <p:nvPr/>
        </p:nvPicPr>
        <p:blipFill>
          <a:blip r:embed="rId3" cstate="print"/>
          <a:stretch>
            <a:fillRect/>
          </a:stretch>
        </p:blipFill>
        <p:spPr>
          <a:xfrm>
            <a:off x="7940675" y="3726941"/>
            <a:ext cx="1321307" cy="346710"/>
          </a:xfrm>
          <a:prstGeom prst="rect">
            <a:avLst/>
          </a:prstGeom>
        </p:spPr>
      </p:pic>
      <p:sp>
        <p:nvSpPr>
          <p:cNvPr id="10" name="object 10"/>
          <p:cNvSpPr txBox="1"/>
          <p:nvPr/>
        </p:nvSpPr>
        <p:spPr>
          <a:xfrm>
            <a:off x="7940675" y="3726941"/>
            <a:ext cx="1320800" cy="346075"/>
          </a:xfrm>
          <a:prstGeom prst="rect">
            <a:avLst/>
          </a:prstGeom>
          <a:ln w="9525">
            <a:solidFill>
              <a:srgbClr val="000000"/>
            </a:solidFill>
          </a:ln>
        </p:spPr>
        <p:txBody>
          <a:bodyPr vert="horz" wrap="square" lIns="0" tIns="51435" rIns="0" bIns="0" rtlCol="0">
            <a:spAutoFit/>
          </a:bodyPr>
          <a:lstStyle/>
          <a:p>
            <a:pPr marL="280035">
              <a:lnSpc>
                <a:spcPct val="100000"/>
              </a:lnSpc>
              <a:spcBef>
                <a:spcPts val="405"/>
              </a:spcBef>
            </a:pPr>
            <a:r>
              <a:rPr sz="1600" spc="-5" dirty="0">
                <a:solidFill>
                  <a:srgbClr val="FFFFFF"/>
                </a:solidFill>
                <a:latin typeface="Tahoma"/>
                <a:cs typeface="Tahoma"/>
              </a:rPr>
              <a:t>Receiver</a:t>
            </a:r>
            <a:endParaRPr sz="1600">
              <a:latin typeface="Tahoma"/>
              <a:cs typeface="Tahoma"/>
            </a:endParaRPr>
          </a:p>
        </p:txBody>
      </p:sp>
      <p:pic>
        <p:nvPicPr>
          <p:cNvPr id="11" name="object 11"/>
          <p:cNvPicPr/>
          <p:nvPr/>
        </p:nvPicPr>
        <p:blipFill>
          <a:blip r:embed="rId4" cstate="print"/>
          <a:stretch>
            <a:fillRect/>
          </a:stretch>
        </p:blipFill>
        <p:spPr>
          <a:xfrm>
            <a:off x="4838585" y="4502277"/>
            <a:ext cx="1321308" cy="345948"/>
          </a:xfrm>
          <a:prstGeom prst="rect">
            <a:avLst/>
          </a:prstGeom>
        </p:spPr>
      </p:pic>
      <p:sp>
        <p:nvSpPr>
          <p:cNvPr id="12" name="object 12"/>
          <p:cNvSpPr txBox="1"/>
          <p:nvPr/>
        </p:nvSpPr>
        <p:spPr>
          <a:xfrm>
            <a:off x="4838585" y="4463796"/>
            <a:ext cx="1321435" cy="346075"/>
          </a:xfrm>
          <a:prstGeom prst="rect">
            <a:avLst/>
          </a:prstGeom>
          <a:ln w="9525">
            <a:solidFill>
              <a:srgbClr val="000000"/>
            </a:solidFill>
          </a:ln>
        </p:spPr>
        <p:txBody>
          <a:bodyPr vert="horz" wrap="square" lIns="0" tIns="51435" rIns="0" bIns="0" rtlCol="0">
            <a:spAutoFit/>
          </a:bodyPr>
          <a:lstStyle/>
          <a:p>
            <a:pPr marL="142240">
              <a:lnSpc>
                <a:spcPct val="100000"/>
              </a:lnSpc>
              <a:spcBef>
                <a:spcPts val="405"/>
              </a:spcBef>
            </a:pPr>
            <a:r>
              <a:rPr sz="1600" spc="-5" dirty="0">
                <a:solidFill>
                  <a:srgbClr val="FFFFFF"/>
                </a:solidFill>
                <a:latin typeface="Tahoma"/>
                <a:cs typeface="Tahoma"/>
              </a:rPr>
              <a:t>Transmitter</a:t>
            </a:r>
            <a:endParaRPr sz="1600">
              <a:latin typeface="Tahoma"/>
              <a:cs typeface="Tahoma"/>
            </a:endParaRPr>
          </a:p>
        </p:txBody>
      </p:sp>
      <p:pic>
        <p:nvPicPr>
          <p:cNvPr id="13" name="object 13"/>
          <p:cNvPicPr/>
          <p:nvPr/>
        </p:nvPicPr>
        <p:blipFill>
          <a:blip r:embed="rId5" cstate="print"/>
          <a:stretch>
            <a:fillRect/>
          </a:stretch>
        </p:blipFill>
        <p:spPr>
          <a:xfrm>
            <a:off x="7931543" y="4994147"/>
            <a:ext cx="1320546" cy="345948"/>
          </a:xfrm>
          <a:prstGeom prst="rect">
            <a:avLst/>
          </a:prstGeom>
        </p:spPr>
      </p:pic>
      <p:sp>
        <p:nvSpPr>
          <p:cNvPr id="14" name="object 14"/>
          <p:cNvSpPr txBox="1"/>
          <p:nvPr/>
        </p:nvSpPr>
        <p:spPr>
          <a:xfrm>
            <a:off x="7931543" y="4994147"/>
            <a:ext cx="1320800" cy="346075"/>
          </a:xfrm>
          <a:prstGeom prst="rect">
            <a:avLst/>
          </a:prstGeom>
          <a:ln w="9525">
            <a:solidFill>
              <a:srgbClr val="000000"/>
            </a:solidFill>
          </a:ln>
        </p:spPr>
        <p:txBody>
          <a:bodyPr vert="horz" wrap="square" lIns="0" tIns="50165" rIns="0" bIns="0" rtlCol="0">
            <a:spAutoFit/>
          </a:bodyPr>
          <a:lstStyle/>
          <a:p>
            <a:pPr marL="142240">
              <a:lnSpc>
                <a:spcPct val="100000"/>
              </a:lnSpc>
              <a:spcBef>
                <a:spcPts val="395"/>
              </a:spcBef>
            </a:pPr>
            <a:r>
              <a:rPr sz="1600" spc="-5" dirty="0">
                <a:solidFill>
                  <a:srgbClr val="FFFFFF"/>
                </a:solidFill>
                <a:latin typeface="Tahoma"/>
                <a:cs typeface="Tahoma"/>
              </a:rPr>
              <a:t>Transmitter</a:t>
            </a:r>
            <a:endParaRPr sz="1600">
              <a:latin typeface="Tahoma"/>
              <a:cs typeface="Tahoma"/>
            </a:endParaRPr>
          </a:p>
        </p:txBody>
      </p:sp>
      <p:pic>
        <p:nvPicPr>
          <p:cNvPr id="15" name="object 15"/>
          <p:cNvPicPr/>
          <p:nvPr/>
        </p:nvPicPr>
        <p:blipFill>
          <a:blip r:embed="rId6" cstate="print"/>
          <a:stretch>
            <a:fillRect/>
          </a:stretch>
        </p:blipFill>
        <p:spPr>
          <a:xfrm>
            <a:off x="4838585" y="4994147"/>
            <a:ext cx="1321308" cy="345948"/>
          </a:xfrm>
          <a:prstGeom prst="rect">
            <a:avLst/>
          </a:prstGeom>
        </p:spPr>
      </p:pic>
      <p:sp>
        <p:nvSpPr>
          <p:cNvPr id="16" name="object 16"/>
          <p:cNvSpPr txBox="1"/>
          <p:nvPr/>
        </p:nvSpPr>
        <p:spPr>
          <a:xfrm>
            <a:off x="4838585" y="4994147"/>
            <a:ext cx="1321435" cy="346075"/>
          </a:xfrm>
          <a:prstGeom prst="rect">
            <a:avLst/>
          </a:prstGeom>
          <a:ln w="9525">
            <a:solidFill>
              <a:srgbClr val="000000"/>
            </a:solidFill>
          </a:ln>
        </p:spPr>
        <p:txBody>
          <a:bodyPr vert="horz" wrap="square" lIns="0" tIns="50165" rIns="0" bIns="0" rtlCol="0">
            <a:spAutoFit/>
          </a:bodyPr>
          <a:lstStyle/>
          <a:p>
            <a:pPr marL="280035">
              <a:lnSpc>
                <a:spcPct val="100000"/>
              </a:lnSpc>
              <a:spcBef>
                <a:spcPts val="395"/>
              </a:spcBef>
            </a:pPr>
            <a:r>
              <a:rPr sz="1600" spc="-5" dirty="0">
                <a:solidFill>
                  <a:srgbClr val="FFFFFF"/>
                </a:solidFill>
                <a:latin typeface="Tahoma"/>
                <a:cs typeface="Tahoma"/>
              </a:rPr>
              <a:t>Receiver</a:t>
            </a:r>
            <a:endParaRPr sz="1600">
              <a:latin typeface="Tahoma"/>
              <a:cs typeface="Tahoma"/>
            </a:endParaRPr>
          </a:p>
        </p:txBody>
      </p:sp>
      <p:pic>
        <p:nvPicPr>
          <p:cNvPr id="17" name="object 17"/>
          <p:cNvPicPr/>
          <p:nvPr/>
        </p:nvPicPr>
        <p:blipFill>
          <a:blip r:embed="rId7" cstate="print"/>
          <a:stretch>
            <a:fillRect/>
          </a:stretch>
        </p:blipFill>
        <p:spPr>
          <a:xfrm>
            <a:off x="7931543" y="4463796"/>
            <a:ext cx="1320546" cy="345948"/>
          </a:xfrm>
          <a:prstGeom prst="rect">
            <a:avLst/>
          </a:prstGeom>
        </p:spPr>
      </p:pic>
      <p:sp>
        <p:nvSpPr>
          <p:cNvPr id="18" name="object 18"/>
          <p:cNvSpPr txBox="1"/>
          <p:nvPr/>
        </p:nvSpPr>
        <p:spPr>
          <a:xfrm>
            <a:off x="7931543" y="4463796"/>
            <a:ext cx="1320800" cy="346075"/>
          </a:xfrm>
          <a:prstGeom prst="rect">
            <a:avLst/>
          </a:prstGeom>
          <a:ln w="9525">
            <a:solidFill>
              <a:srgbClr val="000000"/>
            </a:solidFill>
          </a:ln>
        </p:spPr>
        <p:txBody>
          <a:bodyPr vert="horz" wrap="square" lIns="0" tIns="51435" rIns="0" bIns="0" rtlCol="0">
            <a:spAutoFit/>
          </a:bodyPr>
          <a:lstStyle/>
          <a:p>
            <a:pPr marL="280035">
              <a:lnSpc>
                <a:spcPct val="100000"/>
              </a:lnSpc>
              <a:spcBef>
                <a:spcPts val="405"/>
              </a:spcBef>
            </a:pPr>
            <a:r>
              <a:rPr sz="1600" spc="-5" dirty="0">
                <a:solidFill>
                  <a:srgbClr val="FFFFFF"/>
                </a:solidFill>
                <a:latin typeface="Tahoma"/>
                <a:cs typeface="Tahoma"/>
              </a:rPr>
              <a:t>Receiver</a:t>
            </a:r>
            <a:endParaRPr sz="1600">
              <a:latin typeface="Tahoma"/>
              <a:cs typeface="Tahoma"/>
            </a:endParaRPr>
          </a:p>
        </p:txBody>
      </p:sp>
      <p:sp>
        <p:nvSpPr>
          <p:cNvPr id="19" name="object 19"/>
          <p:cNvSpPr txBox="1"/>
          <p:nvPr/>
        </p:nvSpPr>
        <p:spPr>
          <a:xfrm>
            <a:off x="3343789" y="4698745"/>
            <a:ext cx="136525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Half</a:t>
            </a:r>
            <a:r>
              <a:rPr sz="1800" b="1" spc="-60" dirty="0">
                <a:latin typeface="Tahoma"/>
                <a:cs typeface="Tahoma"/>
              </a:rPr>
              <a:t> </a:t>
            </a:r>
            <a:r>
              <a:rPr sz="1800" b="1" spc="-10" dirty="0">
                <a:latin typeface="Tahoma"/>
                <a:cs typeface="Tahoma"/>
              </a:rPr>
              <a:t>Duplex</a:t>
            </a:r>
            <a:endParaRPr sz="1800">
              <a:latin typeface="Tahoma"/>
              <a:cs typeface="Tahoma"/>
            </a:endParaRPr>
          </a:p>
        </p:txBody>
      </p:sp>
      <p:sp>
        <p:nvSpPr>
          <p:cNvPr id="20" name="object 20"/>
          <p:cNvSpPr txBox="1"/>
          <p:nvPr/>
        </p:nvSpPr>
        <p:spPr>
          <a:xfrm>
            <a:off x="3343789" y="5828784"/>
            <a:ext cx="13138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Full</a:t>
            </a:r>
            <a:r>
              <a:rPr sz="1800" b="1" spc="-60" dirty="0">
                <a:latin typeface="Tahoma"/>
                <a:cs typeface="Tahoma"/>
              </a:rPr>
              <a:t> </a:t>
            </a:r>
            <a:r>
              <a:rPr sz="1800" b="1" spc="-10" dirty="0">
                <a:latin typeface="Tahoma"/>
                <a:cs typeface="Tahoma"/>
              </a:rPr>
              <a:t>Duplex</a:t>
            </a:r>
            <a:endParaRPr sz="1800">
              <a:latin typeface="Tahoma"/>
              <a:cs typeface="Tahoma"/>
            </a:endParaRPr>
          </a:p>
        </p:txBody>
      </p:sp>
      <p:grpSp>
        <p:nvGrpSpPr>
          <p:cNvPr id="21" name="object 21"/>
          <p:cNvGrpSpPr/>
          <p:nvPr/>
        </p:nvGrpSpPr>
        <p:grpSpPr>
          <a:xfrm>
            <a:off x="4838585" y="3867150"/>
            <a:ext cx="3100705" cy="2491740"/>
            <a:chOff x="4838585" y="3867150"/>
            <a:chExt cx="3100705" cy="2491740"/>
          </a:xfrm>
        </p:grpSpPr>
        <p:sp>
          <p:nvSpPr>
            <p:cNvPr id="22" name="object 22"/>
            <p:cNvSpPr/>
            <p:nvPr/>
          </p:nvSpPr>
          <p:spPr>
            <a:xfrm>
              <a:off x="6154559" y="3867162"/>
              <a:ext cx="1784985" cy="2491740"/>
            </a:xfrm>
            <a:custGeom>
              <a:avLst/>
              <a:gdLst/>
              <a:ahLst/>
              <a:cxnLst/>
              <a:rect l="l" t="t" r="r" b="b"/>
              <a:pathLst>
                <a:path w="1784984" h="2491740">
                  <a:moveTo>
                    <a:pt x="538734" y="1015746"/>
                  </a:moveTo>
                  <a:lnTo>
                    <a:pt x="486143" y="948690"/>
                  </a:lnTo>
                  <a:lnTo>
                    <a:pt x="474586" y="972883"/>
                  </a:lnTo>
                  <a:lnTo>
                    <a:pt x="9906" y="751332"/>
                  </a:lnTo>
                  <a:lnTo>
                    <a:pt x="0" y="771906"/>
                  </a:lnTo>
                  <a:lnTo>
                    <a:pt x="465023" y="992886"/>
                  </a:lnTo>
                  <a:lnTo>
                    <a:pt x="453364" y="1017270"/>
                  </a:lnTo>
                  <a:lnTo>
                    <a:pt x="486143" y="1016673"/>
                  </a:lnTo>
                  <a:lnTo>
                    <a:pt x="538734" y="1015746"/>
                  </a:lnTo>
                  <a:close/>
                </a:path>
                <a:path w="1784984" h="2491740">
                  <a:moveTo>
                    <a:pt x="543306" y="1076706"/>
                  </a:moveTo>
                  <a:lnTo>
                    <a:pt x="533387" y="1056132"/>
                  </a:lnTo>
                  <a:lnTo>
                    <a:pt x="68846" y="1277975"/>
                  </a:lnTo>
                  <a:lnTo>
                    <a:pt x="57150" y="1253490"/>
                  </a:lnTo>
                  <a:lnTo>
                    <a:pt x="5334" y="1320546"/>
                  </a:lnTo>
                  <a:lnTo>
                    <a:pt x="57912" y="1321485"/>
                  </a:lnTo>
                  <a:lnTo>
                    <a:pt x="89903" y="1322070"/>
                  </a:lnTo>
                  <a:lnTo>
                    <a:pt x="78257" y="1297686"/>
                  </a:lnTo>
                  <a:lnTo>
                    <a:pt x="543306" y="1076706"/>
                  </a:lnTo>
                  <a:close/>
                </a:path>
                <a:path w="1784984" h="2491740">
                  <a:moveTo>
                    <a:pt x="1780032" y="762000"/>
                  </a:moveTo>
                  <a:lnTo>
                    <a:pt x="1694688" y="759714"/>
                  </a:lnTo>
                  <a:lnTo>
                    <a:pt x="1706232" y="784161"/>
                  </a:lnTo>
                  <a:lnTo>
                    <a:pt x="1242060" y="1005840"/>
                  </a:lnTo>
                  <a:lnTo>
                    <a:pt x="1251191" y="1025652"/>
                  </a:lnTo>
                  <a:lnTo>
                    <a:pt x="1715973" y="804773"/>
                  </a:lnTo>
                  <a:lnTo>
                    <a:pt x="1727441" y="829056"/>
                  </a:lnTo>
                  <a:lnTo>
                    <a:pt x="1780032" y="762000"/>
                  </a:lnTo>
                  <a:close/>
                </a:path>
                <a:path w="1784984" h="2491740">
                  <a:moveTo>
                    <a:pt x="1783067" y="2442972"/>
                  </a:moveTo>
                  <a:lnTo>
                    <a:pt x="81534" y="2442972"/>
                  </a:lnTo>
                  <a:lnTo>
                    <a:pt x="81534" y="2415540"/>
                  </a:lnTo>
                  <a:lnTo>
                    <a:pt x="5334" y="2453640"/>
                  </a:lnTo>
                  <a:lnTo>
                    <a:pt x="68567" y="2485250"/>
                  </a:lnTo>
                  <a:lnTo>
                    <a:pt x="81534" y="2491740"/>
                  </a:lnTo>
                  <a:lnTo>
                    <a:pt x="81534" y="2465070"/>
                  </a:lnTo>
                  <a:lnTo>
                    <a:pt x="1783067" y="2465070"/>
                  </a:lnTo>
                  <a:lnTo>
                    <a:pt x="1783067" y="2442972"/>
                  </a:lnTo>
                  <a:close/>
                </a:path>
                <a:path w="1784984" h="2491740">
                  <a:moveTo>
                    <a:pt x="1783067" y="1917192"/>
                  </a:moveTo>
                  <a:lnTo>
                    <a:pt x="1706867" y="1879092"/>
                  </a:lnTo>
                  <a:lnTo>
                    <a:pt x="1706867" y="1906524"/>
                  </a:lnTo>
                  <a:lnTo>
                    <a:pt x="5334" y="1906524"/>
                  </a:lnTo>
                  <a:lnTo>
                    <a:pt x="5334" y="1928622"/>
                  </a:lnTo>
                  <a:lnTo>
                    <a:pt x="1706867" y="1928622"/>
                  </a:lnTo>
                  <a:lnTo>
                    <a:pt x="1706867" y="1955292"/>
                  </a:lnTo>
                  <a:lnTo>
                    <a:pt x="1719834" y="1948802"/>
                  </a:lnTo>
                  <a:lnTo>
                    <a:pt x="1783067" y="1917192"/>
                  </a:lnTo>
                  <a:close/>
                </a:path>
                <a:path w="1784984" h="2491740">
                  <a:moveTo>
                    <a:pt x="1783067" y="38100"/>
                  </a:moveTo>
                  <a:lnTo>
                    <a:pt x="1706867" y="0"/>
                  </a:lnTo>
                  <a:lnTo>
                    <a:pt x="1706867" y="26670"/>
                  </a:lnTo>
                  <a:lnTo>
                    <a:pt x="5334" y="26670"/>
                  </a:lnTo>
                  <a:lnTo>
                    <a:pt x="5334" y="48768"/>
                  </a:lnTo>
                  <a:lnTo>
                    <a:pt x="1706867" y="48768"/>
                  </a:lnTo>
                  <a:lnTo>
                    <a:pt x="1706867" y="76200"/>
                  </a:lnTo>
                  <a:lnTo>
                    <a:pt x="1719834" y="69710"/>
                  </a:lnTo>
                  <a:lnTo>
                    <a:pt x="1783067" y="38100"/>
                  </a:lnTo>
                  <a:close/>
                </a:path>
                <a:path w="1784984" h="2491740">
                  <a:moveTo>
                    <a:pt x="1784591" y="1310640"/>
                  </a:moveTo>
                  <a:lnTo>
                    <a:pt x="1320266" y="1089253"/>
                  </a:lnTo>
                  <a:lnTo>
                    <a:pt x="1331963" y="1064514"/>
                  </a:lnTo>
                  <a:lnTo>
                    <a:pt x="1246632" y="1066800"/>
                  </a:lnTo>
                  <a:lnTo>
                    <a:pt x="1299210" y="1133856"/>
                  </a:lnTo>
                  <a:lnTo>
                    <a:pt x="1310665" y="1109573"/>
                  </a:lnTo>
                  <a:lnTo>
                    <a:pt x="1775460" y="1330452"/>
                  </a:lnTo>
                  <a:lnTo>
                    <a:pt x="1784591" y="1310640"/>
                  </a:lnTo>
                  <a:close/>
                </a:path>
              </a:pathLst>
            </a:custGeom>
            <a:solidFill>
              <a:srgbClr val="000000"/>
            </a:solidFill>
          </p:spPr>
          <p:txBody>
            <a:bodyPr wrap="square" lIns="0" tIns="0" rIns="0" bIns="0" rtlCol="0"/>
            <a:lstStyle/>
            <a:p>
              <a:endParaRPr/>
            </a:p>
          </p:txBody>
        </p:sp>
        <p:pic>
          <p:nvPicPr>
            <p:cNvPr id="23" name="object 23"/>
            <p:cNvPicPr/>
            <p:nvPr/>
          </p:nvPicPr>
          <p:blipFill>
            <a:blip r:embed="rId8" cstate="print"/>
            <a:stretch>
              <a:fillRect/>
            </a:stretch>
          </p:blipFill>
          <p:spPr>
            <a:xfrm>
              <a:off x="4838585" y="5616701"/>
              <a:ext cx="1321308" cy="345948"/>
            </a:xfrm>
            <a:prstGeom prst="rect">
              <a:avLst/>
            </a:prstGeom>
          </p:spPr>
        </p:pic>
      </p:grpSp>
      <p:sp>
        <p:nvSpPr>
          <p:cNvPr id="24" name="object 24"/>
          <p:cNvSpPr txBox="1"/>
          <p:nvPr/>
        </p:nvSpPr>
        <p:spPr>
          <a:xfrm>
            <a:off x="4838585" y="5615940"/>
            <a:ext cx="1321435" cy="346710"/>
          </a:xfrm>
          <a:prstGeom prst="rect">
            <a:avLst/>
          </a:prstGeom>
          <a:ln w="9525">
            <a:solidFill>
              <a:srgbClr val="000000"/>
            </a:solidFill>
          </a:ln>
        </p:spPr>
        <p:txBody>
          <a:bodyPr vert="horz" wrap="square" lIns="0" tIns="51435" rIns="0" bIns="0" rtlCol="0">
            <a:spAutoFit/>
          </a:bodyPr>
          <a:lstStyle/>
          <a:p>
            <a:pPr marL="142240">
              <a:lnSpc>
                <a:spcPct val="100000"/>
              </a:lnSpc>
              <a:spcBef>
                <a:spcPts val="405"/>
              </a:spcBef>
            </a:pPr>
            <a:r>
              <a:rPr sz="1600" spc="-5" dirty="0">
                <a:solidFill>
                  <a:srgbClr val="FFFFFF"/>
                </a:solidFill>
                <a:latin typeface="Tahoma"/>
                <a:cs typeface="Tahoma"/>
              </a:rPr>
              <a:t>Transmitter</a:t>
            </a:r>
            <a:endParaRPr sz="1600">
              <a:latin typeface="Tahoma"/>
              <a:cs typeface="Tahoma"/>
            </a:endParaRPr>
          </a:p>
        </p:txBody>
      </p:sp>
      <p:pic>
        <p:nvPicPr>
          <p:cNvPr id="25" name="object 25"/>
          <p:cNvPicPr/>
          <p:nvPr/>
        </p:nvPicPr>
        <p:blipFill>
          <a:blip r:embed="rId9" cstate="print"/>
          <a:stretch>
            <a:fillRect/>
          </a:stretch>
        </p:blipFill>
        <p:spPr>
          <a:xfrm>
            <a:off x="7940675" y="6146291"/>
            <a:ext cx="1321307" cy="346710"/>
          </a:xfrm>
          <a:prstGeom prst="rect">
            <a:avLst/>
          </a:prstGeom>
        </p:spPr>
      </p:pic>
      <p:sp>
        <p:nvSpPr>
          <p:cNvPr id="26" name="object 26"/>
          <p:cNvSpPr txBox="1"/>
          <p:nvPr/>
        </p:nvSpPr>
        <p:spPr>
          <a:xfrm>
            <a:off x="7940675" y="6146291"/>
            <a:ext cx="1320800" cy="346075"/>
          </a:xfrm>
          <a:prstGeom prst="rect">
            <a:avLst/>
          </a:prstGeom>
          <a:ln w="9525">
            <a:solidFill>
              <a:srgbClr val="000000"/>
            </a:solidFill>
          </a:ln>
        </p:spPr>
        <p:txBody>
          <a:bodyPr vert="horz" wrap="square" lIns="0" tIns="50800" rIns="0" bIns="0" rtlCol="0">
            <a:spAutoFit/>
          </a:bodyPr>
          <a:lstStyle/>
          <a:p>
            <a:pPr marL="142240">
              <a:lnSpc>
                <a:spcPct val="100000"/>
              </a:lnSpc>
              <a:spcBef>
                <a:spcPts val="400"/>
              </a:spcBef>
            </a:pPr>
            <a:r>
              <a:rPr sz="1600" spc="-5" dirty="0">
                <a:solidFill>
                  <a:srgbClr val="FFFFFF"/>
                </a:solidFill>
                <a:latin typeface="Tahoma"/>
                <a:cs typeface="Tahoma"/>
              </a:rPr>
              <a:t>Transmitter</a:t>
            </a:r>
            <a:endParaRPr sz="1600">
              <a:latin typeface="Tahoma"/>
              <a:cs typeface="Tahoma"/>
            </a:endParaRPr>
          </a:p>
        </p:txBody>
      </p:sp>
      <p:pic>
        <p:nvPicPr>
          <p:cNvPr id="27" name="object 27"/>
          <p:cNvPicPr/>
          <p:nvPr/>
        </p:nvPicPr>
        <p:blipFill>
          <a:blip r:embed="rId10" cstate="print"/>
          <a:stretch>
            <a:fillRect/>
          </a:stretch>
        </p:blipFill>
        <p:spPr>
          <a:xfrm>
            <a:off x="4838585" y="6146291"/>
            <a:ext cx="1321308" cy="346710"/>
          </a:xfrm>
          <a:prstGeom prst="rect">
            <a:avLst/>
          </a:prstGeom>
        </p:spPr>
      </p:pic>
      <p:sp>
        <p:nvSpPr>
          <p:cNvPr id="28" name="object 28"/>
          <p:cNvSpPr txBox="1"/>
          <p:nvPr/>
        </p:nvSpPr>
        <p:spPr>
          <a:xfrm>
            <a:off x="4838585" y="6146291"/>
            <a:ext cx="1321435" cy="346075"/>
          </a:xfrm>
          <a:prstGeom prst="rect">
            <a:avLst/>
          </a:prstGeom>
          <a:ln w="9525">
            <a:solidFill>
              <a:srgbClr val="000000"/>
            </a:solidFill>
          </a:ln>
        </p:spPr>
        <p:txBody>
          <a:bodyPr vert="horz" wrap="square" lIns="0" tIns="50800" rIns="0" bIns="0" rtlCol="0">
            <a:spAutoFit/>
          </a:bodyPr>
          <a:lstStyle/>
          <a:p>
            <a:pPr marL="280035">
              <a:lnSpc>
                <a:spcPct val="100000"/>
              </a:lnSpc>
              <a:spcBef>
                <a:spcPts val="400"/>
              </a:spcBef>
            </a:pPr>
            <a:r>
              <a:rPr sz="1600" spc="-5" dirty="0">
                <a:solidFill>
                  <a:srgbClr val="FFFFFF"/>
                </a:solidFill>
                <a:latin typeface="Tahoma"/>
                <a:cs typeface="Tahoma"/>
              </a:rPr>
              <a:t>Receiver</a:t>
            </a:r>
            <a:endParaRPr sz="1600">
              <a:latin typeface="Tahoma"/>
              <a:cs typeface="Tahoma"/>
            </a:endParaRPr>
          </a:p>
        </p:txBody>
      </p:sp>
      <p:pic>
        <p:nvPicPr>
          <p:cNvPr id="29" name="object 29"/>
          <p:cNvPicPr/>
          <p:nvPr/>
        </p:nvPicPr>
        <p:blipFill>
          <a:blip r:embed="rId11" cstate="print"/>
          <a:stretch>
            <a:fillRect/>
          </a:stretch>
        </p:blipFill>
        <p:spPr>
          <a:xfrm>
            <a:off x="7940675" y="5616702"/>
            <a:ext cx="1321307" cy="345948"/>
          </a:xfrm>
          <a:prstGeom prst="rect">
            <a:avLst/>
          </a:prstGeom>
        </p:spPr>
      </p:pic>
      <p:sp>
        <p:nvSpPr>
          <p:cNvPr id="30" name="object 30"/>
          <p:cNvSpPr txBox="1"/>
          <p:nvPr/>
        </p:nvSpPr>
        <p:spPr>
          <a:xfrm>
            <a:off x="7940675" y="5615940"/>
            <a:ext cx="1320800" cy="346710"/>
          </a:xfrm>
          <a:prstGeom prst="rect">
            <a:avLst/>
          </a:prstGeom>
          <a:ln w="9525">
            <a:solidFill>
              <a:srgbClr val="000000"/>
            </a:solidFill>
          </a:ln>
        </p:spPr>
        <p:txBody>
          <a:bodyPr vert="horz" wrap="square" lIns="0" tIns="51435" rIns="0" bIns="0" rtlCol="0">
            <a:spAutoFit/>
          </a:bodyPr>
          <a:lstStyle/>
          <a:p>
            <a:pPr marL="280035">
              <a:lnSpc>
                <a:spcPct val="100000"/>
              </a:lnSpc>
              <a:spcBef>
                <a:spcPts val="405"/>
              </a:spcBef>
            </a:pPr>
            <a:r>
              <a:rPr sz="1600" spc="-5" dirty="0">
                <a:solidFill>
                  <a:srgbClr val="FFFFFF"/>
                </a:solidFill>
                <a:latin typeface="Tahoma"/>
                <a:cs typeface="Tahoma"/>
              </a:rPr>
              <a:t>Receiver</a:t>
            </a:r>
            <a:endParaRPr sz="1600">
              <a:latin typeface="Tahoma"/>
              <a:cs typeface="Tahoma"/>
            </a:endParaRPr>
          </a:p>
        </p:txBody>
      </p:sp>
      <p:grpSp>
        <p:nvGrpSpPr>
          <p:cNvPr id="31" name="object 31"/>
          <p:cNvGrpSpPr/>
          <p:nvPr/>
        </p:nvGrpSpPr>
        <p:grpSpPr>
          <a:xfrm>
            <a:off x="6860920" y="4665726"/>
            <a:ext cx="486409" cy="471170"/>
            <a:chOff x="6860920" y="4665726"/>
            <a:chExt cx="486409" cy="471170"/>
          </a:xfrm>
        </p:grpSpPr>
        <p:sp>
          <p:nvSpPr>
            <p:cNvPr id="32" name="object 32"/>
            <p:cNvSpPr/>
            <p:nvPr/>
          </p:nvSpPr>
          <p:spPr>
            <a:xfrm>
              <a:off x="6860920" y="4906518"/>
              <a:ext cx="391160" cy="0"/>
            </a:xfrm>
            <a:custGeom>
              <a:avLst/>
              <a:gdLst/>
              <a:ahLst/>
              <a:cxnLst/>
              <a:rect l="l" t="t" r="r" b="b"/>
              <a:pathLst>
                <a:path w="391159">
                  <a:moveTo>
                    <a:pt x="0" y="0"/>
                  </a:moveTo>
                  <a:lnTo>
                    <a:pt x="390905" y="0"/>
                  </a:lnTo>
                </a:path>
              </a:pathLst>
            </a:custGeom>
            <a:ln w="22225">
              <a:solidFill>
                <a:srgbClr val="000000"/>
              </a:solidFill>
            </a:ln>
          </p:spPr>
          <p:txBody>
            <a:bodyPr wrap="square" lIns="0" tIns="0" rIns="0" bIns="0" rtlCol="0"/>
            <a:lstStyle/>
            <a:p>
              <a:endParaRPr/>
            </a:p>
          </p:txBody>
        </p:sp>
        <p:pic>
          <p:nvPicPr>
            <p:cNvPr id="33" name="object 33"/>
            <p:cNvPicPr/>
            <p:nvPr/>
          </p:nvPicPr>
          <p:blipFill>
            <a:blip r:embed="rId12" cstate="print"/>
            <a:stretch>
              <a:fillRect/>
            </a:stretch>
          </p:blipFill>
          <p:spPr>
            <a:xfrm>
              <a:off x="6861695" y="4755642"/>
              <a:ext cx="108953" cy="134874"/>
            </a:xfrm>
            <a:prstGeom prst="rect">
              <a:avLst/>
            </a:prstGeom>
          </p:spPr>
        </p:pic>
        <p:pic>
          <p:nvPicPr>
            <p:cNvPr id="34" name="object 34"/>
            <p:cNvPicPr/>
            <p:nvPr/>
          </p:nvPicPr>
          <p:blipFill>
            <a:blip r:embed="rId13" cstate="print"/>
            <a:stretch>
              <a:fillRect/>
            </a:stretch>
          </p:blipFill>
          <p:spPr>
            <a:xfrm>
              <a:off x="7237348" y="4755642"/>
              <a:ext cx="109727" cy="134874"/>
            </a:xfrm>
            <a:prstGeom prst="rect">
              <a:avLst/>
            </a:prstGeom>
          </p:spPr>
        </p:pic>
        <p:sp>
          <p:nvSpPr>
            <p:cNvPr id="35" name="object 35"/>
            <p:cNvSpPr/>
            <p:nvPr/>
          </p:nvSpPr>
          <p:spPr>
            <a:xfrm>
              <a:off x="6891401" y="4665738"/>
              <a:ext cx="335915" cy="471170"/>
            </a:xfrm>
            <a:custGeom>
              <a:avLst/>
              <a:gdLst/>
              <a:ahLst/>
              <a:cxnLst/>
              <a:rect l="l" t="t" r="r" b="b"/>
              <a:pathLst>
                <a:path w="335915" h="471170">
                  <a:moveTo>
                    <a:pt x="335292" y="422148"/>
                  </a:moveTo>
                  <a:lnTo>
                    <a:pt x="51066" y="422148"/>
                  </a:lnTo>
                  <a:lnTo>
                    <a:pt x="51066" y="394716"/>
                  </a:lnTo>
                  <a:lnTo>
                    <a:pt x="0" y="432816"/>
                  </a:lnTo>
                  <a:lnTo>
                    <a:pt x="38112" y="461251"/>
                  </a:lnTo>
                  <a:lnTo>
                    <a:pt x="51066" y="470916"/>
                  </a:lnTo>
                  <a:lnTo>
                    <a:pt x="51066" y="444246"/>
                  </a:lnTo>
                  <a:lnTo>
                    <a:pt x="335292" y="444246"/>
                  </a:lnTo>
                  <a:lnTo>
                    <a:pt x="335292" y="422148"/>
                  </a:lnTo>
                  <a:close/>
                </a:path>
                <a:path w="335915" h="471170">
                  <a:moveTo>
                    <a:pt x="335292" y="38100"/>
                  </a:moveTo>
                  <a:lnTo>
                    <a:pt x="284226" y="0"/>
                  </a:lnTo>
                  <a:lnTo>
                    <a:pt x="284226" y="26670"/>
                  </a:lnTo>
                  <a:lnTo>
                    <a:pt x="0" y="26670"/>
                  </a:lnTo>
                  <a:lnTo>
                    <a:pt x="0" y="48768"/>
                  </a:lnTo>
                  <a:lnTo>
                    <a:pt x="284226" y="48768"/>
                  </a:lnTo>
                  <a:lnTo>
                    <a:pt x="284226" y="76200"/>
                  </a:lnTo>
                  <a:lnTo>
                    <a:pt x="297180" y="66535"/>
                  </a:lnTo>
                  <a:lnTo>
                    <a:pt x="335292" y="3810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956951" y="1083055"/>
            <a:ext cx="1875789"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4" name="object 4"/>
          <p:cNvSpPr txBox="1"/>
          <p:nvPr/>
        </p:nvSpPr>
        <p:spPr>
          <a:xfrm>
            <a:off x="919613" y="2908046"/>
            <a:ext cx="1950720" cy="756920"/>
          </a:xfrm>
          <a:prstGeom prst="rect">
            <a:avLst/>
          </a:prstGeom>
        </p:spPr>
        <p:txBody>
          <a:bodyPr vert="horz" wrap="square" lIns="0" tIns="12700" rIns="0" bIns="0" rtlCol="0">
            <a:spAutoFit/>
          </a:bodyPr>
          <a:lstStyle/>
          <a:p>
            <a:pPr marL="724535" marR="5080" indent="-725170">
              <a:lnSpc>
                <a:spcPct val="100000"/>
              </a:lnSpc>
              <a:spcBef>
                <a:spcPts val="100"/>
              </a:spcBef>
            </a:pPr>
            <a:r>
              <a:rPr sz="2400" spc="-5" dirty="0">
                <a:solidFill>
                  <a:srgbClr val="FFFFFF"/>
                </a:solidFill>
                <a:latin typeface="Tahoma"/>
                <a:cs typeface="Tahoma"/>
              </a:rPr>
              <a:t>Start</a:t>
            </a:r>
            <a:r>
              <a:rPr sz="2400" spc="-35" dirty="0">
                <a:solidFill>
                  <a:srgbClr val="FFFFFF"/>
                </a:solidFill>
                <a:latin typeface="Tahoma"/>
                <a:cs typeface="Tahoma"/>
              </a:rPr>
              <a:t> </a:t>
            </a:r>
            <a:r>
              <a:rPr sz="2400" dirty="0">
                <a:solidFill>
                  <a:srgbClr val="FFFFFF"/>
                </a:solidFill>
                <a:latin typeface="Tahoma"/>
                <a:cs typeface="Tahoma"/>
              </a:rPr>
              <a:t>and</a:t>
            </a:r>
            <a:r>
              <a:rPr sz="2400" spc="-35" dirty="0">
                <a:solidFill>
                  <a:srgbClr val="FFFFFF"/>
                </a:solidFill>
                <a:latin typeface="Tahoma"/>
                <a:cs typeface="Tahoma"/>
              </a:rPr>
              <a:t> </a:t>
            </a:r>
            <a:r>
              <a:rPr sz="2400" spc="-5" dirty="0">
                <a:solidFill>
                  <a:srgbClr val="FFFFFF"/>
                </a:solidFill>
                <a:latin typeface="Tahoma"/>
                <a:cs typeface="Tahoma"/>
              </a:rPr>
              <a:t>Stop </a:t>
            </a:r>
            <a:r>
              <a:rPr sz="2400" spc="-735" dirty="0">
                <a:solidFill>
                  <a:srgbClr val="FFFFFF"/>
                </a:solidFill>
                <a:latin typeface="Tahoma"/>
                <a:cs typeface="Tahoma"/>
              </a:rPr>
              <a:t> </a:t>
            </a:r>
            <a:r>
              <a:rPr sz="2400" spc="-5" dirty="0">
                <a:solidFill>
                  <a:srgbClr val="FFFFFF"/>
                </a:solidFill>
                <a:latin typeface="Tahoma"/>
                <a:cs typeface="Tahoma"/>
              </a:rPr>
              <a:t>Bits</a:t>
            </a:r>
            <a:endParaRPr sz="2400">
              <a:latin typeface="Tahoma"/>
              <a:cs typeface="Tahoma"/>
            </a:endParaRPr>
          </a:p>
        </p:txBody>
      </p:sp>
      <p:sp>
        <p:nvSpPr>
          <p:cNvPr id="5" name="object 5"/>
          <p:cNvSpPr txBox="1"/>
          <p:nvPr/>
        </p:nvSpPr>
        <p:spPr>
          <a:xfrm>
            <a:off x="3140335" y="720679"/>
            <a:ext cx="6362065" cy="5137817"/>
          </a:xfrm>
          <a:prstGeom prst="rect">
            <a:avLst/>
          </a:prstGeom>
        </p:spPr>
        <p:txBody>
          <a:bodyPr vert="horz" wrap="square" lIns="0" tIns="107315" rIns="0" bIns="0" rtlCol="0">
            <a:spAutoFit/>
          </a:bodyPr>
          <a:lstStyle/>
          <a:p>
            <a:pPr marL="354965" marR="215265" indent="-342900">
              <a:lnSpc>
                <a:spcPct val="79300"/>
              </a:lnSpc>
              <a:spcBef>
                <a:spcPts val="845"/>
              </a:spcBef>
              <a:buClr>
                <a:srgbClr val="FF0000"/>
              </a:buClr>
              <a:buSzPct val="60714"/>
              <a:buFont typeface="Wingdings"/>
              <a:buChar char=""/>
              <a:tabLst>
                <a:tab pos="354965" algn="l"/>
                <a:tab pos="355600" algn="l"/>
              </a:tabLst>
            </a:pPr>
            <a:r>
              <a:rPr sz="2800" dirty="0">
                <a:latin typeface="Tahoma"/>
                <a:cs typeface="Tahoma"/>
              </a:rPr>
              <a:t>A </a:t>
            </a:r>
            <a:r>
              <a:rPr sz="2950" spc="-70" dirty="0">
                <a:latin typeface="Tahoma"/>
                <a:cs typeface="Tahoma"/>
              </a:rPr>
              <a:t>protocol </a:t>
            </a:r>
            <a:r>
              <a:rPr sz="2800" dirty="0">
                <a:latin typeface="Tahoma"/>
                <a:cs typeface="Tahoma"/>
              </a:rPr>
              <a:t>is a </a:t>
            </a:r>
            <a:r>
              <a:rPr sz="2800" spc="-5" dirty="0">
                <a:latin typeface="Tahoma"/>
                <a:cs typeface="Tahoma"/>
              </a:rPr>
              <a:t>set </a:t>
            </a:r>
            <a:r>
              <a:rPr sz="2800" dirty="0">
                <a:latin typeface="Tahoma"/>
                <a:cs typeface="Tahoma"/>
              </a:rPr>
              <a:t>of rules agreed by </a:t>
            </a:r>
            <a:r>
              <a:rPr sz="2800" spc="-860" dirty="0">
                <a:latin typeface="Tahoma"/>
                <a:cs typeface="Tahoma"/>
              </a:rPr>
              <a:t> </a:t>
            </a:r>
            <a:r>
              <a:rPr sz="2800" dirty="0">
                <a:latin typeface="Tahoma"/>
                <a:cs typeface="Tahoma"/>
              </a:rPr>
              <a:t>both</a:t>
            </a:r>
            <a:r>
              <a:rPr sz="2800" spc="-10" dirty="0">
                <a:latin typeface="Tahoma"/>
                <a:cs typeface="Tahoma"/>
              </a:rPr>
              <a:t> </a:t>
            </a:r>
            <a:r>
              <a:rPr sz="2800" dirty="0">
                <a:latin typeface="Tahoma"/>
                <a:cs typeface="Tahoma"/>
              </a:rPr>
              <a:t>the</a:t>
            </a:r>
            <a:r>
              <a:rPr sz="2800" spc="-10" dirty="0">
                <a:latin typeface="Tahoma"/>
                <a:cs typeface="Tahoma"/>
              </a:rPr>
              <a:t> </a:t>
            </a:r>
            <a:r>
              <a:rPr sz="2800" dirty="0">
                <a:latin typeface="Tahoma"/>
                <a:cs typeface="Tahoma"/>
              </a:rPr>
              <a:t>sender</a:t>
            </a:r>
            <a:r>
              <a:rPr sz="2800" spc="-5" dirty="0">
                <a:latin typeface="Tahoma"/>
                <a:cs typeface="Tahoma"/>
              </a:rPr>
              <a:t> </a:t>
            </a:r>
            <a:r>
              <a:rPr sz="2800" dirty="0">
                <a:latin typeface="Tahoma"/>
                <a:cs typeface="Tahoma"/>
              </a:rPr>
              <a:t>and</a:t>
            </a:r>
            <a:r>
              <a:rPr sz="2800" spc="-10" dirty="0">
                <a:latin typeface="Tahoma"/>
                <a:cs typeface="Tahoma"/>
              </a:rPr>
              <a:t> </a:t>
            </a:r>
            <a:r>
              <a:rPr sz="2800" dirty="0">
                <a:latin typeface="Tahoma"/>
                <a:cs typeface="Tahoma"/>
              </a:rPr>
              <a:t>receiver</a:t>
            </a:r>
            <a:r>
              <a:rPr sz="2800" spc="-5" dirty="0">
                <a:latin typeface="Tahoma"/>
                <a:cs typeface="Tahoma"/>
              </a:rPr>
              <a:t> </a:t>
            </a:r>
            <a:r>
              <a:rPr sz="2800" dirty="0">
                <a:latin typeface="Tahoma"/>
                <a:cs typeface="Tahoma"/>
              </a:rPr>
              <a:t>on</a:t>
            </a:r>
          </a:p>
          <a:p>
            <a:pPr marL="755650" lvl="1" indent="-285750">
              <a:lnSpc>
                <a:spcPts val="2850"/>
              </a:lnSpc>
              <a:buClr>
                <a:srgbClr val="FF0000"/>
              </a:buClr>
              <a:buSzPct val="75000"/>
              <a:buFont typeface="Wingdings"/>
              <a:buChar char=""/>
              <a:tabLst>
                <a:tab pos="755650" algn="l"/>
              </a:tabLst>
            </a:pPr>
            <a:r>
              <a:rPr sz="2400" spc="-5" dirty="0">
                <a:solidFill>
                  <a:srgbClr val="545471"/>
                </a:solidFill>
                <a:latin typeface="Tahoma"/>
                <a:cs typeface="Tahoma"/>
              </a:rPr>
              <a:t>How the data is</a:t>
            </a:r>
            <a:r>
              <a:rPr sz="2400" spc="5" dirty="0">
                <a:solidFill>
                  <a:srgbClr val="545471"/>
                </a:solidFill>
                <a:latin typeface="Tahoma"/>
                <a:cs typeface="Tahoma"/>
              </a:rPr>
              <a:t> </a:t>
            </a:r>
            <a:r>
              <a:rPr sz="2400" spc="-5" dirty="0">
                <a:solidFill>
                  <a:srgbClr val="545471"/>
                </a:solidFill>
                <a:latin typeface="Tahoma"/>
                <a:cs typeface="Tahoma"/>
              </a:rPr>
              <a:t>packed</a:t>
            </a:r>
            <a:endParaRPr sz="2400" dirty="0">
              <a:latin typeface="Tahoma"/>
              <a:cs typeface="Tahoma"/>
            </a:endParaRPr>
          </a:p>
          <a:p>
            <a:pPr marL="755650" lvl="1" indent="-285750">
              <a:lnSpc>
                <a:spcPts val="2875"/>
              </a:lnSpc>
              <a:buClr>
                <a:srgbClr val="FF0000"/>
              </a:buClr>
              <a:buSzPct val="75000"/>
              <a:buFont typeface="Wingdings"/>
              <a:buChar char=""/>
              <a:tabLst>
                <a:tab pos="755650" algn="l"/>
              </a:tabLst>
            </a:pPr>
            <a:r>
              <a:rPr sz="2400" spc="-5" dirty="0">
                <a:solidFill>
                  <a:srgbClr val="545471"/>
                </a:solidFill>
                <a:latin typeface="Tahoma"/>
                <a:cs typeface="Tahoma"/>
              </a:rPr>
              <a:t>How</a:t>
            </a:r>
            <a:r>
              <a:rPr sz="2400" dirty="0">
                <a:solidFill>
                  <a:srgbClr val="545471"/>
                </a:solidFill>
                <a:latin typeface="Tahoma"/>
                <a:cs typeface="Tahoma"/>
              </a:rPr>
              <a:t> many</a:t>
            </a:r>
            <a:r>
              <a:rPr sz="2400" spc="5" dirty="0">
                <a:solidFill>
                  <a:srgbClr val="545471"/>
                </a:solidFill>
                <a:latin typeface="Tahoma"/>
                <a:cs typeface="Tahoma"/>
              </a:rPr>
              <a:t> </a:t>
            </a:r>
            <a:r>
              <a:rPr sz="2400" spc="-5" dirty="0">
                <a:solidFill>
                  <a:srgbClr val="545471"/>
                </a:solidFill>
                <a:latin typeface="Tahoma"/>
                <a:cs typeface="Tahoma"/>
              </a:rPr>
              <a:t>bits</a:t>
            </a:r>
            <a:r>
              <a:rPr sz="2400" dirty="0">
                <a:solidFill>
                  <a:srgbClr val="545471"/>
                </a:solidFill>
                <a:latin typeface="Tahoma"/>
                <a:cs typeface="Tahoma"/>
              </a:rPr>
              <a:t> </a:t>
            </a:r>
            <a:r>
              <a:rPr sz="2400" spc="-5" dirty="0">
                <a:solidFill>
                  <a:srgbClr val="545471"/>
                </a:solidFill>
                <a:latin typeface="Tahoma"/>
                <a:cs typeface="Tahoma"/>
              </a:rPr>
              <a:t>constitute</a:t>
            </a:r>
            <a:r>
              <a:rPr sz="2400" spc="5" dirty="0">
                <a:solidFill>
                  <a:srgbClr val="545471"/>
                </a:solidFill>
                <a:latin typeface="Tahoma"/>
                <a:cs typeface="Tahoma"/>
              </a:rPr>
              <a:t> </a:t>
            </a:r>
            <a:r>
              <a:rPr sz="2400" dirty="0">
                <a:solidFill>
                  <a:srgbClr val="545471"/>
                </a:solidFill>
                <a:latin typeface="Tahoma"/>
                <a:cs typeface="Tahoma"/>
              </a:rPr>
              <a:t>a </a:t>
            </a:r>
            <a:r>
              <a:rPr sz="2400" spc="-5" dirty="0">
                <a:solidFill>
                  <a:srgbClr val="545471"/>
                </a:solidFill>
                <a:latin typeface="Tahoma"/>
                <a:cs typeface="Tahoma"/>
              </a:rPr>
              <a:t>character</a:t>
            </a:r>
            <a:endParaRPr sz="2400" dirty="0">
              <a:latin typeface="Tahoma"/>
              <a:cs typeface="Tahoma"/>
            </a:endParaRPr>
          </a:p>
          <a:p>
            <a:pPr marL="755650" lvl="1" indent="-285750">
              <a:lnSpc>
                <a:spcPts val="2875"/>
              </a:lnSpc>
              <a:buClr>
                <a:srgbClr val="FF0000"/>
              </a:buClr>
              <a:buSzPct val="75000"/>
              <a:buFont typeface="Wingdings"/>
              <a:buChar char=""/>
              <a:tabLst>
                <a:tab pos="755650" algn="l"/>
              </a:tabLst>
            </a:pPr>
            <a:r>
              <a:rPr sz="2400" spc="-5" dirty="0">
                <a:solidFill>
                  <a:srgbClr val="545471"/>
                </a:solidFill>
                <a:latin typeface="Tahoma"/>
                <a:cs typeface="Tahoma"/>
              </a:rPr>
              <a:t>When the</a:t>
            </a:r>
            <a:r>
              <a:rPr sz="2400" dirty="0">
                <a:solidFill>
                  <a:srgbClr val="545471"/>
                </a:solidFill>
                <a:latin typeface="Tahoma"/>
                <a:cs typeface="Tahoma"/>
              </a:rPr>
              <a:t> </a:t>
            </a:r>
            <a:r>
              <a:rPr sz="2400" spc="-5" dirty="0">
                <a:solidFill>
                  <a:srgbClr val="545471"/>
                </a:solidFill>
                <a:latin typeface="Tahoma"/>
                <a:cs typeface="Tahoma"/>
              </a:rPr>
              <a:t>data</a:t>
            </a:r>
            <a:r>
              <a:rPr sz="2400" dirty="0">
                <a:solidFill>
                  <a:srgbClr val="545471"/>
                </a:solidFill>
                <a:latin typeface="Tahoma"/>
                <a:cs typeface="Tahoma"/>
              </a:rPr>
              <a:t> </a:t>
            </a:r>
            <a:r>
              <a:rPr sz="2400" spc="-5" dirty="0">
                <a:solidFill>
                  <a:srgbClr val="545471"/>
                </a:solidFill>
                <a:latin typeface="Tahoma"/>
                <a:cs typeface="Tahoma"/>
              </a:rPr>
              <a:t>begins</a:t>
            </a:r>
            <a:r>
              <a:rPr sz="2400" dirty="0">
                <a:solidFill>
                  <a:srgbClr val="545471"/>
                </a:solidFill>
                <a:latin typeface="Tahoma"/>
                <a:cs typeface="Tahoma"/>
              </a:rPr>
              <a:t> and </a:t>
            </a:r>
            <a:r>
              <a:rPr sz="2400" spc="-5" dirty="0">
                <a:solidFill>
                  <a:srgbClr val="545471"/>
                </a:solidFill>
                <a:latin typeface="Tahoma"/>
                <a:cs typeface="Tahoma"/>
              </a:rPr>
              <a:t>ends</a:t>
            </a:r>
            <a:endParaRPr sz="2400" dirty="0">
              <a:latin typeface="Tahoma"/>
              <a:cs typeface="Tahoma"/>
            </a:endParaRPr>
          </a:p>
          <a:p>
            <a:pPr marL="355600" marR="775335" indent="-342900">
              <a:lnSpc>
                <a:spcPct val="80000"/>
              </a:lnSpc>
              <a:spcBef>
                <a:spcPts val="695"/>
              </a:spcBef>
              <a:buClr>
                <a:srgbClr val="FF0000"/>
              </a:buClr>
              <a:buSzPct val="60714"/>
              <a:buFont typeface="Wingdings"/>
              <a:buChar char=""/>
              <a:tabLst>
                <a:tab pos="354965" algn="l"/>
                <a:tab pos="355600" algn="l"/>
              </a:tabLst>
            </a:pPr>
            <a:r>
              <a:rPr sz="2800" dirty="0">
                <a:latin typeface="Tahoma"/>
                <a:cs typeface="Tahoma"/>
              </a:rPr>
              <a:t>Asynchronous serial data </a:t>
            </a:r>
            <a:r>
              <a:rPr sz="2800" spc="5" dirty="0">
                <a:latin typeface="Tahoma"/>
                <a:cs typeface="Tahoma"/>
              </a:rPr>
              <a:t> </a:t>
            </a:r>
            <a:r>
              <a:rPr sz="2800" spc="-5" dirty="0">
                <a:latin typeface="Tahoma"/>
                <a:cs typeface="Tahoma"/>
              </a:rPr>
              <a:t>communication </a:t>
            </a:r>
            <a:endParaRPr lang="en-US" sz="2800" spc="-5" dirty="0" smtClean="0">
              <a:latin typeface="Tahoma"/>
              <a:cs typeface="Tahoma"/>
            </a:endParaRPr>
          </a:p>
          <a:p>
            <a:pPr marL="812800" marR="775335" lvl="1" indent="-342900">
              <a:lnSpc>
                <a:spcPct val="80000"/>
              </a:lnSpc>
              <a:spcBef>
                <a:spcPts val="695"/>
              </a:spcBef>
              <a:buClr>
                <a:srgbClr val="FF0000"/>
              </a:buClr>
              <a:buSzPct val="60714"/>
              <a:buFont typeface="Wingdings"/>
              <a:buChar char=""/>
              <a:tabLst>
                <a:tab pos="354965" algn="l"/>
                <a:tab pos="355600" algn="l"/>
              </a:tabLst>
            </a:pPr>
            <a:r>
              <a:rPr sz="2400" spc="-5" dirty="0" smtClean="0">
                <a:solidFill>
                  <a:srgbClr val="545471"/>
                </a:solidFill>
                <a:latin typeface="Tahoma"/>
                <a:cs typeface="Tahoma"/>
              </a:rPr>
              <a:t>Each</a:t>
            </a:r>
            <a:r>
              <a:rPr sz="2400" spc="5" dirty="0" smtClean="0">
                <a:solidFill>
                  <a:srgbClr val="545471"/>
                </a:solidFill>
                <a:latin typeface="Tahoma"/>
                <a:cs typeface="Tahoma"/>
              </a:rPr>
              <a:t> </a:t>
            </a:r>
            <a:r>
              <a:rPr sz="2400" spc="-5" dirty="0">
                <a:solidFill>
                  <a:srgbClr val="545471"/>
                </a:solidFill>
                <a:latin typeface="Tahoma"/>
                <a:cs typeface="Tahoma"/>
              </a:rPr>
              <a:t>character</a:t>
            </a:r>
            <a:r>
              <a:rPr sz="2400" spc="10" dirty="0">
                <a:solidFill>
                  <a:srgbClr val="545471"/>
                </a:solidFill>
                <a:latin typeface="Tahoma"/>
                <a:cs typeface="Tahoma"/>
              </a:rPr>
              <a:t> </a:t>
            </a:r>
            <a:r>
              <a:rPr sz="2400" spc="-5" dirty="0">
                <a:solidFill>
                  <a:srgbClr val="545471"/>
                </a:solidFill>
                <a:latin typeface="Tahoma"/>
                <a:cs typeface="Tahoma"/>
              </a:rPr>
              <a:t>is</a:t>
            </a:r>
            <a:r>
              <a:rPr sz="2400" spc="5" dirty="0">
                <a:solidFill>
                  <a:srgbClr val="545471"/>
                </a:solidFill>
                <a:latin typeface="Tahoma"/>
                <a:cs typeface="Tahoma"/>
              </a:rPr>
              <a:t> </a:t>
            </a:r>
            <a:r>
              <a:rPr sz="2400" spc="-5" dirty="0">
                <a:solidFill>
                  <a:srgbClr val="545471"/>
                </a:solidFill>
                <a:latin typeface="Tahoma"/>
                <a:cs typeface="Tahoma"/>
              </a:rPr>
              <a:t>placed</a:t>
            </a:r>
            <a:r>
              <a:rPr sz="2400" spc="10" dirty="0">
                <a:solidFill>
                  <a:srgbClr val="545471"/>
                </a:solidFill>
                <a:latin typeface="Tahoma"/>
                <a:cs typeface="Tahoma"/>
              </a:rPr>
              <a:t> </a:t>
            </a:r>
            <a:r>
              <a:rPr sz="2400" dirty="0">
                <a:solidFill>
                  <a:srgbClr val="545471"/>
                </a:solidFill>
                <a:latin typeface="Tahoma"/>
                <a:cs typeface="Tahoma"/>
              </a:rPr>
              <a:t>in</a:t>
            </a:r>
            <a:r>
              <a:rPr sz="2400" spc="5" dirty="0">
                <a:solidFill>
                  <a:srgbClr val="545471"/>
                </a:solidFill>
                <a:latin typeface="Tahoma"/>
                <a:cs typeface="Tahoma"/>
              </a:rPr>
              <a:t> </a:t>
            </a:r>
            <a:r>
              <a:rPr sz="2400" spc="-5" dirty="0">
                <a:solidFill>
                  <a:srgbClr val="545471"/>
                </a:solidFill>
                <a:latin typeface="Tahoma"/>
                <a:cs typeface="Tahoma"/>
              </a:rPr>
              <a:t>between</a:t>
            </a:r>
            <a:r>
              <a:rPr sz="2400" spc="10" dirty="0">
                <a:solidFill>
                  <a:srgbClr val="545471"/>
                </a:solidFill>
                <a:latin typeface="Tahoma"/>
                <a:cs typeface="Tahoma"/>
              </a:rPr>
              <a:t> </a:t>
            </a:r>
            <a:r>
              <a:rPr sz="2400" spc="-5" dirty="0">
                <a:solidFill>
                  <a:srgbClr val="545471"/>
                </a:solidFill>
                <a:latin typeface="Tahoma"/>
                <a:cs typeface="Tahoma"/>
              </a:rPr>
              <a:t>start </a:t>
            </a:r>
            <a:r>
              <a:rPr sz="2400" spc="-735" dirty="0">
                <a:solidFill>
                  <a:srgbClr val="545471"/>
                </a:solidFill>
                <a:latin typeface="Tahoma"/>
                <a:cs typeface="Tahoma"/>
              </a:rPr>
              <a:t> </a:t>
            </a:r>
            <a:r>
              <a:rPr sz="2400" dirty="0">
                <a:solidFill>
                  <a:srgbClr val="545471"/>
                </a:solidFill>
                <a:latin typeface="Tahoma"/>
                <a:cs typeface="Tahoma"/>
              </a:rPr>
              <a:t>and </a:t>
            </a:r>
            <a:r>
              <a:rPr sz="2400" spc="-5" dirty="0">
                <a:solidFill>
                  <a:srgbClr val="545471"/>
                </a:solidFill>
                <a:latin typeface="Tahoma"/>
                <a:cs typeface="Tahoma"/>
              </a:rPr>
              <a:t>stop</a:t>
            </a:r>
            <a:r>
              <a:rPr sz="2400" dirty="0">
                <a:solidFill>
                  <a:srgbClr val="545471"/>
                </a:solidFill>
                <a:latin typeface="Tahoma"/>
                <a:cs typeface="Tahoma"/>
              </a:rPr>
              <a:t> </a:t>
            </a:r>
            <a:r>
              <a:rPr sz="2400" spc="-5" dirty="0">
                <a:solidFill>
                  <a:srgbClr val="545471"/>
                </a:solidFill>
                <a:latin typeface="Tahoma"/>
                <a:cs typeface="Tahoma"/>
              </a:rPr>
              <a:t>bits,</a:t>
            </a:r>
            <a:r>
              <a:rPr sz="2400" dirty="0">
                <a:solidFill>
                  <a:srgbClr val="545471"/>
                </a:solidFill>
                <a:latin typeface="Tahoma"/>
                <a:cs typeface="Tahoma"/>
              </a:rPr>
              <a:t> </a:t>
            </a:r>
            <a:r>
              <a:rPr sz="2400" spc="-5" dirty="0">
                <a:solidFill>
                  <a:srgbClr val="545471"/>
                </a:solidFill>
                <a:latin typeface="Tahoma"/>
                <a:cs typeface="Tahoma"/>
              </a:rPr>
              <a:t>this</a:t>
            </a:r>
            <a:r>
              <a:rPr sz="2400" dirty="0">
                <a:solidFill>
                  <a:srgbClr val="545471"/>
                </a:solidFill>
                <a:latin typeface="Tahoma"/>
                <a:cs typeface="Tahoma"/>
              </a:rPr>
              <a:t> </a:t>
            </a:r>
            <a:r>
              <a:rPr sz="2400" spc="-5" dirty="0">
                <a:solidFill>
                  <a:srgbClr val="545471"/>
                </a:solidFill>
                <a:latin typeface="Tahoma"/>
                <a:cs typeface="Tahoma"/>
              </a:rPr>
              <a:t>is</a:t>
            </a:r>
            <a:r>
              <a:rPr sz="2400" dirty="0">
                <a:solidFill>
                  <a:srgbClr val="545471"/>
                </a:solidFill>
                <a:latin typeface="Tahoma"/>
                <a:cs typeface="Tahoma"/>
              </a:rPr>
              <a:t> </a:t>
            </a:r>
            <a:r>
              <a:rPr sz="2400" spc="-5" dirty="0">
                <a:solidFill>
                  <a:srgbClr val="545471"/>
                </a:solidFill>
                <a:latin typeface="Tahoma"/>
                <a:cs typeface="Tahoma"/>
              </a:rPr>
              <a:t>called</a:t>
            </a:r>
            <a:r>
              <a:rPr sz="2400" spc="-10" dirty="0">
                <a:solidFill>
                  <a:srgbClr val="545471"/>
                </a:solidFill>
                <a:latin typeface="Tahoma"/>
                <a:cs typeface="Tahoma"/>
              </a:rPr>
              <a:t> </a:t>
            </a:r>
            <a:r>
              <a:rPr sz="2500" spc="-55" dirty="0" smtClean="0">
                <a:solidFill>
                  <a:srgbClr val="545471"/>
                </a:solidFill>
                <a:latin typeface="Tahoma"/>
                <a:cs typeface="Tahoma"/>
              </a:rPr>
              <a:t>framing</a:t>
            </a:r>
            <a:endParaRPr lang="en-US" sz="2500" dirty="0">
              <a:latin typeface="Tahoma"/>
              <a:cs typeface="Tahoma"/>
            </a:endParaRPr>
          </a:p>
          <a:p>
            <a:pPr marL="812800" marR="775335" lvl="1" indent="-342900">
              <a:lnSpc>
                <a:spcPct val="80000"/>
              </a:lnSpc>
              <a:spcBef>
                <a:spcPts val="695"/>
              </a:spcBef>
              <a:buClr>
                <a:srgbClr val="FF0000"/>
              </a:buClr>
              <a:buSzPct val="60714"/>
              <a:buFont typeface="Wingdings"/>
              <a:buChar char=""/>
              <a:tabLst>
                <a:tab pos="354965" algn="l"/>
                <a:tab pos="355600" algn="l"/>
              </a:tabLst>
            </a:pPr>
            <a:r>
              <a:rPr sz="2400" spc="-5" dirty="0" smtClean="0">
                <a:solidFill>
                  <a:srgbClr val="545471"/>
                </a:solidFill>
                <a:latin typeface="Tahoma"/>
                <a:cs typeface="Tahoma"/>
              </a:rPr>
              <a:t>Block-oriented</a:t>
            </a:r>
            <a:r>
              <a:rPr sz="2400" spc="10" dirty="0" smtClean="0">
                <a:solidFill>
                  <a:srgbClr val="545471"/>
                </a:solidFill>
                <a:latin typeface="Tahoma"/>
                <a:cs typeface="Tahoma"/>
              </a:rPr>
              <a:t> </a:t>
            </a:r>
            <a:r>
              <a:rPr sz="2400" spc="-5" dirty="0">
                <a:solidFill>
                  <a:srgbClr val="545471"/>
                </a:solidFill>
                <a:latin typeface="Tahoma"/>
                <a:cs typeface="Tahoma"/>
              </a:rPr>
              <a:t>data</a:t>
            </a:r>
            <a:r>
              <a:rPr sz="2400" spc="10" dirty="0">
                <a:solidFill>
                  <a:srgbClr val="545471"/>
                </a:solidFill>
                <a:latin typeface="Tahoma"/>
                <a:cs typeface="Tahoma"/>
              </a:rPr>
              <a:t> </a:t>
            </a:r>
            <a:r>
              <a:rPr sz="2400" spc="-5" dirty="0">
                <a:solidFill>
                  <a:srgbClr val="545471"/>
                </a:solidFill>
                <a:latin typeface="Tahoma"/>
                <a:cs typeface="Tahoma"/>
              </a:rPr>
              <a:t>transfers</a:t>
            </a:r>
            <a:r>
              <a:rPr sz="2400" spc="15" dirty="0">
                <a:solidFill>
                  <a:srgbClr val="545471"/>
                </a:solidFill>
                <a:latin typeface="Tahoma"/>
                <a:cs typeface="Tahoma"/>
              </a:rPr>
              <a:t> </a:t>
            </a:r>
            <a:r>
              <a:rPr sz="2400" spc="-5" dirty="0">
                <a:solidFill>
                  <a:srgbClr val="545471"/>
                </a:solidFill>
                <a:latin typeface="Tahoma"/>
                <a:cs typeface="Tahoma"/>
              </a:rPr>
              <a:t>use</a:t>
            </a:r>
            <a:r>
              <a:rPr sz="2400" spc="10" dirty="0">
                <a:solidFill>
                  <a:srgbClr val="545471"/>
                </a:solidFill>
                <a:latin typeface="Tahoma"/>
                <a:cs typeface="Tahoma"/>
              </a:rPr>
              <a:t> </a:t>
            </a:r>
            <a:r>
              <a:rPr sz="2400" spc="-5" dirty="0">
                <a:solidFill>
                  <a:srgbClr val="545471"/>
                </a:solidFill>
                <a:latin typeface="Tahoma"/>
                <a:cs typeface="Tahoma"/>
              </a:rPr>
              <a:t>the </a:t>
            </a:r>
            <a:r>
              <a:rPr sz="2400" spc="-735" dirty="0">
                <a:solidFill>
                  <a:srgbClr val="545471"/>
                </a:solidFill>
                <a:latin typeface="Tahoma"/>
                <a:cs typeface="Tahoma"/>
              </a:rPr>
              <a:t> </a:t>
            </a:r>
            <a:r>
              <a:rPr sz="2400" spc="-5" dirty="0">
                <a:solidFill>
                  <a:srgbClr val="545471"/>
                </a:solidFill>
                <a:latin typeface="Tahoma"/>
                <a:cs typeface="Tahoma"/>
              </a:rPr>
              <a:t>synchronous </a:t>
            </a:r>
            <a:r>
              <a:rPr sz="2400" spc="-10" dirty="0">
                <a:solidFill>
                  <a:srgbClr val="545471"/>
                </a:solidFill>
                <a:latin typeface="Tahoma"/>
                <a:cs typeface="Tahoma"/>
              </a:rPr>
              <a:t>method</a:t>
            </a:r>
            <a:endParaRPr sz="2400" dirty="0">
              <a:latin typeface="Tahoma"/>
              <a:cs typeface="Tahoma"/>
            </a:endParaRPr>
          </a:p>
          <a:p>
            <a:pPr marL="355600" marR="5080" indent="-342900">
              <a:lnSpc>
                <a:spcPct val="80000"/>
              </a:lnSpc>
              <a:spcBef>
                <a:spcPts val="690"/>
              </a:spcBef>
              <a:buClr>
                <a:srgbClr val="FF0000"/>
              </a:buClr>
              <a:buSzPct val="60714"/>
              <a:buFont typeface="Wingdings"/>
              <a:buChar char=""/>
              <a:tabLst>
                <a:tab pos="354965" algn="l"/>
                <a:tab pos="355600" algn="l"/>
              </a:tabLst>
            </a:pPr>
            <a:r>
              <a:rPr sz="2800" dirty="0">
                <a:latin typeface="Tahoma"/>
                <a:cs typeface="Tahoma"/>
              </a:rPr>
              <a:t>The</a:t>
            </a:r>
            <a:r>
              <a:rPr sz="2800" spc="-15" dirty="0">
                <a:latin typeface="Tahoma"/>
                <a:cs typeface="Tahoma"/>
              </a:rPr>
              <a:t> </a:t>
            </a:r>
            <a:r>
              <a:rPr sz="2800" dirty="0">
                <a:latin typeface="Tahoma"/>
                <a:cs typeface="Tahoma"/>
              </a:rPr>
              <a:t>start</a:t>
            </a:r>
            <a:r>
              <a:rPr sz="2800" spc="-10" dirty="0">
                <a:latin typeface="Tahoma"/>
                <a:cs typeface="Tahoma"/>
              </a:rPr>
              <a:t> </a:t>
            </a:r>
            <a:r>
              <a:rPr sz="2800" dirty="0">
                <a:latin typeface="Tahoma"/>
                <a:cs typeface="Tahoma"/>
              </a:rPr>
              <a:t>bit</a:t>
            </a:r>
            <a:r>
              <a:rPr sz="2800" spc="-10" dirty="0">
                <a:latin typeface="Tahoma"/>
                <a:cs typeface="Tahoma"/>
              </a:rPr>
              <a:t> </a:t>
            </a:r>
            <a:r>
              <a:rPr sz="2800" dirty="0">
                <a:latin typeface="Tahoma"/>
                <a:cs typeface="Tahoma"/>
              </a:rPr>
              <a:t>is</a:t>
            </a:r>
            <a:r>
              <a:rPr sz="2800" spc="-10" dirty="0">
                <a:latin typeface="Tahoma"/>
                <a:cs typeface="Tahoma"/>
              </a:rPr>
              <a:t> </a:t>
            </a:r>
            <a:r>
              <a:rPr sz="2800" dirty="0">
                <a:latin typeface="Tahoma"/>
                <a:cs typeface="Tahoma"/>
              </a:rPr>
              <a:t>always</a:t>
            </a:r>
            <a:r>
              <a:rPr sz="2800" spc="-10" dirty="0">
                <a:latin typeface="Tahoma"/>
                <a:cs typeface="Tahoma"/>
              </a:rPr>
              <a:t> </a:t>
            </a:r>
            <a:r>
              <a:rPr sz="2800" dirty="0">
                <a:latin typeface="Tahoma"/>
                <a:cs typeface="Tahoma"/>
              </a:rPr>
              <a:t>one</a:t>
            </a:r>
            <a:r>
              <a:rPr sz="2800" spc="-10" dirty="0">
                <a:latin typeface="Tahoma"/>
                <a:cs typeface="Tahoma"/>
              </a:rPr>
              <a:t> </a:t>
            </a:r>
            <a:r>
              <a:rPr sz="2800" dirty="0">
                <a:latin typeface="Tahoma"/>
                <a:cs typeface="Tahoma"/>
              </a:rPr>
              <a:t>bit,</a:t>
            </a:r>
            <a:r>
              <a:rPr sz="2800" spc="-10" dirty="0">
                <a:latin typeface="Tahoma"/>
                <a:cs typeface="Tahoma"/>
              </a:rPr>
              <a:t> </a:t>
            </a:r>
            <a:r>
              <a:rPr sz="2800" dirty="0">
                <a:latin typeface="Tahoma"/>
                <a:cs typeface="Tahoma"/>
              </a:rPr>
              <a:t>but</a:t>
            </a:r>
            <a:r>
              <a:rPr sz="2800" spc="-15" dirty="0">
                <a:latin typeface="Tahoma"/>
                <a:cs typeface="Tahoma"/>
              </a:rPr>
              <a:t> </a:t>
            </a:r>
            <a:r>
              <a:rPr sz="2800" dirty="0">
                <a:latin typeface="Tahoma"/>
                <a:cs typeface="Tahoma"/>
              </a:rPr>
              <a:t>the </a:t>
            </a:r>
            <a:r>
              <a:rPr sz="2800" spc="-860" dirty="0">
                <a:latin typeface="Tahoma"/>
                <a:cs typeface="Tahoma"/>
              </a:rPr>
              <a:t> </a:t>
            </a:r>
            <a:r>
              <a:rPr sz="2800" dirty="0">
                <a:latin typeface="Tahoma"/>
                <a:cs typeface="Tahoma"/>
              </a:rPr>
              <a:t>stop</a:t>
            </a:r>
            <a:r>
              <a:rPr sz="2800" spc="-5" dirty="0">
                <a:latin typeface="Tahoma"/>
                <a:cs typeface="Tahoma"/>
              </a:rPr>
              <a:t> </a:t>
            </a:r>
            <a:r>
              <a:rPr sz="2800" dirty="0">
                <a:latin typeface="Tahoma"/>
                <a:cs typeface="Tahoma"/>
              </a:rPr>
              <a:t>bit</a:t>
            </a:r>
            <a:r>
              <a:rPr sz="2800" spc="-10" dirty="0">
                <a:latin typeface="Tahoma"/>
                <a:cs typeface="Tahoma"/>
              </a:rPr>
              <a:t> </a:t>
            </a:r>
            <a:r>
              <a:rPr sz="2800" dirty="0">
                <a:latin typeface="Tahoma"/>
                <a:cs typeface="Tahoma"/>
              </a:rPr>
              <a:t>can</a:t>
            </a:r>
            <a:r>
              <a:rPr sz="2800" spc="-5" dirty="0">
                <a:latin typeface="Tahoma"/>
                <a:cs typeface="Tahoma"/>
              </a:rPr>
              <a:t> </a:t>
            </a:r>
            <a:r>
              <a:rPr sz="2800" dirty="0">
                <a:latin typeface="Tahoma"/>
                <a:cs typeface="Tahoma"/>
              </a:rPr>
              <a:t>be</a:t>
            </a:r>
            <a:r>
              <a:rPr sz="2800" spc="-5" dirty="0">
                <a:latin typeface="Tahoma"/>
                <a:cs typeface="Tahoma"/>
              </a:rPr>
              <a:t> </a:t>
            </a:r>
            <a:r>
              <a:rPr sz="2800" dirty="0">
                <a:latin typeface="Tahoma"/>
                <a:cs typeface="Tahoma"/>
              </a:rPr>
              <a:t>one</a:t>
            </a:r>
            <a:r>
              <a:rPr sz="2800" spc="-5" dirty="0">
                <a:latin typeface="Tahoma"/>
                <a:cs typeface="Tahoma"/>
              </a:rPr>
              <a:t> </a:t>
            </a:r>
            <a:r>
              <a:rPr sz="2800" dirty="0">
                <a:latin typeface="Tahoma"/>
                <a:cs typeface="Tahoma"/>
              </a:rPr>
              <a:t>or</a:t>
            </a:r>
            <a:r>
              <a:rPr sz="2800" spc="-5" dirty="0">
                <a:latin typeface="Tahoma"/>
                <a:cs typeface="Tahoma"/>
              </a:rPr>
              <a:t> </a:t>
            </a:r>
            <a:r>
              <a:rPr sz="2800" dirty="0">
                <a:latin typeface="Tahoma"/>
                <a:cs typeface="Tahoma"/>
              </a:rPr>
              <a:t>two</a:t>
            </a:r>
            <a:r>
              <a:rPr sz="2800" spc="-5" dirty="0">
                <a:latin typeface="Tahoma"/>
                <a:cs typeface="Tahoma"/>
              </a:rPr>
              <a:t> </a:t>
            </a:r>
            <a:r>
              <a:rPr sz="2800" dirty="0">
                <a:latin typeface="Tahoma"/>
                <a:cs typeface="Tahoma"/>
              </a:rPr>
              <a:t>bits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944251" y="1083055"/>
            <a:ext cx="1888489" cy="1486535"/>
          </a:xfrm>
          <a:prstGeom prst="rect">
            <a:avLst/>
          </a:prstGeom>
        </p:spPr>
        <p:txBody>
          <a:bodyPr vert="horz" wrap="square" lIns="0" tIns="12700" rIns="0" bIns="0" rtlCol="0">
            <a:spAutoFit/>
          </a:bodyPr>
          <a:lstStyle/>
          <a:p>
            <a:pPr marL="12065" marR="5080" indent="-635" algn="ctr">
              <a:lnSpc>
                <a:spcPct val="100000"/>
              </a:lnSpc>
              <a:spcBef>
                <a:spcPts val="100"/>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4" name="object 4"/>
          <p:cNvSpPr txBox="1"/>
          <p:nvPr/>
        </p:nvSpPr>
        <p:spPr>
          <a:xfrm>
            <a:off x="906913" y="2908046"/>
            <a:ext cx="1963420" cy="1062355"/>
          </a:xfrm>
          <a:prstGeom prst="rect">
            <a:avLst/>
          </a:prstGeom>
        </p:spPr>
        <p:txBody>
          <a:bodyPr vert="horz" wrap="square" lIns="0" tIns="12700" rIns="0" bIns="0" rtlCol="0">
            <a:spAutoFit/>
          </a:bodyPr>
          <a:lstStyle/>
          <a:p>
            <a:pPr marL="12700" marR="5080" algn="ctr">
              <a:lnSpc>
                <a:spcPct val="100000"/>
              </a:lnSpc>
              <a:spcBef>
                <a:spcPts val="100"/>
              </a:spcBef>
            </a:pPr>
            <a:r>
              <a:rPr sz="2400" spc="-5" dirty="0">
                <a:solidFill>
                  <a:srgbClr val="FFFFFF"/>
                </a:solidFill>
                <a:latin typeface="Tahoma"/>
                <a:cs typeface="Tahoma"/>
              </a:rPr>
              <a:t>Start</a:t>
            </a:r>
            <a:r>
              <a:rPr sz="2400" spc="-35" dirty="0">
                <a:solidFill>
                  <a:srgbClr val="FFFFFF"/>
                </a:solidFill>
                <a:latin typeface="Tahoma"/>
                <a:cs typeface="Tahoma"/>
              </a:rPr>
              <a:t> </a:t>
            </a:r>
            <a:r>
              <a:rPr sz="2400" dirty="0">
                <a:solidFill>
                  <a:srgbClr val="FFFFFF"/>
                </a:solidFill>
                <a:latin typeface="Tahoma"/>
                <a:cs typeface="Tahoma"/>
              </a:rPr>
              <a:t>and</a:t>
            </a:r>
            <a:r>
              <a:rPr sz="2400" spc="-35" dirty="0">
                <a:solidFill>
                  <a:srgbClr val="FFFFFF"/>
                </a:solidFill>
                <a:latin typeface="Tahoma"/>
                <a:cs typeface="Tahoma"/>
              </a:rPr>
              <a:t> </a:t>
            </a:r>
            <a:r>
              <a:rPr sz="2400" spc="-5" dirty="0">
                <a:solidFill>
                  <a:srgbClr val="FFFFFF"/>
                </a:solidFill>
                <a:latin typeface="Tahoma"/>
                <a:cs typeface="Tahoma"/>
              </a:rPr>
              <a:t>Stop </a:t>
            </a:r>
            <a:r>
              <a:rPr sz="2400" spc="-735" dirty="0">
                <a:solidFill>
                  <a:srgbClr val="FFFFFF"/>
                </a:solidFill>
                <a:latin typeface="Tahoma"/>
                <a:cs typeface="Tahoma"/>
              </a:rPr>
              <a:t> </a:t>
            </a:r>
            <a:r>
              <a:rPr sz="2400" spc="-5" dirty="0">
                <a:solidFill>
                  <a:srgbClr val="FFFFFF"/>
                </a:solidFill>
                <a:latin typeface="Tahoma"/>
                <a:cs typeface="Tahoma"/>
              </a:rPr>
              <a:t>Bits</a:t>
            </a:r>
            <a:endParaRPr sz="2400">
              <a:latin typeface="Tahoma"/>
              <a:cs typeface="Tahoma"/>
            </a:endParaRPr>
          </a:p>
          <a:p>
            <a:pPr algn="ctr">
              <a:lnSpc>
                <a:spcPct val="100000"/>
              </a:lnSpc>
            </a:pPr>
            <a:r>
              <a:rPr sz="2000" spc="-5" dirty="0">
                <a:solidFill>
                  <a:srgbClr val="FFFFFF"/>
                </a:solidFill>
                <a:latin typeface="Tahoma"/>
                <a:cs typeface="Tahoma"/>
              </a:rPr>
              <a:t>(cont’)</a:t>
            </a:r>
            <a:endParaRPr sz="2000">
              <a:latin typeface="Tahoma"/>
              <a:cs typeface="Tahoma"/>
            </a:endParaRPr>
          </a:p>
        </p:txBody>
      </p:sp>
      <p:sp>
        <p:nvSpPr>
          <p:cNvPr id="5" name="object 5"/>
          <p:cNvSpPr txBox="1"/>
          <p:nvPr/>
        </p:nvSpPr>
        <p:spPr>
          <a:xfrm>
            <a:off x="3140335" y="753872"/>
            <a:ext cx="6649084" cy="794385"/>
          </a:xfrm>
          <a:prstGeom prst="rect">
            <a:avLst/>
          </a:prstGeom>
        </p:spPr>
        <p:txBody>
          <a:bodyPr vert="horz" wrap="square" lIns="0" tIns="98425" rIns="0" bIns="0" rtlCol="0">
            <a:spAutoFit/>
          </a:bodyPr>
          <a:lstStyle/>
          <a:p>
            <a:pPr marL="355600" marR="5080" indent="-342900">
              <a:lnSpc>
                <a:spcPct val="80000"/>
              </a:lnSpc>
              <a:spcBef>
                <a:spcPts val="775"/>
              </a:spcBef>
              <a:buClr>
                <a:srgbClr val="FF0000"/>
              </a:buClr>
              <a:buSzPct val="60714"/>
              <a:buFont typeface="Wingdings"/>
              <a:buChar char=""/>
              <a:tabLst>
                <a:tab pos="354965" algn="l"/>
                <a:tab pos="355600" algn="l"/>
              </a:tabLst>
            </a:pPr>
            <a:r>
              <a:rPr sz="2800" dirty="0">
                <a:latin typeface="Tahoma"/>
                <a:cs typeface="Tahoma"/>
              </a:rPr>
              <a:t>The</a:t>
            </a:r>
            <a:r>
              <a:rPr sz="2800" spc="-10" dirty="0">
                <a:latin typeface="Tahoma"/>
                <a:cs typeface="Tahoma"/>
              </a:rPr>
              <a:t> </a:t>
            </a:r>
            <a:r>
              <a:rPr sz="2800" dirty="0">
                <a:latin typeface="Tahoma"/>
                <a:cs typeface="Tahoma"/>
              </a:rPr>
              <a:t>start</a:t>
            </a:r>
            <a:r>
              <a:rPr sz="2800" spc="-10" dirty="0">
                <a:latin typeface="Tahoma"/>
                <a:cs typeface="Tahoma"/>
              </a:rPr>
              <a:t> </a:t>
            </a:r>
            <a:r>
              <a:rPr sz="2800" dirty="0">
                <a:latin typeface="Tahoma"/>
                <a:cs typeface="Tahoma"/>
              </a:rPr>
              <a:t>bit</a:t>
            </a:r>
            <a:r>
              <a:rPr sz="2800" spc="-10" dirty="0">
                <a:latin typeface="Tahoma"/>
                <a:cs typeface="Tahoma"/>
              </a:rPr>
              <a:t> </a:t>
            </a:r>
            <a:r>
              <a:rPr sz="2800" dirty="0">
                <a:latin typeface="Tahoma"/>
                <a:cs typeface="Tahoma"/>
              </a:rPr>
              <a:t>is</a:t>
            </a:r>
            <a:r>
              <a:rPr sz="2800" spc="-10" dirty="0">
                <a:latin typeface="Tahoma"/>
                <a:cs typeface="Tahoma"/>
              </a:rPr>
              <a:t> </a:t>
            </a:r>
            <a:r>
              <a:rPr sz="2800" dirty="0">
                <a:latin typeface="Tahoma"/>
                <a:cs typeface="Tahoma"/>
              </a:rPr>
              <a:t>always</a:t>
            </a:r>
            <a:r>
              <a:rPr sz="2800" spc="-10" dirty="0">
                <a:latin typeface="Tahoma"/>
                <a:cs typeface="Tahoma"/>
              </a:rPr>
              <a:t> </a:t>
            </a:r>
            <a:r>
              <a:rPr sz="2800" dirty="0">
                <a:latin typeface="Tahoma"/>
                <a:cs typeface="Tahoma"/>
              </a:rPr>
              <a:t>a</a:t>
            </a:r>
            <a:r>
              <a:rPr sz="2800" spc="-5" dirty="0">
                <a:latin typeface="Tahoma"/>
                <a:cs typeface="Tahoma"/>
              </a:rPr>
              <a:t> </a:t>
            </a:r>
            <a:r>
              <a:rPr sz="2800" dirty="0">
                <a:latin typeface="Tahoma"/>
                <a:cs typeface="Tahoma"/>
              </a:rPr>
              <a:t>0</a:t>
            </a:r>
            <a:r>
              <a:rPr sz="2800" spc="-10" dirty="0">
                <a:latin typeface="Tahoma"/>
                <a:cs typeface="Tahoma"/>
              </a:rPr>
              <a:t> </a:t>
            </a:r>
            <a:r>
              <a:rPr sz="2800" dirty="0">
                <a:latin typeface="Tahoma"/>
                <a:cs typeface="Tahoma"/>
              </a:rPr>
              <a:t>(low)</a:t>
            </a:r>
            <a:r>
              <a:rPr sz="2800" spc="-10" dirty="0">
                <a:latin typeface="Tahoma"/>
                <a:cs typeface="Tahoma"/>
              </a:rPr>
              <a:t> </a:t>
            </a:r>
            <a:r>
              <a:rPr sz="2800" dirty="0">
                <a:latin typeface="Tahoma"/>
                <a:cs typeface="Tahoma"/>
              </a:rPr>
              <a:t>and</a:t>
            </a:r>
            <a:r>
              <a:rPr sz="2800" spc="-10" dirty="0">
                <a:latin typeface="Tahoma"/>
                <a:cs typeface="Tahoma"/>
              </a:rPr>
              <a:t> </a:t>
            </a:r>
            <a:r>
              <a:rPr sz="2800" dirty="0">
                <a:latin typeface="Tahoma"/>
                <a:cs typeface="Tahoma"/>
              </a:rPr>
              <a:t>the </a:t>
            </a:r>
            <a:r>
              <a:rPr sz="2800" spc="-860" dirty="0">
                <a:latin typeface="Tahoma"/>
                <a:cs typeface="Tahoma"/>
              </a:rPr>
              <a:t> </a:t>
            </a:r>
            <a:r>
              <a:rPr sz="2800" spc="-5" dirty="0">
                <a:latin typeface="Tahoma"/>
                <a:cs typeface="Tahoma"/>
              </a:rPr>
              <a:t>stop </a:t>
            </a:r>
            <a:r>
              <a:rPr sz="2800" dirty="0">
                <a:latin typeface="Tahoma"/>
                <a:cs typeface="Tahoma"/>
              </a:rPr>
              <a:t>bit(s)</a:t>
            </a:r>
            <a:r>
              <a:rPr sz="2800" spc="-5" dirty="0">
                <a:latin typeface="Tahoma"/>
                <a:cs typeface="Tahoma"/>
              </a:rPr>
              <a:t> </a:t>
            </a:r>
            <a:r>
              <a:rPr sz="2800" dirty="0">
                <a:latin typeface="Tahoma"/>
                <a:cs typeface="Tahoma"/>
              </a:rPr>
              <a:t>is 1</a:t>
            </a:r>
            <a:r>
              <a:rPr sz="2800" spc="-5" dirty="0">
                <a:latin typeface="Tahoma"/>
                <a:cs typeface="Tahoma"/>
              </a:rPr>
              <a:t> (high)</a:t>
            </a:r>
            <a:endParaRPr sz="2800">
              <a:latin typeface="Tahoma"/>
              <a:cs typeface="Tahoma"/>
            </a:endParaRPr>
          </a:p>
        </p:txBody>
      </p:sp>
      <p:pic>
        <p:nvPicPr>
          <p:cNvPr id="6" name="object 6"/>
          <p:cNvPicPr/>
          <p:nvPr/>
        </p:nvPicPr>
        <p:blipFill>
          <a:blip r:embed="rId2" cstate="print"/>
          <a:stretch>
            <a:fillRect/>
          </a:stretch>
        </p:blipFill>
        <p:spPr>
          <a:xfrm>
            <a:off x="4081919" y="1811273"/>
            <a:ext cx="4440173" cy="329945"/>
          </a:xfrm>
          <a:prstGeom prst="rect">
            <a:avLst/>
          </a:prstGeom>
        </p:spPr>
      </p:pic>
      <p:sp>
        <p:nvSpPr>
          <p:cNvPr id="7" name="object 7"/>
          <p:cNvSpPr txBox="1"/>
          <p:nvPr/>
        </p:nvSpPr>
        <p:spPr>
          <a:xfrm>
            <a:off x="4081919" y="1811273"/>
            <a:ext cx="4440555" cy="330200"/>
          </a:xfrm>
          <a:prstGeom prst="rect">
            <a:avLst/>
          </a:prstGeom>
          <a:ln w="9525">
            <a:solidFill>
              <a:srgbClr val="545472"/>
            </a:solidFill>
          </a:ln>
        </p:spPr>
        <p:txBody>
          <a:bodyPr vert="horz" wrap="square" lIns="0" tIns="20320" rIns="0" bIns="0" rtlCol="0">
            <a:spAutoFit/>
          </a:bodyPr>
          <a:lstStyle/>
          <a:p>
            <a:pPr marL="104139">
              <a:lnSpc>
                <a:spcPct val="100000"/>
              </a:lnSpc>
              <a:spcBef>
                <a:spcPts val="160"/>
              </a:spcBef>
            </a:pPr>
            <a:r>
              <a:rPr sz="1800" spc="-5" dirty="0">
                <a:solidFill>
                  <a:srgbClr val="FFFFFF"/>
                </a:solidFill>
                <a:latin typeface="Times New Roman"/>
                <a:cs typeface="Times New Roman"/>
              </a:rPr>
              <a:t>ASCII</a:t>
            </a:r>
            <a:r>
              <a:rPr sz="1800" spc="-10" dirty="0">
                <a:solidFill>
                  <a:srgbClr val="FFFFFF"/>
                </a:solidFill>
                <a:latin typeface="Times New Roman"/>
                <a:cs typeface="Times New Roman"/>
              </a:rPr>
              <a:t> </a:t>
            </a:r>
            <a:r>
              <a:rPr sz="1800" dirty="0">
                <a:solidFill>
                  <a:srgbClr val="FFFFFF"/>
                </a:solidFill>
                <a:latin typeface="Times New Roman"/>
                <a:cs typeface="Times New Roman"/>
              </a:rPr>
              <a:t>character</a:t>
            </a:r>
            <a:r>
              <a:rPr sz="1800" spc="-10" dirty="0">
                <a:solidFill>
                  <a:srgbClr val="FFFFFF"/>
                </a:solidFill>
                <a:latin typeface="Times New Roman"/>
                <a:cs typeface="Times New Roman"/>
              </a:rPr>
              <a:t> </a:t>
            </a:r>
            <a:r>
              <a:rPr sz="1800" spc="-5" dirty="0">
                <a:solidFill>
                  <a:srgbClr val="FFFFFF"/>
                </a:solidFill>
                <a:latin typeface="Times New Roman"/>
                <a:cs typeface="Times New Roman"/>
              </a:rPr>
              <a:t>“A”</a:t>
            </a:r>
            <a:r>
              <a:rPr sz="1800" spc="-10" dirty="0">
                <a:solidFill>
                  <a:srgbClr val="FFFFFF"/>
                </a:solidFill>
                <a:latin typeface="Times New Roman"/>
                <a:cs typeface="Times New Roman"/>
              </a:rPr>
              <a:t> </a:t>
            </a:r>
            <a:r>
              <a:rPr sz="1800" dirty="0">
                <a:solidFill>
                  <a:srgbClr val="FFFFFF"/>
                </a:solidFill>
                <a:latin typeface="Times New Roman"/>
                <a:cs typeface="Times New Roman"/>
              </a:rPr>
              <a:t>(8-bit</a:t>
            </a:r>
            <a:r>
              <a:rPr sz="1800" spc="-10" dirty="0">
                <a:solidFill>
                  <a:srgbClr val="FFFFFF"/>
                </a:solidFill>
                <a:latin typeface="Times New Roman"/>
                <a:cs typeface="Times New Roman"/>
              </a:rPr>
              <a:t> </a:t>
            </a:r>
            <a:r>
              <a:rPr sz="1800" dirty="0">
                <a:solidFill>
                  <a:srgbClr val="FFFFFF"/>
                </a:solidFill>
                <a:latin typeface="Times New Roman"/>
                <a:cs typeface="Times New Roman"/>
              </a:rPr>
              <a:t>binary</a:t>
            </a:r>
            <a:r>
              <a:rPr sz="1800" spc="-10" dirty="0">
                <a:solidFill>
                  <a:srgbClr val="FFFFFF"/>
                </a:solidFill>
                <a:latin typeface="Times New Roman"/>
                <a:cs typeface="Times New Roman"/>
              </a:rPr>
              <a:t> </a:t>
            </a:r>
            <a:r>
              <a:rPr sz="1800" dirty="0">
                <a:solidFill>
                  <a:srgbClr val="FFFFFF"/>
                </a:solidFill>
                <a:latin typeface="Times New Roman"/>
                <a:cs typeface="Times New Roman"/>
              </a:rPr>
              <a:t>0100</a:t>
            </a:r>
            <a:r>
              <a:rPr sz="1800" spc="-5" dirty="0">
                <a:solidFill>
                  <a:srgbClr val="FFFFFF"/>
                </a:solidFill>
                <a:latin typeface="Times New Roman"/>
                <a:cs typeface="Times New Roman"/>
              </a:rPr>
              <a:t> </a:t>
            </a:r>
            <a:r>
              <a:rPr sz="1800" dirty="0">
                <a:solidFill>
                  <a:srgbClr val="FFFFFF"/>
                </a:solidFill>
                <a:latin typeface="Times New Roman"/>
                <a:cs typeface="Times New Roman"/>
              </a:rPr>
              <a:t>0001)</a:t>
            </a:r>
            <a:endParaRPr sz="1800">
              <a:latin typeface="Times New Roman"/>
              <a:cs typeface="Times New Roman"/>
            </a:endParaRPr>
          </a:p>
        </p:txBody>
      </p:sp>
      <p:grpSp>
        <p:nvGrpSpPr>
          <p:cNvPr id="8" name="object 8"/>
          <p:cNvGrpSpPr/>
          <p:nvPr/>
        </p:nvGrpSpPr>
        <p:grpSpPr>
          <a:xfrm>
            <a:off x="6680327" y="3527552"/>
            <a:ext cx="2172970" cy="2856230"/>
            <a:chOff x="6680327" y="3527552"/>
            <a:chExt cx="2172970" cy="2856230"/>
          </a:xfrm>
        </p:grpSpPr>
        <p:pic>
          <p:nvPicPr>
            <p:cNvPr id="9" name="object 9"/>
            <p:cNvPicPr/>
            <p:nvPr/>
          </p:nvPicPr>
          <p:blipFill>
            <a:blip r:embed="rId3" cstate="print"/>
            <a:stretch>
              <a:fillRect/>
            </a:stretch>
          </p:blipFill>
          <p:spPr>
            <a:xfrm>
              <a:off x="6680327" y="5231892"/>
              <a:ext cx="2057400" cy="1151381"/>
            </a:xfrm>
            <a:prstGeom prst="rect">
              <a:avLst/>
            </a:prstGeom>
          </p:spPr>
        </p:pic>
        <p:sp>
          <p:nvSpPr>
            <p:cNvPr id="10" name="object 10"/>
            <p:cNvSpPr/>
            <p:nvPr/>
          </p:nvSpPr>
          <p:spPr>
            <a:xfrm>
              <a:off x="8813927" y="3540252"/>
              <a:ext cx="26670" cy="1805939"/>
            </a:xfrm>
            <a:custGeom>
              <a:avLst/>
              <a:gdLst/>
              <a:ahLst/>
              <a:cxnLst/>
              <a:rect l="l" t="t" r="r" b="b"/>
              <a:pathLst>
                <a:path w="26670" h="1805939">
                  <a:moveTo>
                    <a:pt x="26670" y="0"/>
                  </a:moveTo>
                  <a:lnTo>
                    <a:pt x="0" y="1805939"/>
                  </a:lnTo>
                </a:path>
              </a:pathLst>
            </a:custGeom>
            <a:ln w="25400">
              <a:solidFill>
                <a:srgbClr val="FF0000"/>
              </a:solidFill>
            </a:ln>
          </p:spPr>
          <p:txBody>
            <a:bodyPr wrap="square" lIns="0" tIns="0" rIns="0" bIns="0" rtlCol="0"/>
            <a:lstStyle/>
            <a:p>
              <a:endParaRPr/>
            </a:p>
          </p:txBody>
        </p:sp>
      </p:grpSp>
      <p:sp>
        <p:nvSpPr>
          <p:cNvPr id="11" name="object 11"/>
          <p:cNvSpPr txBox="1"/>
          <p:nvPr/>
        </p:nvSpPr>
        <p:spPr>
          <a:xfrm>
            <a:off x="6680327" y="5231891"/>
            <a:ext cx="2057400" cy="1151890"/>
          </a:xfrm>
          <a:prstGeom prst="rect">
            <a:avLst/>
          </a:prstGeom>
          <a:ln w="25400">
            <a:solidFill>
              <a:srgbClr val="FF0000"/>
            </a:solidFill>
          </a:ln>
        </p:spPr>
        <p:txBody>
          <a:bodyPr vert="horz" wrap="square" lIns="0" tIns="19050" rIns="0" bIns="0" rtlCol="0">
            <a:spAutoFit/>
          </a:bodyPr>
          <a:lstStyle/>
          <a:p>
            <a:pPr marL="116839" marR="109855">
              <a:lnSpc>
                <a:spcPct val="100000"/>
              </a:lnSpc>
              <a:spcBef>
                <a:spcPts val="150"/>
              </a:spcBef>
            </a:pPr>
            <a:r>
              <a:rPr sz="1800" dirty="0">
                <a:solidFill>
                  <a:srgbClr val="FFFFFF"/>
                </a:solidFill>
                <a:latin typeface="Times New Roman"/>
                <a:cs typeface="Times New Roman"/>
              </a:rPr>
              <a:t>When there </a:t>
            </a:r>
            <a:r>
              <a:rPr sz="1800" spc="-5" dirty="0">
                <a:solidFill>
                  <a:srgbClr val="FFFFFF"/>
                </a:solidFill>
                <a:latin typeface="Times New Roman"/>
                <a:cs typeface="Times New Roman"/>
              </a:rPr>
              <a:t>is </a:t>
            </a:r>
            <a:r>
              <a:rPr sz="1800" dirty="0">
                <a:solidFill>
                  <a:srgbClr val="FFFFFF"/>
                </a:solidFill>
                <a:latin typeface="Times New Roman"/>
                <a:cs typeface="Times New Roman"/>
              </a:rPr>
              <a:t>no </a:t>
            </a:r>
            <a:r>
              <a:rPr sz="1800" spc="5" dirty="0">
                <a:solidFill>
                  <a:srgbClr val="FFFFFF"/>
                </a:solidFill>
                <a:latin typeface="Times New Roman"/>
                <a:cs typeface="Times New Roman"/>
              </a:rPr>
              <a:t> </a:t>
            </a:r>
            <a:r>
              <a:rPr sz="1800" dirty="0">
                <a:solidFill>
                  <a:srgbClr val="FFFFFF"/>
                </a:solidFill>
                <a:latin typeface="Times New Roman"/>
                <a:cs typeface="Times New Roman"/>
              </a:rPr>
              <a:t>transfer, the signal </a:t>
            </a:r>
            <a:r>
              <a:rPr sz="1800" spc="5" dirty="0">
                <a:solidFill>
                  <a:srgbClr val="FFFFFF"/>
                </a:solidFill>
                <a:latin typeface="Times New Roman"/>
                <a:cs typeface="Times New Roman"/>
              </a:rPr>
              <a:t> </a:t>
            </a:r>
            <a:r>
              <a:rPr sz="1800" spc="-5" dirty="0">
                <a:solidFill>
                  <a:srgbClr val="FFFFFF"/>
                </a:solidFill>
                <a:latin typeface="Times New Roman"/>
                <a:cs typeface="Times New Roman"/>
              </a:rPr>
              <a:t>is </a:t>
            </a:r>
            <a:r>
              <a:rPr sz="1800" dirty="0">
                <a:solidFill>
                  <a:srgbClr val="FFFFFF"/>
                </a:solidFill>
                <a:latin typeface="Times New Roman"/>
                <a:cs typeface="Times New Roman"/>
              </a:rPr>
              <a:t>1 </a:t>
            </a:r>
            <a:r>
              <a:rPr sz="1800" spc="-5" dirty="0">
                <a:solidFill>
                  <a:srgbClr val="FFFFFF"/>
                </a:solidFill>
                <a:latin typeface="Times New Roman"/>
                <a:cs typeface="Times New Roman"/>
              </a:rPr>
              <a:t>(high), which is </a:t>
            </a:r>
            <a:r>
              <a:rPr sz="1800" spc="-440" dirty="0">
                <a:solidFill>
                  <a:srgbClr val="FFFFFF"/>
                </a:solidFill>
                <a:latin typeface="Times New Roman"/>
                <a:cs typeface="Times New Roman"/>
              </a:rPr>
              <a:t> </a:t>
            </a:r>
            <a:r>
              <a:rPr sz="1800" dirty="0">
                <a:solidFill>
                  <a:srgbClr val="FFFFFF"/>
                </a:solidFill>
                <a:latin typeface="Times New Roman"/>
                <a:cs typeface="Times New Roman"/>
              </a:rPr>
              <a:t>referred</a:t>
            </a:r>
            <a:r>
              <a:rPr sz="1800" spc="-20" dirty="0">
                <a:solidFill>
                  <a:srgbClr val="FFFFFF"/>
                </a:solidFill>
                <a:latin typeface="Times New Roman"/>
                <a:cs typeface="Times New Roman"/>
              </a:rPr>
              <a:t> </a:t>
            </a:r>
            <a:r>
              <a:rPr sz="1800" dirty="0">
                <a:solidFill>
                  <a:srgbClr val="FFFFFF"/>
                </a:solidFill>
                <a:latin typeface="Times New Roman"/>
                <a:cs typeface="Times New Roman"/>
              </a:rPr>
              <a:t>to</a:t>
            </a:r>
            <a:r>
              <a:rPr sz="1800" spc="-15" dirty="0">
                <a:solidFill>
                  <a:srgbClr val="FFFFFF"/>
                </a:solidFill>
                <a:latin typeface="Times New Roman"/>
                <a:cs typeface="Times New Roman"/>
              </a:rPr>
              <a:t> </a:t>
            </a:r>
            <a:r>
              <a:rPr sz="1800" spc="-5" dirty="0">
                <a:solidFill>
                  <a:srgbClr val="FFFFFF"/>
                </a:solidFill>
                <a:latin typeface="Times New Roman"/>
                <a:cs typeface="Times New Roman"/>
              </a:rPr>
              <a:t>as</a:t>
            </a:r>
            <a:r>
              <a:rPr sz="1800" spc="-20" dirty="0">
                <a:solidFill>
                  <a:srgbClr val="FFFFFF"/>
                </a:solidFill>
                <a:latin typeface="Times New Roman"/>
                <a:cs typeface="Times New Roman"/>
              </a:rPr>
              <a:t> </a:t>
            </a:r>
            <a:r>
              <a:rPr sz="1800" i="1" spc="-5" dirty="0">
                <a:solidFill>
                  <a:srgbClr val="FFFFFF"/>
                </a:solidFill>
                <a:latin typeface="Times New Roman"/>
                <a:cs typeface="Times New Roman"/>
              </a:rPr>
              <a:t>mark</a:t>
            </a:r>
            <a:endParaRPr sz="1800">
              <a:latin typeface="Times New Roman"/>
              <a:cs typeface="Times New Roman"/>
            </a:endParaRPr>
          </a:p>
        </p:txBody>
      </p:sp>
      <p:grpSp>
        <p:nvGrpSpPr>
          <p:cNvPr id="12" name="object 12"/>
          <p:cNvGrpSpPr/>
          <p:nvPr/>
        </p:nvGrpSpPr>
        <p:grpSpPr>
          <a:xfrm>
            <a:off x="992263" y="3523741"/>
            <a:ext cx="2637155" cy="1708785"/>
            <a:chOff x="992263" y="3523741"/>
            <a:chExt cx="2637155" cy="1708785"/>
          </a:xfrm>
        </p:grpSpPr>
        <p:pic>
          <p:nvPicPr>
            <p:cNvPr id="13" name="object 13"/>
            <p:cNvPicPr/>
            <p:nvPr/>
          </p:nvPicPr>
          <p:blipFill>
            <a:blip r:embed="rId4" cstate="print"/>
            <a:stretch>
              <a:fillRect/>
            </a:stretch>
          </p:blipFill>
          <p:spPr>
            <a:xfrm>
              <a:off x="1004963" y="4563617"/>
              <a:ext cx="2057400" cy="656081"/>
            </a:xfrm>
            <a:prstGeom prst="rect">
              <a:avLst/>
            </a:prstGeom>
          </p:spPr>
        </p:pic>
        <p:sp>
          <p:nvSpPr>
            <p:cNvPr id="14" name="object 14"/>
            <p:cNvSpPr/>
            <p:nvPr/>
          </p:nvSpPr>
          <p:spPr>
            <a:xfrm>
              <a:off x="1004963" y="3536441"/>
              <a:ext cx="2611755" cy="1683385"/>
            </a:xfrm>
            <a:custGeom>
              <a:avLst/>
              <a:gdLst/>
              <a:ahLst/>
              <a:cxnLst/>
              <a:rect l="l" t="t" r="r" b="b"/>
              <a:pathLst>
                <a:path w="2611754" h="1683385">
                  <a:moveTo>
                    <a:pt x="2611373" y="0"/>
                  </a:moveTo>
                  <a:lnTo>
                    <a:pt x="2311145" y="1141476"/>
                  </a:lnTo>
                  <a:lnTo>
                    <a:pt x="2133600" y="1141476"/>
                  </a:lnTo>
                </a:path>
                <a:path w="2611754" h="1683385">
                  <a:moveTo>
                    <a:pt x="0" y="1683258"/>
                  </a:moveTo>
                  <a:lnTo>
                    <a:pt x="0" y="1027176"/>
                  </a:lnTo>
                  <a:lnTo>
                    <a:pt x="2057400" y="1027176"/>
                  </a:lnTo>
                  <a:lnTo>
                    <a:pt x="2057400" y="1683258"/>
                  </a:lnTo>
                  <a:lnTo>
                    <a:pt x="0" y="1683258"/>
                  </a:lnTo>
                  <a:close/>
                </a:path>
              </a:pathLst>
            </a:custGeom>
            <a:ln w="25400">
              <a:solidFill>
                <a:srgbClr val="FF0000"/>
              </a:solidFill>
            </a:ln>
          </p:spPr>
          <p:txBody>
            <a:bodyPr wrap="square" lIns="0" tIns="0" rIns="0" bIns="0" rtlCol="0"/>
            <a:lstStyle/>
            <a:p>
              <a:endParaRPr/>
            </a:p>
          </p:txBody>
        </p:sp>
      </p:grpSp>
      <p:sp>
        <p:nvSpPr>
          <p:cNvPr id="15" name="object 15"/>
          <p:cNvSpPr txBox="1"/>
          <p:nvPr/>
        </p:nvSpPr>
        <p:spPr>
          <a:xfrm>
            <a:off x="1128655" y="4597400"/>
            <a:ext cx="1809750"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Times New Roman"/>
                <a:cs typeface="Times New Roman"/>
              </a:rPr>
              <a:t>The 0 (low) </a:t>
            </a:r>
            <a:r>
              <a:rPr sz="1800" spc="-5" dirty="0">
                <a:solidFill>
                  <a:srgbClr val="FFFFFF"/>
                </a:solidFill>
                <a:latin typeface="Times New Roman"/>
                <a:cs typeface="Times New Roman"/>
              </a:rPr>
              <a:t>is </a:t>
            </a:r>
            <a:r>
              <a:rPr sz="1800" dirty="0">
                <a:solidFill>
                  <a:srgbClr val="FFFFFF"/>
                </a:solidFill>
                <a:latin typeface="Times New Roman"/>
                <a:cs typeface="Times New Roman"/>
              </a:rPr>
              <a:t> referred</a:t>
            </a:r>
            <a:r>
              <a:rPr sz="1800" spc="-30" dirty="0">
                <a:solidFill>
                  <a:srgbClr val="FFFFFF"/>
                </a:solidFill>
                <a:latin typeface="Times New Roman"/>
                <a:cs typeface="Times New Roman"/>
              </a:rPr>
              <a:t> </a:t>
            </a:r>
            <a:r>
              <a:rPr sz="1800" dirty="0">
                <a:solidFill>
                  <a:srgbClr val="FFFFFF"/>
                </a:solidFill>
                <a:latin typeface="Times New Roman"/>
                <a:cs typeface="Times New Roman"/>
              </a:rPr>
              <a:t>to</a:t>
            </a:r>
            <a:r>
              <a:rPr sz="1800" spc="-30" dirty="0">
                <a:solidFill>
                  <a:srgbClr val="FFFFFF"/>
                </a:solidFill>
                <a:latin typeface="Times New Roman"/>
                <a:cs typeface="Times New Roman"/>
              </a:rPr>
              <a:t> </a:t>
            </a:r>
            <a:r>
              <a:rPr sz="1800" spc="-5" dirty="0">
                <a:solidFill>
                  <a:srgbClr val="FFFFFF"/>
                </a:solidFill>
                <a:latin typeface="Times New Roman"/>
                <a:cs typeface="Times New Roman"/>
              </a:rPr>
              <a:t>as</a:t>
            </a:r>
            <a:r>
              <a:rPr sz="1800" spc="-35" dirty="0">
                <a:solidFill>
                  <a:srgbClr val="FFFFFF"/>
                </a:solidFill>
                <a:latin typeface="Times New Roman"/>
                <a:cs typeface="Times New Roman"/>
              </a:rPr>
              <a:t> </a:t>
            </a:r>
            <a:r>
              <a:rPr sz="1800" i="1" dirty="0">
                <a:solidFill>
                  <a:srgbClr val="FFFFFF"/>
                </a:solidFill>
                <a:latin typeface="Times New Roman"/>
                <a:cs typeface="Times New Roman"/>
              </a:rPr>
              <a:t>space</a:t>
            </a:r>
            <a:endParaRPr sz="1800">
              <a:latin typeface="Times New Roman"/>
              <a:cs typeface="Times New Roman"/>
            </a:endParaRPr>
          </a:p>
        </p:txBody>
      </p:sp>
      <p:grpSp>
        <p:nvGrpSpPr>
          <p:cNvPr id="16" name="object 16"/>
          <p:cNvGrpSpPr/>
          <p:nvPr/>
        </p:nvGrpSpPr>
        <p:grpSpPr>
          <a:xfrm>
            <a:off x="3433711" y="3803396"/>
            <a:ext cx="3973829" cy="2684780"/>
            <a:chOff x="3433711" y="3803396"/>
            <a:chExt cx="3973829" cy="2684780"/>
          </a:xfrm>
        </p:grpSpPr>
        <p:pic>
          <p:nvPicPr>
            <p:cNvPr id="17" name="object 17"/>
            <p:cNvPicPr/>
            <p:nvPr/>
          </p:nvPicPr>
          <p:blipFill>
            <a:blip r:embed="rId5" cstate="print"/>
            <a:stretch>
              <a:fillRect/>
            </a:stretch>
          </p:blipFill>
          <p:spPr>
            <a:xfrm>
              <a:off x="3446411" y="4752594"/>
              <a:ext cx="3099054" cy="1722882"/>
            </a:xfrm>
            <a:prstGeom prst="rect">
              <a:avLst/>
            </a:prstGeom>
          </p:spPr>
        </p:pic>
        <p:sp>
          <p:nvSpPr>
            <p:cNvPr id="18" name="object 18"/>
            <p:cNvSpPr/>
            <p:nvPr/>
          </p:nvSpPr>
          <p:spPr>
            <a:xfrm>
              <a:off x="3446411" y="3816096"/>
              <a:ext cx="3948429" cy="2659380"/>
            </a:xfrm>
            <a:custGeom>
              <a:avLst/>
              <a:gdLst/>
              <a:ahLst/>
              <a:cxnLst/>
              <a:rect l="l" t="t" r="r" b="b"/>
              <a:pathLst>
                <a:path w="3948429" h="2659379">
                  <a:moveTo>
                    <a:pt x="3947909" y="0"/>
                  </a:moveTo>
                  <a:lnTo>
                    <a:pt x="3670554" y="1050798"/>
                  </a:lnTo>
                  <a:lnTo>
                    <a:pt x="3175254" y="1050798"/>
                  </a:lnTo>
                </a:path>
                <a:path w="3948429" h="2659379">
                  <a:moveTo>
                    <a:pt x="0" y="2659380"/>
                  </a:moveTo>
                  <a:lnTo>
                    <a:pt x="0" y="936498"/>
                  </a:lnTo>
                  <a:lnTo>
                    <a:pt x="3099054" y="936498"/>
                  </a:lnTo>
                  <a:lnTo>
                    <a:pt x="3099054" y="2659379"/>
                  </a:lnTo>
                  <a:lnTo>
                    <a:pt x="0" y="2659380"/>
                  </a:lnTo>
                  <a:close/>
                </a:path>
              </a:pathLst>
            </a:custGeom>
            <a:ln w="25400">
              <a:solidFill>
                <a:srgbClr val="FF0000"/>
              </a:solidFill>
            </a:ln>
          </p:spPr>
          <p:txBody>
            <a:bodyPr wrap="square" lIns="0" tIns="0" rIns="0" bIns="0" rtlCol="0"/>
            <a:lstStyle/>
            <a:p>
              <a:endParaRPr/>
            </a:p>
          </p:txBody>
        </p:sp>
      </p:grpSp>
      <p:sp>
        <p:nvSpPr>
          <p:cNvPr id="19" name="object 19"/>
          <p:cNvSpPr txBox="1"/>
          <p:nvPr/>
        </p:nvSpPr>
        <p:spPr>
          <a:xfrm>
            <a:off x="3560959" y="4770373"/>
            <a:ext cx="2870200" cy="84836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FFFF"/>
                </a:solidFill>
                <a:latin typeface="Times New Roman"/>
                <a:cs typeface="Times New Roman"/>
              </a:rPr>
              <a:t>The</a:t>
            </a:r>
            <a:r>
              <a:rPr sz="1800" spc="-25" dirty="0">
                <a:solidFill>
                  <a:srgbClr val="FFFFFF"/>
                </a:solidFill>
                <a:latin typeface="Times New Roman"/>
                <a:cs typeface="Times New Roman"/>
              </a:rPr>
              <a:t> </a:t>
            </a:r>
            <a:r>
              <a:rPr sz="1800" dirty="0">
                <a:solidFill>
                  <a:srgbClr val="FFFFFF"/>
                </a:solidFill>
                <a:latin typeface="Times New Roman"/>
                <a:cs typeface="Times New Roman"/>
              </a:rPr>
              <a:t>transmission</a:t>
            </a:r>
            <a:r>
              <a:rPr sz="1800" spc="-20" dirty="0">
                <a:solidFill>
                  <a:srgbClr val="FFFFFF"/>
                </a:solidFill>
                <a:latin typeface="Times New Roman"/>
                <a:cs typeface="Times New Roman"/>
              </a:rPr>
              <a:t> </a:t>
            </a:r>
            <a:r>
              <a:rPr sz="1800" spc="-5" dirty="0">
                <a:solidFill>
                  <a:srgbClr val="FFFFFF"/>
                </a:solidFill>
                <a:latin typeface="Times New Roman"/>
                <a:cs typeface="Times New Roman"/>
              </a:rPr>
              <a:t>begins</a:t>
            </a:r>
            <a:r>
              <a:rPr sz="1800" spc="-30" dirty="0">
                <a:solidFill>
                  <a:srgbClr val="FFFFFF"/>
                </a:solidFill>
                <a:latin typeface="Times New Roman"/>
                <a:cs typeface="Times New Roman"/>
              </a:rPr>
              <a:t> </a:t>
            </a:r>
            <a:r>
              <a:rPr sz="1800" spc="-5" dirty="0">
                <a:solidFill>
                  <a:srgbClr val="FFFFFF"/>
                </a:solidFill>
                <a:latin typeface="Times New Roman"/>
                <a:cs typeface="Times New Roman"/>
              </a:rPr>
              <a:t>with</a:t>
            </a:r>
            <a:r>
              <a:rPr sz="1800" spc="-25" dirty="0">
                <a:solidFill>
                  <a:srgbClr val="FFFFFF"/>
                </a:solidFill>
                <a:latin typeface="Times New Roman"/>
                <a:cs typeface="Times New Roman"/>
              </a:rPr>
              <a:t> </a:t>
            </a:r>
            <a:r>
              <a:rPr sz="1800" dirty="0">
                <a:solidFill>
                  <a:srgbClr val="FFFFFF"/>
                </a:solidFill>
                <a:latin typeface="Times New Roman"/>
                <a:cs typeface="Times New Roman"/>
              </a:rPr>
              <a:t>a </a:t>
            </a:r>
            <a:r>
              <a:rPr sz="1800" spc="-434" dirty="0">
                <a:solidFill>
                  <a:srgbClr val="FFFFFF"/>
                </a:solidFill>
                <a:latin typeface="Times New Roman"/>
                <a:cs typeface="Times New Roman"/>
              </a:rPr>
              <a:t> </a:t>
            </a:r>
            <a:r>
              <a:rPr sz="1800" spc="-5" dirty="0">
                <a:solidFill>
                  <a:srgbClr val="FFFFFF"/>
                </a:solidFill>
                <a:latin typeface="Times New Roman"/>
                <a:cs typeface="Times New Roman"/>
              </a:rPr>
              <a:t>start bit followed by D0, the </a:t>
            </a:r>
            <a:r>
              <a:rPr sz="1800" dirty="0">
                <a:solidFill>
                  <a:srgbClr val="FFFFFF"/>
                </a:solidFill>
                <a:latin typeface="Times New Roman"/>
                <a:cs typeface="Times New Roman"/>
              </a:rPr>
              <a:t> LSB,</a:t>
            </a:r>
            <a:r>
              <a:rPr sz="1800" spc="-10" dirty="0">
                <a:solidFill>
                  <a:srgbClr val="FFFFFF"/>
                </a:solidFill>
                <a:latin typeface="Times New Roman"/>
                <a:cs typeface="Times New Roman"/>
              </a:rPr>
              <a:t> </a:t>
            </a:r>
            <a:r>
              <a:rPr sz="1800" dirty="0">
                <a:solidFill>
                  <a:srgbClr val="FFFFFF"/>
                </a:solidFill>
                <a:latin typeface="Times New Roman"/>
                <a:cs typeface="Times New Roman"/>
              </a:rPr>
              <a:t>then</a:t>
            </a:r>
            <a:r>
              <a:rPr sz="1800" spc="-5" dirty="0">
                <a:solidFill>
                  <a:srgbClr val="FFFFFF"/>
                </a:solidFill>
                <a:latin typeface="Times New Roman"/>
                <a:cs typeface="Times New Roman"/>
              </a:rPr>
              <a:t> </a:t>
            </a:r>
            <a:r>
              <a:rPr sz="1800" dirty="0">
                <a:solidFill>
                  <a:srgbClr val="FFFFFF"/>
                </a:solidFill>
                <a:latin typeface="Times New Roman"/>
                <a:cs typeface="Times New Roman"/>
              </a:rPr>
              <a:t>the</a:t>
            </a:r>
            <a:r>
              <a:rPr sz="1800" spc="-10" dirty="0">
                <a:solidFill>
                  <a:srgbClr val="FFFFFF"/>
                </a:solidFill>
                <a:latin typeface="Times New Roman"/>
                <a:cs typeface="Times New Roman"/>
              </a:rPr>
              <a:t> </a:t>
            </a:r>
            <a:r>
              <a:rPr sz="1800" spc="-5" dirty="0">
                <a:solidFill>
                  <a:srgbClr val="FFFFFF"/>
                </a:solidFill>
                <a:latin typeface="Times New Roman"/>
                <a:cs typeface="Times New Roman"/>
              </a:rPr>
              <a:t>rest</a:t>
            </a:r>
            <a:r>
              <a:rPr sz="1800" spc="-10" dirty="0">
                <a:solidFill>
                  <a:srgbClr val="FFFFFF"/>
                </a:solidFill>
                <a:latin typeface="Times New Roman"/>
                <a:cs typeface="Times New Roman"/>
              </a:rPr>
              <a:t> </a:t>
            </a:r>
            <a:r>
              <a:rPr sz="1800" spc="-5" dirty="0">
                <a:solidFill>
                  <a:srgbClr val="FFFFFF"/>
                </a:solidFill>
                <a:latin typeface="Times New Roman"/>
                <a:cs typeface="Times New Roman"/>
              </a:rPr>
              <a:t>of</a:t>
            </a:r>
            <a:r>
              <a:rPr sz="1800" spc="-15" dirty="0">
                <a:solidFill>
                  <a:srgbClr val="FFFFFF"/>
                </a:solidFill>
                <a:latin typeface="Times New Roman"/>
                <a:cs typeface="Times New Roman"/>
              </a:rPr>
              <a:t> </a:t>
            </a:r>
            <a:r>
              <a:rPr sz="1800" dirty="0">
                <a:solidFill>
                  <a:srgbClr val="FFFFFF"/>
                </a:solidFill>
                <a:latin typeface="Times New Roman"/>
                <a:cs typeface="Times New Roman"/>
              </a:rPr>
              <a:t>the</a:t>
            </a:r>
            <a:r>
              <a:rPr sz="1800" spc="-5" dirty="0">
                <a:solidFill>
                  <a:srgbClr val="FFFFFF"/>
                </a:solidFill>
                <a:latin typeface="Times New Roman"/>
                <a:cs typeface="Times New Roman"/>
              </a:rPr>
              <a:t> </a:t>
            </a:r>
            <a:r>
              <a:rPr sz="1800" spc="-10" dirty="0">
                <a:solidFill>
                  <a:srgbClr val="FFFFFF"/>
                </a:solidFill>
                <a:latin typeface="Times New Roman"/>
                <a:cs typeface="Times New Roman"/>
              </a:rPr>
              <a:t>bits</a:t>
            </a:r>
            <a:endParaRPr sz="1800">
              <a:latin typeface="Times New Roman"/>
              <a:cs typeface="Times New Roman"/>
            </a:endParaRPr>
          </a:p>
        </p:txBody>
      </p:sp>
      <p:sp>
        <p:nvSpPr>
          <p:cNvPr id="20" name="object 20"/>
          <p:cNvSpPr txBox="1"/>
          <p:nvPr/>
        </p:nvSpPr>
        <p:spPr>
          <a:xfrm>
            <a:off x="3560959" y="5594088"/>
            <a:ext cx="273812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Times New Roman"/>
                <a:cs typeface="Times New Roman"/>
              </a:rPr>
              <a:t>until </a:t>
            </a:r>
            <a:r>
              <a:rPr sz="1800" dirty="0">
                <a:solidFill>
                  <a:srgbClr val="FFFFFF"/>
                </a:solidFill>
                <a:latin typeface="Times New Roman"/>
                <a:cs typeface="Times New Roman"/>
              </a:rPr>
              <a:t>MSB </a:t>
            </a:r>
            <a:r>
              <a:rPr sz="1800" spc="-5" dirty="0">
                <a:solidFill>
                  <a:srgbClr val="FFFFFF"/>
                </a:solidFill>
                <a:latin typeface="Times New Roman"/>
                <a:cs typeface="Times New Roman"/>
              </a:rPr>
              <a:t>(D7), and finally, </a:t>
            </a:r>
            <a:r>
              <a:rPr sz="1800" dirty="0">
                <a:solidFill>
                  <a:srgbClr val="FFFFFF"/>
                </a:solidFill>
                <a:latin typeface="Times New Roman"/>
                <a:cs typeface="Times New Roman"/>
              </a:rPr>
              <a:t> the</a:t>
            </a:r>
            <a:r>
              <a:rPr sz="1800" spc="-20" dirty="0">
                <a:solidFill>
                  <a:srgbClr val="FFFFFF"/>
                </a:solidFill>
                <a:latin typeface="Times New Roman"/>
                <a:cs typeface="Times New Roman"/>
              </a:rPr>
              <a:t> </a:t>
            </a:r>
            <a:r>
              <a:rPr sz="1800" spc="-5" dirty="0">
                <a:solidFill>
                  <a:srgbClr val="FFFFFF"/>
                </a:solidFill>
                <a:latin typeface="Times New Roman"/>
                <a:cs typeface="Times New Roman"/>
              </a:rPr>
              <a:t>one</a:t>
            </a:r>
            <a:r>
              <a:rPr sz="1800" spc="-15" dirty="0">
                <a:solidFill>
                  <a:srgbClr val="FFFFFF"/>
                </a:solidFill>
                <a:latin typeface="Times New Roman"/>
                <a:cs typeface="Times New Roman"/>
              </a:rPr>
              <a:t> </a:t>
            </a:r>
            <a:r>
              <a:rPr sz="1800" spc="-5" dirty="0">
                <a:solidFill>
                  <a:srgbClr val="FFFFFF"/>
                </a:solidFill>
                <a:latin typeface="Times New Roman"/>
                <a:cs typeface="Times New Roman"/>
              </a:rPr>
              <a:t>stop</a:t>
            </a:r>
            <a:r>
              <a:rPr sz="1800" spc="-15" dirty="0">
                <a:solidFill>
                  <a:srgbClr val="FFFFFF"/>
                </a:solidFill>
                <a:latin typeface="Times New Roman"/>
                <a:cs typeface="Times New Roman"/>
              </a:rPr>
              <a:t> </a:t>
            </a:r>
            <a:r>
              <a:rPr sz="1800" spc="-5" dirty="0">
                <a:solidFill>
                  <a:srgbClr val="FFFFFF"/>
                </a:solidFill>
                <a:latin typeface="Times New Roman"/>
                <a:cs typeface="Times New Roman"/>
              </a:rPr>
              <a:t>bit</a:t>
            </a:r>
            <a:r>
              <a:rPr sz="1800" spc="-20" dirty="0">
                <a:solidFill>
                  <a:srgbClr val="FFFFFF"/>
                </a:solidFill>
                <a:latin typeface="Times New Roman"/>
                <a:cs typeface="Times New Roman"/>
              </a:rPr>
              <a:t> </a:t>
            </a:r>
            <a:r>
              <a:rPr sz="1800" dirty="0">
                <a:solidFill>
                  <a:srgbClr val="FFFFFF"/>
                </a:solidFill>
                <a:latin typeface="Times New Roman"/>
                <a:cs typeface="Times New Roman"/>
              </a:rPr>
              <a:t>indicating</a:t>
            </a:r>
            <a:r>
              <a:rPr sz="1800" spc="-15" dirty="0">
                <a:solidFill>
                  <a:srgbClr val="FFFFFF"/>
                </a:solidFill>
                <a:latin typeface="Times New Roman"/>
                <a:cs typeface="Times New Roman"/>
              </a:rPr>
              <a:t> </a:t>
            </a:r>
            <a:r>
              <a:rPr sz="1800" dirty="0">
                <a:solidFill>
                  <a:srgbClr val="FFFFFF"/>
                </a:solidFill>
                <a:latin typeface="Times New Roman"/>
                <a:cs typeface="Times New Roman"/>
              </a:rPr>
              <a:t>the</a:t>
            </a:r>
            <a:endParaRPr sz="1800">
              <a:latin typeface="Times New Roman"/>
              <a:cs typeface="Times New Roman"/>
            </a:endParaRPr>
          </a:p>
        </p:txBody>
      </p:sp>
      <p:sp>
        <p:nvSpPr>
          <p:cNvPr id="21" name="object 21"/>
          <p:cNvSpPr txBox="1"/>
          <p:nvPr/>
        </p:nvSpPr>
        <p:spPr>
          <a:xfrm>
            <a:off x="3560959" y="6143482"/>
            <a:ext cx="18345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end</a:t>
            </a:r>
            <a:r>
              <a:rPr sz="1800" spc="-35" dirty="0">
                <a:solidFill>
                  <a:srgbClr val="FFFFFF"/>
                </a:solidFill>
                <a:latin typeface="Times New Roman"/>
                <a:cs typeface="Times New Roman"/>
              </a:rPr>
              <a:t> </a:t>
            </a:r>
            <a:r>
              <a:rPr sz="1800" dirty="0">
                <a:solidFill>
                  <a:srgbClr val="FFFFFF"/>
                </a:solidFill>
                <a:latin typeface="Times New Roman"/>
                <a:cs typeface="Times New Roman"/>
              </a:rPr>
              <a:t>of</a:t>
            </a:r>
            <a:r>
              <a:rPr sz="1800" spc="-30" dirty="0">
                <a:solidFill>
                  <a:srgbClr val="FFFFFF"/>
                </a:solidFill>
                <a:latin typeface="Times New Roman"/>
                <a:cs typeface="Times New Roman"/>
              </a:rPr>
              <a:t> </a:t>
            </a:r>
            <a:r>
              <a:rPr sz="1800" dirty="0">
                <a:solidFill>
                  <a:srgbClr val="FFFFFF"/>
                </a:solidFill>
                <a:latin typeface="Times New Roman"/>
                <a:cs typeface="Times New Roman"/>
              </a:rPr>
              <a:t>the</a:t>
            </a:r>
            <a:r>
              <a:rPr sz="1800" spc="-30" dirty="0">
                <a:solidFill>
                  <a:srgbClr val="FFFFFF"/>
                </a:solidFill>
                <a:latin typeface="Times New Roman"/>
                <a:cs typeface="Times New Roman"/>
              </a:rPr>
              <a:t> </a:t>
            </a:r>
            <a:r>
              <a:rPr sz="1800" dirty="0">
                <a:solidFill>
                  <a:srgbClr val="FFFFFF"/>
                </a:solidFill>
                <a:latin typeface="Times New Roman"/>
                <a:cs typeface="Times New Roman"/>
              </a:rPr>
              <a:t>character</a:t>
            </a:r>
            <a:endParaRPr sz="1800">
              <a:latin typeface="Times New Roman"/>
              <a:cs typeface="Times New Roman"/>
            </a:endParaRPr>
          </a:p>
        </p:txBody>
      </p:sp>
      <p:grpSp>
        <p:nvGrpSpPr>
          <p:cNvPr id="22" name="object 22"/>
          <p:cNvGrpSpPr/>
          <p:nvPr/>
        </p:nvGrpSpPr>
        <p:grpSpPr>
          <a:xfrm>
            <a:off x="3432187" y="2343150"/>
            <a:ext cx="5685155" cy="3891279"/>
            <a:chOff x="3432187" y="2343150"/>
            <a:chExt cx="5685155" cy="3891279"/>
          </a:xfrm>
        </p:grpSpPr>
        <p:sp>
          <p:nvSpPr>
            <p:cNvPr id="23" name="object 23"/>
            <p:cNvSpPr/>
            <p:nvPr/>
          </p:nvSpPr>
          <p:spPr>
            <a:xfrm>
              <a:off x="3886085" y="2343150"/>
              <a:ext cx="4724400" cy="76200"/>
            </a:xfrm>
            <a:custGeom>
              <a:avLst/>
              <a:gdLst/>
              <a:ahLst/>
              <a:cxnLst/>
              <a:rect l="l" t="t" r="r" b="b"/>
              <a:pathLst>
                <a:path w="4724400" h="76200">
                  <a:moveTo>
                    <a:pt x="76200" y="26669"/>
                  </a:moveTo>
                  <a:lnTo>
                    <a:pt x="76200" y="0"/>
                  </a:lnTo>
                  <a:lnTo>
                    <a:pt x="0" y="38099"/>
                  </a:lnTo>
                  <a:lnTo>
                    <a:pt x="64008" y="70103"/>
                  </a:lnTo>
                  <a:lnTo>
                    <a:pt x="64008" y="26669"/>
                  </a:lnTo>
                  <a:lnTo>
                    <a:pt x="76200" y="26669"/>
                  </a:lnTo>
                  <a:close/>
                </a:path>
                <a:path w="4724400" h="76200">
                  <a:moveTo>
                    <a:pt x="4661154" y="48767"/>
                  </a:moveTo>
                  <a:lnTo>
                    <a:pt x="4661154" y="26669"/>
                  </a:lnTo>
                  <a:lnTo>
                    <a:pt x="64008" y="26669"/>
                  </a:lnTo>
                  <a:lnTo>
                    <a:pt x="64008" y="48767"/>
                  </a:lnTo>
                  <a:lnTo>
                    <a:pt x="4661154" y="48767"/>
                  </a:lnTo>
                  <a:close/>
                </a:path>
                <a:path w="4724400" h="76200">
                  <a:moveTo>
                    <a:pt x="76200" y="76199"/>
                  </a:moveTo>
                  <a:lnTo>
                    <a:pt x="76200" y="48767"/>
                  </a:lnTo>
                  <a:lnTo>
                    <a:pt x="64008" y="48767"/>
                  </a:lnTo>
                  <a:lnTo>
                    <a:pt x="64008" y="70103"/>
                  </a:lnTo>
                  <a:lnTo>
                    <a:pt x="76200" y="76199"/>
                  </a:lnTo>
                  <a:close/>
                </a:path>
                <a:path w="4724400" h="76200">
                  <a:moveTo>
                    <a:pt x="4724387" y="38099"/>
                  </a:moveTo>
                  <a:lnTo>
                    <a:pt x="4648187" y="0"/>
                  </a:lnTo>
                  <a:lnTo>
                    <a:pt x="4648187" y="26669"/>
                  </a:lnTo>
                  <a:lnTo>
                    <a:pt x="4661154" y="26669"/>
                  </a:lnTo>
                  <a:lnTo>
                    <a:pt x="4661154" y="69716"/>
                  </a:lnTo>
                  <a:lnTo>
                    <a:pt x="4724387" y="38099"/>
                  </a:lnTo>
                  <a:close/>
                </a:path>
                <a:path w="4724400" h="76200">
                  <a:moveTo>
                    <a:pt x="4661154" y="69716"/>
                  </a:moveTo>
                  <a:lnTo>
                    <a:pt x="4661154" y="48767"/>
                  </a:lnTo>
                  <a:lnTo>
                    <a:pt x="4648187" y="48767"/>
                  </a:lnTo>
                  <a:lnTo>
                    <a:pt x="4648187" y="76199"/>
                  </a:lnTo>
                  <a:lnTo>
                    <a:pt x="4661154" y="69716"/>
                  </a:lnTo>
                  <a:close/>
                </a:path>
              </a:pathLst>
            </a:custGeom>
            <a:solidFill>
              <a:srgbClr val="000000"/>
            </a:solidFill>
          </p:spPr>
          <p:txBody>
            <a:bodyPr wrap="square" lIns="0" tIns="0" rIns="0" bIns="0" rtlCol="0"/>
            <a:lstStyle/>
            <a:p>
              <a:endParaRPr/>
            </a:p>
          </p:txBody>
        </p:sp>
        <p:sp>
          <p:nvSpPr>
            <p:cNvPr id="24" name="object 24"/>
            <p:cNvSpPr/>
            <p:nvPr/>
          </p:nvSpPr>
          <p:spPr>
            <a:xfrm>
              <a:off x="3940187" y="2687574"/>
              <a:ext cx="5146675" cy="3542029"/>
            </a:xfrm>
            <a:custGeom>
              <a:avLst/>
              <a:gdLst/>
              <a:ahLst/>
              <a:cxnLst/>
              <a:rect l="l" t="t" r="r" b="b"/>
              <a:pathLst>
                <a:path w="5146675" h="3542029">
                  <a:moveTo>
                    <a:pt x="0" y="0"/>
                  </a:moveTo>
                  <a:lnTo>
                    <a:pt x="0" y="1371600"/>
                  </a:lnTo>
                </a:path>
                <a:path w="5146675" h="3542029">
                  <a:moveTo>
                    <a:pt x="468630" y="0"/>
                  </a:moveTo>
                  <a:lnTo>
                    <a:pt x="468630" y="1371600"/>
                  </a:lnTo>
                </a:path>
                <a:path w="5146675" h="3542029">
                  <a:moveTo>
                    <a:pt x="936498" y="0"/>
                  </a:moveTo>
                  <a:lnTo>
                    <a:pt x="936498" y="1371600"/>
                  </a:lnTo>
                </a:path>
                <a:path w="5146675" h="3542029">
                  <a:moveTo>
                    <a:pt x="1406652" y="0"/>
                  </a:moveTo>
                  <a:lnTo>
                    <a:pt x="1406652" y="1371600"/>
                  </a:lnTo>
                </a:path>
                <a:path w="5146675" h="3542029">
                  <a:moveTo>
                    <a:pt x="2340089" y="0"/>
                  </a:moveTo>
                  <a:lnTo>
                    <a:pt x="2340089" y="1371600"/>
                  </a:lnTo>
                </a:path>
                <a:path w="5146675" h="3542029">
                  <a:moveTo>
                    <a:pt x="1871472" y="0"/>
                  </a:moveTo>
                  <a:lnTo>
                    <a:pt x="1871472" y="1371600"/>
                  </a:lnTo>
                </a:path>
                <a:path w="5146675" h="3542029">
                  <a:moveTo>
                    <a:pt x="4211561" y="0"/>
                  </a:moveTo>
                  <a:lnTo>
                    <a:pt x="4211561" y="1371600"/>
                  </a:lnTo>
                </a:path>
                <a:path w="5146675" h="3542029">
                  <a:moveTo>
                    <a:pt x="1507998" y="1522476"/>
                  </a:moveTo>
                  <a:lnTo>
                    <a:pt x="1507998" y="2894076"/>
                  </a:lnTo>
                </a:path>
                <a:path w="5146675" h="3542029">
                  <a:moveTo>
                    <a:pt x="4680204" y="0"/>
                  </a:moveTo>
                  <a:lnTo>
                    <a:pt x="4680204" y="1371600"/>
                  </a:lnTo>
                </a:path>
                <a:path w="5146675" h="3542029">
                  <a:moveTo>
                    <a:pt x="3275063" y="0"/>
                  </a:moveTo>
                  <a:lnTo>
                    <a:pt x="3275063" y="1371600"/>
                  </a:lnTo>
                </a:path>
                <a:path w="5146675" h="3542029">
                  <a:moveTo>
                    <a:pt x="2808731" y="0"/>
                  </a:moveTo>
                  <a:lnTo>
                    <a:pt x="2808731" y="1371600"/>
                  </a:lnTo>
                </a:path>
                <a:path w="5146675" h="3542029">
                  <a:moveTo>
                    <a:pt x="5146535" y="0"/>
                  </a:moveTo>
                  <a:lnTo>
                    <a:pt x="5146535" y="1371600"/>
                  </a:lnTo>
                </a:path>
                <a:path w="5146675" h="3542029">
                  <a:moveTo>
                    <a:pt x="3743705" y="0"/>
                  </a:moveTo>
                  <a:lnTo>
                    <a:pt x="3743705" y="1371600"/>
                  </a:lnTo>
                </a:path>
                <a:path w="5146675" h="3542029">
                  <a:moveTo>
                    <a:pt x="1940052" y="1953768"/>
                  </a:moveTo>
                  <a:lnTo>
                    <a:pt x="1940052" y="3325368"/>
                  </a:lnTo>
                </a:path>
                <a:path w="5146675" h="3542029">
                  <a:moveTo>
                    <a:pt x="2155698" y="2170176"/>
                  </a:moveTo>
                  <a:lnTo>
                    <a:pt x="2155698" y="3541776"/>
                  </a:lnTo>
                </a:path>
              </a:pathLst>
            </a:custGeom>
            <a:ln w="9525">
              <a:solidFill>
                <a:srgbClr val="000000"/>
              </a:solidFill>
              <a:prstDash val="sysDash"/>
            </a:ln>
          </p:spPr>
          <p:txBody>
            <a:bodyPr wrap="square" lIns="0" tIns="0" rIns="0" bIns="0" rtlCol="0"/>
            <a:lstStyle/>
            <a:p>
              <a:endParaRPr/>
            </a:p>
          </p:txBody>
        </p:sp>
        <p:sp>
          <p:nvSpPr>
            <p:cNvPr id="25" name="object 25"/>
            <p:cNvSpPr/>
            <p:nvPr/>
          </p:nvSpPr>
          <p:spPr>
            <a:xfrm>
              <a:off x="3444887" y="3208019"/>
              <a:ext cx="5659755" cy="508634"/>
            </a:xfrm>
            <a:custGeom>
              <a:avLst/>
              <a:gdLst/>
              <a:ahLst/>
              <a:cxnLst/>
              <a:rect l="l" t="t" r="r" b="b"/>
              <a:pathLst>
                <a:path w="5659755" h="508635">
                  <a:moveTo>
                    <a:pt x="0" y="495300"/>
                  </a:moveTo>
                  <a:lnTo>
                    <a:pt x="496824" y="495300"/>
                  </a:lnTo>
                </a:path>
                <a:path w="5659755" h="508635">
                  <a:moveTo>
                    <a:pt x="482346" y="0"/>
                  </a:moveTo>
                  <a:lnTo>
                    <a:pt x="974598" y="0"/>
                  </a:lnTo>
                </a:path>
                <a:path w="5659755" h="508635">
                  <a:moveTo>
                    <a:pt x="493775" y="1524"/>
                  </a:moveTo>
                  <a:lnTo>
                    <a:pt x="493775" y="508254"/>
                  </a:lnTo>
                </a:path>
                <a:path w="5659755" h="508635">
                  <a:moveTo>
                    <a:pt x="958596" y="495300"/>
                  </a:moveTo>
                  <a:lnTo>
                    <a:pt x="1433322" y="495300"/>
                  </a:lnTo>
                </a:path>
                <a:path w="5659755" h="508635">
                  <a:moveTo>
                    <a:pt x="1422654" y="0"/>
                  </a:moveTo>
                  <a:lnTo>
                    <a:pt x="1913382" y="0"/>
                  </a:lnTo>
                </a:path>
                <a:path w="5659755" h="508635">
                  <a:moveTo>
                    <a:pt x="4230611" y="0"/>
                  </a:moveTo>
                  <a:lnTo>
                    <a:pt x="4715256" y="0"/>
                  </a:lnTo>
                </a:path>
                <a:path w="5659755" h="508635">
                  <a:moveTo>
                    <a:pt x="4708385" y="495300"/>
                  </a:moveTo>
                  <a:lnTo>
                    <a:pt x="5193030" y="495300"/>
                  </a:lnTo>
                </a:path>
                <a:path w="5659755" h="508635">
                  <a:moveTo>
                    <a:pt x="5191506" y="0"/>
                  </a:moveTo>
                  <a:lnTo>
                    <a:pt x="5659361" y="0"/>
                  </a:lnTo>
                </a:path>
              </a:pathLst>
            </a:custGeom>
            <a:ln w="25400">
              <a:solidFill>
                <a:srgbClr val="000000"/>
              </a:solidFill>
            </a:ln>
          </p:spPr>
          <p:txBody>
            <a:bodyPr wrap="square" lIns="0" tIns="0" rIns="0" bIns="0" rtlCol="0"/>
            <a:lstStyle/>
            <a:p>
              <a:endParaRPr/>
            </a:p>
          </p:txBody>
        </p:sp>
      </p:grpSp>
      <p:sp>
        <p:nvSpPr>
          <p:cNvPr id="26" name="object 26"/>
          <p:cNvSpPr txBox="1"/>
          <p:nvPr/>
        </p:nvSpPr>
        <p:spPr>
          <a:xfrm>
            <a:off x="3366649" y="3390391"/>
            <a:ext cx="48005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ahoma"/>
                <a:cs typeface="Tahoma"/>
              </a:rPr>
              <a:t>S</a:t>
            </a:r>
            <a:r>
              <a:rPr sz="1200" b="1" spc="-15" dirty="0">
                <a:latin typeface="Tahoma"/>
                <a:cs typeface="Tahoma"/>
              </a:rPr>
              <a:t>p</a:t>
            </a:r>
            <a:r>
              <a:rPr sz="1200" b="1" spc="-5" dirty="0">
                <a:latin typeface="Tahoma"/>
                <a:cs typeface="Tahoma"/>
              </a:rPr>
              <a:t>ace</a:t>
            </a:r>
            <a:endParaRPr sz="1200">
              <a:latin typeface="Tahoma"/>
              <a:cs typeface="Tahoma"/>
            </a:endParaRPr>
          </a:p>
        </p:txBody>
      </p:sp>
      <p:sp>
        <p:nvSpPr>
          <p:cNvPr id="27" name="object 27"/>
          <p:cNvSpPr txBox="1"/>
          <p:nvPr/>
        </p:nvSpPr>
        <p:spPr>
          <a:xfrm>
            <a:off x="3990727" y="3256280"/>
            <a:ext cx="374650" cy="533400"/>
          </a:xfrm>
          <a:prstGeom prst="rect">
            <a:avLst/>
          </a:prstGeom>
        </p:spPr>
        <p:txBody>
          <a:bodyPr vert="horz" wrap="square" lIns="0" tIns="12700" rIns="0" bIns="0" rtlCol="0">
            <a:spAutoFit/>
          </a:bodyPr>
          <a:lstStyle/>
          <a:p>
            <a:pPr marL="80010" marR="5080" indent="-67945">
              <a:lnSpc>
                <a:spcPct val="138700"/>
              </a:lnSpc>
              <a:spcBef>
                <a:spcPts val="100"/>
              </a:spcBef>
            </a:pPr>
            <a:r>
              <a:rPr sz="1200" b="1" spc="-10" dirty="0">
                <a:latin typeface="Tahoma"/>
                <a:cs typeface="Tahoma"/>
              </a:rPr>
              <a:t>Stop  </a:t>
            </a:r>
            <a:r>
              <a:rPr sz="1200" b="1" spc="-5" dirty="0">
                <a:latin typeface="Tahoma"/>
                <a:cs typeface="Tahoma"/>
              </a:rPr>
              <a:t>Bit</a:t>
            </a:r>
            <a:endParaRPr sz="1200">
              <a:latin typeface="Tahoma"/>
              <a:cs typeface="Tahoma"/>
            </a:endParaRPr>
          </a:p>
        </p:txBody>
      </p:sp>
      <p:sp>
        <p:nvSpPr>
          <p:cNvPr id="28" name="object 28"/>
          <p:cNvSpPr txBox="1"/>
          <p:nvPr/>
        </p:nvSpPr>
        <p:spPr>
          <a:xfrm>
            <a:off x="4587373" y="3390391"/>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0</a:t>
            </a:r>
            <a:endParaRPr sz="1200">
              <a:latin typeface="Tahoma"/>
              <a:cs typeface="Tahoma"/>
            </a:endParaRPr>
          </a:p>
        </p:txBody>
      </p:sp>
      <p:sp>
        <p:nvSpPr>
          <p:cNvPr id="29" name="object 29"/>
          <p:cNvSpPr txBox="1"/>
          <p:nvPr/>
        </p:nvSpPr>
        <p:spPr>
          <a:xfrm>
            <a:off x="5501773" y="3377438"/>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0</a:t>
            </a:r>
            <a:endParaRPr sz="1200">
              <a:latin typeface="Tahoma"/>
              <a:cs typeface="Tahoma"/>
            </a:endParaRPr>
          </a:p>
        </p:txBody>
      </p:sp>
      <p:sp>
        <p:nvSpPr>
          <p:cNvPr id="30" name="object 30"/>
          <p:cNvSpPr txBox="1"/>
          <p:nvPr/>
        </p:nvSpPr>
        <p:spPr>
          <a:xfrm>
            <a:off x="5984164" y="3377438"/>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0</a:t>
            </a:r>
            <a:endParaRPr sz="1200">
              <a:latin typeface="Tahoma"/>
              <a:cs typeface="Tahoma"/>
            </a:endParaRPr>
          </a:p>
        </p:txBody>
      </p:sp>
      <p:sp>
        <p:nvSpPr>
          <p:cNvPr id="31" name="object 31"/>
          <p:cNvSpPr txBox="1"/>
          <p:nvPr/>
        </p:nvSpPr>
        <p:spPr>
          <a:xfrm>
            <a:off x="6467227" y="3390391"/>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0</a:t>
            </a:r>
            <a:endParaRPr sz="1200">
              <a:latin typeface="Tahoma"/>
              <a:cs typeface="Tahoma"/>
            </a:endParaRPr>
          </a:p>
        </p:txBody>
      </p:sp>
      <p:sp>
        <p:nvSpPr>
          <p:cNvPr id="32" name="object 32"/>
          <p:cNvSpPr txBox="1"/>
          <p:nvPr/>
        </p:nvSpPr>
        <p:spPr>
          <a:xfrm>
            <a:off x="6936664" y="3390391"/>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0</a:t>
            </a:r>
            <a:endParaRPr sz="1200">
              <a:latin typeface="Tahoma"/>
              <a:cs typeface="Tahoma"/>
            </a:endParaRPr>
          </a:p>
        </p:txBody>
      </p:sp>
      <p:sp>
        <p:nvSpPr>
          <p:cNvPr id="33" name="object 33"/>
          <p:cNvSpPr txBox="1"/>
          <p:nvPr/>
        </p:nvSpPr>
        <p:spPr>
          <a:xfrm>
            <a:off x="7419797" y="3390391"/>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0</a:t>
            </a:r>
            <a:endParaRPr sz="1200">
              <a:latin typeface="Tahoma"/>
              <a:cs typeface="Tahoma"/>
            </a:endParaRPr>
          </a:p>
        </p:txBody>
      </p:sp>
      <p:sp>
        <p:nvSpPr>
          <p:cNvPr id="34" name="object 34"/>
          <p:cNvSpPr txBox="1"/>
          <p:nvPr/>
        </p:nvSpPr>
        <p:spPr>
          <a:xfrm>
            <a:off x="5057527" y="3403346"/>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1</a:t>
            </a:r>
            <a:endParaRPr sz="1200">
              <a:latin typeface="Tahoma"/>
              <a:cs typeface="Tahoma"/>
            </a:endParaRPr>
          </a:p>
        </p:txBody>
      </p:sp>
      <p:sp>
        <p:nvSpPr>
          <p:cNvPr id="35" name="object 35"/>
          <p:cNvSpPr txBox="1"/>
          <p:nvPr/>
        </p:nvSpPr>
        <p:spPr>
          <a:xfrm>
            <a:off x="7864019" y="3403346"/>
            <a:ext cx="1225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1</a:t>
            </a:r>
            <a:endParaRPr sz="1200">
              <a:latin typeface="Tahoma"/>
              <a:cs typeface="Tahoma"/>
            </a:endParaRPr>
          </a:p>
        </p:txBody>
      </p:sp>
      <p:sp>
        <p:nvSpPr>
          <p:cNvPr id="36" name="object 36"/>
          <p:cNvSpPr txBox="1"/>
          <p:nvPr/>
        </p:nvSpPr>
        <p:spPr>
          <a:xfrm>
            <a:off x="4567561" y="3999991"/>
            <a:ext cx="2374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ahoma"/>
                <a:cs typeface="Tahoma"/>
              </a:rPr>
              <a:t>D7</a:t>
            </a:r>
            <a:endParaRPr sz="1200">
              <a:latin typeface="Tahoma"/>
              <a:cs typeface="Tahoma"/>
            </a:endParaRPr>
          </a:p>
        </p:txBody>
      </p:sp>
      <p:sp>
        <p:nvSpPr>
          <p:cNvPr id="37" name="object 37"/>
          <p:cNvSpPr txBox="1"/>
          <p:nvPr/>
        </p:nvSpPr>
        <p:spPr>
          <a:xfrm>
            <a:off x="7819014" y="4012946"/>
            <a:ext cx="2374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ahoma"/>
                <a:cs typeface="Tahoma"/>
              </a:rPr>
              <a:t>D0</a:t>
            </a:r>
            <a:endParaRPr sz="1200">
              <a:latin typeface="Tahoma"/>
              <a:cs typeface="Tahoma"/>
            </a:endParaRPr>
          </a:p>
        </p:txBody>
      </p:sp>
      <p:sp>
        <p:nvSpPr>
          <p:cNvPr id="38" name="object 38"/>
          <p:cNvSpPr txBox="1"/>
          <p:nvPr/>
        </p:nvSpPr>
        <p:spPr>
          <a:xfrm>
            <a:off x="8671693" y="3263138"/>
            <a:ext cx="41211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ahoma"/>
                <a:cs typeface="Tahoma"/>
              </a:rPr>
              <a:t>Mark</a:t>
            </a:r>
            <a:endParaRPr sz="1200">
              <a:latin typeface="Tahoma"/>
              <a:cs typeface="Tahoma"/>
            </a:endParaRPr>
          </a:p>
        </p:txBody>
      </p:sp>
      <p:sp>
        <p:nvSpPr>
          <p:cNvPr id="39" name="object 39"/>
          <p:cNvSpPr txBox="1"/>
          <p:nvPr/>
        </p:nvSpPr>
        <p:spPr>
          <a:xfrm>
            <a:off x="8178679" y="3229609"/>
            <a:ext cx="407034" cy="458470"/>
          </a:xfrm>
          <a:prstGeom prst="rect">
            <a:avLst/>
          </a:prstGeom>
        </p:spPr>
        <p:txBody>
          <a:bodyPr vert="horz" wrap="square" lIns="0" tIns="12700" rIns="0" bIns="0" rtlCol="0">
            <a:spAutoFit/>
          </a:bodyPr>
          <a:lstStyle/>
          <a:p>
            <a:pPr marL="109220" marR="5080" indent="-97155">
              <a:lnSpc>
                <a:spcPct val="118300"/>
              </a:lnSpc>
              <a:spcBef>
                <a:spcPts val="100"/>
              </a:spcBef>
            </a:pPr>
            <a:r>
              <a:rPr sz="1200" b="1" spc="-5" dirty="0">
                <a:latin typeface="Tahoma"/>
                <a:cs typeface="Tahoma"/>
              </a:rPr>
              <a:t>Start  </a:t>
            </a:r>
            <a:r>
              <a:rPr sz="1200" b="1" spc="-10" dirty="0">
                <a:latin typeface="Tahoma"/>
                <a:cs typeface="Tahoma"/>
              </a:rPr>
              <a:t>Bit</a:t>
            </a:r>
            <a:endParaRPr sz="1200">
              <a:latin typeface="Tahoma"/>
              <a:cs typeface="Tahoma"/>
            </a:endParaRPr>
          </a:p>
        </p:txBody>
      </p:sp>
      <p:grpSp>
        <p:nvGrpSpPr>
          <p:cNvPr id="40" name="object 40"/>
          <p:cNvGrpSpPr/>
          <p:nvPr/>
        </p:nvGrpSpPr>
        <p:grpSpPr>
          <a:xfrm>
            <a:off x="4127639" y="3209544"/>
            <a:ext cx="4519930" cy="1076960"/>
            <a:chOff x="4127639" y="3209544"/>
            <a:chExt cx="4519930" cy="1076960"/>
          </a:xfrm>
        </p:grpSpPr>
        <p:sp>
          <p:nvSpPr>
            <p:cNvPr id="41" name="object 41"/>
            <p:cNvSpPr/>
            <p:nvPr/>
          </p:nvSpPr>
          <p:spPr>
            <a:xfrm>
              <a:off x="4127639" y="3803154"/>
              <a:ext cx="4280535" cy="483234"/>
            </a:xfrm>
            <a:custGeom>
              <a:avLst/>
              <a:gdLst/>
              <a:ahLst/>
              <a:cxnLst/>
              <a:rect l="l" t="t" r="r" b="b"/>
              <a:pathLst>
                <a:path w="4280534" h="483235">
                  <a:moveTo>
                    <a:pt x="76200" y="76200"/>
                  </a:moveTo>
                  <a:lnTo>
                    <a:pt x="38100" y="0"/>
                  </a:lnTo>
                  <a:lnTo>
                    <a:pt x="0" y="76200"/>
                  </a:lnTo>
                  <a:lnTo>
                    <a:pt x="26670" y="76200"/>
                  </a:lnTo>
                  <a:lnTo>
                    <a:pt x="26670" y="470154"/>
                  </a:lnTo>
                  <a:lnTo>
                    <a:pt x="49530" y="470154"/>
                  </a:lnTo>
                  <a:lnTo>
                    <a:pt x="49530" y="76200"/>
                  </a:lnTo>
                  <a:lnTo>
                    <a:pt x="76200" y="76200"/>
                  </a:lnTo>
                  <a:close/>
                </a:path>
                <a:path w="4280534" h="483235">
                  <a:moveTo>
                    <a:pt x="4280154" y="89154"/>
                  </a:moveTo>
                  <a:lnTo>
                    <a:pt x="4242054" y="12954"/>
                  </a:lnTo>
                  <a:lnTo>
                    <a:pt x="4203954" y="89154"/>
                  </a:lnTo>
                  <a:lnTo>
                    <a:pt x="4230611" y="89154"/>
                  </a:lnTo>
                  <a:lnTo>
                    <a:pt x="4230611" y="483108"/>
                  </a:lnTo>
                  <a:lnTo>
                    <a:pt x="4252709" y="483108"/>
                  </a:lnTo>
                  <a:lnTo>
                    <a:pt x="4252709" y="89154"/>
                  </a:lnTo>
                  <a:lnTo>
                    <a:pt x="4280154" y="89154"/>
                  </a:lnTo>
                  <a:close/>
                </a:path>
              </a:pathLst>
            </a:custGeom>
            <a:solidFill>
              <a:srgbClr val="000000"/>
            </a:solidFill>
          </p:spPr>
          <p:txBody>
            <a:bodyPr wrap="square" lIns="0" tIns="0" rIns="0" bIns="0" rtlCol="0"/>
            <a:lstStyle/>
            <a:p>
              <a:endParaRPr/>
            </a:p>
          </p:txBody>
        </p:sp>
        <p:sp>
          <p:nvSpPr>
            <p:cNvPr id="42" name="object 42"/>
            <p:cNvSpPr/>
            <p:nvPr/>
          </p:nvSpPr>
          <p:spPr>
            <a:xfrm>
              <a:off x="4408817" y="3209544"/>
              <a:ext cx="4226560" cy="506730"/>
            </a:xfrm>
            <a:custGeom>
              <a:avLst/>
              <a:gdLst/>
              <a:ahLst/>
              <a:cxnLst/>
              <a:rect l="l" t="t" r="r" b="b"/>
              <a:pathLst>
                <a:path w="4226559" h="506729">
                  <a:moveTo>
                    <a:pt x="0" y="0"/>
                  </a:moveTo>
                  <a:lnTo>
                    <a:pt x="0" y="506730"/>
                  </a:lnTo>
                </a:path>
                <a:path w="4226559" h="506729">
                  <a:moveTo>
                    <a:pt x="942593" y="0"/>
                  </a:moveTo>
                  <a:lnTo>
                    <a:pt x="942593" y="506730"/>
                  </a:lnTo>
                </a:path>
                <a:path w="4226559" h="506729">
                  <a:moveTo>
                    <a:pt x="3276599" y="0"/>
                  </a:moveTo>
                  <a:lnTo>
                    <a:pt x="3276599" y="506729"/>
                  </a:lnTo>
                </a:path>
                <a:path w="4226559" h="506729">
                  <a:moveTo>
                    <a:pt x="3742931" y="0"/>
                  </a:moveTo>
                  <a:lnTo>
                    <a:pt x="3742931" y="506729"/>
                  </a:lnTo>
                </a:path>
                <a:path w="4226559" h="506729">
                  <a:moveTo>
                    <a:pt x="466343" y="0"/>
                  </a:moveTo>
                  <a:lnTo>
                    <a:pt x="466343" y="506730"/>
                  </a:lnTo>
                </a:path>
                <a:path w="4226559" h="506729">
                  <a:moveTo>
                    <a:pt x="4226051" y="0"/>
                  </a:moveTo>
                  <a:lnTo>
                    <a:pt x="4226051" y="506729"/>
                  </a:lnTo>
                </a:path>
                <a:path w="4226559" h="506729">
                  <a:moveTo>
                    <a:pt x="941069" y="493776"/>
                  </a:moveTo>
                  <a:lnTo>
                    <a:pt x="3288779" y="493775"/>
                  </a:lnTo>
                </a:path>
              </a:pathLst>
            </a:custGeom>
            <a:ln w="25400">
              <a:solidFill>
                <a:srgbClr val="000000"/>
              </a:solidFill>
            </a:ln>
          </p:spPr>
          <p:txBody>
            <a:bodyPr wrap="square" lIns="0" tIns="0" rIns="0" bIns="0" rtlCol="0"/>
            <a:lstStyle/>
            <a:p>
              <a:endParaRPr/>
            </a:p>
          </p:txBody>
        </p:sp>
      </p:grpSp>
      <p:sp>
        <p:nvSpPr>
          <p:cNvPr id="43" name="object 43"/>
          <p:cNvSpPr txBox="1"/>
          <p:nvPr/>
        </p:nvSpPr>
        <p:spPr>
          <a:xfrm>
            <a:off x="7751197" y="4355846"/>
            <a:ext cx="1235710"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Tahoma"/>
                <a:cs typeface="Tahoma"/>
              </a:rPr>
              <a:t>Goes</a:t>
            </a:r>
            <a:r>
              <a:rPr sz="1400" b="1" spc="-25" dirty="0">
                <a:latin typeface="Tahoma"/>
                <a:cs typeface="Tahoma"/>
              </a:rPr>
              <a:t> </a:t>
            </a:r>
            <a:r>
              <a:rPr sz="1400" b="1" dirty="0">
                <a:latin typeface="Tahoma"/>
                <a:cs typeface="Tahoma"/>
              </a:rPr>
              <a:t>out</a:t>
            </a:r>
            <a:r>
              <a:rPr sz="1400" b="1" spc="-25" dirty="0">
                <a:latin typeface="Tahoma"/>
                <a:cs typeface="Tahoma"/>
              </a:rPr>
              <a:t> </a:t>
            </a:r>
            <a:r>
              <a:rPr sz="1400" b="1" dirty="0">
                <a:latin typeface="Tahoma"/>
                <a:cs typeface="Tahoma"/>
              </a:rPr>
              <a:t>first</a:t>
            </a:r>
            <a:endParaRPr sz="1400">
              <a:latin typeface="Tahoma"/>
              <a:cs typeface="Tahoma"/>
            </a:endParaRPr>
          </a:p>
        </p:txBody>
      </p:sp>
      <p:sp>
        <p:nvSpPr>
          <p:cNvPr id="44" name="object 44"/>
          <p:cNvSpPr txBox="1"/>
          <p:nvPr/>
        </p:nvSpPr>
        <p:spPr>
          <a:xfrm>
            <a:off x="3389513" y="4355846"/>
            <a:ext cx="1196340"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Tahoma"/>
                <a:cs typeface="Tahoma"/>
              </a:rPr>
              <a:t>Goes</a:t>
            </a:r>
            <a:r>
              <a:rPr sz="1400" b="1" spc="-30" dirty="0">
                <a:latin typeface="Tahoma"/>
                <a:cs typeface="Tahoma"/>
              </a:rPr>
              <a:t> </a:t>
            </a:r>
            <a:r>
              <a:rPr sz="1400" b="1" dirty="0">
                <a:latin typeface="Tahoma"/>
                <a:cs typeface="Tahoma"/>
              </a:rPr>
              <a:t>out</a:t>
            </a:r>
            <a:r>
              <a:rPr sz="1400" b="1" spc="-25" dirty="0">
                <a:latin typeface="Tahoma"/>
                <a:cs typeface="Tahoma"/>
              </a:rPr>
              <a:t> </a:t>
            </a:r>
            <a:r>
              <a:rPr sz="1400" b="1" dirty="0">
                <a:latin typeface="Tahoma"/>
                <a:cs typeface="Tahoma"/>
              </a:rPr>
              <a:t>last</a:t>
            </a:r>
            <a:endParaRPr sz="14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956951" y="1083055"/>
            <a:ext cx="1875789"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4" name="object 4"/>
          <p:cNvSpPr txBox="1"/>
          <p:nvPr/>
        </p:nvSpPr>
        <p:spPr>
          <a:xfrm>
            <a:off x="919613" y="2908046"/>
            <a:ext cx="1950720" cy="1062355"/>
          </a:xfrm>
          <a:prstGeom prst="rect">
            <a:avLst/>
          </a:prstGeom>
        </p:spPr>
        <p:txBody>
          <a:bodyPr vert="horz" wrap="square" lIns="0" tIns="12700" rIns="0" bIns="0" rtlCol="0">
            <a:spAutoFit/>
          </a:bodyPr>
          <a:lstStyle/>
          <a:p>
            <a:pPr marR="5080" algn="ctr">
              <a:lnSpc>
                <a:spcPct val="100000"/>
              </a:lnSpc>
              <a:spcBef>
                <a:spcPts val="100"/>
              </a:spcBef>
            </a:pPr>
            <a:r>
              <a:rPr sz="2400" spc="-5" dirty="0">
                <a:solidFill>
                  <a:srgbClr val="FFFFFF"/>
                </a:solidFill>
                <a:latin typeface="Tahoma"/>
                <a:cs typeface="Tahoma"/>
              </a:rPr>
              <a:t>Start</a:t>
            </a:r>
            <a:r>
              <a:rPr sz="2400" spc="-35" dirty="0">
                <a:solidFill>
                  <a:srgbClr val="FFFFFF"/>
                </a:solidFill>
                <a:latin typeface="Tahoma"/>
                <a:cs typeface="Tahoma"/>
              </a:rPr>
              <a:t> </a:t>
            </a:r>
            <a:r>
              <a:rPr sz="2400" dirty="0">
                <a:solidFill>
                  <a:srgbClr val="FFFFFF"/>
                </a:solidFill>
                <a:latin typeface="Tahoma"/>
                <a:cs typeface="Tahoma"/>
              </a:rPr>
              <a:t>and</a:t>
            </a:r>
            <a:r>
              <a:rPr sz="2400" spc="-35" dirty="0">
                <a:solidFill>
                  <a:srgbClr val="FFFFFF"/>
                </a:solidFill>
                <a:latin typeface="Tahoma"/>
                <a:cs typeface="Tahoma"/>
              </a:rPr>
              <a:t> </a:t>
            </a:r>
            <a:r>
              <a:rPr sz="2400" spc="-5" dirty="0">
                <a:solidFill>
                  <a:srgbClr val="FFFFFF"/>
                </a:solidFill>
                <a:latin typeface="Tahoma"/>
                <a:cs typeface="Tahoma"/>
              </a:rPr>
              <a:t>Stop </a:t>
            </a:r>
            <a:r>
              <a:rPr sz="2400" spc="-735" dirty="0">
                <a:solidFill>
                  <a:srgbClr val="FFFFFF"/>
                </a:solidFill>
                <a:latin typeface="Tahoma"/>
                <a:cs typeface="Tahoma"/>
              </a:rPr>
              <a:t> </a:t>
            </a:r>
            <a:r>
              <a:rPr sz="2400" spc="-5" dirty="0">
                <a:solidFill>
                  <a:srgbClr val="FFFFFF"/>
                </a:solidFill>
                <a:latin typeface="Tahoma"/>
                <a:cs typeface="Tahoma"/>
              </a:rPr>
              <a:t>Bits</a:t>
            </a:r>
            <a:endParaRPr sz="2400">
              <a:latin typeface="Tahoma"/>
              <a:cs typeface="Tahoma"/>
            </a:endParaRPr>
          </a:p>
          <a:p>
            <a:pPr marR="5715" algn="ctr">
              <a:lnSpc>
                <a:spcPct val="100000"/>
              </a:lnSpc>
            </a:pPr>
            <a:r>
              <a:rPr sz="2000" spc="-5" dirty="0">
                <a:solidFill>
                  <a:srgbClr val="FFFFFF"/>
                </a:solidFill>
                <a:latin typeface="Tahoma"/>
                <a:cs typeface="Tahoma"/>
              </a:rPr>
              <a:t>(cont’)</a:t>
            </a:r>
            <a:endParaRPr sz="2000">
              <a:latin typeface="Tahoma"/>
              <a:cs typeface="Tahoma"/>
            </a:endParaRPr>
          </a:p>
        </p:txBody>
      </p:sp>
      <p:sp>
        <p:nvSpPr>
          <p:cNvPr id="5" name="object 5"/>
          <p:cNvSpPr txBox="1"/>
          <p:nvPr/>
        </p:nvSpPr>
        <p:spPr>
          <a:xfrm>
            <a:off x="3140335" y="740917"/>
            <a:ext cx="6316980" cy="2522614"/>
          </a:xfrm>
          <a:prstGeom prst="rect">
            <a:avLst/>
          </a:prstGeom>
        </p:spPr>
        <p:txBody>
          <a:bodyPr vert="horz" wrap="square" lIns="0" tIns="98425" rIns="0" bIns="0" rtlCol="0">
            <a:spAutoFit/>
          </a:bodyPr>
          <a:lstStyle/>
          <a:p>
            <a:pPr marL="755650" marR="104775" lvl="1" indent="-285750">
              <a:lnSpc>
                <a:spcPct val="79800"/>
              </a:lnSpc>
              <a:spcBef>
                <a:spcPts val="555"/>
              </a:spcBef>
              <a:buClr>
                <a:srgbClr val="FF0000"/>
              </a:buClr>
              <a:buSzPct val="75000"/>
              <a:buFont typeface="Wingdings"/>
              <a:buChar char=""/>
              <a:tabLst>
                <a:tab pos="755650" algn="l"/>
              </a:tabLst>
            </a:pPr>
            <a:r>
              <a:rPr sz="2400" dirty="0" smtClean="0">
                <a:solidFill>
                  <a:srgbClr val="545471"/>
                </a:solidFill>
                <a:latin typeface="Tahoma"/>
                <a:cs typeface="Tahoma"/>
              </a:rPr>
              <a:t>25</a:t>
            </a:r>
            <a:r>
              <a:rPr sz="2400" dirty="0">
                <a:solidFill>
                  <a:srgbClr val="545471"/>
                </a:solidFill>
                <a:latin typeface="Tahoma"/>
                <a:cs typeface="Tahoma"/>
              </a:rPr>
              <a:t>%</a:t>
            </a:r>
            <a:r>
              <a:rPr sz="2400" spc="10" dirty="0">
                <a:solidFill>
                  <a:srgbClr val="545471"/>
                </a:solidFill>
                <a:latin typeface="Tahoma"/>
                <a:cs typeface="Tahoma"/>
              </a:rPr>
              <a:t> </a:t>
            </a:r>
            <a:r>
              <a:rPr sz="2400" spc="-5" dirty="0">
                <a:solidFill>
                  <a:srgbClr val="545471"/>
                </a:solidFill>
                <a:latin typeface="Tahoma"/>
                <a:cs typeface="Tahoma"/>
              </a:rPr>
              <a:t>overhead,</a:t>
            </a:r>
            <a:r>
              <a:rPr sz="2400" spc="5" dirty="0">
                <a:solidFill>
                  <a:srgbClr val="545471"/>
                </a:solidFill>
                <a:latin typeface="Tahoma"/>
                <a:cs typeface="Tahoma"/>
              </a:rPr>
              <a:t> </a:t>
            </a:r>
            <a:r>
              <a:rPr sz="2400" spc="-5" dirty="0">
                <a:solidFill>
                  <a:srgbClr val="545471"/>
                </a:solidFill>
                <a:latin typeface="Tahoma"/>
                <a:cs typeface="Tahoma"/>
              </a:rPr>
              <a:t>i.e.</a:t>
            </a:r>
            <a:r>
              <a:rPr sz="2400" spc="10" dirty="0">
                <a:solidFill>
                  <a:srgbClr val="545471"/>
                </a:solidFill>
                <a:latin typeface="Tahoma"/>
                <a:cs typeface="Tahoma"/>
              </a:rPr>
              <a:t> </a:t>
            </a:r>
            <a:r>
              <a:rPr sz="2400" spc="-5" dirty="0">
                <a:solidFill>
                  <a:srgbClr val="545471"/>
                </a:solidFill>
                <a:latin typeface="Tahoma"/>
                <a:cs typeface="Tahoma"/>
              </a:rPr>
              <a:t>each</a:t>
            </a:r>
            <a:r>
              <a:rPr sz="2400" spc="5" dirty="0">
                <a:solidFill>
                  <a:srgbClr val="545471"/>
                </a:solidFill>
                <a:latin typeface="Tahoma"/>
                <a:cs typeface="Tahoma"/>
              </a:rPr>
              <a:t> </a:t>
            </a:r>
            <a:r>
              <a:rPr sz="2400" spc="-5" dirty="0">
                <a:solidFill>
                  <a:srgbClr val="545471"/>
                </a:solidFill>
                <a:latin typeface="Tahoma"/>
                <a:cs typeface="Tahoma"/>
              </a:rPr>
              <a:t>8-bit </a:t>
            </a:r>
            <a:r>
              <a:rPr sz="2400" spc="-735" dirty="0">
                <a:solidFill>
                  <a:srgbClr val="545471"/>
                </a:solidFill>
                <a:latin typeface="Tahoma"/>
                <a:cs typeface="Tahoma"/>
              </a:rPr>
              <a:t> </a:t>
            </a:r>
            <a:r>
              <a:rPr sz="2400" spc="-5" dirty="0">
                <a:solidFill>
                  <a:srgbClr val="545471"/>
                </a:solidFill>
                <a:latin typeface="Tahoma"/>
                <a:cs typeface="Tahoma"/>
              </a:rPr>
              <a:t>character with</a:t>
            </a:r>
            <a:r>
              <a:rPr sz="2400" dirty="0">
                <a:solidFill>
                  <a:srgbClr val="545471"/>
                </a:solidFill>
                <a:latin typeface="Tahoma"/>
                <a:cs typeface="Tahoma"/>
              </a:rPr>
              <a:t> an </a:t>
            </a:r>
            <a:r>
              <a:rPr sz="2400" spc="-5" dirty="0">
                <a:solidFill>
                  <a:srgbClr val="545471"/>
                </a:solidFill>
                <a:latin typeface="Tahoma"/>
                <a:cs typeface="Tahoma"/>
              </a:rPr>
              <a:t>extra</a:t>
            </a:r>
            <a:r>
              <a:rPr sz="2400" dirty="0">
                <a:solidFill>
                  <a:srgbClr val="545471"/>
                </a:solidFill>
                <a:latin typeface="Tahoma"/>
                <a:cs typeface="Tahoma"/>
              </a:rPr>
              <a:t> 2 </a:t>
            </a:r>
            <a:r>
              <a:rPr sz="2400" spc="-5" dirty="0">
                <a:solidFill>
                  <a:srgbClr val="545471"/>
                </a:solidFill>
                <a:latin typeface="Tahoma"/>
                <a:cs typeface="Tahoma"/>
              </a:rPr>
              <a:t>bits</a:t>
            </a:r>
            <a:endParaRPr sz="2400" dirty="0">
              <a:latin typeface="Tahoma"/>
              <a:cs typeface="Tahoma"/>
            </a:endParaRPr>
          </a:p>
          <a:p>
            <a:pPr marL="355600" marR="78105" indent="-342900">
              <a:lnSpc>
                <a:spcPct val="79900"/>
              </a:lnSpc>
              <a:spcBef>
                <a:spcPts val="700"/>
              </a:spcBef>
              <a:buClr>
                <a:srgbClr val="FF0000"/>
              </a:buClr>
              <a:buSzPct val="60714"/>
              <a:buFont typeface="Wingdings"/>
              <a:buChar char=""/>
              <a:tabLst>
                <a:tab pos="354965" algn="l"/>
                <a:tab pos="355600" algn="l"/>
              </a:tabLst>
            </a:pPr>
            <a:r>
              <a:rPr lang="en-US" sz="2800" dirty="0" smtClean="0">
                <a:latin typeface="Tahoma"/>
                <a:cs typeface="Tahoma"/>
              </a:rPr>
              <a:t>M</a:t>
            </a:r>
            <a:r>
              <a:rPr sz="2800" dirty="0" smtClean="0">
                <a:latin typeface="Tahoma"/>
                <a:cs typeface="Tahoma"/>
              </a:rPr>
              <a:t>aintain </a:t>
            </a:r>
            <a:r>
              <a:rPr sz="2800" spc="-860" dirty="0" smtClean="0">
                <a:latin typeface="Tahoma"/>
                <a:cs typeface="Tahoma"/>
              </a:rPr>
              <a:t> </a:t>
            </a:r>
            <a:r>
              <a:rPr sz="2800" dirty="0">
                <a:latin typeface="Tahoma"/>
                <a:cs typeface="Tahoma"/>
              </a:rPr>
              <a:t>data integrity, </a:t>
            </a:r>
            <a:endParaRPr lang="en-US" sz="2800" dirty="0" smtClean="0">
              <a:latin typeface="Tahoma"/>
              <a:cs typeface="Tahoma"/>
            </a:endParaRPr>
          </a:p>
          <a:p>
            <a:pPr marL="812800" marR="78105" lvl="1" indent="-342900">
              <a:lnSpc>
                <a:spcPct val="79900"/>
              </a:lnSpc>
              <a:spcBef>
                <a:spcPts val="700"/>
              </a:spcBef>
              <a:buClr>
                <a:srgbClr val="FF0000"/>
              </a:buClr>
              <a:buSzPct val="60714"/>
              <a:buFont typeface="Wingdings"/>
              <a:buChar char=""/>
              <a:tabLst>
                <a:tab pos="354965" algn="l"/>
                <a:tab pos="355600" algn="l"/>
              </a:tabLst>
            </a:pPr>
            <a:r>
              <a:rPr sz="2800" dirty="0" smtClean="0">
                <a:latin typeface="Tahoma"/>
                <a:cs typeface="Tahoma"/>
              </a:rPr>
              <a:t>the </a:t>
            </a:r>
            <a:r>
              <a:rPr sz="2800" dirty="0">
                <a:latin typeface="Tahoma"/>
                <a:cs typeface="Tahoma"/>
              </a:rPr>
              <a:t>parity bit </a:t>
            </a:r>
            <a:r>
              <a:rPr lang="en-US" sz="2800" dirty="0" smtClean="0">
                <a:latin typeface="Tahoma"/>
                <a:cs typeface="Tahoma"/>
              </a:rPr>
              <a:t>is added</a:t>
            </a:r>
            <a:endParaRPr sz="2800" dirty="0">
              <a:latin typeface="Tahoma"/>
              <a:cs typeface="Tahoma"/>
            </a:endParaRPr>
          </a:p>
          <a:p>
            <a:pPr marL="755650" marR="249554" lvl="1" indent="-285750">
              <a:lnSpc>
                <a:spcPct val="79800"/>
              </a:lnSpc>
              <a:spcBef>
                <a:spcPts val="560"/>
              </a:spcBef>
              <a:buClr>
                <a:srgbClr val="FF0000"/>
              </a:buClr>
              <a:buSzPct val="75000"/>
              <a:buFont typeface="Wingdings"/>
              <a:buChar char=""/>
              <a:tabLst>
                <a:tab pos="755650" algn="l"/>
              </a:tabLst>
            </a:pPr>
            <a:r>
              <a:rPr sz="2400" dirty="0">
                <a:solidFill>
                  <a:srgbClr val="545471"/>
                </a:solidFill>
                <a:latin typeface="Tahoma"/>
                <a:cs typeface="Tahoma"/>
              </a:rPr>
              <a:t>UART</a:t>
            </a:r>
            <a:r>
              <a:rPr sz="2400" spc="-5" dirty="0">
                <a:solidFill>
                  <a:srgbClr val="545471"/>
                </a:solidFill>
                <a:latin typeface="Tahoma"/>
                <a:cs typeface="Tahoma"/>
              </a:rPr>
              <a:t> chips</a:t>
            </a:r>
            <a:r>
              <a:rPr sz="2400" dirty="0">
                <a:solidFill>
                  <a:srgbClr val="545471"/>
                </a:solidFill>
                <a:latin typeface="Tahoma"/>
                <a:cs typeface="Tahoma"/>
              </a:rPr>
              <a:t> allow </a:t>
            </a:r>
            <a:r>
              <a:rPr sz="2400" spc="-5" dirty="0">
                <a:solidFill>
                  <a:srgbClr val="545471"/>
                </a:solidFill>
                <a:latin typeface="Tahoma"/>
                <a:cs typeface="Tahoma"/>
              </a:rPr>
              <a:t>programming</a:t>
            </a:r>
            <a:r>
              <a:rPr sz="2400" dirty="0">
                <a:solidFill>
                  <a:srgbClr val="545471"/>
                </a:solidFill>
                <a:latin typeface="Tahoma"/>
                <a:cs typeface="Tahoma"/>
              </a:rPr>
              <a:t> </a:t>
            </a:r>
            <a:r>
              <a:rPr sz="2400" spc="-5" dirty="0">
                <a:solidFill>
                  <a:srgbClr val="545471"/>
                </a:solidFill>
                <a:latin typeface="Tahoma"/>
                <a:cs typeface="Tahoma"/>
              </a:rPr>
              <a:t>of</a:t>
            </a:r>
            <a:r>
              <a:rPr sz="2400" dirty="0">
                <a:solidFill>
                  <a:srgbClr val="545471"/>
                </a:solidFill>
                <a:latin typeface="Tahoma"/>
                <a:cs typeface="Tahoma"/>
              </a:rPr>
              <a:t> </a:t>
            </a:r>
            <a:r>
              <a:rPr sz="2400" spc="-5" dirty="0">
                <a:solidFill>
                  <a:srgbClr val="545471"/>
                </a:solidFill>
                <a:latin typeface="Tahoma"/>
                <a:cs typeface="Tahoma"/>
              </a:rPr>
              <a:t>the </a:t>
            </a:r>
            <a:r>
              <a:rPr sz="2400" dirty="0">
                <a:solidFill>
                  <a:srgbClr val="545471"/>
                </a:solidFill>
                <a:latin typeface="Tahoma"/>
                <a:cs typeface="Tahoma"/>
              </a:rPr>
              <a:t> </a:t>
            </a:r>
            <a:r>
              <a:rPr sz="2400" spc="-5" dirty="0">
                <a:solidFill>
                  <a:srgbClr val="545471"/>
                </a:solidFill>
                <a:latin typeface="Tahoma"/>
                <a:cs typeface="Tahoma"/>
              </a:rPr>
              <a:t>parity bit</a:t>
            </a:r>
            <a:r>
              <a:rPr sz="2400" dirty="0">
                <a:solidFill>
                  <a:srgbClr val="545471"/>
                </a:solidFill>
                <a:latin typeface="Tahoma"/>
                <a:cs typeface="Tahoma"/>
              </a:rPr>
              <a:t> </a:t>
            </a:r>
            <a:r>
              <a:rPr sz="2400" spc="-5" dirty="0">
                <a:solidFill>
                  <a:srgbClr val="545471"/>
                </a:solidFill>
                <a:latin typeface="Tahoma"/>
                <a:cs typeface="Tahoma"/>
              </a:rPr>
              <a:t>for</a:t>
            </a:r>
            <a:r>
              <a:rPr sz="2400" dirty="0">
                <a:solidFill>
                  <a:srgbClr val="545471"/>
                </a:solidFill>
                <a:latin typeface="Tahoma"/>
                <a:cs typeface="Tahoma"/>
              </a:rPr>
              <a:t> </a:t>
            </a:r>
            <a:r>
              <a:rPr sz="2400" spc="-5" dirty="0">
                <a:solidFill>
                  <a:srgbClr val="545471"/>
                </a:solidFill>
                <a:latin typeface="Tahoma"/>
                <a:cs typeface="Tahoma"/>
              </a:rPr>
              <a:t>odd-,</a:t>
            </a:r>
            <a:r>
              <a:rPr sz="2400" dirty="0">
                <a:solidFill>
                  <a:srgbClr val="545471"/>
                </a:solidFill>
                <a:latin typeface="Tahoma"/>
                <a:cs typeface="Tahoma"/>
              </a:rPr>
              <a:t> </a:t>
            </a:r>
            <a:r>
              <a:rPr sz="2400" spc="-5" dirty="0">
                <a:solidFill>
                  <a:srgbClr val="545471"/>
                </a:solidFill>
                <a:latin typeface="Tahoma"/>
                <a:cs typeface="Tahoma"/>
              </a:rPr>
              <a:t>even-,</a:t>
            </a:r>
            <a:r>
              <a:rPr sz="2400" dirty="0">
                <a:solidFill>
                  <a:srgbClr val="545471"/>
                </a:solidFill>
                <a:latin typeface="Tahoma"/>
                <a:cs typeface="Tahoma"/>
              </a:rPr>
              <a:t> and</a:t>
            </a:r>
            <a:r>
              <a:rPr sz="2400" spc="-5" dirty="0">
                <a:solidFill>
                  <a:srgbClr val="545471"/>
                </a:solidFill>
                <a:latin typeface="Tahoma"/>
                <a:cs typeface="Tahoma"/>
              </a:rPr>
              <a:t> no-parity </a:t>
            </a:r>
            <a:r>
              <a:rPr sz="2400" spc="-735" dirty="0">
                <a:solidFill>
                  <a:srgbClr val="545471"/>
                </a:solidFill>
                <a:latin typeface="Tahoma"/>
                <a:cs typeface="Tahoma"/>
              </a:rPr>
              <a:t> </a:t>
            </a:r>
            <a:r>
              <a:rPr sz="2400" spc="-10" dirty="0">
                <a:solidFill>
                  <a:srgbClr val="545471"/>
                </a:solidFill>
                <a:latin typeface="Tahoma"/>
                <a:cs typeface="Tahoma"/>
              </a:rPr>
              <a:t>options</a:t>
            </a:r>
            <a:endParaRPr sz="240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841" y="377952"/>
            <a:ext cx="2195830" cy="6193155"/>
          </a:xfrm>
          <a:custGeom>
            <a:avLst/>
            <a:gdLst/>
            <a:ahLst/>
            <a:cxnLst/>
            <a:rect l="l" t="t" r="r" b="b"/>
            <a:pathLst>
              <a:path w="2195830" h="6193155">
                <a:moveTo>
                  <a:pt x="2195322" y="6192774"/>
                </a:moveTo>
                <a:lnTo>
                  <a:pt x="2195322" y="0"/>
                </a:lnTo>
                <a:lnTo>
                  <a:pt x="0" y="0"/>
                </a:lnTo>
                <a:lnTo>
                  <a:pt x="0" y="6192774"/>
                </a:lnTo>
                <a:lnTo>
                  <a:pt x="2195322" y="6192774"/>
                </a:lnTo>
                <a:close/>
              </a:path>
            </a:pathLst>
          </a:custGeom>
          <a:solidFill>
            <a:srgbClr val="FF0000"/>
          </a:solidFill>
        </p:spPr>
        <p:txBody>
          <a:bodyPr wrap="square" lIns="0" tIns="0" rIns="0" bIns="0" rtlCol="0"/>
          <a:lstStyle/>
          <a:p>
            <a:endParaRPr/>
          </a:p>
        </p:txBody>
      </p:sp>
      <p:sp>
        <p:nvSpPr>
          <p:cNvPr id="3" name="object 3"/>
          <p:cNvSpPr txBox="1"/>
          <p:nvPr/>
        </p:nvSpPr>
        <p:spPr>
          <a:xfrm>
            <a:off x="956951" y="1083055"/>
            <a:ext cx="1875789" cy="1486535"/>
          </a:xfrm>
          <a:prstGeom prst="rect">
            <a:avLst/>
          </a:prstGeom>
        </p:spPr>
        <p:txBody>
          <a:bodyPr vert="horz" wrap="square" lIns="0" tIns="12700" rIns="0" bIns="0" rtlCol="0">
            <a:spAutoFit/>
          </a:bodyPr>
          <a:lstStyle/>
          <a:p>
            <a:pPr marR="5080" indent="-635" algn="ctr">
              <a:lnSpc>
                <a:spcPct val="100000"/>
              </a:lnSpc>
              <a:spcBef>
                <a:spcPts val="100"/>
              </a:spcBef>
            </a:pPr>
            <a:r>
              <a:rPr sz="2400" spc="-5" dirty="0">
                <a:solidFill>
                  <a:srgbClr val="FFFFFF"/>
                </a:solidFill>
                <a:latin typeface="Tahoma"/>
                <a:cs typeface="Tahoma"/>
              </a:rPr>
              <a:t>BASICS OF </a:t>
            </a:r>
            <a:r>
              <a:rPr sz="2400" dirty="0">
                <a:solidFill>
                  <a:srgbClr val="FFFFFF"/>
                </a:solidFill>
                <a:latin typeface="Tahoma"/>
                <a:cs typeface="Tahoma"/>
              </a:rPr>
              <a:t> </a:t>
            </a:r>
            <a:r>
              <a:rPr sz="2400" spc="-5" dirty="0">
                <a:solidFill>
                  <a:srgbClr val="FFFFFF"/>
                </a:solidFill>
                <a:latin typeface="Tahoma"/>
                <a:cs typeface="Tahoma"/>
              </a:rPr>
              <a:t>SERIAL </a:t>
            </a:r>
            <a:r>
              <a:rPr sz="2400" dirty="0">
                <a:solidFill>
                  <a:srgbClr val="FFFFFF"/>
                </a:solidFill>
                <a:latin typeface="Tahoma"/>
                <a:cs typeface="Tahoma"/>
              </a:rPr>
              <a:t> </a:t>
            </a:r>
            <a:r>
              <a:rPr sz="2400" spc="-5" dirty="0">
                <a:solidFill>
                  <a:srgbClr val="FFFFFF"/>
                </a:solidFill>
                <a:latin typeface="Tahoma"/>
                <a:cs typeface="Tahoma"/>
              </a:rPr>
              <a:t>COMMUNICA-  TION</a:t>
            </a:r>
            <a:endParaRPr sz="2400">
              <a:latin typeface="Tahoma"/>
              <a:cs typeface="Tahoma"/>
            </a:endParaRPr>
          </a:p>
        </p:txBody>
      </p:sp>
      <p:sp>
        <p:nvSpPr>
          <p:cNvPr id="4" name="object 4"/>
          <p:cNvSpPr txBox="1"/>
          <p:nvPr/>
        </p:nvSpPr>
        <p:spPr>
          <a:xfrm>
            <a:off x="1013339" y="2908046"/>
            <a:ext cx="1857375" cy="756920"/>
          </a:xfrm>
          <a:prstGeom prst="rect">
            <a:avLst/>
          </a:prstGeom>
        </p:spPr>
        <p:txBody>
          <a:bodyPr vert="horz" wrap="square" lIns="0" tIns="12700" rIns="0" bIns="0" rtlCol="0">
            <a:spAutoFit/>
          </a:bodyPr>
          <a:lstStyle/>
          <a:p>
            <a:pPr marL="568960" marR="5080" indent="-569595">
              <a:lnSpc>
                <a:spcPct val="100000"/>
              </a:lnSpc>
              <a:spcBef>
                <a:spcPts val="100"/>
              </a:spcBef>
            </a:pPr>
            <a:r>
              <a:rPr sz="2400" spc="-5" dirty="0">
                <a:solidFill>
                  <a:srgbClr val="FFFFFF"/>
                </a:solidFill>
                <a:latin typeface="Tahoma"/>
                <a:cs typeface="Tahoma"/>
              </a:rPr>
              <a:t>Data </a:t>
            </a:r>
            <a:r>
              <a:rPr sz="2400" spc="-10" dirty="0">
                <a:solidFill>
                  <a:srgbClr val="FFFFFF"/>
                </a:solidFill>
                <a:latin typeface="Tahoma"/>
                <a:cs typeface="Tahoma"/>
              </a:rPr>
              <a:t>Transfer </a:t>
            </a:r>
            <a:r>
              <a:rPr sz="2400" spc="-735" dirty="0">
                <a:solidFill>
                  <a:srgbClr val="FFFFFF"/>
                </a:solidFill>
                <a:latin typeface="Tahoma"/>
                <a:cs typeface="Tahoma"/>
              </a:rPr>
              <a:t> </a:t>
            </a:r>
            <a:r>
              <a:rPr sz="2400" spc="-5" dirty="0">
                <a:solidFill>
                  <a:srgbClr val="FFFFFF"/>
                </a:solidFill>
                <a:latin typeface="Tahoma"/>
                <a:cs typeface="Tahoma"/>
              </a:rPr>
              <a:t>Rate</a:t>
            </a:r>
            <a:endParaRPr sz="2400">
              <a:latin typeface="Tahoma"/>
              <a:cs typeface="Tahoma"/>
            </a:endParaRPr>
          </a:p>
        </p:txBody>
      </p:sp>
      <p:sp>
        <p:nvSpPr>
          <p:cNvPr id="5" name="object 5"/>
          <p:cNvSpPr txBox="1"/>
          <p:nvPr/>
        </p:nvSpPr>
        <p:spPr>
          <a:xfrm>
            <a:off x="3140335" y="753872"/>
            <a:ext cx="6654800" cy="1680332"/>
          </a:xfrm>
          <a:prstGeom prst="rect">
            <a:avLst/>
          </a:prstGeom>
        </p:spPr>
        <p:txBody>
          <a:bodyPr vert="horz" wrap="square" lIns="0" tIns="107315" rIns="0" bIns="0" rtlCol="0">
            <a:spAutoFit/>
          </a:bodyPr>
          <a:lstStyle/>
          <a:p>
            <a:pPr marL="355600" marR="5080" indent="-342900">
              <a:lnSpc>
                <a:spcPct val="77900"/>
              </a:lnSpc>
              <a:spcBef>
                <a:spcPts val="845"/>
              </a:spcBef>
              <a:buClr>
                <a:srgbClr val="FF0000"/>
              </a:buClr>
              <a:buSzPct val="60714"/>
              <a:buFont typeface="Wingdings"/>
              <a:buChar char=""/>
              <a:tabLst>
                <a:tab pos="354965" algn="l"/>
                <a:tab pos="355600" algn="l"/>
              </a:tabLst>
            </a:pPr>
            <a:r>
              <a:rPr sz="2800" dirty="0">
                <a:latin typeface="Tahoma"/>
                <a:cs typeface="Tahoma"/>
              </a:rPr>
              <a:t>The rate of data transfer </a:t>
            </a:r>
            <a:r>
              <a:rPr lang="en-US" sz="2800" dirty="0" smtClean="0">
                <a:latin typeface="Tahoma"/>
                <a:cs typeface="Tahoma"/>
              </a:rPr>
              <a:t>(bps)</a:t>
            </a:r>
          </a:p>
          <a:p>
            <a:pPr marL="355600" marR="5080" indent="-342900">
              <a:lnSpc>
                <a:spcPct val="77900"/>
              </a:lnSpc>
              <a:spcBef>
                <a:spcPts val="845"/>
              </a:spcBef>
              <a:buClr>
                <a:srgbClr val="FF0000"/>
              </a:buClr>
              <a:buSzPct val="60714"/>
              <a:buFont typeface="Wingdings"/>
              <a:buChar char=""/>
              <a:tabLst>
                <a:tab pos="354965" algn="l"/>
                <a:tab pos="355600" algn="l"/>
              </a:tabLst>
            </a:pPr>
            <a:r>
              <a:rPr sz="2950" spc="-85" dirty="0" smtClean="0">
                <a:latin typeface="Tahoma"/>
                <a:cs typeface="Tahoma"/>
              </a:rPr>
              <a:t>baud</a:t>
            </a:r>
            <a:r>
              <a:rPr sz="2950" spc="-50" dirty="0" smtClean="0">
                <a:latin typeface="Tahoma"/>
                <a:cs typeface="Tahoma"/>
              </a:rPr>
              <a:t> </a:t>
            </a:r>
            <a:r>
              <a:rPr sz="2950" spc="-70" dirty="0" smtClean="0">
                <a:latin typeface="Tahoma"/>
                <a:cs typeface="Tahoma"/>
              </a:rPr>
              <a:t>rate</a:t>
            </a:r>
            <a:endParaRPr sz="2400" dirty="0">
              <a:latin typeface="Tahoma"/>
              <a:cs typeface="Tahoma"/>
            </a:endParaRPr>
          </a:p>
          <a:p>
            <a:pPr marL="355600" marR="351790" indent="-342900">
              <a:lnSpc>
                <a:spcPct val="79900"/>
              </a:lnSpc>
              <a:spcBef>
                <a:spcPts val="705"/>
              </a:spcBef>
              <a:buClr>
                <a:srgbClr val="FF0000"/>
              </a:buClr>
              <a:buSzPct val="60714"/>
              <a:buFont typeface="Wingdings"/>
              <a:buChar char=""/>
              <a:tabLst>
                <a:tab pos="354965" algn="l"/>
                <a:tab pos="355600" algn="l"/>
              </a:tabLst>
            </a:pPr>
            <a:r>
              <a:rPr sz="2800" dirty="0" smtClean="0">
                <a:latin typeface="Tahoma"/>
                <a:cs typeface="Tahoma"/>
              </a:rPr>
              <a:t>As </a:t>
            </a:r>
            <a:r>
              <a:rPr sz="2800" spc="-5" dirty="0">
                <a:latin typeface="Tahoma"/>
                <a:cs typeface="Tahoma"/>
              </a:rPr>
              <a:t>far </a:t>
            </a:r>
            <a:r>
              <a:rPr sz="2800" dirty="0">
                <a:latin typeface="Tahoma"/>
                <a:cs typeface="Tahoma"/>
              </a:rPr>
              <a:t>as </a:t>
            </a:r>
            <a:r>
              <a:rPr sz="2800" spc="-5" dirty="0">
                <a:latin typeface="Tahoma"/>
                <a:cs typeface="Tahoma"/>
              </a:rPr>
              <a:t>the conductor </a:t>
            </a:r>
            <a:r>
              <a:rPr sz="2800" dirty="0" smtClean="0">
                <a:latin typeface="Tahoma"/>
                <a:cs typeface="Tahoma"/>
              </a:rPr>
              <a:t>the</a:t>
            </a:r>
            <a:r>
              <a:rPr sz="2800" spc="-10" dirty="0" smtClean="0">
                <a:latin typeface="Tahoma"/>
                <a:cs typeface="Tahoma"/>
              </a:rPr>
              <a:t> </a:t>
            </a:r>
            <a:r>
              <a:rPr sz="2800" dirty="0">
                <a:latin typeface="Tahoma"/>
                <a:cs typeface="Tahoma"/>
              </a:rPr>
              <a:t>baud</a:t>
            </a:r>
            <a:r>
              <a:rPr sz="2800" spc="-10" dirty="0">
                <a:latin typeface="Tahoma"/>
                <a:cs typeface="Tahoma"/>
              </a:rPr>
              <a:t> </a:t>
            </a:r>
            <a:r>
              <a:rPr sz="2800" dirty="0">
                <a:latin typeface="Tahoma"/>
                <a:cs typeface="Tahoma"/>
              </a:rPr>
              <a:t>rate</a:t>
            </a:r>
            <a:r>
              <a:rPr sz="2800" spc="-10" dirty="0">
                <a:latin typeface="Tahoma"/>
                <a:cs typeface="Tahoma"/>
              </a:rPr>
              <a:t> </a:t>
            </a:r>
            <a:r>
              <a:rPr sz="2800" dirty="0">
                <a:latin typeface="Tahoma"/>
                <a:cs typeface="Tahoma"/>
              </a:rPr>
              <a:t>and</a:t>
            </a:r>
            <a:r>
              <a:rPr sz="2800" spc="-10" dirty="0">
                <a:latin typeface="Tahoma"/>
                <a:cs typeface="Tahoma"/>
              </a:rPr>
              <a:t> </a:t>
            </a:r>
            <a:r>
              <a:rPr sz="2800" dirty="0">
                <a:latin typeface="Tahoma"/>
                <a:cs typeface="Tahoma"/>
              </a:rPr>
              <a:t>bps</a:t>
            </a:r>
            <a:r>
              <a:rPr sz="2800" spc="-5" dirty="0">
                <a:latin typeface="Tahoma"/>
                <a:cs typeface="Tahoma"/>
              </a:rPr>
              <a:t> </a:t>
            </a:r>
            <a:r>
              <a:rPr sz="2800" dirty="0">
                <a:latin typeface="Tahoma"/>
                <a:cs typeface="Tahoma"/>
              </a:rPr>
              <a:t>are </a:t>
            </a:r>
            <a:r>
              <a:rPr sz="2800" spc="-860" dirty="0">
                <a:latin typeface="Tahoma"/>
                <a:cs typeface="Tahoma"/>
              </a:rPr>
              <a:t> </a:t>
            </a:r>
            <a:r>
              <a:rPr sz="2800" dirty="0">
                <a:latin typeface="Tahoma"/>
                <a:cs typeface="Tahoma"/>
              </a:rPr>
              <a:t>the </a:t>
            </a:r>
            <a:r>
              <a:rPr sz="2800" dirty="0" smtClean="0">
                <a:latin typeface="Tahoma"/>
                <a:cs typeface="Tahoma"/>
              </a:rPr>
              <a:t>same</a:t>
            </a:r>
            <a:r>
              <a:rPr lang="en-US" sz="2800" dirty="0" smtClean="0">
                <a:latin typeface="Tahoma"/>
                <a:cs typeface="Tahoma"/>
              </a:rPr>
              <a:t>.</a:t>
            </a:r>
            <a:endParaRPr sz="2800" dirty="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TotalTime>
  <Words>2231</Words>
  <Application>Microsoft Office PowerPoint</Application>
  <PresentationFormat>Custom</PresentationFormat>
  <Paragraphs>401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SERIAL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SERIAL  COMMUNICA-  TION  PROGRAMMING (cont’)</vt:lpstr>
      <vt:lpstr>PowerPoint Presentation</vt:lpstr>
      <vt:lpstr>PowerPoint Presentation</vt:lpstr>
      <vt:lpstr>PowerPoint Presentation</vt:lpstr>
      <vt:lpstr>SERIAL  COMMUNICA-  TION  PROGRAMMING</vt:lpstr>
      <vt:lpstr>PowerPoint Presentation</vt:lpstr>
      <vt:lpstr>SERIAL  COMMUNICA-  TION  PROGRAMMING</vt:lpstr>
      <vt:lpstr>Interrupt</vt:lpstr>
      <vt:lpstr>Polling </vt:lpstr>
      <vt:lpstr>Enabling and Disabling an Interrupt</vt:lpstr>
      <vt:lpstr>Interrupt service routine</vt:lpstr>
      <vt:lpstr>Interrupt service routine</vt:lpstr>
      <vt:lpstr>Interrupt Vector Table   </vt:lpstr>
      <vt:lpstr>Interrupt vector Table</vt:lpstr>
      <vt:lpstr>Steps to Execute an Interrupt</vt:lpstr>
      <vt:lpstr>PowerPoint Presentation</vt:lpstr>
      <vt:lpstr> Interrupt priority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COMMUNICATION</dc:title>
  <cp:lastModifiedBy>PC</cp:lastModifiedBy>
  <cp:revision>25</cp:revision>
  <dcterms:created xsi:type="dcterms:W3CDTF">2023-11-06T17:28:51Z</dcterms:created>
  <dcterms:modified xsi:type="dcterms:W3CDTF">2024-01-08T16:49:36Z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2023-11-06T00:00:00Z</vt:filetime>
  </property>
  <property fmtid="{D5CDD505-2E9C-101B-9397-08002B2CF9AE}" pid="3" name="Creator">
    <vt:lpwstr>PDFium</vt:lpwstr>
  </property>
  <property fmtid="{D5CDD505-2E9C-101B-9397-08002B2CF9AE}" pid="4" name="LastSaved">
    <vt:filetime>2023-11-06T00:00:00Z</vt:filetime>
  </property>
</Properties>
</file>