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03" r:id="rId35"/>
    <p:sldId id="304" r:id="rId36"/>
  </p:sldIdLst>
  <p:sldSz cx="9118600" cy="6845300"/>
  <p:notesSz cx="9118600" cy="684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1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0A30D-F41F-487D-93F6-A0C3276510E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51200"/>
            <a:ext cx="729615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5024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B9056-526E-491C-A371-8583B3E3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6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22043"/>
            <a:ext cx="7750810" cy="1437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33368"/>
            <a:ext cx="6383020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41" y="6240272"/>
            <a:ext cx="2216150" cy="586105"/>
          </a:xfrm>
          <a:custGeom>
            <a:avLst/>
            <a:gdLst/>
            <a:ahLst/>
            <a:cxnLst/>
            <a:rect l="l" t="t" r="r" b="b"/>
            <a:pathLst>
              <a:path w="2216150" h="586104">
                <a:moveTo>
                  <a:pt x="2215895" y="585977"/>
                </a:moveTo>
                <a:lnTo>
                  <a:pt x="2215895" y="0"/>
                </a:lnTo>
                <a:lnTo>
                  <a:pt x="0" y="0"/>
                </a:lnTo>
                <a:lnTo>
                  <a:pt x="0" y="585977"/>
                </a:lnTo>
                <a:lnTo>
                  <a:pt x="2215895" y="585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17813" y="6241796"/>
            <a:ext cx="6888480" cy="584835"/>
          </a:xfrm>
          <a:custGeom>
            <a:avLst/>
            <a:gdLst/>
            <a:ahLst/>
            <a:cxnLst/>
            <a:rect l="l" t="t" r="r" b="b"/>
            <a:pathLst>
              <a:path w="6888480" h="584834">
                <a:moveTo>
                  <a:pt x="6888479" y="584453"/>
                </a:moveTo>
                <a:lnTo>
                  <a:pt x="6888479" y="0"/>
                </a:lnTo>
                <a:lnTo>
                  <a:pt x="0" y="0"/>
                </a:lnTo>
                <a:lnTo>
                  <a:pt x="0" y="584453"/>
                </a:lnTo>
                <a:lnTo>
                  <a:pt x="6888479" y="5844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11717" y="6237223"/>
            <a:ext cx="1905" cy="598170"/>
          </a:xfrm>
          <a:custGeom>
            <a:avLst/>
            <a:gdLst/>
            <a:ahLst/>
            <a:cxnLst/>
            <a:rect l="l" t="t" r="r" b="b"/>
            <a:pathLst>
              <a:path w="1905" h="598170">
                <a:moveTo>
                  <a:pt x="1523" y="59817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136" y="6273799"/>
            <a:ext cx="573480" cy="53797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-14287" y="6228356"/>
            <a:ext cx="2227580" cy="0"/>
          </a:xfrm>
          <a:custGeom>
            <a:avLst/>
            <a:gdLst/>
            <a:ahLst/>
            <a:cxnLst/>
            <a:rect l="l" t="t" r="r" b="b"/>
            <a:pathLst>
              <a:path w="2227580">
                <a:moveTo>
                  <a:pt x="0" y="0"/>
                </a:moveTo>
                <a:lnTo>
                  <a:pt x="2227338" y="0"/>
                </a:lnTo>
              </a:path>
            </a:pathLst>
          </a:custGeom>
          <a:ln w="264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41" y="22351"/>
            <a:ext cx="2195830" cy="6193155"/>
          </a:xfrm>
          <a:custGeom>
            <a:avLst/>
            <a:gdLst/>
            <a:ahLst/>
            <a:cxnLst/>
            <a:rect l="l" t="t" r="r" b="b"/>
            <a:pathLst>
              <a:path w="2195830" h="6193155">
                <a:moveTo>
                  <a:pt x="2195322" y="6192774"/>
                </a:moveTo>
                <a:lnTo>
                  <a:pt x="2195322" y="0"/>
                </a:lnTo>
                <a:lnTo>
                  <a:pt x="0" y="0"/>
                </a:lnTo>
                <a:lnTo>
                  <a:pt x="0" y="6192774"/>
                </a:lnTo>
                <a:lnTo>
                  <a:pt x="2195322" y="61927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2782" y="394614"/>
            <a:ext cx="40398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8991" y="1135062"/>
            <a:ext cx="6292850" cy="336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97309" y="6289516"/>
            <a:ext cx="6068059" cy="50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81157" y="6434391"/>
            <a:ext cx="67056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229" smtClean="0"/>
              <a:t>HANEL</a:t>
            </a:r>
            <a:endParaRPr spc="-22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9201" y="6592528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220"/>
            <a:ext cx="5916930" cy="1021080"/>
          </a:xfrm>
          <a:custGeom>
            <a:avLst/>
            <a:gdLst/>
            <a:ahLst/>
            <a:cxnLst/>
            <a:rect l="l" t="t" r="r" b="b"/>
            <a:pathLst>
              <a:path w="5916930" h="1021079">
                <a:moveTo>
                  <a:pt x="0" y="1021080"/>
                </a:moveTo>
                <a:lnTo>
                  <a:pt x="5916561" y="1021080"/>
                </a:lnTo>
                <a:lnTo>
                  <a:pt x="5916561" y="0"/>
                </a:lnTo>
                <a:lnTo>
                  <a:pt x="0" y="0"/>
                </a:lnTo>
                <a:lnTo>
                  <a:pt x="0" y="10210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2671" y="1352295"/>
            <a:ext cx="39909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ahoma"/>
                <a:cs typeface="Tahoma"/>
              </a:rPr>
              <a:t>ARITHMETIC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&amp;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LOGIC </a:t>
            </a:r>
            <a:r>
              <a:rPr sz="2800" b="1" spc="-80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INSTRUCTIONS </a:t>
            </a:r>
            <a:r>
              <a:rPr sz="2800" b="1" dirty="0">
                <a:latin typeface="Tahoma"/>
                <a:cs typeface="Tahoma"/>
              </a:rPr>
              <a:t>AND </a:t>
            </a:r>
            <a:r>
              <a:rPr sz="2800" b="1" spc="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PROGRAMS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587" y="3058461"/>
            <a:ext cx="4738370" cy="99129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72085" indent="-635">
              <a:lnSpc>
                <a:spcPts val="2400"/>
              </a:lnSpc>
              <a:spcBef>
                <a:spcPts val="290"/>
              </a:spcBef>
            </a:pPr>
            <a:r>
              <a:rPr sz="2100" spc="-60" dirty="0">
                <a:latin typeface="Tahoma"/>
                <a:cs typeface="Tahoma"/>
              </a:rPr>
              <a:t>The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60" dirty="0">
                <a:latin typeface="Tahoma"/>
                <a:cs typeface="Tahoma"/>
              </a:rPr>
              <a:t>8051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Microcontroller </a:t>
            </a:r>
            <a:r>
              <a:rPr sz="2100" spc="-60" dirty="0">
                <a:latin typeface="Tahoma"/>
                <a:cs typeface="Tahoma"/>
              </a:rPr>
              <a:t>and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-60" dirty="0">
                <a:latin typeface="Tahoma"/>
                <a:cs typeface="Tahoma"/>
              </a:rPr>
              <a:t>Embedded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55" dirty="0">
                <a:latin typeface="Tahoma"/>
                <a:cs typeface="Tahoma"/>
              </a:rPr>
              <a:t>Systems: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Using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55" dirty="0">
                <a:latin typeface="Tahoma"/>
                <a:cs typeface="Tahoma"/>
              </a:rPr>
              <a:t>Assembly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spc="-60" dirty="0">
                <a:latin typeface="Tahoma"/>
                <a:cs typeface="Tahoma"/>
              </a:rPr>
              <a:t>and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65" dirty="0">
                <a:latin typeface="Tahoma"/>
                <a:cs typeface="Tahoma"/>
              </a:rPr>
              <a:t>C</a:t>
            </a:r>
            <a:endParaRPr sz="2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375" y="1822297"/>
            <a:ext cx="12700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  Division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782" y="456945"/>
            <a:ext cx="6544945" cy="172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725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8051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supports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over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division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only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6285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byte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assumed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unsigned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926465" algn="l"/>
                <a:tab pos="1840864" algn="l"/>
              </a:tabLst>
            </a:pPr>
            <a:r>
              <a:rPr sz="2400" spc="-5" dirty="0">
                <a:latin typeface="Courier New"/>
                <a:cs typeface="Courier New"/>
              </a:rPr>
              <a:t>DIV	AB	;divide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by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B,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A/B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4983" y="2434844"/>
            <a:ext cx="6493510" cy="1323340"/>
          </a:xfrm>
          <a:custGeom>
            <a:avLst/>
            <a:gdLst/>
            <a:ahLst/>
            <a:cxnLst/>
            <a:rect l="l" t="t" r="r" b="b"/>
            <a:pathLst>
              <a:path w="6493509" h="1323339">
                <a:moveTo>
                  <a:pt x="0" y="0"/>
                </a:moveTo>
                <a:lnTo>
                  <a:pt x="0" y="1322832"/>
                </a:lnTo>
                <a:lnTo>
                  <a:pt x="6493002" y="1322832"/>
                </a:lnTo>
                <a:lnTo>
                  <a:pt x="64930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5163" y="2619434"/>
          <a:ext cx="4624069" cy="53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/>
                <a:gridCol w="1118870"/>
                <a:gridCol w="1754505"/>
                <a:gridCol w="751204"/>
                <a:gridCol w="306070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;load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95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reg.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B,#10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;load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reg.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34213" y="3117773"/>
            <a:ext cx="435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MUL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133" y="3117773"/>
            <a:ext cx="29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8916" y="3117773"/>
            <a:ext cx="289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09(quotient)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;B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05(remainder)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43531" y="4065333"/>
            <a:ext cx="6838950" cy="1069975"/>
            <a:chOff x="2243531" y="4065333"/>
            <a:chExt cx="6838950" cy="1069975"/>
          </a:xfrm>
        </p:grpSpPr>
        <p:sp>
          <p:nvSpPr>
            <p:cNvPr id="11" name="object 11"/>
            <p:cNvSpPr/>
            <p:nvPr/>
          </p:nvSpPr>
          <p:spPr>
            <a:xfrm>
              <a:off x="2387739" y="4451096"/>
              <a:ext cx="6680834" cy="0"/>
            </a:xfrm>
            <a:custGeom>
              <a:avLst/>
              <a:gdLst/>
              <a:ahLst/>
              <a:cxnLst/>
              <a:rect l="l" t="t" r="r" b="b"/>
              <a:pathLst>
                <a:path w="6680834">
                  <a:moveTo>
                    <a:pt x="0" y="0"/>
                  </a:moveTo>
                  <a:lnTo>
                    <a:pt x="6680454" y="0"/>
                  </a:lnTo>
                </a:path>
              </a:pathLst>
            </a:custGeom>
            <a:ln w="2857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7739" y="4786376"/>
              <a:ext cx="6680834" cy="0"/>
            </a:xfrm>
            <a:custGeom>
              <a:avLst/>
              <a:gdLst/>
              <a:ahLst/>
              <a:cxnLst/>
              <a:rect l="l" t="t" r="r" b="b"/>
              <a:pathLst>
                <a:path w="6680834">
                  <a:moveTo>
                    <a:pt x="0" y="0"/>
                  </a:moveTo>
                  <a:lnTo>
                    <a:pt x="6680454" y="0"/>
                  </a:lnTo>
                </a:path>
              </a:pathLst>
            </a:custGeom>
            <a:ln w="12700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7739" y="4451096"/>
              <a:ext cx="6680834" cy="669925"/>
            </a:xfrm>
            <a:custGeom>
              <a:avLst/>
              <a:gdLst/>
              <a:ahLst/>
              <a:cxnLst/>
              <a:rect l="l" t="t" r="r" b="b"/>
              <a:pathLst>
                <a:path w="6680834" h="669925">
                  <a:moveTo>
                    <a:pt x="0" y="669798"/>
                  </a:moveTo>
                  <a:lnTo>
                    <a:pt x="6680454" y="669798"/>
                  </a:lnTo>
                </a:path>
                <a:path w="6680834" h="669925">
                  <a:moveTo>
                    <a:pt x="6680454" y="0"/>
                  </a:moveTo>
                  <a:lnTo>
                    <a:pt x="6680454" y="669798"/>
                  </a:lnTo>
                </a:path>
              </a:pathLst>
            </a:custGeom>
            <a:ln w="2857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8293" y="4070096"/>
              <a:ext cx="4482845" cy="342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48293" y="4070096"/>
              <a:ext cx="4483100" cy="342900"/>
            </a:xfrm>
            <a:custGeom>
              <a:avLst/>
              <a:gdLst/>
              <a:ahLst/>
              <a:cxnLst/>
              <a:rect l="l" t="t" r="r" b="b"/>
              <a:pathLst>
                <a:path w="4483100" h="342900">
                  <a:moveTo>
                    <a:pt x="0" y="0"/>
                  </a:moveTo>
                  <a:lnTo>
                    <a:pt x="0" y="342900"/>
                  </a:lnTo>
                  <a:lnTo>
                    <a:pt x="4482845" y="342900"/>
                  </a:lnTo>
                  <a:lnTo>
                    <a:pt x="44828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73452" y="4451096"/>
          <a:ext cx="6581138" cy="669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0"/>
                <a:gridCol w="1193164"/>
                <a:gridCol w="1397635"/>
                <a:gridCol w="1231264"/>
                <a:gridCol w="1146175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Division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Numerator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Denominator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Quotient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Remainder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545472"/>
                      </a:solidFill>
                      <a:prstDash val="solid"/>
                    </a:lnL>
                  </a:tcPr>
                </a:tc>
              </a:tr>
              <a:tr h="3345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45472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332361" y="4084066"/>
            <a:ext cx="368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Unsigned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Division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Summary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(DIV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AB)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9243" y="5289296"/>
            <a:ext cx="2806446" cy="82524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372493" y="5022596"/>
            <a:ext cx="590550" cy="381000"/>
          </a:xfrm>
          <a:custGeom>
            <a:avLst/>
            <a:gdLst/>
            <a:ahLst/>
            <a:cxnLst/>
            <a:rect l="l" t="t" r="r" b="b"/>
            <a:pathLst>
              <a:path w="590550" h="381000">
                <a:moveTo>
                  <a:pt x="0" y="0"/>
                </a:moveTo>
                <a:lnTo>
                  <a:pt x="136398" y="381000"/>
                </a:lnTo>
                <a:lnTo>
                  <a:pt x="590549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39243" y="5289296"/>
            <a:ext cx="2806700" cy="8255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5570" marR="1334770">
              <a:lnSpc>
                <a:spcPct val="102499"/>
              </a:lnSpc>
              <a:spcBef>
                <a:spcPts val="259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CY is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always 0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15570">
              <a:lnSpc>
                <a:spcPts val="1885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indicates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error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2935" y="421893"/>
            <a:ext cx="6408420" cy="15646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(MSB)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D6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magnitude</a:t>
            </a:r>
            <a:r>
              <a:rPr sz="2800" spc="-5" dirty="0">
                <a:latin typeface="Tahoma"/>
                <a:cs typeface="Tahoma"/>
              </a:rPr>
              <a:t> of the </a:t>
            </a:r>
            <a:r>
              <a:rPr sz="2800" dirty="0">
                <a:latin typeface="Tahoma"/>
                <a:cs typeface="Tahoma"/>
              </a:rPr>
              <a:t>number</a:t>
            </a:r>
            <a:endParaRPr sz="2800">
              <a:latin typeface="Tahoma"/>
              <a:cs typeface="Tahoma"/>
            </a:endParaRPr>
          </a:p>
          <a:p>
            <a:pPr marL="755650" marR="391795" lvl="1" indent="-285750">
              <a:lnSpc>
                <a:spcPts val="258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If D7=0, the operand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 positive,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if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D7=1, it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negative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6093" y="2571242"/>
            <a:ext cx="4152900" cy="470534"/>
          </a:xfrm>
          <a:custGeom>
            <a:avLst/>
            <a:gdLst/>
            <a:ahLst/>
            <a:cxnLst/>
            <a:rect l="l" t="t" r="r" b="b"/>
            <a:pathLst>
              <a:path w="4152900" h="470535">
                <a:moveTo>
                  <a:pt x="0" y="279653"/>
                </a:moveTo>
                <a:lnTo>
                  <a:pt x="4152899" y="279653"/>
                </a:lnTo>
              </a:path>
              <a:path w="4152900" h="470535">
                <a:moveTo>
                  <a:pt x="0" y="0"/>
                </a:moveTo>
                <a:lnTo>
                  <a:pt x="0" y="470154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161" y="2187143"/>
            <a:ext cx="8669020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marR="7028180" indent="-166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Signed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8-bit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Operands</a:t>
            </a:r>
            <a:endParaRPr sz="2400">
              <a:latin typeface="Tahoma"/>
              <a:cs typeface="Tahoma"/>
            </a:endParaRPr>
          </a:p>
          <a:p>
            <a:pPr marL="3483610">
              <a:lnSpc>
                <a:spcPts val="2050"/>
              </a:lnSpc>
              <a:spcBef>
                <a:spcPts val="365"/>
              </a:spcBef>
              <a:tabLst>
                <a:tab pos="5074285" algn="l"/>
              </a:tabLst>
            </a:pPr>
            <a:r>
              <a:rPr sz="1800" spc="-5" dirty="0">
                <a:solidFill>
                  <a:srgbClr val="545471"/>
                </a:solidFill>
                <a:latin typeface="Times New Roman"/>
                <a:cs typeface="Times New Roman"/>
              </a:rPr>
              <a:t>Sign	Magnitude</a:t>
            </a:r>
            <a:endParaRPr sz="1800">
              <a:latin typeface="Times New Roman"/>
              <a:cs typeface="Times New Roman"/>
            </a:endParaRPr>
          </a:p>
          <a:p>
            <a:pPr marL="2430145" indent="-343535">
              <a:lnSpc>
                <a:spcPts val="3250"/>
              </a:lnSpc>
              <a:buClr>
                <a:srgbClr val="FF0000"/>
              </a:buClr>
              <a:buSzPct val="60714"/>
              <a:buFont typeface="Wingdings"/>
              <a:buChar char=""/>
              <a:tabLst>
                <a:tab pos="2430145" algn="l"/>
                <a:tab pos="2430780" algn="l"/>
              </a:tabLst>
            </a:pPr>
            <a:r>
              <a:rPr sz="2800" dirty="0">
                <a:latin typeface="Tahoma"/>
                <a:cs typeface="Tahoma"/>
              </a:rPr>
              <a:t>Positive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0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+127</a:t>
            </a:r>
            <a:endParaRPr sz="2800">
              <a:latin typeface="Tahoma"/>
              <a:cs typeface="Tahoma"/>
            </a:endParaRPr>
          </a:p>
          <a:p>
            <a:pPr marL="2430145" marR="476884" indent="-342900">
              <a:lnSpc>
                <a:spcPts val="3030"/>
              </a:lnSpc>
              <a:spcBef>
                <a:spcPts val="71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2430145" algn="l"/>
                <a:tab pos="2430780" algn="l"/>
              </a:tabLst>
            </a:pPr>
            <a:r>
              <a:rPr sz="2800" dirty="0">
                <a:latin typeface="Tahoma"/>
                <a:cs typeface="Tahoma"/>
              </a:rPr>
              <a:t>Negative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representation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(2’s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complement)</a:t>
            </a:r>
            <a:endParaRPr sz="2800">
              <a:latin typeface="Tahoma"/>
              <a:cs typeface="Tahoma"/>
            </a:endParaRPr>
          </a:p>
          <a:p>
            <a:pPr marL="2830195" marR="5080" lvl="1" indent="-285750">
              <a:lnSpc>
                <a:spcPts val="2580"/>
              </a:lnSpc>
              <a:spcBef>
                <a:spcPts val="550"/>
              </a:spcBef>
              <a:buClr>
                <a:srgbClr val="FF0000"/>
              </a:buClr>
              <a:buSzPct val="58333"/>
              <a:buAutoNum type="arabicPeriod"/>
              <a:tabLst>
                <a:tab pos="2830195" algn="l"/>
                <a:tab pos="2830830" algn="l"/>
              </a:tabLst>
            </a:pPr>
            <a:r>
              <a:rPr sz="2400" spc="-5" dirty="0">
                <a:latin typeface="Tahoma"/>
                <a:cs typeface="Tahoma"/>
              </a:rPr>
              <a:t>Write 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magnitude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number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8-bit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binary</a:t>
            </a:r>
            <a:r>
              <a:rPr sz="2400" dirty="0">
                <a:latin typeface="Tahoma"/>
                <a:cs typeface="Tahoma"/>
              </a:rPr>
              <a:t> (no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sign)</a:t>
            </a:r>
            <a:endParaRPr sz="2400">
              <a:latin typeface="Tahoma"/>
              <a:cs typeface="Tahoma"/>
            </a:endParaRPr>
          </a:p>
          <a:p>
            <a:pPr marL="2830195" lvl="1" indent="-286385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SzPct val="58333"/>
              <a:buAutoNum type="arabicPeriod"/>
              <a:tabLst>
                <a:tab pos="2830195" algn="l"/>
                <a:tab pos="2830830" algn="l"/>
              </a:tabLst>
            </a:pPr>
            <a:r>
              <a:rPr sz="2400" spc="-5" dirty="0">
                <a:latin typeface="Tahoma"/>
                <a:cs typeface="Tahoma"/>
              </a:rPr>
              <a:t>Invert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each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bit</a:t>
            </a:r>
            <a:endParaRPr sz="2400">
              <a:latin typeface="Tahoma"/>
              <a:cs typeface="Tahoma"/>
            </a:endParaRPr>
          </a:p>
          <a:p>
            <a:pPr marL="2830195" lvl="1" indent="-28638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8333"/>
              <a:buAutoNum type="arabicPeriod"/>
              <a:tabLst>
                <a:tab pos="2830195" algn="l"/>
                <a:tab pos="2830830" algn="l"/>
              </a:tabLst>
            </a:pPr>
            <a:r>
              <a:rPr sz="2400" dirty="0">
                <a:latin typeface="Tahoma"/>
                <a:cs typeface="Tahoma"/>
              </a:rPr>
              <a:t>Add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3998" y="2087562"/>
          <a:ext cx="4141469" cy="403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18159"/>
                <a:gridCol w="517525"/>
                <a:gridCol w="517525"/>
                <a:gridCol w="517525"/>
                <a:gridCol w="517525"/>
                <a:gridCol w="517525"/>
                <a:gridCol w="518160"/>
              </a:tblGrid>
              <a:tr h="403098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28575">
                      <a:solidFill>
                        <a:srgbClr val="545472"/>
                      </a:solidFill>
                      <a:prstDash val="solid"/>
                    </a:lnR>
                    <a:lnT w="28575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241685" y="2571242"/>
            <a:ext cx="3607435" cy="470534"/>
          </a:xfrm>
          <a:custGeom>
            <a:avLst/>
            <a:gdLst/>
            <a:ahLst/>
            <a:cxnLst/>
            <a:rect l="l" t="t" r="r" b="b"/>
            <a:pathLst>
              <a:path w="3607434" h="470535">
                <a:moveTo>
                  <a:pt x="0" y="0"/>
                </a:moveTo>
                <a:lnTo>
                  <a:pt x="0" y="470154"/>
                </a:lnTo>
              </a:path>
              <a:path w="3607434" h="470535">
                <a:moveTo>
                  <a:pt x="3607307" y="0"/>
                </a:moveTo>
                <a:lnTo>
                  <a:pt x="3607307" y="470153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78161" y="2187143"/>
            <a:ext cx="16452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Signed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8-bit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Operands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439" y="273050"/>
            <a:ext cx="6807200" cy="2133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Times New Roman"/>
                <a:cs typeface="Times New Roman"/>
              </a:rPr>
              <a:t>Show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8051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-34H</a:t>
            </a:r>
            <a:endParaRPr sz="18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86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629920" indent="-53403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61111"/>
              <a:buAutoNum type="arabicPeriod"/>
              <a:tabLst>
                <a:tab pos="629920" algn="l"/>
                <a:tab pos="630555" algn="l"/>
                <a:tab pos="2480945" algn="l"/>
              </a:tabLst>
            </a:pPr>
            <a:r>
              <a:rPr sz="1800" spc="-10" dirty="0">
                <a:latin typeface="Courier New"/>
                <a:cs typeface="Courier New"/>
              </a:rPr>
              <a:t>0011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0100	34H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given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binary</a:t>
            </a:r>
            <a:endParaRPr sz="1800">
              <a:latin typeface="Courier New"/>
              <a:cs typeface="Courier New"/>
            </a:endParaRPr>
          </a:p>
          <a:p>
            <a:pPr marL="629920" indent="-534035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SzPct val="61111"/>
              <a:buAutoNum type="arabicPeriod"/>
              <a:tabLst>
                <a:tab pos="629920" algn="l"/>
                <a:tab pos="630555" algn="l"/>
                <a:tab pos="2480945" algn="l"/>
              </a:tabLst>
            </a:pPr>
            <a:r>
              <a:rPr sz="1800" spc="-5" dirty="0">
                <a:latin typeface="Courier New"/>
                <a:cs typeface="Courier New"/>
              </a:rPr>
              <a:t>1100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1011	invert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each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bit</a:t>
            </a:r>
            <a:endParaRPr sz="1800">
              <a:latin typeface="Courier New"/>
              <a:cs typeface="Courier New"/>
            </a:endParaRPr>
          </a:p>
          <a:p>
            <a:pPr marL="629920" indent="-53403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61111"/>
              <a:buAutoNum type="arabicPeriod"/>
              <a:tabLst>
                <a:tab pos="629920" algn="l"/>
                <a:tab pos="630555" algn="l"/>
                <a:tab pos="2470785" algn="l"/>
              </a:tabLst>
            </a:pPr>
            <a:r>
              <a:rPr sz="1800" spc="-5" dirty="0">
                <a:latin typeface="Courier New"/>
                <a:cs typeface="Courier New"/>
              </a:rPr>
              <a:t>1100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1100	add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(which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CC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hex)</a:t>
            </a:r>
            <a:endParaRPr sz="1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Times New Roman"/>
                <a:cs typeface="Times New Roman"/>
              </a:rPr>
              <a:t>Signed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-34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2’s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CCH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54539" y="2518854"/>
          <a:ext cx="3848099" cy="3648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"/>
                <a:gridCol w="734694"/>
                <a:gridCol w="742950"/>
                <a:gridCol w="1063625"/>
              </a:tblGrid>
              <a:tr h="3649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Decimal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Binary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-128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80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-127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81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-126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82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1111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1110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FE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1111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1111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FF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+1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+2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0010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r>
                        <a:rPr sz="16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...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+127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0111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1111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7F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28575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97" y="2187143"/>
            <a:ext cx="12230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 marR="5080" indent="-501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Overflow  Problem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493" y="2330450"/>
            <a:ext cx="6628130" cy="3657600"/>
          </a:xfrm>
          <a:custGeom>
            <a:avLst/>
            <a:gdLst/>
            <a:ahLst/>
            <a:cxnLst/>
            <a:rect l="l" t="t" r="r" b="b"/>
            <a:pathLst>
              <a:path w="6628130" h="3657600">
                <a:moveTo>
                  <a:pt x="0" y="0"/>
                </a:moveTo>
                <a:lnTo>
                  <a:pt x="0" y="3657600"/>
                </a:lnTo>
                <a:lnTo>
                  <a:pt x="6627876" y="3657600"/>
                </a:lnTo>
                <a:lnTo>
                  <a:pt x="662787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8561" y="2360421"/>
            <a:ext cx="471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Examine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9739" y="2804600"/>
          <a:ext cx="6499223" cy="234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/>
                <a:gridCol w="482600"/>
                <a:gridCol w="457200"/>
                <a:gridCol w="622934"/>
                <a:gridCol w="635000"/>
                <a:gridCol w="3388995"/>
              </a:tblGrid>
              <a:tr h="1093761">
                <a:tc gridSpan="2">
                  <a:txBody>
                    <a:bodyPr/>
                    <a:lstStyle/>
                    <a:p>
                      <a:pPr marR="31115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45515" marR="311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MOV  ADD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482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A,#+96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64820" marR="323215" indent="-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1,#+70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A,R1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;A=0110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(A=60H)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;R1=0100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0110(R1=46H)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8323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;A=1010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84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;A=A6H=-90,INVALID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362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Solution: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60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+96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055">
                <a:tc>
                  <a:txBody>
                    <a:bodyPr/>
                    <a:lstStyle/>
                    <a:p>
                      <a:pPr marR="118745" algn="r">
                        <a:lnSpc>
                          <a:spcPts val="214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+70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7686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T w="9525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OV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408789" y="5245811"/>
            <a:ext cx="60921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According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CPU, </a:t>
            </a:r>
            <a:r>
              <a:rPr sz="1800" dirty="0">
                <a:latin typeface="Times New Roman"/>
                <a:cs typeface="Times New Roman"/>
              </a:rPr>
              <a:t>the result</a:t>
            </a:r>
            <a:r>
              <a:rPr sz="1800" spc="-5" dirty="0">
                <a:latin typeface="Times New Roman"/>
                <a:cs typeface="Times New Roman"/>
              </a:rPr>
              <a:t> is </a:t>
            </a:r>
            <a:r>
              <a:rPr sz="1800" dirty="0">
                <a:latin typeface="Times New Roman"/>
                <a:cs typeface="Times New Roman"/>
              </a:rPr>
              <a:t>-90,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dirty="0">
                <a:latin typeface="Times New Roman"/>
                <a:cs typeface="Times New Roman"/>
              </a:rPr>
              <a:t> wrong.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CPU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 OV=1</a:t>
            </a:r>
            <a:r>
              <a:rPr sz="1800" dirty="0">
                <a:latin typeface="Times New Roman"/>
                <a:cs typeface="Times New Roman"/>
              </a:rPr>
              <a:t> to indicate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overflow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2935" y="421893"/>
            <a:ext cx="6360160" cy="16910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result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operation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signed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large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register</a:t>
            </a:r>
            <a:endParaRPr sz="2800">
              <a:latin typeface="Tahoma"/>
              <a:cs typeface="Tahoma"/>
            </a:endParaRPr>
          </a:p>
          <a:p>
            <a:pPr marL="755650" marR="299085" lvl="1" indent="-285750">
              <a:lnSpc>
                <a:spcPts val="3020"/>
              </a:lnSpc>
              <a:spcBef>
                <a:spcPts val="68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An </a:t>
            </a:r>
            <a:r>
              <a:rPr sz="2800" spc="-5" dirty="0">
                <a:solidFill>
                  <a:srgbClr val="545471"/>
                </a:solidFill>
                <a:latin typeface="Tahoma"/>
                <a:cs typeface="Tahoma"/>
              </a:rPr>
              <a:t>overflow </a:t>
            </a: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has </a:t>
            </a:r>
            <a:r>
              <a:rPr sz="2800" spc="-5" dirty="0">
                <a:solidFill>
                  <a:srgbClr val="545471"/>
                </a:solidFill>
                <a:latin typeface="Tahoma"/>
                <a:cs typeface="Tahoma"/>
              </a:rPr>
              <a:t>occurred </a:t>
            </a: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800" spc="-86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programmer</a:t>
            </a:r>
            <a:r>
              <a:rPr sz="28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8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8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45471"/>
                </a:solidFill>
                <a:latin typeface="Tahoma"/>
                <a:cs typeface="Tahoma"/>
              </a:rPr>
              <a:t>noticed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149" y="2187143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OV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Flag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56945"/>
            <a:ext cx="60344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8-bit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operations,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OV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set to </a:t>
            </a:r>
            <a:r>
              <a:rPr sz="2800" dirty="0">
                <a:latin typeface="Tahoma"/>
                <a:cs typeface="Tahoma"/>
              </a:rPr>
              <a:t>1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if</a:t>
            </a:r>
            <a:r>
              <a:rPr sz="2800" spc="-5" dirty="0">
                <a:latin typeface="Tahoma"/>
                <a:cs typeface="Tahoma"/>
              </a:rPr>
              <a:t> either occurs: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0135" y="1382776"/>
            <a:ext cx="60153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4965" indent="-4572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ahoma"/>
                <a:cs typeface="Tahoma"/>
              </a:rPr>
              <a:t>There is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carry from D6 to D7, but </a:t>
            </a:r>
            <a:r>
              <a:rPr sz="2400" dirty="0">
                <a:latin typeface="Tahoma"/>
                <a:cs typeface="Tahoma"/>
              </a:rPr>
              <a:t>no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carry out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D7</a:t>
            </a:r>
            <a:r>
              <a:rPr sz="2400" dirty="0">
                <a:latin typeface="Tahoma"/>
                <a:cs typeface="Tahoma"/>
              </a:rPr>
              <a:t> (CY=0)</a:t>
            </a:r>
            <a:endParaRPr sz="2400">
              <a:latin typeface="Tahoma"/>
              <a:cs typeface="Tahoma"/>
            </a:endParaRPr>
          </a:p>
          <a:p>
            <a:pPr marL="469900" marR="5080" indent="-45720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ahoma"/>
                <a:cs typeface="Tahoma"/>
              </a:rPr>
              <a:t>There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</a:t>
            </a:r>
            <a:r>
              <a:rPr sz="2400" dirty="0">
                <a:latin typeface="Tahoma"/>
                <a:cs typeface="Tahoma"/>
              </a:rPr>
              <a:t> a </a:t>
            </a:r>
            <a:r>
              <a:rPr sz="2400" spc="-5" dirty="0">
                <a:latin typeface="Tahoma"/>
                <a:cs typeface="Tahoma"/>
              </a:rPr>
              <a:t>carry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from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D7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out</a:t>
            </a:r>
            <a:r>
              <a:rPr sz="2400" dirty="0">
                <a:latin typeface="Tahoma"/>
                <a:cs typeface="Tahoma"/>
              </a:rPr>
              <a:t> (CY=1), </a:t>
            </a:r>
            <a:r>
              <a:rPr sz="2400" spc="-5" dirty="0">
                <a:latin typeface="Tahoma"/>
                <a:cs typeface="Tahoma"/>
              </a:rPr>
              <a:t>but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</a:t>
            </a:r>
            <a:r>
              <a:rPr sz="2400" spc="-5" dirty="0">
                <a:latin typeface="Tahoma"/>
                <a:cs typeface="Tahoma"/>
              </a:rPr>
              <a:t> carry from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D6 to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3439" y="3180842"/>
            <a:ext cx="6807200" cy="2070735"/>
          </a:xfrm>
          <a:custGeom>
            <a:avLst/>
            <a:gdLst/>
            <a:ahLst/>
            <a:cxnLst/>
            <a:rect l="l" t="t" r="r" b="b"/>
            <a:pathLst>
              <a:path w="6807200" h="2070735">
                <a:moveTo>
                  <a:pt x="0" y="0"/>
                </a:moveTo>
                <a:lnTo>
                  <a:pt x="0" y="2070354"/>
                </a:lnTo>
                <a:lnTo>
                  <a:pt x="6806946" y="2070354"/>
                </a:lnTo>
                <a:lnTo>
                  <a:pt x="68069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81357" y="3180842"/>
          <a:ext cx="6190614" cy="1972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596900"/>
                <a:gridCol w="481965"/>
                <a:gridCol w="749935"/>
                <a:gridCol w="621664"/>
                <a:gridCol w="3144520"/>
              </a:tblGrid>
              <a:tr h="9815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146050">
                        <a:lnSpc>
                          <a:spcPct val="1202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MOV  ADD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 gridSpan="2"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A,#-128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985" marR="244475">
                        <a:lnSpc>
                          <a:spcPct val="1202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4,#-2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A,R4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;A=1000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0000(A=80H)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;R4=1111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1110(R4=FEH)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;A=0111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1110(A=7EH=+126,INVALID)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-128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</a:tr>
              <a:tr h="329095">
                <a:tc>
                  <a:txBody>
                    <a:bodyPr/>
                    <a:lstStyle/>
                    <a:p>
                      <a:pPr marL="304800">
                        <a:lnSpc>
                          <a:spcPts val="214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-2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54547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-130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545472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14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1110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OV=1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512193" y="5099050"/>
            <a:ext cx="3302000" cy="889000"/>
            <a:chOff x="5512193" y="5099050"/>
            <a:chExt cx="3302000" cy="889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643" y="5378450"/>
              <a:ext cx="2622042" cy="609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24893" y="5111750"/>
              <a:ext cx="590550" cy="381000"/>
            </a:xfrm>
            <a:custGeom>
              <a:avLst/>
              <a:gdLst/>
              <a:ahLst/>
              <a:cxnLst/>
              <a:rect l="l" t="t" r="r" b="b"/>
              <a:pathLst>
                <a:path w="590550" h="381000">
                  <a:moveTo>
                    <a:pt x="0" y="0"/>
                  </a:moveTo>
                  <a:lnTo>
                    <a:pt x="136398" y="381000"/>
                  </a:lnTo>
                  <a:lnTo>
                    <a:pt x="590549" y="381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91643" y="5378450"/>
            <a:ext cx="2622550" cy="609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+126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wrong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149" y="2187143"/>
            <a:ext cx="107696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OV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Flag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439" y="311150"/>
            <a:ext cx="6807200" cy="2286000"/>
          </a:xfrm>
          <a:custGeom>
            <a:avLst/>
            <a:gdLst/>
            <a:ahLst/>
            <a:cxnLst/>
            <a:rect l="l" t="t" r="r" b="b"/>
            <a:pathLst>
              <a:path w="6807200" h="2286000">
                <a:moveTo>
                  <a:pt x="0" y="0"/>
                </a:moveTo>
                <a:lnTo>
                  <a:pt x="0" y="2285999"/>
                </a:lnTo>
                <a:lnTo>
                  <a:pt x="6806946" y="2285999"/>
                </a:lnTo>
                <a:lnTo>
                  <a:pt x="68069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0407" y="271703"/>
            <a:ext cx="141605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MOV</a:t>
            </a:r>
            <a:r>
              <a:rPr sz="1800" spc="1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A,#-2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MOV</a:t>
            </a:r>
            <a:r>
              <a:rPr sz="1800" spc="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R1,#-5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ADD</a:t>
            </a:r>
            <a:r>
              <a:rPr sz="1800" spc="1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A,R1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0515" y="1485112"/>
            <a:ext cx="73406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ourier New"/>
                <a:cs typeface="Courier New"/>
              </a:rPr>
              <a:t>-2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29"/>
              </a:spcBef>
              <a:tabLst>
                <a:tab pos="434975" algn="l"/>
              </a:tabLst>
            </a:pPr>
            <a:r>
              <a:rPr sz="1800" spc="-5" dirty="0">
                <a:latin typeface="Courier New"/>
                <a:cs typeface="Courier New"/>
              </a:rPr>
              <a:t>+	</a:t>
            </a:r>
            <a:r>
              <a:rPr sz="1800" spc="-15" dirty="0">
                <a:latin typeface="Courier New"/>
                <a:cs typeface="Courier New"/>
              </a:rPr>
              <a:t>-</a:t>
            </a:r>
            <a:r>
              <a:rPr sz="1800" spc="-5" dirty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8889" y="271703"/>
            <a:ext cx="3030220" cy="1845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;A=1111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1110(A=FEH)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ourier New"/>
                <a:cs typeface="Courier New"/>
              </a:rPr>
              <a:t>;R1=1111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1011(R1=FBH)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ourier New"/>
                <a:cs typeface="Courier New"/>
              </a:rPr>
              <a:t>;A=1111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1001(A=F9H=-7,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latin typeface="Courier New"/>
                <a:cs typeface="Courier New"/>
              </a:rPr>
              <a:t>;Correct,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OV=0)</a:t>
            </a:r>
            <a:endParaRPr sz="1800">
              <a:latin typeface="Courier New"/>
              <a:cs typeface="Courier New"/>
            </a:endParaRPr>
          </a:p>
          <a:p>
            <a:pPr marL="65468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Courier New"/>
                <a:cs typeface="Courier New"/>
              </a:rPr>
              <a:t>1111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1110</a:t>
            </a:r>
            <a:endParaRPr sz="1800">
              <a:latin typeface="Courier New"/>
              <a:cs typeface="Courier New"/>
            </a:endParaRPr>
          </a:p>
          <a:p>
            <a:pPr marL="654050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latin typeface="Courier New"/>
                <a:cs typeface="Courier New"/>
              </a:rPr>
              <a:t>1111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1011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5541" y="2120849"/>
            <a:ext cx="29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-7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0935" y="2120849"/>
            <a:ext cx="2482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1111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1001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and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OV=0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385" y="2419095"/>
            <a:ext cx="3302635" cy="889000"/>
            <a:chOff x="5524385" y="2419095"/>
            <a:chExt cx="3302635" cy="889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3822" y="2698495"/>
              <a:ext cx="2622804" cy="609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37085" y="2431795"/>
              <a:ext cx="590550" cy="381000"/>
            </a:xfrm>
            <a:custGeom>
              <a:avLst/>
              <a:gdLst/>
              <a:ahLst/>
              <a:cxnLst/>
              <a:rect l="l" t="t" r="r" b="b"/>
              <a:pathLst>
                <a:path w="590550" h="381000">
                  <a:moveTo>
                    <a:pt x="0" y="0"/>
                  </a:moveTo>
                  <a:lnTo>
                    <a:pt x="136385" y="381000"/>
                  </a:lnTo>
                  <a:lnTo>
                    <a:pt x="590537" y="381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03822" y="2698495"/>
            <a:ext cx="2623185" cy="609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correct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68677" y="2147379"/>
            <a:ext cx="6816725" cy="3337560"/>
            <a:chOff x="2268677" y="2147379"/>
            <a:chExt cx="6816725" cy="3337560"/>
          </a:xfrm>
        </p:grpSpPr>
        <p:sp>
          <p:nvSpPr>
            <p:cNvPr id="15" name="object 15"/>
            <p:cNvSpPr/>
            <p:nvPr/>
          </p:nvSpPr>
          <p:spPr>
            <a:xfrm>
              <a:off x="3454539" y="2152142"/>
              <a:ext cx="2921000" cy="0"/>
            </a:xfrm>
            <a:custGeom>
              <a:avLst/>
              <a:gdLst/>
              <a:ahLst/>
              <a:cxnLst/>
              <a:rect l="l" t="t" r="r" b="b"/>
              <a:pathLst>
                <a:path w="2921000">
                  <a:moveTo>
                    <a:pt x="0" y="0"/>
                  </a:moveTo>
                  <a:lnTo>
                    <a:pt x="419100" y="0"/>
                  </a:lnTo>
                </a:path>
                <a:path w="2921000">
                  <a:moveTo>
                    <a:pt x="1651253" y="0"/>
                  </a:moveTo>
                  <a:lnTo>
                    <a:pt x="2920733" y="0"/>
                  </a:lnTo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3439" y="3384296"/>
              <a:ext cx="6807200" cy="2095500"/>
            </a:xfrm>
            <a:custGeom>
              <a:avLst/>
              <a:gdLst/>
              <a:ahLst/>
              <a:cxnLst/>
              <a:rect l="l" t="t" r="r" b="b"/>
              <a:pathLst>
                <a:path w="6807200" h="2095500">
                  <a:moveTo>
                    <a:pt x="0" y="0"/>
                  </a:moveTo>
                  <a:lnTo>
                    <a:pt x="0" y="2095500"/>
                  </a:lnTo>
                  <a:lnTo>
                    <a:pt x="6806946" y="2095500"/>
                  </a:lnTo>
                  <a:lnTo>
                    <a:pt x="68069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00407" y="3345611"/>
            <a:ext cx="155257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MOV</a:t>
            </a:r>
            <a:r>
              <a:rPr sz="1800" spc="1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A,#+7 </a:t>
            </a:r>
            <a:r>
              <a:rPr sz="1800" spc="-5" dirty="0">
                <a:latin typeface="Courier New"/>
                <a:cs typeface="Courier New"/>
              </a:rPr>
              <a:t> MOV</a:t>
            </a:r>
            <a:r>
              <a:rPr sz="1800" spc="114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R1,#+18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ADD</a:t>
            </a:r>
            <a:r>
              <a:rPr sz="1800" spc="1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A,R1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0515" y="4502327"/>
            <a:ext cx="734060" cy="9359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  <a:p>
            <a:pPr marL="447675" marR="5080" indent="-435609" algn="r">
              <a:lnSpc>
                <a:spcPct val="110600"/>
              </a:lnSpc>
            </a:pP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u="sng" spc="10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10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18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5575" y="3345611"/>
            <a:ext cx="3169285" cy="20923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;A=0000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0111(A=07H)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ourier New"/>
                <a:cs typeface="Courier New"/>
              </a:rPr>
              <a:t>;R1=0001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0010(R1=12H)</a:t>
            </a:r>
            <a:endParaRPr sz="1800">
              <a:latin typeface="Courier New"/>
              <a:cs typeface="Courier New"/>
            </a:endParaRPr>
          </a:p>
          <a:p>
            <a:pPr marL="15875">
              <a:lnSpc>
                <a:spcPts val="2055"/>
              </a:lnSpc>
              <a:spcBef>
                <a:spcPts val="229"/>
              </a:spcBef>
            </a:pPr>
            <a:r>
              <a:rPr sz="1800" spc="-5" dirty="0">
                <a:latin typeface="Courier New"/>
                <a:cs typeface="Courier New"/>
              </a:rPr>
              <a:t>;A=0001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1001(A=19H=+25,</a:t>
            </a:r>
            <a:endParaRPr sz="1800">
              <a:latin typeface="Courier New"/>
              <a:cs typeface="Courier New"/>
            </a:endParaRPr>
          </a:p>
          <a:p>
            <a:pPr marL="16510">
              <a:lnSpc>
                <a:spcPts val="2055"/>
              </a:lnSpc>
            </a:pPr>
            <a:r>
              <a:rPr sz="1800" spc="-15" dirty="0">
                <a:latin typeface="Courier New"/>
                <a:cs typeface="Courier New"/>
              </a:rPr>
              <a:t>;Correct,OV=0)</a:t>
            </a:r>
            <a:endParaRPr sz="1800">
              <a:latin typeface="Courier New"/>
              <a:cs typeface="Courier New"/>
            </a:endParaRPr>
          </a:p>
          <a:p>
            <a:pPr marL="657860">
              <a:lnSpc>
                <a:spcPct val="100000"/>
              </a:lnSpc>
              <a:spcBef>
                <a:spcPts val="220"/>
              </a:spcBef>
            </a:pPr>
            <a:r>
              <a:rPr sz="1800" spc="-10" dirty="0">
                <a:latin typeface="Courier New"/>
                <a:cs typeface="Courier New"/>
              </a:rPr>
              <a:t>0000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0111</a:t>
            </a:r>
            <a:endParaRPr sz="1800">
              <a:latin typeface="Courier New"/>
              <a:cs typeface="Courier New"/>
            </a:endParaRPr>
          </a:p>
          <a:p>
            <a:pPr marL="657225">
              <a:lnSpc>
                <a:spcPct val="100000"/>
              </a:lnSpc>
              <a:spcBef>
                <a:spcPts val="229"/>
              </a:spcBef>
            </a:pPr>
            <a:r>
              <a:rPr sz="1800" u="sng" spc="-10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0001</a:t>
            </a:r>
            <a:r>
              <a:rPr sz="1800" u="sng" spc="-80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10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65786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ourier New"/>
                <a:cs typeface="Courier New"/>
              </a:rPr>
              <a:t>0001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1001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OV=0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24385" y="5428996"/>
            <a:ext cx="3302635" cy="762000"/>
            <a:chOff x="5524385" y="5428996"/>
            <a:chExt cx="3302635" cy="7620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3822" y="5581142"/>
              <a:ext cx="2622804" cy="609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537085" y="5441696"/>
              <a:ext cx="590550" cy="254000"/>
            </a:xfrm>
            <a:custGeom>
              <a:avLst/>
              <a:gdLst/>
              <a:ahLst/>
              <a:cxnLst/>
              <a:rect l="l" t="t" r="r" b="b"/>
              <a:pathLst>
                <a:path w="590550" h="254000">
                  <a:moveTo>
                    <a:pt x="0" y="0"/>
                  </a:moveTo>
                  <a:lnTo>
                    <a:pt x="136385" y="253745"/>
                  </a:lnTo>
                  <a:lnTo>
                    <a:pt x="590537" y="25374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03822" y="5581141"/>
            <a:ext cx="2623185" cy="6096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+25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correct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3149" y="2187143"/>
            <a:ext cx="107696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OV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Flag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56945"/>
            <a:ext cx="647065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unsigned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addition,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must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monitor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status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CY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(carry)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 JNC or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JC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instructions</a:t>
            </a:r>
            <a:endParaRPr sz="2400">
              <a:latin typeface="Tahoma"/>
              <a:cs typeface="Tahoma"/>
            </a:endParaRPr>
          </a:p>
          <a:p>
            <a:pPr marL="355600" marR="228600" indent="-3429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signed number addition, the OV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(overflow)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flag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must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monitored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programmer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10" dirty="0">
                <a:solidFill>
                  <a:srgbClr val="545471"/>
                </a:solidFill>
                <a:latin typeface="Courier New"/>
                <a:cs typeface="Courier New"/>
              </a:rPr>
              <a:t>J</a:t>
            </a:r>
            <a:r>
              <a:rPr sz="2400" spc="-5" dirty="0">
                <a:solidFill>
                  <a:srgbClr val="545471"/>
                </a:solidFill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545471"/>
                </a:solidFill>
                <a:latin typeface="Courier New"/>
                <a:cs typeface="Courier New"/>
              </a:rPr>
              <a:t> PSW.</a:t>
            </a:r>
            <a:r>
              <a:rPr sz="2400" spc="-5" dirty="0">
                <a:solidFill>
                  <a:srgbClr val="545471"/>
                </a:solidFill>
                <a:latin typeface="Courier New"/>
                <a:cs typeface="Courier New"/>
              </a:rPr>
              <a:t>2</a:t>
            </a:r>
            <a:r>
              <a:rPr sz="2400" spc="-700" dirty="0">
                <a:solidFill>
                  <a:srgbClr val="54547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 </a:t>
            </a:r>
            <a:r>
              <a:rPr sz="2400" spc="-10" dirty="0">
                <a:solidFill>
                  <a:srgbClr val="545471"/>
                </a:solidFill>
                <a:latin typeface="Courier New"/>
                <a:cs typeface="Courier New"/>
              </a:rPr>
              <a:t>JN</a:t>
            </a:r>
            <a:r>
              <a:rPr sz="2400" spc="-5" dirty="0">
                <a:solidFill>
                  <a:srgbClr val="545471"/>
                </a:solidFill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545471"/>
                </a:solidFill>
                <a:latin typeface="Courier New"/>
                <a:cs typeface="Courier New"/>
              </a:rPr>
              <a:t> PSW.2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" y="727455"/>
            <a:ext cx="2141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109" y="2187143"/>
            <a:ext cx="171577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10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2's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Complement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55422"/>
            <a:ext cx="5680710" cy="880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0299"/>
              </a:lnSpc>
              <a:spcBef>
                <a:spcPts val="9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make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complement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number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4983" y="1712467"/>
            <a:ext cx="6493510" cy="650875"/>
          </a:xfrm>
          <a:custGeom>
            <a:avLst/>
            <a:gdLst/>
            <a:ahLst/>
            <a:cxnLst/>
            <a:rect l="l" t="t" r="r" b="b"/>
            <a:pathLst>
              <a:path w="6493509" h="650875">
                <a:moveTo>
                  <a:pt x="0" y="0"/>
                </a:moveTo>
                <a:lnTo>
                  <a:pt x="0" y="650748"/>
                </a:lnTo>
                <a:lnTo>
                  <a:pt x="6493002" y="650748"/>
                </a:lnTo>
                <a:lnTo>
                  <a:pt x="64930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4213" y="1723390"/>
            <a:ext cx="435609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CPL  ADD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348064" y="1723390"/>
            <a:ext cx="572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A,#1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8756" y="1723390"/>
            <a:ext cx="33026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;1’s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complement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(invert)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;add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make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2’s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comp.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9" y="728980"/>
            <a:ext cx="205803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LOGIC AND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COMPARE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073" y="2144776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3087" y="394614"/>
            <a:ext cx="403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ANL</a:t>
            </a:r>
            <a:r>
              <a:rPr spc="-20" dirty="0"/>
              <a:t> </a:t>
            </a:r>
            <a:r>
              <a:rPr spc="-10" dirty="0"/>
              <a:t>destination,source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659314"/>
            <a:ext cx="6236970" cy="3184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ourier New"/>
                <a:cs typeface="Courier New"/>
              </a:rPr>
              <a:t>;dest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dest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source</a:t>
            </a:r>
            <a:endParaRPr sz="2400">
              <a:latin typeface="Courier New"/>
              <a:cs typeface="Courier New"/>
            </a:endParaRPr>
          </a:p>
          <a:p>
            <a:pPr marL="355600" marR="193675" indent="-342900">
              <a:lnSpc>
                <a:spcPct val="90100"/>
              </a:lnSpc>
              <a:spcBef>
                <a:spcPts val="93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This </a:t>
            </a:r>
            <a:r>
              <a:rPr sz="2800" dirty="0">
                <a:latin typeface="Tahoma"/>
                <a:cs typeface="Tahoma"/>
              </a:rPr>
              <a:t>instruction </a:t>
            </a:r>
            <a:r>
              <a:rPr sz="2800" spc="-5" dirty="0">
                <a:latin typeface="Tahoma"/>
                <a:cs typeface="Tahoma"/>
              </a:rPr>
              <a:t>will </a:t>
            </a:r>
            <a:r>
              <a:rPr sz="2800" dirty="0">
                <a:latin typeface="Tahoma"/>
                <a:cs typeface="Tahoma"/>
              </a:rPr>
              <a:t>perform a logic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operands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place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result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5" dirty="0">
                <a:latin typeface="Tahoma"/>
                <a:cs typeface="Tahoma"/>
              </a:rPr>
              <a:t> the </a:t>
            </a:r>
            <a:r>
              <a:rPr sz="2800" dirty="0">
                <a:latin typeface="Tahoma"/>
                <a:cs typeface="Tahoma"/>
              </a:rPr>
              <a:t>destination</a:t>
            </a:r>
            <a:endParaRPr sz="2800">
              <a:latin typeface="Tahoma"/>
              <a:cs typeface="Tahoma"/>
            </a:endParaRPr>
          </a:p>
          <a:p>
            <a:pPr marL="755650" marR="1316355" lvl="1" indent="-285750">
              <a:lnSpc>
                <a:spcPts val="258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destination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normally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accumulator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ts val="2580"/>
              </a:lnSpc>
              <a:spcBef>
                <a:spcPts val="58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source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operand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register,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memory, or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immediate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43" y="4247896"/>
            <a:ext cx="18561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995044" algn="l"/>
              </a:tabLst>
            </a:pP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X	Y	X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17" y="4549394"/>
          <a:ext cx="2209799" cy="133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668020"/>
                <a:gridCol w="985519"/>
              </a:tblGrid>
              <a:tr h="335279"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8204" y="4119435"/>
            <a:ext cx="8826500" cy="2007235"/>
            <a:chOff x="8204" y="4119435"/>
            <a:chExt cx="8826500" cy="2007235"/>
          </a:xfrm>
        </p:grpSpPr>
        <p:sp>
          <p:nvSpPr>
            <p:cNvPr id="9" name="object 9"/>
            <p:cNvSpPr/>
            <p:nvPr/>
          </p:nvSpPr>
          <p:spPr>
            <a:xfrm>
              <a:off x="22491" y="4214875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0683" y="4124197"/>
              <a:ext cx="6509384" cy="1997710"/>
            </a:xfrm>
            <a:custGeom>
              <a:avLst/>
              <a:gdLst/>
              <a:ahLst/>
              <a:cxnLst/>
              <a:rect l="l" t="t" r="r" b="b"/>
              <a:pathLst>
                <a:path w="6509384" h="1997710">
                  <a:moveTo>
                    <a:pt x="0" y="0"/>
                  </a:moveTo>
                  <a:lnTo>
                    <a:pt x="0" y="1997202"/>
                  </a:lnTo>
                  <a:lnTo>
                    <a:pt x="6509004" y="1997202"/>
                  </a:lnTo>
                  <a:lnTo>
                    <a:pt x="650900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05513" y="4154170"/>
            <a:ext cx="312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9913" y="4548047"/>
            <a:ext cx="152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A,#35H  </a:t>
            </a:r>
            <a:r>
              <a:rPr sz="1800" spc="-15" dirty="0">
                <a:latin typeface="Courier New"/>
                <a:cs typeface="Courier New"/>
              </a:rPr>
              <a:t>AN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A,#0FH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8096" y="4548047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;A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35H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0FH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796343" y="5257401"/>
          <a:ext cx="3067684" cy="863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/>
                <a:gridCol w="242570"/>
                <a:gridCol w="273050"/>
                <a:gridCol w="273050"/>
                <a:gridCol w="240030"/>
                <a:gridCol w="306069"/>
                <a:gridCol w="273050"/>
                <a:gridCol w="273050"/>
                <a:gridCol w="236855"/>
              </a:tblGrid>
              <a:tr h="26049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3472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0FH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9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7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7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30031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05H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4457585" y="5073650"/>
            <a:ext cx="4077335" cy="952500"/>
            <a:chOff x="4457585" y="5073650"/>
            <a:chExt cx="4077335" cy="952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893" y="5073650"/>
              <a:ext cx="2247900" cy="952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70285" y="5187950"/>
              <a:ext cx="1740535" cy="317500"/>
            </a:xfrm>
            <a:custGeom>
              <a:avLst/>
              <a:gdLst/>
              <a:ahLst/>
              <a:cxnLst/>
              <a:rect l="l" t="t" r="r" b="b"/>
              <a:pathLst>
                <a:path w="1740535" h="317500">
                  <a:moveTo>
                    <a:pt x="0" y="316992"/>
                  </a:moveTo>
                  <a:lnTo>
                    <a:pt x="758951" y="0"/>
                  </a:lnTo>
                  <a:lnTo>
                    <a:pt x="1740407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86893" y="5073650"/>
            <a:ext cx="2247900" cy="9525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7314" marR="10033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ANL is often used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mask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(set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0)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certain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operand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ORL</a:t>
            </a:r>
            <a:r>
              <a:rPr spc="-20" dirty="0"/>
              <a:t> </a:t>
            </a:r>
            <a:r>
              <a:rPr spc="-10" dirty="0"/>
              <a:t>destination,source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7" y="22351"/>
          <a:ext cx="2214880" cy="586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527050"/>
                <a:gridCol w="1130300"/>
              </a:tblGrid>
              <a:tr h="41925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1280" marR="92075" algn="ctr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LOGIC AND 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COMPARE 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INSTRUCTIONS</a:t>
                      </a:r>
                      <a:endParaRPr sz="23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4518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33637" y="4098290"/>
            <a:ext cx="6509384" cy="1997710"/>
          </a:xfrm>
          <a:custGeom>
            <a:avLst/>
            <a:gdLst/>
            <a:ahLst/>
            <a:cxnLst/>
            <a:rect l="l" t="t" r="r" b="b"/>
            <a:pathLst>
              <a:path w="6509384" h="1997710">
                <a:moveTo>
                  <a:pt x="0" y="0"/>
                </a:moveTo>
                <a:lnTo>
                  <a:pt x="0" y="1997202"/>
                </a:lnTo>
                <a:lnTo>
                  <a:pt x="6509004" y="1997202"/>
                </a:lnTo>
                <a:lnTo>
                  <a:pt x="65090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52935" y="697585"/>
            <a:ext cx="6236970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0864">
              <a:lnSpc>
                <a:spcPts val="2845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;dest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dest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source</a:t>
            </a:r>
            <a:endParaRPr sz="2400">
              <a:latin typeface="Courier New"/>
              <a:cs typeface="Courier New"/>
            </a:endParaRPr>
          </a:p>
          <a:p>
            <a:pPr marL="355600" marR="53340" indent="-342900">
              <a:lnSpc>
                <a:spcPct val="90100"/>
              </a:lnSpc>
              <a:spcBef>
                <a:spcPts val="29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destination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source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operands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 ORed and </a:t>
            </a:r>
            <a:r>
              <a:rPr sz="2800" spc="-5" dirty="0">
                <a:latin typeface="Tahoma"/>
                <a:cs typeface="Tahoma"/>
              </a:rPr>
              <a:t>the result </a:t>
            </a:r>
            <a:r>
              <a:rPr sz="2800" dirty="0">
                <a:latin typeface="Tahoma"/>
                <a:cs typeface="Tahoma"/>
              </a:rPr>
              <a:t>is placed in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destination</a:t>
            </a:r>
            <a:endParaRPr sz="2800">
              <a:latin typeface="Tahoma"/>
              <a:cs typeface="Tahoma"/>
            </a:endParaRPr>
          </a:p>
          <a:p>
            <a:pPr marL="755650" marR="1316355" lvl="1" indent="-285750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destination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normally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accumulator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source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operand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register,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memory, or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immediate</a:t>
            </a:r>
            <a:endParaRPr sz="2400">
              <a:latin typeface="Tahoma"/>
              <a:cs typeface="Tahoma"/>
            </a:endParaRPr>
          </a:p>
          <a:p>
            <a:pPr marL="77470">
              <a:lnSpc>
                <a:spcPct val="100000"/>
              </a:lnSpc>
              <a:spcBef>
                <a:spcPts val="2215"/>
              </a:spcBef>
            </a:pPr>
            <a:r>
              <a:rPr sz="1800" spc="-5" dirty="0">
                <a:latin typeface="Times New Roman"/>
                <a:cs typeface="Times New Roman"/>
              </a:rPr>
              <a:t>Show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results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2105" y="4522216"/>
            <a:ext cx="15271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15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A,#04H  OR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A,#68H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0013" y="4522216"/>
            <a:ext cx="9810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6C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08535" y="5232255"/>
          <a:ext cx="3070221" cy="86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490219"/>
                <a:gridCol w="260984"/>
                <a:gridCol w="260349"/>
                <a:gridCol w="292100"/>
                <a:gridCol w="241935"/>
                <a:gridCol w="299085"/>
                <a:gridCol w="273685"/>
                <a:gridCol w="237489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04H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2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68H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391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6CH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008323" y="4959350"/>
            <a:ext cx="4679315" cy="965200"/>
            <a:chOff x="4008323" y="4959350"/>
            <a:chExt cx="4679315" cy="9652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7172" y="4959350"/>
              <a:ext cx="2350007" cy="96469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13085" y="5454650"/>
              <a:ext cx="521334" cy="342900"/>
            </a:xfrm>
            <a:custGeom>
              <a:avLst/>
              <a:gdLst/>
              <a:ahLst/>
              <a:cxnLst/>
              <a:rect l="l" t="t" r="r" b="b"/>
              <a:pathLst>
                <a:path w="521335" h="342900">
                  <a:moveTo>
                    <a:pt x="0" y="0"/>
                  </a:moveTo>
                  <a:lnTo>
                    <a:pt x="0" y="342900"/>
                  </a:lnTo>
                  <a:lnTo>
                    <a:pt x="521208" y="342900"/>
                  </a:lnTo>
                  <a:lnTo>
                    <a:pt x="52120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8385" y="5073650"/>
              <a:ext cx="1752600" cy="368300"/>
            </a:xfrm>
            <a:custGeom>
              <a:avLst/>
              <a:gdLst/>
              <a:ahLst/>
              <a:cxnLst/>
              <a:rect l="l" t="t" r="r" b="b"/>
              <a:pathLst>
                <a:path w="1752600" h="368300">
                  <a:moveTo>
                    <a:pt x="0" y="368046"/>
                  </a:moveTo>
                  <a:lnTo>
                    <a:pt x="970013" y="0"/>
                  </a:lnTo>
                  <a:lnTo>
                    <a:pt x="1752587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37172" y="4959350"/>
            <a:ext cx="2350135" cy="965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04775" marR="97155">
              <a:lnSpc>
                <a:spcPct val="100000"/>
              </a:lnSpc>
              <a:spcBef>
                <a:spcPts val="484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ORL instruction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be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 to set certain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bits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of an operand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6139" y="5454650"/>
            <a:ext cx="241935" cy="342900"/>
          </a:xfrm>
          <a:custGeom>
            <a:avLst/>
            <a:gdLst/>
            <a:ahLst/>
            <a:cxnLst/>
            <a:rect l="l" t="t" r="r" b="b"/>
            <a:pathLst>
              <a:path w="241935" h="342900">
                <a:moveTo>
                  <a:pt x="0" y="0"/>
                </a:moveTo>
                <a:lnTo>
                  <a:pt x="0" y="342900"/>
                </a:lnTo>
                <a:lnTo>
                  <a:pt x="241554" y="342900"/>
                </a:lnTo>
                <a:lnTo>
                  <a:pt x="24155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829" y="1822297"/>
            <a:ext cx="147955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3087" y="292811"/>
            <a:ext cx="550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5830" algn="l"/>
                <a:tab pos="2754630" algn="l"/>
              </a:tabLst>
            </a:pPr>
            <a:r>
              <a:rPr spc="-5" dirty="0"/>
              <a:t>ADD	A,source	;A</a:t>
            </a:r>
            <a:r>
              <a:rPr spc="-25" dirty="0"/>
              <a:t> </a:t>
            </a:r>
            <a:r>
              <a:rPr spc="-5" dirty="0"/>
              <a:t>=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spc="-10" dirty="0"/>
              <a:t>source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735075"/>
            <a:ext cx="6530975" cy="3024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instruction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ADD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add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operands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Destination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operand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always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register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755650" marR="1203960" lvl="1" indent="-285750">
              <a:lnSpc>
                <a:spcPts val="2580"/>
              </a:lnSpc>
              <a:spcBef>
                <a:spcPts val="62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Source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operand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register,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immediate data,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or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  <a:p>
            <a:pPr marL="755650" marR="163195" lvl="1" indent="-285750">
              <a:lnSpc>
                <a:spcPct val="89900"/>
              </a:lnSpc>
              <a:spcBef>
                <a:spcPts val="54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Memory-to-memory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arithmetic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operations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never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allowed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in 8051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Assembly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language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7437" y="3831590"/>
            <a:ext cx="6623684" cy="2300605"/>
          </a:xfrm>
          <a:custGeom>
            <a:avLst/>
            <a:gdLst/>
            <a:ahLst/>
            <a:cxnLst/>
            <a:rect l="l" t="t" r="r" b="b"/>
            <a:pathLst>
              <a:path w="6623684" h="2300604">
                <a:moveTo>
                  <a:pt x="0" y="0"/>
                </a:moveTo>
                <a:lnTo>
                  <a:pt x="0" y="2300478"/>
                </a:lnTo>
                <a:lnTo>
                  <a:pt x="6623304" y="2300478"/>
                </a:lnTo>
                <a:lnTo>
                  <a:pt x="66233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41505" y="3862323"/>
            <a:ext cx="615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register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affected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5905" y="4255516"/>
            <a:ext cx="316674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51000" algn="l"/>
              </a:tabLst>
            </a:pPr>
            <a:r>
              <a:rPr sz="1800" spc="-10" dirty="0">
                <a:latin typeface="Courier New"/>
                <a:cs typeface="Courier New"/>
              </a:rPr>
              <a:t>MOV A,#0F5H ;A=F5 </a:t>
            </a:r>
            <a:r>
              <a:rPr sz="1800" spc="-15" dirty="0">
                <a:latin typeface="Courier New"/>
                <a:cs typeface="Courier New"/>
              </a:rPr>
              <a:t>hex </a:t>
            </a:r>
            <a:r>
              <a:rPr sz="1800" spc="-10" dirty="0">
                <a:latin typeface="Courier New"/>
                <a:cs typeface="Courier New"/>
              </a:rPr>
              <a:t> AD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0" dirty="0">
                <a:latin typeface="Courier New"/>
                <a:cs typeface="Courier New"/>
              </a:rPr>
              <a:t> A,#0B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;A=F5+0B=00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1505" y="4961890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5139" y="5217921"/>
            <a:ext cx="309118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100"/>
              </a:spcBef>
              <a:tabLst>
                <a:tab pos="1186815" algn="l"/>
              </a:tabLst>
            </a:pPr>
            <a:r>
              <a:rPr sz="1800" spc="-10" dirty="0">
                <a:latin typeface="Courier New"/>
                <a:cs typeface="Courier New"/>
              </a:rPr>
              <a:t>F5H	1111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0101</a:t>
            </a:r>
            <a:endParaRPr sz="1800">
              <a:latin typeface="Courier New"/>
              <a:cs typeface="Courier New"/>
            </a:endParaRPr>
          </a:p>
          <a:p>
            <a:pPr marR="17145" algn="r">
              <a:lnSpc>
                <a:spcPct val="100000"/>
              </a:lnSpc>
              <a:tabLst>
                <a:tab pos="483234" algn="l"/>
                <a:tab pos="1459230" algn="l"/>
                <a:tab pos="1824355" algn="l"/>
              </a:tabLst>
            </a:pPr>
            <a:r>
              <a:rPr sz="1800" spc="-5" dirty="0">
                <a:latin typeface="Courier New"/>
                <a:cs typeface="Courier New"/>
              </a:rPr>
              <a:t>+	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0BH</a:t>
            </a:r>
            <a:r>
              <a:rPr sz="1800" spc="-10" dirty="0">
                <a:latin typeface="Courier New"/>
                <a:cs typeface="Courier New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+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0000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1320800" algn="l"/>
              </a:tabLst>
            </a:pPr>
            <a:r>
              <a:rPr sz="1800" spc="-5" dirty="0">
                <a:latin typeface="Courier New"/>
                <a:cs typeface="Courier New"/>
              </a:rPr>
              <a:t>100H	0000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93205" y="4287837"/>
            <a:ext cx="2486025" cy="1914525"/>
            <a:chOff x="6493205" y="4287837"/>
            <a:chExt cx="2486025" cy="19145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7967" y="4292600"/>
              <a:ext cx="2476500" cy="1905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97967" y="4292600"/>
              <a:ext cx="2476500" cy="1905000"/>
            </a:xfrm>
            <a:custGeom>
              <a:avLst/>
              <a:gdLst/>
              <a:ahLst/>
              <a:cxnLst/>
              <a:rect l="l" t="t" r="r" b="b"/>
              <a:pathLst>
                <a:path w="2476500" h="1905000">
                  <a:moveTo>
                    <a:pt x="0" y="0"/>
                  </a:moveTo>
                  <a:lnTo>
                    <a:pt x="0" y="1905000"/>
                  </a:lnTo>
                  <a:lnTo>
                    <a:pt x="2476500" y="1905000"/>
                  </a:lnTo>
                  <a:lnTo>
                    <a:pt x="24765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82035" y="4369816"/>
            <a:ext cx="2288540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=1,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carry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D7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PF</a:t>
            </a:r>
            <a:r>
              <a:rPr sz="160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=1,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because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1s is zero (an even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number),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endParaRPr sz="1600">
              <a:latin typeface="Times New Roman"/>
              <a:cs typeface="Times New Roman"/>
            </a:endParaRPr>
          </a:p>
          <a:p>
            <a:pPr marL="12700" marR="41211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=1,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carry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D3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799201" y="6592528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9" y="728980"/>
            <a:ext cx="205803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LOGIC AND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COMPARE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169" y="2144776"/>
            <a:ext cx="60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XOR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XRL</a:t>
            </a:r>
            <a:r>
              <a:rPr spc="-20" dirty="0"/>
              <a:t> </a:t>
            </a:r>
            <a:r>
              <a:rPr spc="-10" dirty="0"/>
              <a:t>destination,source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629290"/>
            <a:ext cx="6236970" cy="348361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845"/>
              </a:spcBef>
            </a:pPr>
            <a:r>
              <a:rPr sz="2400" spc="-5" dirty="0">
                <a:latin typeface="Courier New"/>
                <a:cs typeface="Courier New"/>
              </a:rPr>
              <a:t>;dest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dest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XOR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source</a:t>
            </a:r>
            <a:endParaRPr sz="2400">
              <a:latin typeface="Courier New"/>
              <a:cs typeface="Courier New"/>
            </a:endParaRPr>
          </a:p>
          <a:p>
            <a:pPr marL="355600" marR="327025" indent="-342900">
              <a:lnSpc>
                <a:spcPct val="100000"/>
              </a:lnSpc>
              <a:spcBef>
                <a:spcPts val="87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This </a:t>
            </a:r>
            <a:r>
              <a:rPr sz="2800" dirty="0">
                <a:latin typeface="Tahoma"/>
                <a:cs typeface="Tahoma"/>
              </a:rPr>
              <a:t>instruction </a:t>
            </a:r>
            <a:r>
              <a:rPr sz="2800" spc="-5" dirty="0">
                <a:latin typeface="Tahoma"/>
                <a:cs typeface="Tahoma"/>
              </a:rPr>
              <a:t>will </a:t>
            </a:r>
            <a:r>
              <a:rPr sz="2800" dirty="0">
                <a:latin typeface="Tahoma"/>
                <a:cs typeface="Tahoma"/>
              </a:rPr>
              <a:t>perform XOR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operation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operands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place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result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destination</a:t>
            </a:r>
            <a:endParaRPr sz="2800">
              <a:latin typeface="Tahoma"/>
              <a:cs typeface="Tahoma"/>
            </a:endParaRPr>
          </a:p>
          <a:p>
            <a:pPr marL="755650" marR="1316355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destination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normally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accumulator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source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operand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register,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memory, or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immediate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6883" y="4162297"/>
            <a:ext cx="6509384" cy="1997710"/>
          </a:xfrm>
          <a:custGeom>
            <a:avLst/>
            <a:gdLst/>
            <a:ahLst/>
            <a:cxnLst/>
            <a:rect l="l" t="t" r="r" b="b"/>
            <a:pathLst>
              <a:path w="6509384" h="1997710">
                <a:moveTo>
                  <a:pt x="0" y="0"/>
                </a:moveTo>
                <a:lnTo>
                  <a:pt x="0" y="1997202"/>
                </a:lnTo>
                <a:lnTo>
                  <a:pt x="6509004" y="1997202"/>
                </a:lnTo>
                <a:lnTo>
                  <a:pt x="65090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1713" y="4192270"/>
            <a:ext cx="312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results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6113" y="4586147"/>
            <a:ext cx="152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4690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A,#54H  XR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A,#78H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43" y="4247896"/>
            <a:ext cx="1852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998219" algn="l"/>
              </a:tabLst>
            </a:pP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X	Y	X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XOR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588" y="4582374"/>
            <a:ext cx="6737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0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108" y="4582374"/>
            <a:ext cx="136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588" y="4917666"/>
            <a:ext cx="6737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0	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8108" y="4917666"/>
            <a:ext cx="136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588" y="5252958"/>
            <a:ext cx="6737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8108" y="5252958"/>
            <a:ext cx="136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588" y="5587437"/>
            <a:ext cx="6743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1	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8250" y="5587437"/>
            <a:ext cx="136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491" y="4200588"/>
            <a:ext cx="8601710" cy="1711325"/>
            <a:chOff x="22491" y="4200588"/>
            <a:chExt cx="8601710" cy="1711325"/>
          </a:xfrm>
        </p:grpSpPr>
        <p:sp>
          <p:nvSpPr>
            <p:cNvPr id="19" name="object 19"/>
            <p:cNvSpPr/>
            <p:nvPr/>
          </p:nvSpPr>
          <p:spPr>
            <a:xfrm>
              <a:off x="22491" y="4214876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91" y="4549394"/>
              <a:ext cx="2133600" cy="1005205"/>
            </a:xfrm>
            <a:custGeom>
              <a:avLst/>
              <a:gdLst/>
              <a:ahLst/>
              <a:cxnLst/>
              <a:rect l="l" t="t" r="r" b="b"/>
              <a:pathLst>
                <a:path w="2133600" h="1005204">
                  <a:moveTo>
                    <a:pt x="0" y="0"/>
                  </a:moveTo>
                  <a:lnTo>
                    <a:pt x="2133600" y="0"/>
                  </a:lnTo>
                </a:path>
                <a:path w="2133600" h="1005204">
                  <a:moveTo>
                    <a:pt x="0" y="335279"/>
                  </a:moveTo>
                  <a:lnTo>
                    <a:pt x="2133600" y="335279"/>
                  </a:lnTo>
                </a:path>
                <a:path w="2133600" h="1005204">
                  <a:moveTo>
                    <a:pt x="0" y="669797"/>
                  </a:moveTo>
                  <a:lnTo>
                    <a:pt x="2133600" y="669797"/>
                  </a:lnTo>
                </a:path>
                <a:path w="2133600" h="1005204">
                  <a:moveTo>
                    <a:pt x="0" y="1005077"/>
                  </a:moveTo>
                  <a:lnTo>
                    <a:pt x="2133600" y="100507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91" y="5888990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0972" y="4933442"/>
              <a:ext cx="2350007" cy="96545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10493" y="4933442"/>
              <a:ext cx="4000500" cy="965835"/>
            </a:xfrm>
            <a:custGeom>
              <a:avLst/>
              <a:gdLst/>
              <a:ahLst/>
              <a:cxnLst/>
              <a:rect l="l" t="t" r="r" b="b"/>
              <a:pathLst>
                <a:path w="4000500" h="965835">
                  <a:moveTo>
                    <a:pt x="0" y="559308"/>
                  </a:moveTo>
                  <a:lnTo>
                    <a:pt x="713993" y="114299"/>
                  </a:lnTo>
                  <a:lnTo>
                    <a:pt x="1574279" y="114299"/>
                  </a:lnTo>
                </a:path>
                <a:path w="4000500" h="965835">
                  <a:moveTo>
                    <a:pt x="1650479" y="965453"/>
                  </a:moveTo>
                  <a:lnTo>
                    <a:pt x="1650479" y="0"/>
                  </a:lnTo>
                  <a:lnTo>
                    <a:pt x="4000487" y="0"/>
                  </a:lnTo>
                  <a:lnTo>
                    <a:pt x="4000487" y="965453"/>
                  </a:lnTo>
                  <a:lnTo>
                    <a:pt x="1650479" y="96545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53435" y="4982464"/>
            <a:ext cx="216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XRL instruction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be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872543" y="5295061"/>
          <a:ext cx="5489571" cy="864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515619"/>
                <a:gridCol w="236219"/>
                <a:gridCol w="273050"/>
                <a:gridCol w="273050"/>
                <a:gridCol w="247014"/>
                <a:gridCol w="299719"/>
                <a:gridCol w="273685"/>
                <a:gridCol w="434340"/>
                <a:gridCol w="2222500"/>
              </a:tblGrid>
              <a:tr h="26686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54H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964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toggle certain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2905">
                <a:tc>
                  <a:txBody>
                    <a:bodyPr/>
                    <a:lstStyle/>
                    <a:p>
                      <a:pPr marL="31750">
                        <a:lnSpc>
                          <a:spcPts val="192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78H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02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467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2CH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102239" y="5504941"/>
            <a:ext cx="1028700" cy="342900"/>
          </a:xfrm>
          <a:custGeom>
            <a:avLst/>
            <a:gdLst/>
            <a:ahLst/>
            <a:cxnLst/>
            <a:rect l="l" t="t" r="r" b="b"/>
            <a:pathLst>
              <a:path w="1028700" h="342900">
                <a:moveTo>
                  <a:pt x="0" y="0"/>
                </a:moveTo>
                <a:lnTo>
                  <a:pt x="0" y="342900"/>
                </a:lnTo>
                <a:lnTo>
                  <a:pt x="1028700" y="342900"/>
                </a:lnTo>
                <a:lnTo>
                  <a:pt x="10287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1" y="6240271"/>
            <a:ext cx="9103360" cy="586105"/>
            <a:chOff x="3441" y="6240271"/>
            <a:chExt cx="9103360" cy="586105"/>
          </a:xfrm>
        </p:grpSpPr>
        <p:sp>
          <p:nvSpPr>
            <p:cNvPr id="3" name="object 3"/>
            <p:cNvSpPr/>
            <p:nvPr/>
          </p:nvSpPr>
          <p:spPr>
            <a:xfrm>
              <a:off x="3441" y="6240271"/>
              <a:ext cx="2216150" cy="586105"/>
            </a:xfrm>
            <a:custGeom>
              <a:avLst/>
              <a:gdLst/>
              <a:ahLst/>
              <a:cxnLst/>
              <a:rect l="l" t="t" r="r" b="b"/>
              <a:pathLst>
                <a:path w="2216150" h="586104">
                  <a:moveTo>
                    <a:pt x="2215895" y="585977"/>
                  </a:moveTo>
                  <a:lnTo>
                    <a:pt x="2215895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2215895" y="585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17813" y="6241795"/>
              <a:ext cx="6888480" cy="584835"/>
            </a:xfrm>
            <a:custGeom>
              <a:avLst/>
              <a:gdLst/>
              <a:ahLst/>
              <a:cxnLst/>
              <a:rect l="l" t="t" r="r" b="b"/>
              <a:pathLst>
                <a:path w="6888480" h="584834">
                  <a:moveTo>
                    <a:pt x="6888479" y="584453"/>
                  </a:moveTo>
                  <a:lnTo>
                    <a:pt x="6888479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6888479" y="5844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7309" y="6270244"/>
            <a:ext cx="28949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Scie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9219" y="6302216"/>
            <a:ext cx="31737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nce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7309" y="6527003"/>
            <a:ext cx="405637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National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Cheng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Kung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TAIWAN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4601" y="6578092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27622" y="22351"/>
            <a:ext cx="2255520" cy="6827520"/>
            <a:chOff x="-27622" y="22351"/>
            <a:chExt cx="2255520" cy="6827520"/>
          </a:xfrm>
        </p:grpSpPr>
        <p:sp>
          <p:nvSpPr>
            <p:cNvPr id="10" name="object 10"/>
            <p:cNvSpPr/>
            <p:nvPr/>
          </p:nvSpPr>
          <p:spPr>
            <a:xfrm>
              <a:off x="2211717" y="6237223"/>
              <a:ext cx="1905" cy="598170"/>
            </a:xfrm>
            <a:custGeom>
              <a:avLst/>
              <a:gdLst/>
              <a:ahLst/>
              <a:cxnLst/>
              <a:rect l="l" t="t" r="r" b="b"/>
              <a:pathLst>
                <a:path w="1905" h="598170">
                  <a:moveTo>
                    <a:pt x="1523" y="59817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36" y="6273799"/>
              <a:ext cx="573480" cy="5379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-14287" y="6228356"/>
              <a:ext cx="2227580" cy="0"/>
            </a:xfrm>
            <a:custGeom>
              <a:avLst/>
              <a:gdLst/>
              <a:ahLst/>
              <a:cxnLst/>
              <a:rect l="l" t="t" r="r" b="b"/>
              <a:pathLst>
                <a:path w="2227580">
                  <a:moveTo>
                    <a:pt x="0" y="0"/>
                  </a:moveTo>
                  <a:lnTo>
                    <a:pt x="2227338" y="0"/>
                  </a:lnTo>
                </a:path>
              </a:pathLst>
            </a:custGeom>
            <a:ln w="264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1" y="22351"/>
              <a:ext cx="2195830" cy="6193155"/>
            </a:xfrm>
            <a:custGeom>
              <a:avLst/>
              <a:gdLst/>
              <a:ahLst/>
              <a:cxnLst/>
              <a:rect l="l" t="t" r="r" b="b"/>
              <a:pathLst>
                <a:path w="2195830" h="6193155">
                  <a:moveTo>
                    <a:pt x="2195322" y="6192774"/>
                  </a:moveTo>
                  <a:lnTo>
                    <a:pt x="2195322" y="0"/>
                  </a:lnTo>
                  <a:lnTo>
                    <a:pt x="0" y="0"/>
                  </a:lnTo>
                  <a:lnTo>
                    <a:pt x="0" y="6192774"/>
                  </a:lnTo>
                  <a:lnTo>
                    <a:pt x="2195322" y="61927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1157" y="6412736"/>
            <a:ext cx="67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29" dirty="0">
                <a:solidFill>
                  <a:srgbClr val="FFFFFF"/>
                </a:solidFill>
                <a:latin typeface="Arial"/>
                <a:cs typeface="Arial"/>
              </a:rPr>
              <a:t>HANEL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173" y="728980"/>
            <a:ext cx="205803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LOGIC AND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COMPARE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017" y="2144776"/>
            <a:ext cx="755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XOR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6883" y="428498"/>
            <a:ext cx="6509384" cy="1887855"/>
          </a:xfrm>
          <a:custGeom>
            <a:avLst/>
            <a:gdLst/>
            <a:ahLst/>
            <a:cxnLst/>
            <a:rect l="l" t="t" r="r" b="b"/>
            <a:pathLst>
              <a:path w="6509384" h="1887855">
                <a:moveTo>
                  <a:pt x="0" y="0"/>
                </a:moveTo>
                <a:lnTo>
                  <a:pt x="0" y="1887474"/>
                </a:lnTo>
                <a:lnTo>
                  <a:pt x="6509004" y="1887474"/>
                </a:lnTo>
                <a:lnTo>
                  <a:pt x="65090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81713" y="442467"/>
            <a:ext cx="6335395" cy="8655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5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XR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63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 can be used to clear the contents of a register by  </a:t>
            </a:r>
            <a:r>
              <a:rPr sz="1800" spc="-5" dirty="0">
                <a:latin typeface="Times New Roman"/>
                <a:cs typeface="Times New Roman"/>
              </a:rPr>
              <a:t>XORin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wit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itself. </a:t>
            </a:r>
            <a:r>
              <a:rPr sz="1800" spc="-10" dirty="0">
                <a:latin typeface="Times New Roman"/>
                <a:cs typeface="Times New Roman"/>
              </a:rPr>
              <a:t>Sho</a:t>
            </a:r>
            <a:r>
              <a:rPr sz="1800" spc="-5" dirty="0">
                <a:latin typeface="Times New Roman"/>
                <a:cs typeface="Times New Roman"/>
              </a:rPr>
              <a:t>w ho</a:t>
            </a:r>
            <a:r>
              <a:rPr sz="180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XR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 A,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63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clears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dirty="0">
                <a:latin typeface="Times New Roman"/>
                <a:cs typeface="Times New Roman"/>
              </a:rPr>
              <a:t> assuming that  </a:t>
            </a:r>
            <a:r>
              <a:rPr sz="1800" spc="-5" dirty="0">
                <a:latin typeface="Times New Roman"/>
                <a:cs typeface="Times New Roman"/>
              </a:rPr>
              <a:t>AH </a:t>
            </a:r>
            <a:r>
              <a:rPr sz="1800" dirty="0">
                <a:latin typeface="Times New Roman"/>
                <a:cs typeface="Times New Roman"/>
              </a:rPr>
              <a:t>= 45H.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1593" y="1400987"/>
            <a:ext cx="4349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ourier New"/>
                <a:cs typeface="Courier New"/>
              </a:rPr>
              <a:t>45H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sng" spc="-1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45H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00H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7301" y="1400987"/>
            <a:ext cx="20739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</a:t>
            </a:r>
            <a:r>
              <a:rPr sz="1800" u="sng" spc="-2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1</a:t>
            </a:r>
            <a:r>
              <a:rPr sz="1800" u="sng" spc="-2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</a:t>
            </a:r>
            <a:r>
              <a:rPr sz="1800" u="sng" spc="-2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</a:t>
            </a:r>
            <a:r>
              <a:rPr sz="1800" u="sng" spc="-2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</a:t>
            </a:r>
            <a:r>
              <a:rPr sz="1800" u="sng" spc="-20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1</a:t>
            </a:r>
            <a:r>
              <a:rPr sz="1800" u="sng" spc="-2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0</a:t>
            </a:r>
            <a:r>
              <a:rPr sz="1800" u="sng" spc="-2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5" dirty="0">
                <a:uFill>
                  <a:solidFill>
                    <a:srgbClr val="545472"/>
                  </a:solidFill>
                </a:u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6883" y="2562098"/>
            <a:ext cx="6509384" cy="3260725"/>
          </a:xfrm>
          <a:custGeom>
            <a:avLst/>
            <a:gdLst/>
            <a:ahLst/>
            <a:cxnLst/>
            <a:rect l="l" t="t" r="r" b="b"/>
            <a:pathLst>
              <a:path w="6509384" h="3260725">
                <a:moveTo>
                  <a:pt x="0" y="0"/>
                </a:moveTo>
                <a:lnTo>
                  <a:pt x="0" y="3260598"/>
                </a:lnTo>
                <a:lnTo>
                  <a:pt x="6509004" y="3260598"/>
                </a:lnTo>
                <a:lnTo>
                  <a:pt x="650900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81713" y="2592070"/>
            <a:ext cx="628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test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P1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see </a:t>
            </a:r>
            <a:r>
              <a:rPr sz="1800" dirty="0">
                <a:latin typeface="Times New Roman"/>
                <a:cs typeface="Times New Roman"/>
              </a:rPr>
              <a:t>whether it</a:t>
            </a:r>
            <a:r>
              <a:rPr sz="1800" spc="-5" dirty="0">
                <a:latin typeface="Times New Roman"/>
                <a:cs typeface="Times New Roman"/>
              </a:rPr>
              <a:t> has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 45H.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 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1713" y="2727630"/>
            <a:ext cx="3493135" cy="85216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latin typeface="Times New Roman"/>
                <a:cs typeface="Times New Roman"/>
              </a:rPr>
              <a:t>99H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P2;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stays </a:t>
            </a:r>
            <a:r>
              <a:rPr sz="1800" dirty="0">
                <a:latin typeface="Times New Roman"/>
                <a:cs typeface="Times New Roman"/>
              </a:rPr>
              <a:t>cleared.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4502" y="3534816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;clear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24136" y="3809822"/>
            <a:ext cx="30295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;make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input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port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;R3=45H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;read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24319" y="4908474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;jump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6113" y="3534816"/>
            <a:ext cx="1663700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MOV </a:t>
            </a:r>
            <a:r>
              <a:rPr sz="1800" spc="-15" dirty="0">
                <a:latin typeface="Courier New"/>
                <a:cs typeface="Courier New"/>
              </a:rPr>
              <a:t>P2,#00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MOV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P1,#0FFH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MOV </a:t>
            </a:r>
            <a:r>
              <a:rPr sz="1800" spc="-15" dirty="0">
                <a:latin typeface="Courier New"/>
                <a:cs typeface="Courier New"/>
              </a:rPr>
              <a:t>R3,#45H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MOV</a:t>
            </a:r>
            <a:r>
              <a:rPr sz="1800" spc="10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A,P1 </a:t>
            </a:r>
            <a:r>
              <a:rPr sz="1800" spc="-5" dirty="0">
                <a:latin typeface="Courier New"/>
                <a:cs typeface="Courier New"/>
              </a:rPr>
              <a:t> XRL</a:t>
            </a:r>
            <a:r>
              <a:rPr sz="1800" spc="10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A,R3 </a:t>
            </a:r>
            <a:r>
              <a:rPr sz="1800" spc="-5" dirty="0">
                <a:latin typeface="Courier New"/>
                <a:cs typeface="Courier New"/>
              </a:rPr>
              <a:t> JNZ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EXIT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MOV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P2,#99H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1713" y="5457113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EXIT: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593" y="2990342"/>
            <a:ext cx="4940300" cy="1765300"/>
            <a:chOff x="3759593" y="2990342"/>
            <a:chExt cx="4940300" cy="176530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627" y="2990342"/>
              <a:ext cx="2158746" cy="85115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72293" y="3104642"/>
              <a:ext cx="2692400" cy="1638300"/>
            </a:xfrm>
            <a:custGeom>
              <a:avLst/>
              <a:gdLst/>
              <a:ahLst/>
              <a:cxnLst/>
              <a:rect l="l" t="t" r="r" b="b"/>
              <a:pathLst>
                <a:path w="2692400" h="1638300">
                  <a:moveTo>
                    <a:pt x="0" y="1638300"/>
                  </a:moveTo>
                  <a:lnTo>
                    <a:pt x="1222248" y="0"/>
                  </a:lnTo>
                  <a:lnTo>
                    <a:pt x="269213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40627" y="2990342"/>
            <a:ext cx="2159000" cy="85153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54940" marR="147320">
              <a:lnSpc>
                <a:spcPct val="100000"/>
              </a:lnSpc>
              <a:spcBef>
                <a:spcPts val="5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XRL can be used to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two registers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same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09885" y="5111241"/>
            <a:ext cx="4559300" cy="1549400"/>
            <a:chOff x="3809885" y="5111241"/>
            <a:chExt cx="4559300" cy="154940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5239" y="5441695"/>
              <a:ext cx="3111245" cy="120624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22585" y="5123941"/>
              <a:ext cx="4533900" cy="1524000"/>
            </a:xfrm>
            <a:custGeom>
              <a:avLst/>
              <a:gdLst/>
              <a:ahLst/>
              <a:cxnLst/>
              <a:rect l="l" t="t" r="r" b="b"/>
              <a:pathLst>
                <a:path w="4533900" h="1524000">
                  <a:moveTo>
                    <a:pt x="0" y="0"/>
                  </a:moveTo>
                  <a:lnTo>
                    <a:pt x="250698" y="432054"/>
                  </a:lnTo>
                  <a:lnTo>
                    <a:pt x="1346454" y="432053"/>
                  </a:lnTo>
                </a:path>
                <a:path w="4533900" h="1524000">
                  <a:moveTo>
                    <a:pt x="1422654" y="1524000"/>
                  </a:moveTo>
                  <a:lnTo>
                    <a:pt x="1422654" y="317753"/>
                  </a:lnTo>
                  <a:lnTo>
                    <a:pt x="4533900" y="317753"/>
                  </a:lnTo>
                  <a:lnTo>
                    <a:pt x="4533900" y="1524000"/>
                  </a:lnTo>
                  <a:lnTo>
                    <a:pt x="1422654" y="1524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87981" y="5474716"/>
            <a:ext cx="28257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registers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A.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JNZ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87981" y="6024110"/>
            <a:ext cx="275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JZ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contents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87981" y="6299116"/>
            <a:ext cx="1212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accumulator.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lang="en-US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73" y="728980"/>
            <a:ext cx="205803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LOGIC AND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COMPARE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58" y="2144776"/>
            <a:ext cx="1717039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Complement  Accumulator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784" y="421741"/>
            <a:ext cx="604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CPL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;complements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register</a:t>
            </a:r>
            <a:r>
              <a:rPr spc="-25" dirty="0"/>
              <a:t> </a:t>
            </a:r>
            <a:r>
              <a:rPr spc="-5"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907287"/>
            <a:ext cx="4946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This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1’s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complement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2935" y="2958592"/>
            <a:ext cx="581787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To get the 2’s complement, all we </a:t>
            </a:r>
            <a:r>
              <a:rPr sz="2800" dirty="0">
                <a:latin typeface="Tahoma"/>
                <a:cs typeface="Tahoma"/>
              </a:rPr>
              <a:t> have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add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1’s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complement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3093" y="1555496"/>
            <a:ext cx="6413500" cy="1200150"/>
          </a:xfrm>
          <a:custGeom>
            <a:avLst/>
            <a:gdLst/>
            <a:ahLst/>
            <a:cxnLst/>
            <a:rect l="l" t="t" r="r" b="b"/>
            <a:pathLst>
              <a:path w="6413500" h="1200150">
                <a:moveTo>
                  <a:pt x="0" y="0"/>
                </a:moveTo>
                <a:lnTo>
                  <a:pt x="0" y="1200150"/>
                </a:lnTo>
                <a:lnTo>
                  <a:pt x="6412992" y="1200150"/>
                </a:lnTo>
                <a:lnTo>
                  <a:pt x="641299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4261" y="1566417"/>
            <a:ext cx="15144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MOV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#55H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CPL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392832" y="1841423"/>
            <a:ext cx="31527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;now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A=AAH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;0101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0101(55H)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;becomes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1010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1010(AAH)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96" y="2481579"/>
            <a:ext cx="19475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 indent="-4076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Rotating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Right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Left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936" y="421741"/>
            <a:ext cx="459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pc="-5" dirty="0"/>
              <a:t>RR</a:t>
            </a:r>
            <a:r>
              <a:rPr spc="-10" dirty="0"/>
              <a:t> </a:t>
            </a:r>
            <a:r>
              <a:rPr spc="-5" dirty="0"/>
              <a:t>A	;rotate</a:t>
            </a:r>
            <a:r>
              <a:rPr spc="-50" dirty="0"/>
              <a:t> </a:t>
            </a:r>
            <a:r>
              <a:rPr spc="-5" dirty="0"/>
              <a:t>right</a:t>
            </a:r>
            <a:r>
              <a:rPr spc="-50" dirty="0"/>
              <a:t> </a:t>
            </a:r>
            <a:r>
              <a:rPr spc="-5"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823128"/>
            <a:ext cx="6322060" cy="21437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rotate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</a:t>
            </a:r>
            <a:endParaRPr sz="28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8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accumulator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rotated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right one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bit, and</a:t>
            </a:r>
            <a:endParaRPr sz="2400">
              <a:latin typeface="Tahoma"/>
              <a:cs typeface="Tahoma"/>
            </a:endParaRPr>
          </a:p>
          <a:p>
            <a:pPr marL="755650" marR="47625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 D0 exits from the LSB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enters into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MSB,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D7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1239" y="3549650"/>
            <a:ext cx="3302000" cy="609600"/>
          </a:xfrm>
          <a:custGeom>
            <a:avLst/>
            <a:gdLst/>
            <a:ahLst/>
            <a:cxnLst/>
            <a:rect l="l" t="t" r="r" b="b"/>
            <a:pathLst>
              <a:path w="3302000" h="609600">
                <a:moveTo>
                  <a:pt x="0" y="0"/>
                </a:moveTo>
                <a:lnTo>
                  <a:pt x="0" y="609600"/>
                </a:lnTo>
                <a:lnTo>
                  <a:pt x="3301745" y="609600"/>
                </a:lnTo>
                <a:lnTo>
                  <a:pt x="33017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1107" y="3655821"/>
            <a:ext cx="64198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MSB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2664" y="3655821"/>
            <a:ext cx="5613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LSB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4439" y="4527296"/>
            <a:ext cx="5867400" cy="1474470"/>
          </a:xfrm>
          <a:custGeom>
            <a:avLst/>
            <a:gdLst/>
            <a:ahLst/>
            <a:cxnLst/>
            <a:rect l="l" t="t" r="r" b="b"/>
            <a:pathLst>
              <a:path w="5867400" h="1474470">
                <a:moveTo>
                  <a:pt x="0" y="0"/>
                </a:moveTo>
                <a:lnTo>
                  <a:pt x="0" y="1474470"/>
                </a:lnTo>
                <a:lnTo>
                  <a:pt x="5867399" y="1474470"/>
                </a:lnTo>
                <a:lnTo>
                  <a:pt x="5867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33857" y="4527296"/>
          <a:ext cx="3803014" cy="1474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1118870"/>
                <a:gridCol w="572769"/>
                <a:gridCol w="273050"/>
                <a:gridCol w="682625"/>
                <a:gridCol w="646430"/>
              </a:tblGrid>
              <a:tr h="3288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A,#36H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</a:tr>
              <a:tr h="27466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6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193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46157" y="3293617"/>
            <a:ext cx="3849370" cy="614680"/>
          </a:xfrm>
          <a:custGeom>
            <a:avLst/>
            <a:gdLst/>
            <a:ahLst/>
            <a:cxnLst/>
            <a:rect l="l" t="t" r="r" b="b"/>
            <a:pathLst>
              <a:path w="3849370" h="614679">
                <a:moveTo>
                  <a:pt x="2256269" y="573024"/>
                </a:moveTo>
                <a:lnTo>
                  <a:pt x="2180069" y="534924"/>
                </a:lnTo>
                <a:lnTo>
                  <a:pt x="2180069" y="568452"/>
                </a:lnTo>
                <a:lnTo>
                  <a:pt x="1697736" y="568452"/>
                </a:lnTo>
                <a:lnTo>
                  <a:pt x="1693926" y="569976"/>
                </a:lnTo>
                <a:lnTo>
                  <a:pt x="1692402" y="573024"/>
                </a:lnTo>
                <a:lnTo>
                  <a:pt x="1693926" y="576834"/>
                </a:lnTo>
                <a:lnTo>
                  <a:pt x="1697736" y="578358"/>
                </a:lnTo>
                <a:lnTo>
                  <a:pt x="2180069" y="578358"/>
                </a:lnTo>
                <a:lnTo>
                  <a:pt x="2180069" y="611124"/>
                </a:lnTo>
                <a:lnTo>
                  <a:pt x="2197608" y="602361"/>
                </a:lnTo>
                <a:lnTo>
                  <a:pt x="2256269" y="573024"/>
                </a:lnTo>
                <a:close/>
              </a:path>
              <a:path w="3849370" h="614679">
                <a:moveTo>
                  <a:pt x="3848862" y="566928"/>
                </a:moveTo>
                <a:lnTo>
                  <a:pt x="3846563" y="565785"/>
                </a:lnTo>
                <a:lnTo>
                  <a:pt x="3846563" y="4572"/>
                </a:lnTo>
                <a:lnTo>
                  <a:pt x="3845039" y="1524"/>
                </a:lnTo>
                <a:lnTo>
                  <a:pt x="3841991" y="0"/>
                </a:lnTo>
                <a:lnTo>
                  <a:pt x="5334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76072"/>
                </a:lnTo>
                <a:lnTo>
                  <a:pt x="1524" y="579882"/>
                </a:lnTo>
                <a:lnTo>
                  <a:pt x="5334" y="581406"/>
                </a:lnTo>
                <a:lnTo>
                  <a:pt x="9906" y="581406"/>
                </a:lnTo>
                <a:lnTo>
                  <a:pt x="195834" y="581406"/>
                </a:lnTo>
                <a:lnTo>
                  <a:pt x="195834" y="614172"/>
                </a:lnTo>
                <a:lnTo>
                  <a:pt x="213360" y="605409"/>
                </a:lnTo>
                <a:lnTo>
                  <a:pt x="272034" y="576072"/>
                </a:lnTo>
                <a:lnTo>
                  <a:pt x="195834" y="537972"/>
                </a:lnTo>
                <a:lnTo>
                  <a:pt x="195834" y="571500"/>
                </a:lnTo>
                <a:lnTo>
                  <a:pt x="9906" y="571500"/>
                </a:lnTo>
                <a:lnTo>
                  <a:pt x="9906" y="9906"/>
                </a:lnTo>
                <a:lnTo>
                  <a:pt x="3837419" y="9906"/>
                </a:lnTo>
                <a:lnTo>
                  <a:pt x="3837419" y="561213"/>
                </a:lnTo>
                <a:lnTo>
                  <a:pt x="3837419" y="572655"/>
                </a:lnTo>
                <a:lnTo>
                  <a:pt x="3837419" y="573024"/>
                </a:lnTo>
                <a:lnTo>
                  <a:pt x="3836670" y="573024"/>
                </a:lnTo>
                <a:lnTo>
                  <a:pt x="3837419" y="572655"/>
                </a:lnTo>
                <a:lnTo>
                  <a:pt x="3837419" y="561213"/>
                </a:lnTo>
                <a:lnTo>
                  <a:pt x="3772662" y="528828"/>
                </a:lnTo>
                <a:lnTo>
                  <a:pt x="3772662" y="562356"/>
                </a:lnTo>
                <a:lnTo>
                  <a:pt x="3576815" y="562356"/>
                </a:lnTo>
                <a:lnTo>
                  <a:pt x="3573767" y="563880"/>
                </a:lnTo>
                <a:lnTo>
                  <a:pt x="3572243" y="566928"/>
                </a:lnTo>
                <a:lnTo>
                  <a:pt x="3573767" y="569976"/>
                </a:lnTo>
                <a:lnTo>
                  <a:pt x="3576815" y="571500"/>
                </a:lnTo>
                <a:lnTo>
                  <a:pt x="3772662" y="571500"/>
                </a:lnTo>
                <a:lnTo>
                  <a:pt x="3772662" y="573024"/>
                </a:lnTo>
                <a:lnTo>
                  <a:pt x="3573767" y="573024"/>
                </a:lnTo>
                <a:lnTo>
                  <a:pt x="3570719" y="574548"/>
                </a:lnTo>
                <a:lnTo>
                  <a:pt x="3569208" y="578358"/>
                </a:lnTo>
                <a:lnTo>
                  <a:pt x="3570719" y="581406"/>
                </a:lnTo>
                <a:lnTo>
                  <a:pt x="3573767" y="582930"/>
                </a:lnTo>
                <a:lnTo>
                  <a:pt x="3772662" y="582930"/>
                </a:lnTo>
                <a:lnTo>
                  <a:pt x="3772662" y="605028"/>
                </a:lnTo>
                <a:lnTo>
                  <a:pt x="3789413" y="596658"/>
                </a:lnTo>
                <a:lnTo>
                  <a:pt x="3816858" y="582930"/>
                </a:lnTo>
                <a:lnTo>
                  <a:pt x="3837419" y="582930"/>
                </a:lnTo>
                <a:lnTo>
                  <a:pt x="3841991" y="582930"/>
                </a:lnTo>
                <a:lnTo>
                  <a:pt x="3845039" y="581406"/>
                </a:lnTo>
                <a:lnTo>
                  <a:pt x="3846563" y="578358"/>
                </a:lnTo>
                <a:lnTo>
                  <a:pt x="3846563" y="568083"/>
                </a:lnTo>
                <a:lnTo>
                  <a:pt x="3848862" y="566928"/>
                </a:lnTo>
                <a:close/>
              </a:path>
            </a:pathLst>
          </a:custGeom>
          <a:solidFill>
            <a:srgbClr val="545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96" y="2481579"/>
            <a:ext cx="19475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Rotating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Right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7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Left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935" y="421894"/>
            <a:ext cx="440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pc="-5" dirty="0"/>
              <a:t>RL</a:t>
            </a:r>
            <a:r>
              <a:rPr spc="-10" dirty="0"/>
              <a:t> </a:t>
            </a:r>
            <a:r>
              <a:rPr spc="-5" dirty="0"/>
              <a:t>A	;rotate</a:t>
            </a:r>
            <a:r>
              <a:rPr spc="-50" dirty="0"/>
              <a:t> </a:t>
            </a:r>
            <a:r>
              <a:rPr spc="-5" dirty="0"/>
              <a:t>left</a:t>
            </a:r>
            <a:r>
              <a:rPr spc="-50" dirty="0"/>
              <a:t> </a:t>
            </a:r>
            <a:r>
              <a:rPr spc="-5"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823128"/>
            <a:ext cx="6362700" cy="21437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rotate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left</a:t>
            </a:r>
            <a:endParaRPr sz="2800">
              <a:latin typeface="Tahoma"/>
              <a:cs typeface="Tahoma"/>
            </a:endParaRPr>
          </a:p>
          <a:p>
            <a:pPr marL="755650" marR="45085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8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accumulator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rotated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left one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bit, and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 D7 exits from the MSB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enters into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LSB,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D0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2585" y="3460496"/>
            <a:ext cx="3302635" cy="609600"/>
          </a:xfrm>
          <a:custGeom>
            <a:avLst/>
            <a:gdLst/>
            <a:ahLst/>
            <a:cxnLst/>
            <a:rect l="l" t="t" r="r" b="b"/>
            <a:pathLst>
              <a:path w="3302634" h="609600">
                <a:moveTo>
                  <a:pt x="0" y="0"/>
                </a:moveTo>
                <a:lnTo>
                  <a:pt x="0" y="609600"/>
                </a:lnTo>
                <a:lnTo>
                  <a:pt x="3302507" y="609600"/>
                </a:lnTo>
                <a:lnTo>
                  <a:pt x="330250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2453" y="3566667"/>
            <a:ext cx="64198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MSB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010" y="3566667"/>
            <a:ext cx="5613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LSB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3385" y="4476241"/>
            <a:ext cx="5867400" cy="925830"/>
          </a:xfrm>
          <a:custGeom>
            <a:avLst/>
            <a:gdLst/>
            <a:ahLst/>
            <a:cxnLst/>
            <a:rect l="l" t="t" r="r" b="b"/>
            <a:pathLst>
              <a:path w="5867400" h="925829">
                <a:moveTo>
                  <a:pt x="0" y="0"/>
                </a:moveTo>
                <a:lnTo>
                  <a:pt x="0" y="925830"/>
                </a:lnTo>
                <a:lnTo>
                  <a:pt x="5867400" y="925830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82803" y="4476241"/>
          <a:ext cx="3803014" cy="925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1118870"/>
                <a:gridCol w="572769"/>
                <a:gridCol w="273050"/>
                <a:gridCol w="682625"/>
                <a:gridCol w="646430"/>
              </a:tblGrid>
              <a:tr h="3288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A,#72H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</a:tr>
              <a:tr h="27466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227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889" y="3727196"/>
            <a:ext cx="237743" cy="762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589413" y="3227323"/>
            <a:ext cx="3792854" cy="589280"/>
          </a:xfrm>
          <a:custGeom>
            <a:avLst/>
            <a:gdLst/>
            <a:ahLst/>
            <a:cxnLst/>
            <a:rect l="l" t="t" r="r" b="b"/>
            <a:pathLst>
              <a:path w="3792854" h="589279">
                <a:moveTo>
                  <a:pt x="2105393" y="550926"/>
                </a:moveTo>
                <a:lnTo>
                  <a:pt x="2103869" y="547116"/>
                </a:lnTo>
                <a:lnTo>
                  <a:pt x="2100072" y="545592"/>
                </a:lnTo>
                <a:lnTo>
                  <a:pt x="1732026" y="545592"/>
                </a:lnTo>
                <a:lnTo>
                  <a:pt x="1732026" y="512826"/>
                </a:lnTo>
                <a:lnTo>
                  <a:pt x="1655826" y="550926"/>
                </a:lnTo>
                <a:lnTo>
                  <a:pt x="1714500" y="580263"/>
                </a:lnTo>
                <a:lnTo>
                  <a:pt x="1732026" y="589026"/>
                </a:lnTo>
                <a:lnTo>
                  <a:pt x="1732026" y="555498"/>
                </a:lnTo>
                <a:lnTo>
                  <a:pt x="2100072" y="555498"/>
                </a:lnTo>
                <a:lnTo>
                  <a:pt x="2103869" y="553974"/>
                </a:lnTo>
                <a:lnTo>
                  <a:pt x="2105393" y="550926"/>
                </a:lnTo>
                <a:close/>
              </a:path>
              <a:path w="3792854" h="589279">
                <a:moveTo>
                  <a:pt x="3792461" y="4572"/>
                </a:moveTo>
                <a:lnTo>
                  <a:pt x="3790937" y="1524"/>
                </a:lnTo>
                <a:lnTo>
                  <a:pt x="378790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37972"/>
                </a:lnTo>
                <a:lnTo>
                  <a:pt x="1524" y="541020"/>
                </a:lnTo>
                <a:lnTo>
                  <a:pt x="4572" y="542544"/>
                </a:lnTo>
                <a:lnTo>
                  <a:pt x="9906" y="542544"/>
                </a:lnTo>
                <a:lnTo>
                  <a:pt x="233172" y="542544"/>
                </a:lnTo>
                <a:lnTo>
                  <a:pt x="236982" y="541020"/>
                </a:lnTo>
                <a:lnTo>
                  <a:pt x="238506" y="537972"/>
                </a:lnTo>
                <a:lnTo>
                  <a:pt x="236982" y="534924"/>
                </a:lnTo>
                <a:lnTo>
                  <a:pt x="233172" y="533400"/>
                </a:lnTo>
                <a:lnTo>
                  <a:pt x="9906" y="533400"/>
                </a:lnTo>
                <a:lnTo>
                  <a:pt x="9906" y="9144"/>
                </a:lnTo>
                <a:lnTo>
                  <a:pt x="3783330" y="9144"/>
                </a:lnTo>
                <a:lnTo>
                  <a:pt x="3783330" y="534924"/>
                </a:lnTo>
                <a:lnTo>
                  <a:pt x="3611880" y="534924"/>
                </a:lnTo>
                <a:lnTo>
                  <a:pt x="3611880" y="501396"/>
                </a:lnTo>
                <a:lnTo>
                  <a:pt x="3535680" y="539496"/>
                </a:lnTo>
                <a:lnTo>
                  <a:pt x="3594354" y="568833"/>
                </a:lnTo>
                <a:lnTo>
                  <a:pt x="3611880" y="577596"/>
                </a:lnTo>
                <a:lnTo>
                  <a:pt x="3611880" y="544068"/>
                </a:lnTo>
                <a:lnTo>
                  <a:pt x="3783330" y="544068"/>
                </a:lnTo>
                <a:lnTo>
                  <a:pt x="3787902" y="544068"/>
                </a:lnTo>
                <a:lnTo>
                  <a:pt x="3790937" y="543306"/>
                </a:lnTo>
                <a:lnTo>
                  <a:pt x="3792461" y="539496"/>
                </a:lnTo>
                <a:lnTo>
                  <a:pt x="3792461" y="4572"/>
                </a:lnTo>
                <a:close/>
              </a:path>
            </a:pathLst>
          </a:custGeom>
          <a:solidFill>
            <a:srgbClr val="545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5096" y="3409442"/>
            <a:ext cx="291465" cy="76200"/>
          </a:xfrm>
          <a:custGeom>
            <a:avLst/>
            <a:gdLst/>
            <a:ahLst/>
            <a:cxnLst/>
            <a:rect l="l" t="t" r="r" b="b"/>
            <a:pathLst>
              <a:path w="291465" h="76200">
                <a:moveTo>
                  <a:pt x="232422" y="38100"/>
                </a:moveTo>
                <a:lnTo>
                  <a:pt x="230898" y="35052"/>
                </a:lnTo>
                <a:lnTo>
                  <a:pt x="227075" y="33528"/>
                </a:lnTo>
                <a:lnTo>
                  <a:pt x="5346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46" y="43434"/>
                </a:lnTo>
                <a:lnTo>
                  <a:pt x="227075" y="43434"/>
                </a:lnTo>
                <a:lnTo>
                  <a:pt x="230898" y="41910"/>
                </a:lnTo>
                <a:lnTo>
                  <a:pt x="232422" y="38100"/>
                </a:lnTo>
                <a:close/>
              </a:path>
              <a:path w="291465" h="76200">
                <a:moveTo>
                  <a:pt x="291096" y="38100"/>
                </a:moveTo>
                <a:lnTo>
                  <a:pt x="214896" y="0"/>
                </a:lnTo>
                <a:lnTo>
                  <a:pt x="214896" y="33528"/>
                </a:lnTo>
                <a:lnTo>
                  <a:pt x="227075" y="33528"/>
                </a:lnTo>
                <a:lnTo>
                  <a:pt x="230898" y="35052"/>
                </a:lnTo>
                <a:lnTo>
                  <a:pt x="232422" y="38100"/>
                </a:lnTo>
                <a:lnTo>
                  <a:pt x="232422" y="67437"/>
                </a:lnTo>
                <a:lnTo>
                  <a:pt x="291096" y="38100"/>
                </a:lnTo>
                <a:close/>
              </a:path>
              <a:path w="291465" h="76200">
                <a:moveTo>
                  <a:pt x="232422" y="67437"/>
                </a:moveTo>
                <a:lnTo>
                  <a:pt x="232422" y="38100"/>
                </a:lnTo>
                <a:lnTo>
                  <a:pt x="230898" y="41910"/>
                </a:lnTo>
                <a:lnTo>
                  <a:pt x="227075" y="43434"/>
                </a:lnTo>
                <a:lnTo>
                  <a:pt x="214896" y="43434"/>
                </a:lnTo>
                <a:lnTo>
                  <a:pt x="214896" y="76200"/>
                </a:lnTo>
                <a:lnTo>
                  <a:pt x="232422" y="67437"/>
                </a:lnTo>
                <a:close/>
              </a:path>
            </a:pathLst>
          </a:custGeom>
          <a:solidFill>
            <a:srgbClr val="545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41" y="2481579"/>
            <a:ext cx="18897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93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Rotating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through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Carry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2935" y="421741"/>
            <a:ext cx="641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1930" algn="l"/>
              </a:tabLst>
            </a:pPr>
            <a:r>
              <a:rPr spc="-5" dirty="0"/>
              <a:t>RRC</a:t>
            </a:r>
            <a:r>
              <a:rPr spc="-10" dirty="0"/>
              <a:t> </a:t>
            </a:r>
            <a:r>
              <a:rPr spc="-5" dirty="0"/>
              <a:t>A	;rotate</a:t>
            </a:r>
            <a:r>
              <a:rPr spc="-30" dirty="0"/>
              <a:t> </a:t>
            </a:r>
            <a:r>
              <a:rPr spc="-5" dirty="0"/>
              <a:t>right</a:t>
            </a:r>
            <a:r>
              <a:rPr spc="-30" dirty="0"/>
              <a:t> </a:t>
            </a:r>
            <a:r>
              <a:rPr spc="-5" dirty="0"/>
              <a:t>through</a:t>
            </a:r>
            <a:r>
              <a:rPr spc="-30" dirty="0"/>
              <a:t> </a:t>
            </a:r>
            <a:r>
              <a:rPr spc="-10" dirty="0"/>
              <a:t>carry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2935" y="823128"/>
            <a:ext cx="6066155" cy="17780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RRC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rotated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from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left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right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They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exit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LSB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carry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flag,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carry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enters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MSB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6093" y="3142742"/>
            <a:ext cx="3302000" cy="609600"/>
          </a:xfrm>
          <a:custGeom>
            <a:avLst/>
            <a:gdLst/>
            <a:ahLst/>
            <a:cxnLst/>
            <a:rect l="l" t="t" r="r" b="b"/>
            <a:pathLst>
              <a:path w="3302000" h="609600">
                <a:moveTo>
                  <a:pt x="0" y="0"/>
                </a:moveTo>
                <a:lnTo>
                  <a:pt x="0" y="609600"/>
                </a:lnTo>
                <a:lnTo>
                  <a:pt x="3301745" y="609600"/>
                </a:lnTo>
                <a:lnTo>
                  <a:pt x="33017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2537" y="3249675"/>
            <a:ext cx="168783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0460" algn="l"/>
              </a:tabLst>
            </a:pPr>
            <a:r>
              <a:rPr sz="2300" spc="-10" dirty="0">
                <a:solidFill>
                  <a:srgbClr val="545471"/>
                </a:solidFill>
                <a:latin typeface="Times New Roman"/>
                <a:cs typeface="Times New Roman"/>
              </a:rPr>
              <a:t>MS</a:t>
            </a: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B</a:t>
            </a:r>
            <a:r>
              <a:rPr sz="2300" dirty="0">
                <a:solidFill>
                  <a:srgbClr val="545471"/>
                </a:solidFill>
                <a:latin typeface="Times New Roman"/>
                <a:cs typeface="Times New Roman"/>
              </a:rPr>
              <a:t>	</a:t>
            </a:r>
            <a:r>
              <a:rPr sz="2300" spc="-15" dirty="0">
                <a:solidFill>
                  <a:srgbClr val="545471"/>
                </a:solidFill>
                <a:latin typeface="Times New Roman"/>
                <a:cs typeface="Times New Roman"/>
              </a:rPr>
              <a:t>L</a:t>
            </a:r>
            <a:r>
              <a:rPr sz="2300" spc="-10" dirty="0">
                <a:solidFill>
                  <a:srgbClr val="545471"/>
                </a:solidFill>
                <a:latin typeface="Times New Roman"/>
                <a:cs typeface="Times New Roman"/>
              </a:rPr>
              <a:t>SB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60523" y="3409441"/>
            <a:ext cx="6423660" cy="2292350"/>
            <a:chOff x="2560523" y="3409441"/>
            <a:chExt cx="6423660" cy="2292350"/>
          </a:xfrm>
        </p:grpSpPr>
        <p:sp>
          <p:nvSpPr>
            <p:cNvPr id="10" name="object 10"/>
            <p:cNvSpPr/>
            <p:nvPr/>
          </p:nvSpPr>
          <p:spPr>
            <a:xfrm>
              <a:off x="7031367" y="3409441"/>
              <a:ext cx="360680" cy="76200"/>
            </a:xfrm>
            <a:custGeom>
              <a:avLst/>
              <a:gdLst/>
              <a:ahLst/>
              <a:cxnLst/>
              <a:rect l="l" t="t" r="r" b="b"/>
              <a:pathLst>
                <a:path w="360679" h="76200">
                  <a:moveTo>
                    <a:pt x="301751" y="38100"/>
                  </a:moveTo>
                  <a:lnTo>
                    <a:pt x="300228" y="35052"/>
                  </a:lnTo>
                  <a:lnTo>
                    <a:pt x="296405" y="33528"/>
                  </a:lnTo>
                  <a:lnTo>
                    <a:pt x="4559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910"/>
                  </a:lnTo>
                  <a:lnTo>
                    <a:pt x="4559" y="43434"/>
                  </a:lnTo>
                  <a:lnTo>
                    <a:pt x="296405" y="43434"/>
                  </a:lnTo>
                  <a:lnTo>
                    <a:pt x="300228" y="41910"/>
                  </a:lnTo>
                  <a:lnTo>
                    <a:pt x="301751" y="38100"/>
                  </a:lnTo>
                  <a:close/>
                </a:path>
                <a:path w="360679" h="76200">
                  <a:moveTo>
                    <a:pt x="360425" y="38100"/>
                  </a:moveTo>
                  <a:lnTo>
                    <a:pt x="284225" y="0"/>
                  </a:lnTo>
                  <a:lnTo>
                    <a:pt x="284225" y="33528"/>
                  </a:lnTo>
                  <a:lnTo>
                    <a:pt x="296405" y="33528"/>
                  </a:lnTo>
                  <a:lnTo>
                    <a:pt x="300228" y="35052"/>
                  </a:lnTo>
                  <a:lnTo>
                    <a:pt x="301751" y="38100"/>
                  </a:lnTo>
                  <a:lnTo>
                    <a:pt x="301751" y="67437"/>
                  </a:lnTo>
                  <a:lnTo>
                    <a:pt x="360425" y="38100"/>
                  </a:lnTo>
                  <a:close/>
                </a:path>
                <a:path w="360679" h="76200">
                  <a:moveTo>
                    <a:pt x="301751" y="67437"/>
                  </a:moveTo>
                  <a:lnTo>
                    <a:pt x="301751" y="38100"/>
                  </a:lnTo>
                  <a:lnTo>
                    <a:pt x="300228" y="41910"/>
                  </a:lnTo>
                  <a:lnTo>
                    <a:pt x="296405" y="43434"/>
                  </a:lnTo>
                  <a:lnTo>
                    <a:pt x="284225" y="43434"/>
                  </a:lnTo>
                  <a:lnTo>
                    <a:pt x="284225" y="76200"/>
                  </a:lnTo>
                  <a:lnTo>
                    <a:pt x="301751" y="67437"/>
                  </a:lnTo>
                  <a:close/>
                </a:path>
              </a:pathLst>
            </a:custGeom>
            <a:solidFill>
              <a:srgbClr val="5454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5285" y="4222495"/>
              <a:ext cx="6414135" cy="1474470"/>
            </a:xfrm>
            <a:custGeom>
              <a:avLst/>
              <a:gdLst/>
              <a:ahLst/>
              <a:cxnLst/>
              <a:rect l="l" t="t" r="r" b="b"/>
              <a:pathLst>
                <a:path w="6414134" h="1474470">
                  <a:moveTo>
                    <a:pt x="0" y="0"/>
                  </a:moveTo>
                  <a:lnTo>
                    <a:pt x="0" y="1474470"/>
                  </a:lnTo>
                  <a:lnTo>
                    <a:pt x="6413754" y="1474470"/>
                  </a:lnTo>
                  <a:lnTo>
                    <a:pt x="641375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63753" y="4233417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CLR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2096" y="4233417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;make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44703" y="4559409"/>
          <a:ext cx="5172073" cy="113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1118870"/>
                <a:gridCol w="573405"/>
                <a:gridCol w="273050"/>
                <a:gridCol w="682625"/>
                <a:gridCol w="888365"/>
                <a:gridCol w="614679"/>
                <a:gridCol w="273685"/>
                <a:gridCol w="237489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A,#26H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66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193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417963" y="2871470"/>
            <a:ext cx="4886325" cy="754380"/>
            <a:chOff x="3417963" y="2871470"/>
            <a:chExt cx="4886325" cy="754380"/>
          </a:xfrm>
        </p:grpSpPr>
        <p:sp>
          <p:nvSpPr>
            <p:cNvPr id="16" name="object 16"/>
            <p:cNvSpPr/>
            <p:nvPr/>
          </p:nvSpPr>
          <p:spPr>
            <a:xfrm>
              <a:off x="3417963" y="2871470"/>
              <a:ext cx="4886325" cy="614680"/>
            </a:xfrm>
            <a:custGeom>
              <a:avLst/>
              <a:gdLst/>
              <a:ahLst/>
              <a:cxnLst/>
              <a:rect l="l" t="t" r="r" b="b"/>
              <a:pathLst>
                <a:path w="4886325" h="614679">
                  <a:moveTo>
                    <a:pt x="4885944" y="577596"/>
                  </a:moveTo>
                  <a:lnTo>
                    <a:pt x="4885944" y="4572"/>
                  </a:lnTo>
                  <a:lnTo>
                    <a:pt x="4885182" y="1524"/>
                  </a:lnTo>
                  <a:lnTo>
                    <a:pt x="4881359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576072"/>
                  </a:lnTo>
                  <a:lnTo>
                    <a:pt x="1524" y="579882"/>
                  </a:lnTo>
                  <a:lnTo>
                    <a:pt x="4572" y="581406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4876787" y="9906"/>
                  </a:lnTo>
                  <a:lnTo>
                    <a:pt x="4876787" y="4572"/>
                  </a:lnTo>
                  <a:lnTo>
                    <a:pt x="4881359" y="9906"/>
                  </a:lnTo>
                  <a:lnTo>
                    <a:pt x="4881359" y="582930"/>
                  </a:lnTo>
                  <a:lnTo>
                    <a:pt x="4885182" y="581406"/>
                  </a:lnTo>
                  <a:lnTo>
                    <a:pt x="4885944" y="577596"/>
                  </a:lnTo>
                  <a:close/>
                </a:path>
                <a:path w="4886325" h="614679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4886325" h="614679">
                  <a:moveTo>
                    <a:pt x="9144" y="571500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571500"/>
                  </a:lnTo>
                  <a:lnTo>
                    <a:pt x="9144" y="571500"/>
                  </a:lnTo>
                  <a:close/>
                </a:path>
                <a:path w="4886325" h="614679">
                  <a:moveTo>
                    <a:pt x="212598" y="576072"/>
                  </a:moveTo>
                  <a:lnTo>
                    <a:pt x="211074" y="573024"/>
                  </a:lnTo>
                  <a:lnTo>
                    <a:pt x="208026" y="571500"/>
                  </a:lnTo>
                  <a:lnTo>
                    <a:pt x="4572" y="571500"/>
                  </a:lnTo>
                  <a:lnTo>
                    <a:pt x="9144" y="576072"/>
                  </a:lnTo>
                  <a:lnTo>
                    <a:pt x="9144" y="581406"/>
                  </a:lnTo>
                  <a:lnTo>
                    <a:pt x="208026" y="581406"/>
                  </a:lnTo>
                  <a:lnTo>
                    <a:pt x="211074" y="579882"/>
                  </a:lnTo>
                  <a:lnTo>
                    <a:pt x="212598" y="576072"/>
                  </a:lnTo>
                  <a:close/>
                </a:path>
                <a:path w="4886325" h="614679">
                  <a:moveTo>
                    <a:pt x="9144" y="581406"/>
                  </a:moveTo>
                  <a:lnTo>
                    <a:pt x="9144" y="576072"/>
                  </a:lnTo>
                  <a:lnTo>
                    <a:pt x="4572" y="571500"/>
                  </a:lnTo>
                  <a:lnTo>
                    <a:pt x="4572" y="581406"/>
                  </a:lnTo>
                  <a:lnTo>
                    <a:pt x="9144" y="581406"/>
                  </a:lnTo>
                  <a:close/>
                </a:path>
                <a:path w="4886325" h="614679">
                  <a:moveTo>
                    <a:pt x="271272" y="576072"/>
                  </a:moveTo>
                  <a:lnTo>
                    <a:pt x="195072" y="537972"/>
                  </a:lnTo>
                  <a:lnTo>
                    <a:pt x="195072" y="571500"/>
                  </a:lnTo>
                  <a:lnTo>
                    <a:pt x="208026" y="571500"/>
                  </a:lnTo>
                  <a:lnTo>
                    <a:pt x="211074" y="573024"/>
                  </a:lnTo>
                  <a:lnTo>
                    <a:pt x="212598" y="576072"/>
                  </a:lnTo>
                  <a:lnTo>
                    <a:pt x="212598" y="605409"/>
                  </a:lnTo>
                  <a:lnTo>
                    <a:pt x="271272" y="576072"/>
                  </a:lnTo>
                  <a:close/>
                </a:path>
                <a:path w="4886325" h="614679">
                  <a:moveTo>
                    <a:pt x="212598" y="605409"/>
                  </a:moveTo>
                  <a:lnTo>
                    <a:pt x="212598" y="576072"/>
                  </a:lnTo>
                  <a:lnTo>
                    <a:pt x="211074" y="579882"/>
                  </a:lnTo>
                  <a:lnTo>
                    <a:pt x="208026" y="581406"/>
                  </a:lnTo>
                  <a:lnTo>
                    <a:pt x="195072" y="581406"/>
                  </a:lnTo>
                  <a:lnTo>
                    <a:pt x="195072" y="614172"/>
                  </a:lnTo>
                  <a:lnTo>
                    <a:pt x="212598" y="605409"/>
                  </a:lnTo>
                  <a:close/>
                </a:path>
                <a:path w="4886325" h="614679">
                  <a:moveTo>
                    <a:pt x="4881359" y="573024"/>
                  </a:moveTo>
                  <a:lnTo>
                    <a:pt x="3573779" y="573024"/>
                  </a:lnTo>
                  <a:lnTo>
                    <a:pt x="3569957" y="574548"/>
                  </a:lnTo>
                  <a:lnTo>
                    <a:pt x="3568433" y="577596"/>
                  </a:lnTo>
                  <a:lnTo>
                    <a:pt x="3569957" y="581406"/>
                  </a:lnTo>
                  <a:lnTo>
                    <a:pt x="3573779" y="582930"/>
                  </a:lnTo>
                  <a:lnTo>
                    <a:pt x="4876787" y="582930"/>
                  </a:lnTo>
                  <a:lnTo>
                    <a:pt x="4876787" y="577596"/>
                  </a:lnTo>
                  <a:lnTo>
                    <a:pt x="4881359" y="573024"/>
                  </a:lnTo>
                  <a:close/>
                </a:path>
                <a:path w="4886325" h="614679">
                  <a:moveTo>
                    <a:pt x="4881359" y="9906"/>
                  </a:moveTo>
                  <a:lnTo>
                    <a:pt x="4876787" y="4572"/>
                  </a:lnTo>
                  <a:lnTo>
                    <a:pt x="4876787" y="9906"/>
                  </a:lnTo>
                  <a:lnTo>
                    <a:pt x="4881359" y="9906"/>
                  </a:lnTo>
                  <a:close/>
                </a:path>
                <a:path w="4886325" h="614679">
                  <a:moveTo>
                    <a:pt x="4881359" y="573024"/>
                  </a:moveTo>
                  <a:lnTo>
                    <a:pt x="4881359" y="9906"/>
                  </a:lnTo>
                  <a:lnTo>
                    <a:pt x="4876787" y="9906"/>
                  </a:lnTo>
                  <a:lnTo>
                    <a:pt x="4876787" y="573024"/>
                  </a:lnTo>
                  <a:lnTo>
                    <a:pt x="4881359" y="573024"/>
                  </a:lnTo>
                  <a:close/>
                </a:path>
                <a:path w="4886325" h="614679">
                  <a:moveTo>
                    <a:pt x="4881359" y="582930"/>
                  </a:moveTo>
                  <a:lnTo>
                    <a:pt x="4881359" y="573024"/>
                  </a:lnTo>
                  <a:lnTo>
                    <a:pt x="4876787" y="577596"/>
                  </a:lnTo>
                  <a:lnTo>
                    <a:pt x="4876787" y="582930"/>
                  </a:lnTo>
                  <a:lnTo>
                    <a:pt x="4881359" y="582930"/>
                  </a:lnTo>
                  <a:close/>
                </a:path>
              </a:pathLst>
            </a:custGeom>
            <a:solidFill>
              <a:srgbClr val="5454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4923" y="3269996"/>
              <a:ext cx="626110" cy="356235"/>
            </a:xfrm>
            <a:custGeom>
              <a:avLst/>
              <a:gdLst/>
              <a:ahLst/>
              <a:cxnLst/>
              <a:rect l="l" t="t" r="r" b="b"/>
              <a:pathLst>
                <a:path w="626109" h="356235">
                  <a:moveTo>
                    <a:pt x="625601" y="355853"/>
                  </a:moveTo>
                  <a:lnTo>
                    <a:pt x="625601" y="0"/>
                  </a:lnTo>
                  <a:lnTo>
                    <a:pt x="0" y="0"/>
                  </a:lnTo>
                  <a:lnTo>
                    <a:pt x="0" y="355853"/>
                  </a:lnTo>
                  <a:lnTo>
                    <a:pt x="625601" y="355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81957" y="3251200"/>
            <a:ext cx="43053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545471"/>
                </a:solidFill>
                <a:latin typeface="Times New Roman"/>
                <a:cs typeface="Times New Roman"/>
              </a:rPr>
              <a:t>CY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6367" y="3409441"/>
            <a:ext cx="487045" cy="76200"/>
          </a:xfrm>
          <a:custGeom>
            <a:avLst/>
            <a:gdLst/>
            <a:ahLst/>
            <a:cxnLst/>
            <a:rect l="l" t="t" r="r" b="b"/>
            <a:pathLst>
              <a:path w="487045" h="76200">
                <a:moveTo>
                  <a:pt x="428231" y="38100"/>
                </a:moveTo>
                <a:lnTo>
                  <a:pt x="426707" y="35052"/>
                </a:lnTo>
                <a:lnTo>
                  <a:pt x="423659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23659" y="43434"/>
                </a:lnTo>
                <a:lnTo>
                  <a:pt x="426707" y="41910"/>
                </a:lnTo>
                <a:lnTo>
                  <a:pt x="428231" y="38100"/>
                </a:lnTo>
                <a:close/>
              </a:path>
              <a:path w="487045" h="76200">
                <a:moveTo>
                  <a:pt x="486917" y="38100"/>
                </a:moveTo>
                <a:lnTo>
                  <a:pt x="410717" y="0"/>
                </a:lnTo>
                <a:lnTo>
                  <a:pt x="410717" y="33528"/>
                </a:lnTo>
                <a:lnTo>
                  <a:pt x="423659" y="33528"/>
                </a:lnTo>
                <a:lnTo>
                  <a:pt x="426707" y="35052"/>
                </a:lnTo>
                <a:lnTo>
                  <a:pt x="428231" y="38100"/>
                </a:lnTo>
                <a:lnTo>
                  <a:pt x="428231" y="67443"/>
                </a:lnTo>
                <a:lnTo>
                  <a:pt x="486917" y="38100"/>
                </a:lnTo>
                <a:close/>
              </a:path>
              <a:path w="487045" h="76200">
                <a:moveTo>
                  <a:pt x="428231" y="67443"/>
                </a:moveTo>
                <a:lnTo>
                  <a:pt x="428231" y="38100"/>
                </a:lnTo>
                <a:lnTo>
                  <a:pt x="426707" y="41910"/>
                </a:lnTo>
                <a:lnTo>
                  <a:pt x="423659" y="43434"/>
                </a:lnTo>
                <a:lnTo>
                  <a:pt x="410717" y="43434"/>
                </a:lnTo>
                <a:lnTo>
                  <a:pt x="410717" y="76200"/>
                </a:lnTo>
                <a:lnTo>
                  <a:pt x="428231" y="67443"/>
                </a:lnTo>
                <a:close/>
              </a:path>
            </a:pathLst>
          </a:custGeom>
          <a:solidFill>
            <a:srgbClr val="545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41" y="2481579"/>
            <a:ext cx="18897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Rotating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through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Carry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935" y="421894"/>
            <a:ext cx="6228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1930" algn="l"/>
              </a:tabLst>
            </a:pPr>
            <a:r>
              <a:rPr spc="-5" dirty="0"/>
              <a:t>RLC</a:t>
            </a:r>
            <a:r>
              <a:rPr spc="-10" dirty="0"/>
              <a:t> </a:t>
            </a:r>
            <a:r>
              <a:rPr spc="-5" dirty="0"/>
              <a:t>A	;rotate</a:t>
            </a:r>
            <a:r>
              <a:rPr spc="-30" dirty="0"/>
              <a:t> </a:t>
            </a:r>
            <a:r>
              <a:rPr spc="-5" dirty="0"/>
              <a:t>left</a:t>
            </a:r>
            <a:r>
              <a:rPr spc="-30" dirty="0"/>
              <a:t> </a:t>
            </a:r>
            <a:r>
              <a:rPr spc="-5" dirty="0"/>
              <a:t>through</a:t>
            </a:r>
            <a:r>
              <a:rPr spc="-30" dirty="0"/>
              <a:t> </a:t>
            </a:r>
            <a:r>
              <a:rPr spc="-10" dirty="0"/>
              <a:t>carry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823128"/>
            <a:ext cx="6584315" cy="17780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RLC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shifted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from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right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left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exit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MSB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enter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carry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flag,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carry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enters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LSB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08819" y="2798317"/>
            <a:ext cx="4298950" cy="958215"/>
            <a:chOff x="3408819" y="2798317"/>
            <a:chExt cx="4298950" cy="958215"/>
          </a:xfrm>
        </p:grpSpPr>
        <p:sp>
          <p:nvSpPr>
            <p:cNvPr id="7" name="object 7"/>
            <p:cNvSpPr/>
            <p:nvPr/>
          </p:nvSpPr>
          <p:spPr>
            <a:xfrm>
              <a:off x="3408819" y="2798317"/>
              <a:ext cx="4298950" cy="635635"/>
            </a:xfrm>
            <a:custGeom>
              <a:avLst/>
              <a:gdLst/>
              <a:ahLst/>
              <a:cxnLst/>
              <a:rect l="l" t="t" r="r" b="b"/>
              <a:pathLst>
                <a:path w="4298950" h="635635">
                  <a:moveTo>
                    <a:pt x="4298429" y="597407"/>
                  </a:moveTo>
                  <a:lnTo>
                    <a:pt x="4298429" y="4571"/>
                  </a:lnTo>
                  <a:lnTo>
                    <a:pt x="4297667" y="1524"/>
                  </a:lnTo>
                  <a:lnTo>
                    <a:pt x="4293857" y="0"/>
                  </a:lnTo>
                  <a:lnTo>
                    <a:pt x="4572" y="0"/>
                  </a:lnTo>
                  <a:lnTo>
                    <a:pt x="762" y="1524"/>
                  </a:lnTo>
                  <a:lnTo>
                    <a:pt x="0" y="4571"/>
                  </a:lnTo>
                  <a:lnTo>
                    <a:pt x="0" y="595122"/>
                  </a:lnTo>
                  <a:lnTo>
                    <a:pt x="762" y="598932"/>
                  </a:lnTo>
                  <a:lnTo>
                    <a:pt x="4572" y="600456"/>
                  </a:lnTo>
                  <a:lnTo>
                    <a:pt x="4572" y="9906"/>
                  </a:lnTo>
                  <a:lnTo>
                    <a:pt x="9143" y="4571"/>
                  </a:lnTo>
                  <a:lnTo>
                    <a:pt x="9143" y="9906"/>
                  </a:lnTo>
                  <a:lnTo>
                    <a:pt x="4289297" y="9906"/>
                  </a:lnTo>
                  <a:lnTo>
                    <a:pt x="4289297" y="4571"/>
                  </a:lnTo>
                  <a:lnTo>
                    <a:pt x="4293857" y="9906"/>
                  </a:lnTo>
                  <a:lnTo>
                    <a:pt x="4293857" y="601979"/>
                  </a:lnTo>
                  <a:lnTo>
                    <a:pt x="4297667" y="600455"/>
                  </a:lnTo>
                  <a:lnTo>
                    <a:pt x="4298429" y="597407"/>
                  </a:lnTo>
                  <a:close/>
                </a:path>
                <a:path w="4298950" h="635635">
                  <a:moveTo>
                    <a:pt x="9143" y="9906"/>
                  </a:moveTo>
                  <a:lnTo>
                    <a:pt x="9143" y="4571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4298950" h="635635">
                  <a:moveTo>
                    <a:pt x="9143" y="590550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590550"/>
                  </a:lnTo>
                  <a:lnTo>
                    <a:pt x="9143" y="590550"/>
                  </a:lnTo>
                  <a:close/>
                </a:path>
                <a:path w="4298950" h="635635">
                  <a:moveTo>
                    <a:pt x="1193291" y="595122"/>
                  </a:moveTo>
                  <a:lnTo>
                    <a:pt x="1191767" y="592074"/>
                  </a:lnTo>
                  <a:lnTo>
                    <a:pt x="1188720" y="590550"/>
                  </a:lnTo>
                  <a:lnTo>
                    <a:pt x="4572" y="590550"/>
                  </a:lnTo>
                  <a:lnTo>
                    <a:pt x="9143" y="595122"/>
                  </a:lnTo>
                  <a:lnTo>
                    <a:pt x="9143" y="600456"/>
                  </a:lnTo>
                  <a:lnTo>
                    <a:pt x="1188720" y="600456"/>
                  </a:lnTo>
                  <a:lnTo>
                    <a:pt x="1191767" y="598932"/>
                  </a:lnTo>
                  <a:lnTo>
                    <a:pt x="1193291" y="595122"/>
                  </a:lnTo>
                  <a:close/>
                </a:path>
                <a:path w="4298950" h="635635">
                  <a:moveTo>
                    <a:pt x="9143" y="600456"/>
                  </a:moveTo>
                  <a:lnTo>
                    <a:pt x="9143" y="595122"/>
                  </a:lnTo>
                  <a:lnTo>
                    <a:pt x="4572" y="590550"/>
                  </a:lnTo>
                  <a:lnTo>
                    <a:pt x="4572" y="600456"/>
                  </a:lnTo>
                  <a:lnTo>
                    <a:pt x="9143" y="600456"/>
                  </a:lnTo>
                  <a:close/>
                </a:path>
                <a:path w="4298950" h="635635">
                  <a:moveTo>
                    <a:pt x="4141457" y="592073"/>
                  </a:moveTo>
                  <a:lnTo>
                    <a:pt x="4141457" y="559307"/>
                  </a:lnTo>
                  <a:lnTo>
                    <a:pt x="4065257" y="597407"/>
                  </a:lnTo>
                  <a:lnTo>
                    <a:pt x="4123931" y="626744"/>
                  </a:lnTo>
                  <a:lnTo>
                    <a:pt x="4123931" y="597407"/>
                  </a:lnTo>
                  <a:lnTo>
                    <a:pt x="4125455" y="593597"/>
                  </a:lnTo>
                  <a:lnTo>
                    <a:pt x="4128503" y="592073"/>
                  </a:lnTo>
                  <a:lnTo>
                    <a:pt x="4141457" y="592073"/>
                  </a:lnTo>
                  <a:close/>
                </a:path>
                <a:path w="4298950" h="635635">
                  <a:moveTo>
                    <a:pt x="4293857" y="592073"/>
                  </a:moveTo>
                  <a:lnTo>
                    <a:pt x="4128503" y="592073"/>
                  </a:lnTo>
                  <a:lnTo>
                    <a:pt x="4125455" y="593597"/>
                  </a:lnTo>
                  <a:lnTo>
                    <a:pt x="4123931" y="597407"/>
                  </a:lnTo>
                  <a:lnTo>
                    <a:pt x="4125455" y="600455"/>
                  </a:lnTo>
                  <a:lnTo>
                    <a:pt x="4128503" y="601979"/>
                  </a:lnTo>
                  <a:lnTo>
                    <a:pt x="4289297" y="601979"/>
                  </a:lnTo>
                  <a:lnTo>
                    <a:pt x="4289297" y="597407"/>
                  </a:lnTo>
                  <a:lnTo>
                    <a:pt x="4293857" y="592073"/>
                  </a:lnTo>
                  <a:close/>
                </a:path>
                <a:path w="4298950" h="635635">
                  <a:moveTo>
                    <a:pt x="4141457" y="635507"/>
                  </a:moveTo>
                  <a:lnTo>
                    <a:pt x="4141457" y="601979"/>
                  </a:lnTo>
                  <a:lnTo>
                    <a:pt x="4128503" y="601979"/>
                  </a:lnTo>
                  <a:lnTo>
                    <a:pt x="4125455" y="600455"/>
                  </a:lnTo>
                  <a:lnTo>
                    <a:pt x="4123931" y="597407"/>
                  </a:lnTo>
                  <a:lnTo>
                    <a:pt x="4123931" y="626744"/>
                  </a:lnTo>
                  <a:lnTo>
                    <a:pt x="4141457" y="635507"/>
                  </a:lnTo>
                  <a:close/>
                </a:path>
                <a:path w="4298950" h="635635">
                  <a:moveTo>
                    <a:pt x="4293857" y="9906"/>
                  </a:moveTo>
                  <a:lnTo>
                    <a:pt x="4289297" y="4571"/>
                  </a:lnTo>
                  <a:lnTo>
                    <a:pt x="4289297" y="9906"/>
                  </a:lnTo>
                  <a:lnTo>
                    <a:pt x="4293857" y="9906"/>
                  </a:lnTo>
                  <a:close/>
                </a:path>
                <a:path w="4298950" h="635635">
                  <a:moveTo>
                    <a:pt x="4293857" y="592073"/>
                  </a:moveTo>
                  <a:lnTo>
                    <a:pt x="4293857" y="9906"/>
                  </a:lnTo>
                  <a:lnTo>
                    <a:pt x="4289297" y="9906"/>
                  </a:lnTo>
                  <a:lnTo>
                    <a:pt x="4289297" y="592073"/>
                  </a:lnTo>
                  <a:lnTo>
                    <a:pt x="4293857" y="592073"/>
                  </a:lnTo>
                  <a:close/>
                </a:path>
                <a:path w="4298950" h="635635">
                  <a:moveTo>
                    <a:pt x="4293857" y="601979"/>
                  </a:moveTo>
                  <a:lnTo>
                    <a:pt x="4293857" y="592073"/>
                  </a:lnTo>
                  <a:lnTo>
                    <a:pt x="4289297" y="597407"/>
                  </a:lnTo>
                  <a:lnTo>
                    <a:pt x="4289297" y="601979"/>
                  </a:lnTo>
                  <a:lnTo>
                    <a:pt x="4293857" y="601979"/>
                  </a:lnTo>
                  <a:close/>
                </a:path>
              </a:pathLst>
            </a:custGeom>
            <a:solidFill>
              <a:srgbClr val="5454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7539" y="3032251"/>
              <a:ext cx="2876550" cy="723900"/>
            </a:xfrm>
            <a:custGeom>
              <a:avLst/>
              <a:gdLst/>
              <a:ahLst/>
              <a:cxnLst/>
              <a:rect l="l" t="t" r="r" b="b"/>
              <a:pathLst>
                <a:path w="2876550" h="723900">
                  <a:moveTo>
                    <a:pt x="2876549" y="723900"/>
                  </a:moveTo>
                  <a:lnTo>
                    <a:pt x="2876549" y="0"/>
                  </a:lnTo>
                  <a:lnTo>
                    <a:pt x="0" y="0"/>
                  </a:lnTo>
                  <a:lnTo>
                    <a:pt x="0" y="723900"/>
                  </a:lnTo>
                  <a:lnTo>
                    <a:pt x="2876549" y="723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97539" y="3031489"/>
            <a:ext cx="2876550" cy="723900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1390"/>
              </a:spcBef>
              <a:tabLst>
                <a:tab pos="1698625" algn="l"/>
              </a:tabLst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MSB	LSB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06533" y="3212845"/>
            <a:ext cx="1186815" cy="356235"/>
            <a:chOff x="3406533" y="3212845"/>
            <a:chExt cx="1186815" cy="356235"/>
          </a:xfrm>
        </p:grpSpPr>
        <p:sp>
          <p:nvSpPr>
            <p:cNvPr id="11" name="object 11"/>
            <p:cNvSpPr/>
            <p:nvPr/>
          </p:nvSpPr>
          <p:spPr>
            <a:xfrm>
              <a:off x="3406533" y="3355339"/>
              <a:ext cx="1186815" cy="76200"/>
            </a:xfrm>
            <a:custGeom>
              <a:avLst/>
              <a:gdLst/>
              <a:ahLst/>
              <a:cxnLst/>
              <a:rect l="l" t="t" r="r" b="b"/>
              <a:pathLst>
                <a:path w="1186814" h="76200">
                  <a:moveTo>
                    <a:pt x="348234" y="38100"/>
                  </a:moveTo>
                  <a:lnTo>
                    <a:pt x="346710" y="35052"/>
                  </a:lnTo>
                  <a:lnTo>
                    <a:pt x="342900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76200" y="76200"/>
                  </a:lnTo>
                  <a:lnTo>
                    <a:pt x="76200" y="43434"/>
                  </a:lnTo>
                  <a:lnTo>
                    <a:pt x="342900" y="43434"/>
                  </a:lnTo>
                  <a:lnTo>
                    <a:pt x="346710" y="41910"/>
                  </a:lnTo>
                  <a:lnTo>
                    <a:pt x="348234" y="38100"/>
                  </a:lnTo>
                  <a:close/>
                </a:path>
                <a:path w="1186814" h="76200">
                  <a:moveTo>
                    <a:pt x="1186434" y="38100"/>
                  </a:moveTo>
                  <a:lnTo>
                    <a:pt x="1184910" y="35052"/>
                  </a:lnTo>
                  <a:lnTo>
                    <a:pt x="1181100" y="33528"/>
                  </a:lnTo>
                  <a:lnTo>
                    <a:pt x="914400" y="33528"/>
                  </a:lnTo>
                  <a:lnTo>
                    <a:pt x="914400" y="0"/>
                  </a:lnTo>
                  <a:lnTo>
                    <a:pt x="838200" y="38100"/>
                  </a:lnTo>
                  <a:lnTo>
                    <a:pt x="897636" y="67818"/>
                  </a:lnTo>
                  <a:lnTo>
                    <a:pt x="914400" y="76200"/>
                  </a:lnTo>
                  <a:lnTo>
                    <a:pt x="914400" y="43434"/>
                  </a:lnTo>
                  <a:lnTo>
                    <a:pt x="1181100" y="43434"/>
                  </a:lnTo>
                  <a:lnTo>
                    <a:pt x="1184910" y="41910"/>
                  </a:lnTo>
                  <a:lnTo>
                    <a:pt x="1186434" y="38100"/>
                  </a:lnTo>
                  <a:close/>
                </a:path>
              </a:pathLst>
            </a:custGeom>
            <a:solidFill>
              <a:srgbClr val="5454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5039" y="3212845"/>
              <a:ext cx="607060" cy="356235"/>
            </a:xfrm>
            <a:custGeom>
              <a:avLst/>
              <a:gdLst/>
              <a:ahLst/>
              <a:cxnLst/>
              <a:rect l="l" t="t" r="r" b="b"/>
              <a:pathLst>
                <a:path w="607060" h="356235">
                  <a:moveTo>
                    <a:pt x="606551" y="355853"/>
                  </a:moveTo>
                  <a:lnTo>
                    <a:pt x="606551" y="0"/>
                  </a:lnTo>
                  <a:lnTo>
                    <a:pt x="0" y="0"/>
                  </a:lnTo>
                  <a:lnTo>
                    <a:pt x="0" y="355853"/>
                  </a:lnTo>
                  <a:lnTo>
                    <a:pt x="606551" y="355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32155" y="3194050"/>
            <a:ext cx="43053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545471"/>
                </a:solidFill>
                <a:latin typeface="Times New Roman"/>
                <a:cs typeface="Times New Roman"/>
              </a:rPr>
              <a:t>CY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41872" y="3359150"/>
            <a:ext cx="450215" cy="76200"/>
          </a:xfrm>
          <a:custGeom>
            <a:avLst/>
            <a:gdLst/>
            <a:ahLst/>
            <a:cxnLst/>
            <a:rect l="l" t="t" r="r" b="b"/>
            <a:pathLst>
              <a:path w="450214" h="76200">
                <a:moveTo>
                  <a:pt x="76200" y="32765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4289"/>
                </a:lnTo>
                <a:lnTo>
                  <a:pt x="64020" y="32765"/>
                </a:lnTo>
                <a:lnTo>
                  <a:pt x="76200" y="32765"/>
                </a:lnTo>
                <a:close/>
              </a:path>
              <a:path w="450214" h="76200">
                <a:moveTo>
                  <a:pt x="449592" y="38100"/>
                </a:moveTo>
                <a:lnTo>
                  <a:pt x="448068" y="34289"/>
                </a:lnTo>
                <a:lnTo>
                  <a:pt x="445020" y="32765"/>
                </a:lnTo>
                <a:lnTo>
                  <a:pt x="64020" y="32765"/>
                </a:lnTo>
                <a:lnTo>
                  <a:pt x="60198" y="34289"/>
                </a:lnTo>
                <a:lnTo>
                  <a:pt x="58674" y="38100"/>
                </a:lnTo>
                <a:lnTo>
                  <a:pt x="60198" y="41148"/>
                </a:lnTo>
                <a:lnTo>
                  <a:pt x="64020" y="42672"/>
                </a:lnTo>
                <a:lnTo>
                  <a:pt x="445020" y="42672"/>
                </a:lnTo>
                <a:lnTo>
                  <a:pt x="448068" y="41148"/>
                </a:lnTo>
                <a:lnTo>
                  <a:pt x="449592" y="38100"/>
                </a:lnTo>
                <a:close/>
              </a:path>
              <a:path w="450214" h="76200">
                <a:moveTo>
                  <a:pt x="76200" y="76200"/>
                </a:moveTo>
                <a:lnTo>
                  <a:pt x="76200" y="42672"/>
                </a:lnTo>
                <a:lnTo>
                  <a:pt x="64020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545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319731" y="3871976"/>
          <a:ext cx="6401435" cy="224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170"/>
                <a:gridCol w="1392555"/>
                <a:gridCol w="3267710"/>
              </a:tblGrid>
              <a:tr h="387148">
                <a:tc gridSpan="3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Write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finds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1s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byte.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9695">
                <a:tc>
                  <a:txBody>
                    <a:bodyPr/>
                    <a:lstStyle/>
                    <a:p>
                      <a:pPr marL="101091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R1,#0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7573">
                <a:tc>
                  <a:txBody>
                    <a:bodyPr/>
                    <a:lstStyle/>
                    <a:p>
                      <a:pPr marL="1010919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R7,#8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;count=08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7573">
                <a:tc>
                  <a:txBody>
                    <a:bodyPr/>
                    <a:lstStyle/>
                    <a:p>
                      <a:pPr marL="1010919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A,#97H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7573">
                <a:tc>
                  <a:txBody>
                    <a:bodyPr/>
                    <a:lstStyle/>
                    <a:p>
                      <a:pPr marL="9652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AGAIN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spc="-3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RLC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7573">
                <a:tc>
                  <a:txBody>
                    <a:bodyPr/>
                    <a:lstStyle/>
                    <a:p>
                      <a:pPr marL="1010919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JNC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NEXT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;check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7573">
                <a:tc>
                  <a:txBody>
                    <a:bodyPr/>
                    <a:lstStyle/>
                    <a:p>
                      <a:pPr marL="1010919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INC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CY=1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count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3187">
                <a:tc>
                  <a:txBody>
                    <a:bodyPr/>
                    <a:lstStyle/>
                    <a:p>
                      <a:pPr marL="96520">
                        <a:lnSpc>
                          <a:spcPts val="1814"/>
                        </a:lnSpc>
                        <a:tabLst>
                          <a:tab pos="101028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NEXT: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DJNZ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R7,AGAIN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171" y="2481579"/>
            <a:ext cx="210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Serializing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56945"/>
            <a:ext cx="6442075" cy="327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128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Serializing data is a way of sending a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through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single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pin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microcontroller</a:t>
            </a:r>
            <a:endParaRPr sz="28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Using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serial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port,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discussed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Chapter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  <a:p>
            <a:pPr marL="755650" marR="233045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 transfer data one bit at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time and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control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sequence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data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spaces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between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them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1" y="2481579"/>
            <a:ext cx="2101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Serializing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374565"/>
            <a:ext cx="5868035" cy="14109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Transfer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serially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Moving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CY to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any pin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of ports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P0</a:t>
            </a:r>
            <a:r>
              <a:rPr sz="2400" spc="-3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imes New Roman"/>
                <a:cs typeface="Times New Roman"/>
              </a:rPr>
              <a:t>–</a:t>
            </a:r>
            <a:r>
              <a:rPr sz="2400" spc="150" dirty="0">
                <a:solidFill>
                  <a:srgbClr val="54547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P3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Using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rotate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4493" y="1845817"/>
            <a:ext cx="6400800" cy="4289425"/>
          </a:xfrm>
          <a:custGeom>
            <a:avLst/>
            <a:gdLst/>
            <a:ahLst/>
            <a:cxnLst/>
            <a:rect l="l" t="t" r="r" b="b"/>
            <a:pathLst>
              <a:path w="6400800" h="4289425">
                <a:moveTo>
                  <a:pt x="0" y="0"/>
                </a:moveTo>
                <a:lnTo>
                  <a:pt x="0" y="4289298"/>
                </a:lnTo>
                <a:lnTo>
                  <a:pt x="6400799" y="4289298"/>
                </a:lnTo>
                <a:lnTo>
                  <a:pt x="6400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8561" y="1853691"/>
            <a:ext cx="6209665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latin typeface="Times New Roman"/>
                <a:cs typeface="Times New Roman"/>
              </a:rPr>
              <a:t>Write a program to transfer value 41H serially (one bit at a time)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via pin P2.1.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Put 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highs </a:t>
            </a:r>
            <a:r>
              <a:rPr sz="1800" dirty="0">
                <a:latin typeface="Times New Roman"/>
                <a:cs typeface="Times New Roman"/>
              </a:rPr>
              <a:t>at the</a:t>
            </a:r>
            <a:r>
              <a:rPr sz="1800" spc="-5" dirty="0">
                <a:latin typeface="Times New Roman"/>
                <a:cs typeface="Times New Roman"/>
              </a:rPr>
              <a:t> start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data. Send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LSB </a:t>
            </a:r>
            <a:r>
              <a:rPr sz="1800" spc="-5" dirty="0">
                <a:latin typeface="Times New Roman"/>
                <a:cs typeface="Times New Roman"/>
              </a:rPr>
              <a:t>first.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1001" y="3163570"/>
            <a:ext cx="70866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;high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;high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561" y="2728315"/>
            <a:ext cx="1486535" cy="226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926465" marR="5080">
              <a:lnSpc>
                <a:spcPct val="79800"/>
              </a:lnSpc>
              <a:spcBef>
                <a:spcPts val="204"/>
              </a:spcBef>
            </a:pPr>
            <a:r>
              <a:rPr sz="1800" spc="-10" dirty="0">
                <a:latin typeface="Courier New"/>
                <a:cs typeface="Courier New"/>
              </a:rPr>
              <a:t>MOV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SETB  SETB  MOV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AGAIN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3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RRC</a:t>
            </a:r>
            <a:endParaRPr sz="1800">
              <a:latin typeface="Courier New"/>
              <a:cs typeface="Courier New"/>
            </a:endParaRPr>
          </a:p>
          <a:p>
            <a:pPr marL="926465" marR="5080">
              <a:lnSpc>
                <a:spcPct val="79900"/>
              </a:lnSpc>
              <a:spcBef>
                <a:spcPts val="219"/>
              </a:spcBef>
            </a:pPr>
            <a:r>
              <a:rPr sz="1800" spc="-10" dirty="0">
                <a:latin typeface="Courier New"/>
                <a:cs typeface="Courier New"/>
              </a:rPr>
              <a:t>MOV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DJNZ  SETB  SETB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6812" y="2944799"/>
            <a:ext cx="981710" cy="20529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535"/>
              </a:spcBef>
            </a:pPr>
            <a:r>
              <a:rPr sz="1800" spc="-10" dirty="0">
                <a:latin typeface="Courier New"/>
                <a:cs typeface="Courier New"/>
              </a:rPr>
              <a:t>A,#41H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P2.1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P2.1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R5,#8 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P2.1,C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R5,HERE  P2.1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P2.1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969" y="5317490"/>
            <a:ext cx="855344" cy="443865"/>
          </a:xfrm>
          <a:prstGeom prst="rect">
            <a:avLst/>
          </a:prstGeom>
          <a:ln w="222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85"/>
              </a:spcBef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P2.1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9651" y="5317490"/>
            <a:ext cx="855980" cy="443865"/>
          </a:xfrm>
          <a:prstGeom prst="rect">
            <a:avLst/>
          </a:prstGeom>
          <a:ln w="222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85"/>
              </a:spcBef>
            </a:pPr>
            <a:r>
              <a:rPr sz="2300" spc="-10" dirty="0">
                <a:solidFill>
                  <a:srgbClr val="545471"/>
                </a:solidFill>
                <a:latin typeface="Times New Roman"/>
                <a:cs typeface="Times New Roman"/>
              </a:rPr>
              <a:t>CY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32463" y="5497321"/>
            <a:ext cx="1755775" cy="76200"/>
          </a:xfrm>
          <a:custGeom>
            <a:avLst/>
            <a:gdLst/>
            <a:ahLst/>
            <a:cxnLst/>
            <a:rect l="l" t="t" r="r" b="b"/>
            <a:pathLst>
              <a:path w="1755775" h="76200">
                <a:moveTo>
                  <a:pt x="436613" y="38100"/>
                </a:moveTo>
                <a:lnTo>
                  <a:pt x="309372" y="0"/>
                </a:lnTo>
                <a:lnTo>
                  <a:pt x="309372" y="26670"/>
                </a:lnTo>
                <a:lnTo>
                  <a:pt x="0" y="26670"/>
                </a:lnTo>
                <a:lnTo>
                  <a:pt x="0" y="48768"/>
                </a:lnTo>
                <a:lnTo>
                  <a:pt x="309372" y="48768"/>
                </a:lnTo>
                <a:lnTo>
                  <a:pt x="309372" y="76200"/>
                </a:lnTo>
                <a:lnTo>
                  <a:pt x="322313" y="72326"/>
                </a:lnTo>
                <a:lnTo>
                  <a:pt x="436613" y="38100"/>
                </a:lnTo>
                <a:close/>
              </a:path>
              <a:path w="1755775" h="76200">
                <a:moveTo>
                  <a:pt x="1755635" y="38100"/>
                </a:moveTo>
                <a:lnTo>
                  <a:pt x="1629156" y="0"/>
                </a:lnTo>
                <a:lnTo>
                  <a:pt x="1629156" y="26670"/>
                </a:lnTo>
                <a:lnTo>
                  <a:pt x="1319009" y="26670"/>
                </a:lnTo>
                <a:lnTo>
                  <a:pt x="1319009" y="48768"/>
                </a:lnTo>
                <a:lnTo>
                  <a:pt x="1629156" y="48768"/>
                </a:lnTo>
                <a:lnTo>
                  <a:pt x="1629156" y="76200"/>
                </a:lnTo>
                <a:lnTo>
                  <a:pt x="1641335" y="72542"/>
                </a:lnTo>
                <a:lnTo>
                  <a:pt x="175563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13075" y="5306377"/>
          <a:ext cx="2206625" cy="443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/>
                <a:gridCol w="1660525"/>
                <a:gridCol w="263525"/>
              </a:tblGrid>
              <a:tr h="443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2300" spc="-30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5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922911" y="5779516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45471"/>
                </a:solidFill>
                <a:latin typeface="Times New Roman"/>
                <a:cs typeface="Times New Roman"/>
              </a:rPr>
              <a:t>D7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3555" y="5801690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45471"/>
                </a:solidFill>
                <a:latin typeface="Times New Roman"/>
                <a:cs typeface="Times New Roman"/>
              </a:rPr>
              <a:t>D0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0681" y="4040022"/>
            <a:ext cx="221043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;send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CY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P2.1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spcBef>
                <a:spcPts val="1290"/>
              </a:spcBef>
            </a:pPr>
            <a:r>
              <a:rPr sz="1800" spc="-10" dirty="0">
                <a:latin typeface="Courier New"/>
                <a:cs typeface="Courier New"/>
              </a:rPr>
              <a:t>;high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sz="1800" spc="-10" dirty="0">
                <a:latin typeface="Courier New"/>
                <a:cs typeface="Courier New"/>
              </a:rPr>
              <a:t>;high</a:t>
            </a:r>
            <a:endParaRPr sz="1800">
              <a:latin typeface="Courier New"/>
              <a:cs typeface="Courier New"/>
            </a:endParaRPr>
          </a:p>
          <a:p>
            <a:pPr marR="179705" algn="r">
              <a:lnSpc>
                <a:spcPts val="2465"/>
              </a:lnSpc>
            </a:pPr>
            <a:r>
              <a:rPr sz="2300" spc="-10" dirty="0">
                <a:solidFill>
                  <a:srgbClr val="545471"/>
                </a:solidFill>
                <a:latin typeface="Times New Roman"/>
                <a:cs typeface="Times New Roman"/>
              </a:rPr>
              <a:t>Pin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1" y="2481579"/>
            <a:ext cx="2101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Serializing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493" y="591566"/>
            <a:ext cx="6400800" cy="3839210"/>
          </a:xfrm>
          <a:custGeom>
            <a:avLst/>
            <a:gdLst/>
            <a:ahLst/>
            <a:cxnLst/>
            <a:rect l="l" t="t" r="r" b="b"/>
            <a:pathLst>
              <a:path w="6400800" h="3839210">
                <a:moveTo>
                  <a:pt x="0" y="0"/>
                </a:moveTo>
                <a:lnTo>
                  <a:pt x="0" y="3838956"/>
                </a:lnTo>
                <a:lnTo>
                  <a:pt x="6400799" y="3838955"/>
                </a:lnTo>
                <a:lnTo>
                  <a:pt x="6400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8561" y="622300"/>
            <a:ext cx="610425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serially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 pin P2.7 and save it in register R2. The byte comes in with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LSB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9511" y="1841431"/>
          <a:ext cx="5639434" cy="248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1313180"/>
                <a:gridCol w="733424"/>
                <a:gridCol w="1660525"/>
                <a:gridCol w="300355"/>
              </a:tblGrid>
              <a:tr h="1291172">
                <a:tc>
                  <a:txBody>
                    <a:bodyPr/>
                    <a:lstStyle/>
                    <a:p>
                      <a:pPr marR="267970" algn="r">
                        <a:lnSpc>
                          <a:spcPts val="175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268605" algn="r">
                        <a:lnSpc>
                          <a:spcPts val="19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AGAIN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spc="-3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46150" marR="132080">
                        <a:lnSpc>
                          <a:spcPts val="195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RRC </a:t>
                      </a:r>
                      <a:r>
                        <a:rPr sz="1800" spc="-10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DJNZ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75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R5,#8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27965" marR="121285" indent="-635">
                        <a:lnSpc>
                          <a:spcPts val="195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C,P2.7 </a:t>
                      </a:r>
                      <a:r>
                        <a:rPr sz="1800" spc="-10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R5,HERE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R2,A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38760" marR="3048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;bring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bit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38760" marR="304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;save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89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8569">
                <a:tc>
                  <a:txBody>
                    <a:bodyPr/>
                    <a:lstStyle/>
                    <a:p>
                      <a:pPr marL="7372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300" spc="-10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Pin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2722">
                <a:tc>
                  <a:txBody>
                    <a:bodyPr/>
                    <a:lstStyle/>
                    <a:p>
                      <a:pPr marL="7740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P2.7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6807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10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CY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2300" spc="-30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5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32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2411730" algn="l"/>
                        </a:tabLst>
                      </a:pPr>
                      <a:r>
                        <a:rPr sz="1800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D7	</a:t>
                      </a:r>
                      <a:r>
                        <a:rPr sz="2700" baseline="-4629" dirty="0">
                          <a:solidFill>
                            <a:srgbClr val="545471"/>
                          </a:solidFill>
                          <a:latin typeface="Times New Roman"/>
                          <a:cs typeface="Times New Roman"/>
                        </a:rPr>
                        <a:t>D0</a:t>
                      </a:r>
                      <a:endParaRPr sz="2700" baseline="-4629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154629" y="3540061"/>
            <a:ext cx="2630170" cy="465455"/>
            <a:chOff x="3154629" y="3540061"/>
            <a:chExt cx="2630170" cy="465455"/>
          </a:xfrm>
        </p:grpSpPr>
        <p:sp>
          <p:nvSpPr>
            <p:cNvPr id="8" name="object 8"/>
            <p:cNvSpPr/>
            <p:nvPr/>
          </p:nvSpPr>
          <p:spPr>
            <a:xfrm>
              <a:off x="3165741" y="3551173"/>
              <a:ext cx="2169160" cy="443230"/>
            </a:xfrm>
            <a:custGeom>
              <a:avLst/>
              <a:gdLst/>
              <a:ahLst/>
              <a:cxnLst/>
              <a:rect l="l" t="t" r="r" b="b"/>
              <a:pathLst>
                <a:path w="2169160" h="443229">
                  <a:moveTo>
                    <a:pt x="0" y="0"/>
                  </a:moveTo>
                  <a:lnTo>
                    <a:pt x="0" y="442722"/>
                  </a:lnTo>
                  <a:lnTo>
                    <a:pt x="855726" y="442722"/>
                  </a:lnTo>
                  <a:lnTo>
                    <a:pt x="855726" y="0"/>
                  </a:lnTo>
                  <a:lnTo>
                    <a:pt x="0" y="0"/>
                  </a:lnTo>
                  <a:close/>
                </a:path>
                <a:path w="2169160" h="443229">
                  <a:moveTo>
                    <a:pt x="1312926" y="0"/>
                  </a:moveTo>
                  <a:lnTo>
                    <a:pt x="1312926" y="442722"/>
                  </a:lnTo>
                  <a:lnTo>
                    <a:pt x="2168652" y="442722"/>
                  </a:lnTo>
                  <a:lnTo>
                    <a:pt x="2168652" y="0"/>
                  </a:lnTo>
                  <a:lnTo>
                    <a:pt x="1312926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1467" y="3730243"/>
              <a:ext cx="1763395" cy="76200"/>
            </a:xfrm>
            <a:custGeom>
              <a:avLst/>
              <a:gdLst/>
              <a:ahLst/>
              <a:cxnLst/>
              <a:rect l="l" t="t" r="r" b="b"/>
              <a:pathLst>
                <a:path w="1763395" h="76200">
                  <a:moveTo>
                    <a:pt x="436626" y="38100"/>
                  </a:moveTo>
                  <a:lnTo>
                    <a:pt x="309372" y="0"/>
                  </a:lnTo>
                  <a:lnTo>
                    <a:pt x="309372" y="27432"/>
                  </a:lnTo>
                  <a:lnTo>
                    <a:pt x="0" y="27432"/>
                  </a:lnTo>
                  <a:lnTo>
                    <a:pt x="0" y="49530"/>
                  </a:lnTo>
                  <a:lnTo>
                    <a:pt x="309372" y="49530"/>
                  </a:lnTo>
                  <a:lnTo>
                    <a:pt x="309372" y="76200"/>
                  </a:lnTo>
                  <a:lnTo>
                    <a:pt x="322326" y="72326"/>
                  </a:lnTo>
                  <a:lnTo>
                    <a:pt x="436626" y="38100"/>
                  </a:lnTo>
                  <a:close/>
                </a:path>
                <a:path w="1763395" h="76200">
                  <a:moveTo>
                    <a:pt x="1763255" y="38100"/>
                  </a:moveTo>
                  <a:lnTo>
                    <a:pt x="1636776" y="0"/>
                  </a:lnTo>
                  <a:lnTo>
                    <a:pt x="1636776" y="27432"/>
                  </a:lnTo>
                  <a:lnTo>
                    <a:pt x="1326642" y="27432"/>
                  </a:lnTo>
                  <a:lnTo>
                    <a:pt x="1326642" y="49530"/>
                  </a:lnTo>
                  <a:lnTo>
                    <a:pt x="1636776" y="49530"/>
                  </a:lnTo>
                  <a:lnTo>
                    <a:pt x="1636776" y="76200"/>
                  </a:lnTo>
                  <a:lnTo>
                    <a:pt x="1648968" y="72529"/>
                  </a:lnTo>
                  <a:lnTo>
                    <a:pt x="176325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76" y="1822297"/>
            <a:ext cx="201803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ADDC and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16-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266445"/>
            <a:ext cx="662114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When adding </a:t>
            </a:r>
            <a:r>
              <a:rPr sz="2800" spc="-5" dirty="0">
                <a:latin typeface="Tahoma"/>
                <a:cs typeface="Tahoma"/>
              </a:rPr>
              <a:t>two </a:t>
            </a:r>
            <a:r>
              <a:rPr sz="2800" dirty="0">
                <a:latin typeface="Tahoma"/>
                <a:cs typeface="Tahoma"/>
              </a:rPr>
              <a:t>16-bit data </a:t>
            </a:r>
            <a:r>
              <a:rPr sz="2800" spc="-5" dirty="0">
                <a:latin typeface="Tahoma"/>
                <a:cs typeface="Tahoma"/>
              </a:rPr>
              <a:t>operands,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propagation of a carry from lower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higher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concerned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6591" y="3273044"/>
            <a:ext cx="6521450" cy="2863850"/>
          </a:xfrm>
          <a:custGeom>
            <a:avLst/>
            <a:gdLst/>
            <a:ahLst/>
            <a:cxnLst/>
            <a:rect l="l" t="t" r="r" b="b"/>
            <a:pathLst>
              <a:path w="6521450" h="2863850">
                <a:moveTo>
                  <a:pt x="0" y="0"/>
                </a:moveTo>
                <a:lnTo>
                  <a:pt x="0" y="2863596"/>
                </a:lnTo>
                <a:lnTo>
                  <a:pt x="6521196" y="2863596"/>
                </a:lnTo>
                <a:lnTo>
                  <a:pt x="652119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0659" y="3303015"/>
            <a:ext cx="6339840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5" dirty="0">
                <a:latin typeface="Times New Roman"/>
                <a:cs typeface="Times New Roman"/>
              </a:rPr>
              <a:t> two </a:t>
            </a:r>
            <a:r>
              <a:rPr sz="1800" dirty="0">
                <a:latin typeface="Times New Roman"/>
                <a:cs typeface="Times New Roman"/>
              </a:rPr>
              <a:t>16-bit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numbers.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R7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R6;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R6 should have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lower </a:t>
            </a:r>
            <a:r>
              <a:rPr sz="1800" spc="-5" dirty="0">
                <a:latin typeface="Times New Roman"/>
                <a:cs typeface="Times New Roman"/>
              </a:rPr>
              <a:t>byte.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26009" y="4319816"/>
          <a:ext cx="5314314" cy="181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/>
                <a:gridCol w="366395"/>
                <a:gridCol w="791844"/>
                <a:gridCol w="1280795"/>
                <a:gridCol w="2293620"/>
              </a:tblGrid>
              <a:tr h="243617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CLR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0014">
                        <a:lnSpc>
                          <a:spcPts val="16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;make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CY=0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716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#0E7H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;load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now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A=E7H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024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ADD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#8DH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;add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030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8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R6,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;save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165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A,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#3CH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;load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high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16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ADDC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A,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#3BH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;add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with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carry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87377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R7,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;save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the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high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sum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911993" y="1590547"/>
            <a:ext cx="4521200" cy="1578610"/>
            <a:chOff x="3911993" y="1590547"/>
            <a:chExt cx="4521200" cy="15786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9539" y="1590547"/>
              <a:ext cx="3073145" cy="15781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24693" y="1704847"/>
              <a:ext cx="1358900" cy="130810"/>
            </a:xfrm>
            <a:custGeom>
              <a:avLst/>
              <a:gdLst/>
              <a:ahLst/>
              <a:cxnLst/>
              <a:rect l="l" t="t" r="r" b="b"/>
              <a:pathLst>
                <a:path w="1358900" h="130810">
                  <a:moveTo>
                    <a:pt x="0" y="130301"/>
                  </a:moveTo>
                  <a:lnTo>
                    <a:pt x="640841" y="0"/>
                  </a:lnTo>
                  <a:lnTo>
                    <a:pt x="1358646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539" y="1590547"/>
            <a:ext cx="3073400" cy="157861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20014" marR="373380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byte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added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(E7+8D=74,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CY=1).</a:t>
            </a:r>
            <a:endParaRPr sz="1800">
              <a:latin typeface="Times New Roman"/>
              <a:cs typeface="Times New Roman"/>
            </a:endParaRPr>
          </a:p>
          <a:p>
            <a:pPr marL="120014" marR="1123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carry is propagated to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higher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byte,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3C</a:t>
            </a:r>
            <a:endParaRPr sz="18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3B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=78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(all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8799201" y="6592528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736" y="1666240"/>
            <a:ext cx="121348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3C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E7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tabLst>
                <a:tab pos="504190" algn="l"/>
              </a:tabLst>
            </a:pPr>
            <a:r>
              <a:rPr sz="1800" spc="-5" dirty="0">
                <a:latin typeface="Courier New"/>
                <a:cs typeface="Courier New"/>
              </a:rPr>
              <a:t>+	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3B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8D</a:t>
            </a:r>
            <a:endParaRPr sz="1800">
              <a:latin typeface="Courier New"/>
              <a:cs typeface="Courier New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78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74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25" y="2481579"/>
            <a:ext cx="214693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895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Single-bit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56945"/>
            <a:ext cx="65392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There are several instructions by which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flag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manipulated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directly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48343" y="1588452"/>
          <a:ext cx="6182995" cy="3648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1212850"/>
                <a:gridCol w="4328160"/>
              </a:tblGrid>
              <a:tr h="36576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Instruction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Function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T w="28575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SETB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Make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CLR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Clear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carry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(CY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0)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CPL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Complement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carry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b,C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carry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status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to bit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location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(CY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b)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C,b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location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status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to carry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(b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CY)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JNC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target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Jump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target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JC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target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Jump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target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ANL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C,bit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save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ANL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C,/bit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inverted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 save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7941"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ORL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C,bit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save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it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  <a:tr h="298704">
                <a:tc>
                  <a:txBody>
                    <a:bodyPr/>
                    <a:lstStyle/>
                    <a:p>
                      <a:pPr marL="92075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ORL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C,/bit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CY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with inverted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 save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it on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  <a:solidFill>
                      <a:srgbClr val="A7CC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25" y="2481579"/>
            <a:ext cx="2146935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895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Single-bit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CY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493" y="591566"/>
            <a:ext cx="6400800" cy="2750185"/>
          </a:xfrm>
          <a:custGeom>
            <a:avLst/>
            <a:gdLst/>
            <a:ahLst/>
            <a:cxnLst/>
            <a:rect l="l" t="t" r="r" b="b"/>
            <a:pathLst>
              <a:path w="6400800" h="2750185">
                <a:moveTo>
                  <a:pt x="0" y="0"/>
                </a:moveTo>
                <a:lnTo>
                  <a:pt x="0" y="2750058"/>
                </a:lnTo>
                <a:lnTo>
                  <a:pt x="6400799" y="2750058"/>
                </a:lnTo>
                <a:lnTo>
                  <a:pt x="64007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8561" y="622300"/>
            <a:ext cx="623062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Assume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bit P2.2 is used </a:t>
            </a:r>
            <a:r>
              <a:rPr sz="1800" dirty="0">
                <a:latin typeface="Times New Roman"/>
                <a:cs typeface="Times New Roman"/>
              </a:rPr>
              <a:t>to control an </a:t>
            </a:r>
            <a:r>
              <a:rPr sz="1800" spc="-5" dirty="0">
                <a:latin typeface="Times New Roman"/>
                <a:cs typeface="Times New Roman"/>
              </a:rPr>
              <a:t>outdoor </a:t>
            </a:r>
            <a:r>
              <a:rPr sz="1800" dirty="0">
                <a:latin typeface="Times New Roman"/>
                <a:cs typeface="Times New Roman"/>
              </a:rPr>
              <a:t>light and </a:t>
            </a:r>
            <a:r>
              <a:rPr sz="1800" spc="-5" dirty="0">
                <a:latin typeface="Times New Roman"/>
                <a:cs typeface="Times New Roman"/>
              </a:rPr>
              <a:t>bit P2.5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light inside a </a:t>
            </a:r>
            <a:r>
              <a:rPr sz="1800" spc="-5" dirty="0">
                <a:latin typeface="Times New Roman"/>
                <a:cs typeface="Times New Roman"/>
              </a:rPr>
              <a:t>building. Show how </a:t>
            </a:r>
            <a:r>
              <a:rPr sz="1800" dirty="0">
                <a:latin typeface="Times New Roman"/>
                <a:cs typeface="Times New Roman"/>
              </a:rPr>
              <a:t>to turn </a:t>
            </a: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outside </a:t>
            </a:r>
            <a:r>
              <a:rPr sz="1800" dirty="0">
                <a:latin typeface="Times New Roman"/>
                <a:cs typeface="Times New Roman"/>
              </a:rPr>
              <a:t>light 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turn</a:t>
            </a:r>
            <a:r>
              <a:rPr sz="1800" spc="-5" dirty="0">
                <a:latin typeface="Times New Roman"/>
                <a:cs typeface="Times New Roman"/>
              </a:rPr>
              <a:t> off </a:t>
            </a:r>
            <a:r>
              <a:rPr sz="1800" dirty="0">
                <a:latin typeface="Times New Roman"/>
                <a:cs typeface="Times New Roman"/>
              </a:rPr>
              <a:t>the inside </a:t>
            </a:r>
            <a:r>
              <a:rPr sz="1800" spc="-5" dirty="0">
                <a:latin typeface="Times New Roman"/>
                <a:cs typeface="Times New Roman"/>
              </a:rPr>
              <a:t>one.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03911" y="1841431"/>
          <a:ext cx="5304155" cy="1249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365"/>
                <a:gridCol w="1255395"/>
                <a:gridCol w="1003935"/>
                <a:gridCol w="2283460"/>
              </a:tblGrid>
              <a:tr h="253301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;CY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ORL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C,P2.2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;CY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P2.2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ORed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w/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CY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P2.2,C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;turn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it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47642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CLR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;CY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301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ANL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C,P2.5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;CY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P2.5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ANDed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w/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22961" y="3028657"/>
            <a:ext cx="526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5830" algn="l"/>
                <a:tab pos="2113280" algn="l"/>
              </a:tabLst>
            </a:pPr>
            <a:r>
              <a:rPr sz="1800" spc="-10" dirty="0">
                <a:latin typeface="Courier New"/>
                <a:cs typeface="Courier New"/>
              </a:rPr>
              <a:t>MOV	P2.5,C	;turn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off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9159" y="3530600"/>
            <a:ext cx="6400800" cy="2546350"/>
          </a:xfrm>
          <a:custGeom>
            <a:avLst/>
            <a:gdLst/>
            <a:ahLst/>
            <a:cxnLst/>
            <a:rect l="l" t="t" r="r" b="b"/>
            <a:pathLst>
              <a:path w="6400800" h="2546350">
                <a:moveTo>
                  <a:pt x="0" y="0"/>
                </a:moveTo>
                <a:lnTo>
                  <a:pt x="0" y="2545842"/>
                </a:lnTo>
                <a:lnTo>
                  <a:pt x="6400800" y="2545842"/>
                </a:lnTo>
                <a:lnTo>
                  <a:pt x="6400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6689" y="3450844"/>
            <a:ext cx="5506085" cy="7937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1s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244940" y="4179323"/>
            <a:ext cx="434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23340" algn="l"/>
              </a:tabLst>
            </a:pPr>
            <a:r>
              <a:rPr sz="1800" spc="-10" dirty="0">
                <a:latin typeface="Courier New"/>
                <a:cs typeface="Courier New"/>
              </a:rPr>
              <a:t>R1,#0	</a:t>
            </a:r>
            <a:r>
              <a:rPr sz="1800" spc="-5" dirty="0">
                <a:latin typeface="Courier New"/>
                <a:cs typeface="Courier New"/>
              </a:rPr>
              <a:t>;R1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keeps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4940" y="4426966"/>
            <a:ext cx="420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800" spc="-10" dirty="0">
                <a:latin typeface="Courier New"/>
                <a:cs typeface="Courier New"/>
              </a:rPr>
              <a:t>R7,#8	</a:t>
            </a:r>
            <a:r>
              <a:rPr sz="1800" spc="-5" dirty="0">
                <a:latin typeface="Courier New"/>
                <a:cs typeface="Courier New"/>
              </a:rPr>
              <a:t>;counter,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rotate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8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6689" y="4179323"/>
            <a:ext cx="1337310" cy="1537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13765" marR="5080" algn="just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Courier New"/>
                <a:cs typeface="Courier New"/>
              </a:rPr>
              <a:t>MOV  MOV  MOV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814"/>
              </a:lnSpc>
            </a:pPr>
            <a:r>
              <a:rPr sz="1800" spc="-10" dirty="0">
                <a:latin typeface="Courier New"/>
                <a:cs typeface="Courier New"/>
              </a:rPr>
              <a:t>AGAIN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3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RLC</a:t>
            </a:r>
            <a:endParaRPr sz="1800">
              <a:latin typeface="Courier New"/>
              <a:cs typeface="Courier New"/>
            </a:endParaRPr>
          </a:p>
          <a:p>
            <a:pPr marL="914400" marR="5080">
              <a:lnSpc>
                <a:spcPts val="195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JNC  </a:t>
            </a:r>
            <a:r>
              <a:rPr sz="1800" spc="-15" dirty="0">
                <a:latin typeface="Courier New"/>
                <a:cs typeface="Courier New"/>
              </a:rPr>
              <a:t>INC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4735" y="4674608"/>
            <a:ext cx="4340225" cy="10426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>
              <a:lnSpc>
                <a:spcPts val="1950"/>
              </a:lnSpc>
              <a:spcBef>
                <a:spcPts val="340"/>
              </a:spcBef>
            </a:pP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,#97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3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;fin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97H 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R="3785870">
              <a:lnSpc>
                <a:spcPts val="1950"/>
              </a:lnSpc>
            </a:pP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EXT  </a:t>
            </a:r>
            <a:r>
              <a:rPr sz="1800" spc="-15" dirty="0">
                <a:latin typeface="Courier New"/>
                <a:cs typeface="Courier New"/>
              </a:rPr>
              <a:t>R1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6689" y="5665177"/>
            <a:ext cx="293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1800" spc="-5" dirty="0">
                <a:latin typeface="Courier New"/>
                <a:cs typeface="Courier New"/>
              </a:rPr>
              <a:t>NEXT:	DJNZ	</a:t>
            </a:r>
            <a:r>
              <a:rPr sz="1800" spc="-10" dirty="0">
                <a:latin typeface="Courier New"/>
                <a:cs typeface="Courier New"/>
              </a:rPr>
              <a:t>R7,AGAIN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8808" y="4922250"/>
            <a:ext cx="2607310" cy="1042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;rotate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thru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50"/>
              </a:lnSpc>
            </a:pPr>
            <a:r>
              <a:rPr sz="1800" spc="-5" dirty="0">
                <a:latin typeface="Courier New"/>
                <a:cs typeface="Courier New"/>
              </a:rPr>
              <a:t>;check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;if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CY=1,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inc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 marL="4064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;go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thru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8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252" y="2481579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SWAP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2936" y="421741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SWAP</a:t>
            </a:r>
            <a:r>
              <a:rPr spc="-90" dirty="0"/>
              <a:t> </a:t>
            </a:r>
            <a:r>
              <a:rPr spc="-5"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2935" y="907287"/>
            <a:ext cx="6478270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137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swaps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lower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nibble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higher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nibble</a:t>
            </a:r>
            <a:endParaRPr sz="28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other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words,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lower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4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put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higher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4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higher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4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bits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 put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into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lower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4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bits</a:t>
            </a:r>
            <a:endParaRPr sz="2400">
              <a:latin typeface="Tahoma"/>
              <a:cs typeface="Tahoma"/>
            </a:endParaRPr>
          </a:p>
          <a:p>
            <a:pPr marL="355600" marR="243204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SWAP works only on the </a:t>
            </a:r>
            <a:r>
              <a:rPr sz="2800" dirty="0">
                <a:latin typeface="Tahoma"/>
                <a:cs typeface="Tahoma"/>
              </a:rPr>
              <a:t>accumulator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(A)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685" y="4133341"/>
            <a:ext cx="1727453" cy="4701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41685" y="4133341"/>
            <a:ext cx="1727835" cy="470534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385"/>
              </a:spcBef>
            </a:pP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D7-D4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8829" y="4151121"/>
            <a:ext cx="92583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before</a:t>
            </a:r>
            <a:r>
              <a:rPr sz="2300" spc="-60" dirty="0">
                <a:solidFill>
                  <a:srgbClr val="545471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9893" y="4862067"/>
            <a:ext cx="78867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300" spc="-5" dirty="0">
                <a:solidFill>
                  <a:srgbClr val="545471"/>
                </a:solidFill>
                <a:latin typeface="Times New Roman"/>
                <a:cs typeface="Times New Roman"/>
              </a:rPr>
              <a:t>after	: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1685" y="4857241"/>
            <a:ext cx="1727453" cy="4701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41685" y="4857241"/>
            <a:ext cx="1727835" cy="470534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385"/>
              </a:spcBef>
            </a:pP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D3-D0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8572" y="4133341"/>
            <a:ext cx="1727453" cy="4701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08572" y="4133341"/>
            <a:ext cx="1727835" cy="470534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D3-D0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8572" y="4857241"/>
            <a:ext cx="1727453" cy="47015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08572" y="4857241"/>
            <a:ext cx="1727835" cy="470534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D7-D4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1" y="728980"/>
            <a:ext cx="2091689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 INSTRUCTION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SERIALIZATION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252" y="2481579"/>
            <a:ext cx="819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SWAP</a:t>
            </a:r>
            <a:endParaRPr sz="2400">
              <a:latin typeface="Tahoma"/>
              <a:cs typeface="Tahoma"/>
            </a:endParaRPr>
          </a:p>
          <a:p>
            <a:pPr marL="4508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493" y="564895"/>
            <a:ext cx="6388100" cy="4116704"/>
          </a:xfrm>
          <a:custGeom>
            <a:avLst/>
            <a:gdLst/>
            <a:ahLst/>
            <a:cxnLst/>
            <a:rect l="l" t="t" r="r" b="b"/>
            <a:pathLst>
              <a:path w="6388100" h="4116704">
                <a:moveTo>
                  <a:pt x="0" y="0"/>
                </a:moveTo>
                <a:lnTo>
                  <a:pt x="0" y="4116324"/>
                </a:lnTo>
                <a:lnTo>
                  <a:pt x="6387845" y="4116324"/>
                </a:lnTo>
                <a:lnTo>
                  <a:pt x="638784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8561" y="594867"/>
            <a:ext cx="58502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register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 absence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SWAP </a:t>
            </a:r>
            <a:r>
              <a:rPr sz="1800" dirty="0">
                <a:latin typeface="Times New Roman"/>
                <a:cs typeface="Times New Roman"/>
              </a:rPr>
              <a:t>instruction, </a:t>
            </a:r>
            <a:r>
              <a:rPr sz="1800" spc="-5" dirty="0">
                <a:latin typeface="Times New Roman"/>
                <a:cs typeface="Times New Roman"/>
              </a:rPr>
              <a:t>how would you </a:t>
            </a:r>
            <a:r>
              <a:rPr sz="1800" dirty="0">
                <a:latin typeface="Times New Roman"/>
                <a:cs typeface="Times New Roman"/>
              </a:rPr>
              <a:t> exchange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nibbles?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408561" y="1869541"/>
            <a:ext cx="914400" cy="7708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-10" dirty="0">
                <a:latin typeface="Courier New"/>
                <a:cs typeface="Courier New"/>
              </a:rPr>
              <a:t>(a)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2961" y="2588031"/>
            <a:ext cx="175895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,#72H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  <a:tabLst>
                <a:tab pos="926465" algn="l"/>
              </a:tabLst>
            </a:pPr>
            <a:r>
              <a:rPr sz="1800" spc="-5" dirty="0">
                <a:latin typeface="Courier New"/>
                <a:cs typeface="Courier New"/>
              </a:rPr>
              <a:t>SWAP	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1989" y="2588031"/>
            <a:ext cx="111823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;A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72H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;A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27H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561" y="3083178"/>
            <a:ext cx="43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(b)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2961" y="3330752"/>
            <a:ext cx="434975" cy="1290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Courier New"/>
                <a:cs typeface="Courier New"/>
              </a:rPr>
              <a:t>MOV  </a:t>
            </a:r>
            <a:r>
              <a:rPr sz="1800" spc="-15" dirty="0">
                <a:latin typeface="Courier New"/>
                <a:cs typeface="Courier New"/>
              </a:rPr>
              <a:t>RL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RL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RL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6835" y="3330752"/>
            <a:ext cx="844550" cy="1290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Courier New"/>
                <a:cs typeface="Courier New"/>
              </a:rPr>
              <a:t>A,#72H 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sz="1800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12700" marR="686435">
              <a:lnSpc>
                <a:spcPts val="1950"/>
              </a:lnSpc>
              <a:spcBef>
                <a:spcPts val="135"/>
              </a:spcBef>
            </a:pPr>
            <a:r>
              <a:rPr sz="1800" spc="-5" dirty="0">
                <a:latin typeface="Courier New"/>
                <a:cs typeface="Courier New"/>
              </a:rPr>
              <a:t>A  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1943" y="3330752"/>
            <a:ext cx="193738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0111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ts val="1950"/>
              </a:lnSpc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ts val="2055"/>
              </a:lnSpc>
            </a:pPr>
            <a:r>
              <a:rPr sz="1800" spc="-10" dirty="0">
                <a:latin typeface="Courier New"/>
                <a:cs typeface="Courier New"/>
              </a:rPr>
              <a:t>;A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0111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0010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8" y="728980"/>
            <a:ext cx="206057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BCD</a:t>
            </a:r>
            <a:r>
              <a:rPr sz="2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ASCII </a:t>
            </a:r>
            <a:r>
              <a:rPr sz="2300" spc="-7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PROGRAMS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15" y="2144776"/>
            <a:ext cx="20834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Checksum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 ROM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56945"/>
            <a:ext cx="6481445" cy="509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402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calculate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checksum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series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 marL="755650" marR="79502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Add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bytes together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drop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carries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Take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2’s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complement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total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sum,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it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becomes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last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byte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  <a:p>
            <a:pPr marL="355600" marR="38163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perform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checksum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operation,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add all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bytes, including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checksum byte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result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must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-1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zero</a:t>
            </a:r>
            <a:endParaRPr sz="2400">
              <a:latin typeface="Tahoma"/>
              <a:cs typeface="Tahoma"/>
            </a:endParaRPr>
          </a:p>
          <a:p>
            <a:pPr marL="755650" marR="42545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If it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not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zero,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one or more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bytes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data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have been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changed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8" y="728980"/>
            <a:ext cx="206057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BCD</a:t>
            </a:r>
            <a:r>
              <a:rPr sz="2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ASCII </a:t>
            </a:r>
            <a:r>
              <a:rPr sz="2300" spc="-7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PROGRAMS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15" y="2144776"/>
            <a:ext cx="20834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Checksum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Byte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 ROM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8293" y="425450"/>
            <a:ext cx="6731000" cy="5664200"/>
          </a:xfrm>
          <a:custGeom>
            <a:avLst/>
            <a:gdLst/>
            <a:ahLst/>
            <a:cxnLst/>
            <a:rect l="l" t="t" r="r" b="b"/>
            <a:pathLst>
              <a:path w="6731000" h="5664200">
                <a:moveTo>
                  <a:pt x="0" y="0"/>
                </a:moveTo>
                <a:lnTo>
                  <a:pt x="0" y="5663946"/>
                </a:lnTo>
                <a:lnTo>
                  <a:pt x="6730746" y="5663946"/>
                </a:lnTo>
                <a:lnTo>
                  <a:pt x="67307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2361" y="397510"/>
            <a:ext cx="5888990" cy="142811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284"/>
              </a:spcBef>
            </a:pPr>
            <a:r>
              <a:rPr sz="1600" spc="-5" dirty="0">
                <a:latin typeface="Times New Roman"/>
                <a:cs typeface="Times New Roman"/>
              </a:rPr>
              <a:t>Assume </a:t>
            </a:r>
            <a:r>
              <a:rPr sz="1600" dirty="0">
                <a:latin typeface="Times New Roman"/>
                <a:cs typeface="Times New Roman"/>
              </a:rPr>
              <a:t>that we have 4 bytes of hexadecimal data: 25H, 62H, </a:t>
            </a:r>
            <a:r>
              <a:rPr sz="1600" spc="-5" dirty="0">
                <a:latin typeface="Times New Roman"/>
                <a:cs typeface="Times New Roman"/>
              </a:rPr>
              <a:t>3FH,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52H.(a) Find the checksum byte, </a:t>
            </a:r>
            <a:r>
              <a:rPr sz="1600" spc="-5" dirty="0">
                <a:latin typeface="Times New Roman"/>
                <a:cs typeface="Times New Roman"/>
              </a:rPr>
              <a:t>(b) </a:t>
            </a:r>
            <a:r>
              <a:rPr sz="1600" dirty="0">
                <a:latin typeface="Times New Roman"/>
                <a:cs typeface="Times New Roman"/>
              </a:rPr>
              <a:t>perform the checksum operation 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 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integrity, 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(c) 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second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 62H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been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22H, </a:t>
            </a:r>
            <a:r>
              <a:rPr sz="1600" spc="-5" dirty="0">
                <a:latin typeface="Times New Roman"/>
                <a:cs typeface="Times New Roman"/>
              </a:rPr>
              <a:t>show</a:t>
            </a:r>
            <a:r>
              <a:rPr sz="1600" dirty="0">
                <a:latin typeface="Times New Roman"/>
                <a:cs typeface="Times New Roman"/>
              </a:rPr>
              <a:t> how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checksum</a:t>
            </a:r>
            <a:r>
              <a:rPr sz="1600" dirty="0">
                <a:latin typeface="Times New Roman"/>
                <a:cs typeface="Times New Roman"/>
              </a:rPr>
              <a:t> detects the error.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689"/>
              </a:lnSpc>
              <a:spcBef>
                <a:spcPts val="520"/>
              </a:spcBef>
            </a:pPr>
            <a:r>
              <a:rPr sz="1600" b="1" spc="-5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689"/>
              </a:lnSpc>
            </a:pPr>
            <a:r>
              <a:rPr sz="1600" dirty="0">
                <a:latin typeface="Times New Roman"/>
                <a:cs typeface="Times New Roman"/>
              </a:rPr>
              <a:t>(a)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checksum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789522" y="1762889"/>
            <a:ext cx="83375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ts val="178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25H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+	62H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522" y="2178749"/>
            <a:ext cx="843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+	3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9522" y="2386679"/>
            <a:ext cx="833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u="sng" dirty="0">
                <a:uFill>
                  <a:solidFill>
                    <a:srgbClr val="545472"/>
                  </a:solidFill>
                </a:uFill>
                <a:latin typeface="Times New Roman"/>
                <a:cs typeface="Times New Roman"/>
              </a:rPr>
              <a:t>+	52H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0839" y="1762889"/>
            <a:ext cx="3956050" cy="8934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390"/>
              </a:spcBef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checksum is calculated by first adding 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bytes.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sum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118H,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dropping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carry,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 get 18H. </a:t>
            </a:r>
            <a:r>
              <a:rPr sz="1600" spc="-5" dirty="0">
                <a:latin typeface="Times New Roman"/>
                <a:cs typeface="Times New Roman"/>
              </a:rPr>
              <a:t>The checksum </a:t>
            </a:r>
            <a:r>
              <a:rPr sz="1600" dirty="0">
                <a:latin typeface="Times New Roman"/>
                <a:cs typeface="Times New Roman"/>
              </a:rPr>
              <a:t>byte is the 2’s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complement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18H, which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 E8H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5363" y="2594609"/>
            <a:ext cx="47688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118H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2361" y="2802539"/>
            <a:ext cx="4946015" cy="4775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27100" marR="5080" indent="-915035">
              <a:lnSpc>
                <a:spcPts val="1639"/>
              </a:lnSpc>
              <a:spcBef>
                <a:spcPts val="390"/>
              </a:spcBef>
            </a:pPr>
            <a:r>
              <a:rPr sz="1600" dirty="0">
                <a:latin typeface="Times New Roman"/>
                <a:cs typeface="Times New Roman"/>
              </a:rPr>
              <a:t>(b) Perform the checksum </a:t>
            </a:r>
            <a:r>
              <a:rPr sz="1600" spc="-5" dirty="0">
                <a:latin typeface="Times New Roman"/>
                <a:cs typeface="Times New Roman"/>
              </a:rPr>
              <a:t>operation </a:t>
            </a:r>
            <a:r>
              <a:rPr sz="1600" dirty="0">
                <a:latin typeface="Times New Roman"/>
                <a:cs typeface="Times New Roman"/>
              </a:rPr>
              <a:t>to ensure data integrity.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25H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9726" y="3218399"/>
            <a:ext cx="551180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100"/>
              </a:spcBef>
              <a:tabLst>
                <a:tab pos="469900" algn="l"/>
                <a:tab pos="1384300" algn="l"/>
              </a:tabLst>
            </a:pPr>
            <a:r>
              <a:rPr sz="1600" dirty="0">
                <a:latin typeface="Times New Roman"/>
                <a:cs typeface="Times New Roman"/>
              </a:rPr>
              <a:t>+	62H	Adding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checksum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+	</a:t>
            </a:r>
            <a:r>
              <a:rPr sz="1600" spc="-5" dirty="0">
                <a:latin typeface="Times New Roman"/>
                <a:cs typeface="Times New Roman"/>
              </a:rPr>
              <a:t>3FH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9726" y="3634259"/>
            <a:ext cx="833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+	52H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1246" y="3426329"/>
            <a:ext cx="4093845" cy="4775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-635">
              <a:lnSpc>
                <a:spcPts val="1639"/>
              </a:lnSpc>
              <a:spcBef>
                <a:spcPts val="390"/>
              </a:spcBef>
            </a:pPr>
            <a:r>
              <a:rPr sz="1600" dirty="0">
                <a:latin typeface="Times New Roman"/>
                <a:cs typeface="Times New Roman"/>
              </a:rPr>
              <a:t>byte </a:t>
            </a:r>
            <a:r>
              <a:rPr sz="1600" spc="-5" dirty="0">
                <a:latin typeface="Times New Roman"/>
                <a:cs typeface="Times New Roman"/>
              </a:rPr>
              <a:t>must </a:t>
            </a:r>
            <a:r>
              <a:rPr sz="1600" dirty="0">
                <a:latin typeface="Times New Roman"/>
                <a:cs typeface="Times New Roman"/>
              </a:rPr>
              <a:t>result in zero.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indicates that all 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unchanged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corrupted.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64" y="3842189"/>
            <a:ext cx="5184775" cy="110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77310" algn="r">
              <a:lnSpc>
                <a:spcPts val="178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600" u="sng" dirty="0">
                <a:uFill>
                  <a:solidFill>
                    <a:srgbClr val="545472"/>
                  </a:solidFill>
                </a:uFill>
                <a:latin typeface="Times New Roman"/>
                <a:cs typeface="Times New Roman"/>
              </a:rPr>
              <a:t>+	</a:t>
            </a:r>
            <a:r>
              <a:rPr sz="1600" u="sng" spc="-5" dirty="0">
                <a:uFill>
                  <a:solidFill>
                    <a:srgbClr val="545472"/>
                  </a:solidFill>
                </a:uFill>
                <a:latin typeface="Times New Roman"/>
                <a:cs typeface="Times New Roman"/>
              </a:rPr>
              <a:t>E8H</a:t>
            </a:r>
            <a:endParaRPr sz="1600">
              <a:latin typeface="Times New Roman"/>
              <a:cs typeface="Times New Roman"/>
            </a:endParaRPr>
          </a:p>
          <a:p>
            <a:pPr marL="838200">
              <a:lnSpc>
                <a:spcPts val="1635"/>
              </a:lnSpc>
            </a:pPr>
            <a:r>
              <a:rPr sz="1600" dirty="0">
                <a:latin typeface="Times New Roman"/>
                <a:cs typeface="Times New Roman"/>
              </a:rPr>
              <a:t>200H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(dropping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carries)</a:t>
            </a:r>
            <a:endParaRPr sz="1600">
              <a:latin typeface="Times New Roman"/>
              <a:cs typeface="Times New Roman"/>
            </a:endParaRPr>
          </a:p>
          <a:p>
            <a:pPr marL="266700" marR="5080" indent="-254635">
              <a:lnSpc>
                <a:spcPts val="1639"/>
              </a:lnSpc>
              <a:spcBef>
                <a:spcPts val="145"/>
              </a:spcBef>
            </a:pPr>
            <a:r>
              <a:rPr sz="1600" dirty="0">
                <a:latin typeface="Times New Roman"/>
                <a:cs typeface="Times New Roman"/>
              </a:rPr>
              <a:t>(c) If the second byte 62H has been changed to </a:t>
            </a:r>
            <a:r>
              <a:rPr sz="1600" spc="-5" dirty="0">
                <a:latin typeface="Times New Roman"/>
                <a:cs typeface="Times New Roman"/>
              </a:rPr>
              <a:t>22H, show how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checksum detects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error.</a:t>
            </a:r>
            <a:endParaRPr sz="1600">
              <a:latin typeface="Times New Roman"/>
              <a:cs typeface="Times New Roman"/>
            </a:endParaRPr>
          </a:p>
          <a:p>
            <a:pPr marR="3898900" algn="r">
              <a:lnSpc>
                <a:spcPts val="1625"/>
              </a:lnSpc>
            </a:pPr>
            <a:r>
              <a:rPr sz="1600" dirty="0">
                <a:latin typeface="Times New Roman"/>
                <a:cs typeface="Times New Roman"/>
              </a:rPr>
              <a:t>25H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9726" y="4881229"/>
            <a:ext cx="551180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100"/>
              </a:spcBef>
              <a:tabLst>
                <a:tab pos="469900" algn="l"/>
                <a:tab pos="1384300" algn="l"/>
              </a:tabLst>
            </a:pPr>
            <a:r>
              <a:rPr sz="1600" dirty="0">
                <a:latin typeface="Times New Roman"/>
                <a:cs typeface="Times New Roman"/>
              </a:rPr>
              <a:t>+	22H	Adding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checksum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+	</a:t>
            </a:r>
            <a:r>
              <a:rPr sz="1600" spc="-5" dirty="0">
                <a:latin typeface="Times New Roman"/>
                <a:cs typeface="Times New Roman"/>
              </a:rPr>
              <a:t>3FH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9726" y="5297089"/>
            <a:ext cx="833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+	52H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1205" y="5089159"/>
            <a:ext cx="4370070" cy="4775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-635">
              <a:lnSpc>
                <a:spcPts val="1639"/>
              </a:lnSpc>
              <a:spcBef>
                <a:spcPts val="390"/>
              </a:spcBef>
            </a:pPr>
            <a:r>
              <a:rPr sz="1600" dirty="0">
                <a:latin typeface="Times New Roman"/>
                <a:cs typeface="Times New Roman"/>
              </a:rPr>
              <a:t>byte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zero,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indicates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 more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 been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corrupted.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9726" y="5505019"/>
            <a:ext cx="3611879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u="sng" dirty="0">
                <a:uFill>
                  <a:solidFill>
                    <a:srgbClr val="545472"/>
                  </a:solidFill>
                </a:uFill>
                <a:latin typeface="Times New Roman"/>
                <a:cs typeface="Times New Roman"/>
              </a:rPr>
              <a:t>+	</a:t>
            </a:r>
            <a:r>
              <a:rPr sz="1600" u="sng" spc="-5" dirty="0">
                <a:uFill>
                  <a:solidFill>
                    <a:srgbClr val="545472"/>
                  </a:solidFill>
                </a:uFill>
                <a:latin typeface="Times New Roman"/>
                <a:cs typeface="Times New Roman"/>
              </a:rPr>
              <a:t>E8H</a:t>
            </a:r>
            <a:endParaRPr sz="1600">
              <a:latin typeface="Times New Roman"/>
              <a:cs typeface="Times New Roman"/>
            </a:endParaRPr>
          </a:p>
          <a:p>
            <a:pPr marL="349250">
              <a:lnSpc>
                <a:spcPts val="1780"/>
              </a:lnSpc>
            </a:pPr>
            <a:r>
              <a:rPr sz="1600" dirty="0">
                <a:latin typeface="Times New Roman"/>
                <a:cs typeface="Times New Roman"/>
              </a:rPr>
              <a:t>1C0H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(dropping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carry,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C0H)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646" y="1822297"/>
            <a:ext cx="1958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3684" y="219049"/>
            <a:ext cx="604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</a:t>
            </a:r>
            <a:r>
              <a:rPr spc="-20" dirty="0"/>
              <a:t> </a:t>
            </a:r>
            <a:r>
              <a:rPr spc="-5" dirty="0"/>
              <a:t>A ;decimal</a:t>
            </a:r>
            <a:r>
              <a:rPr spc="-15" dirty="0"/>
              <a:t> </a:t>
            </a:r>
            <a:r>
              <a:rPr spc="-5" dirty="0"/>
              <a:t>adjust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0" dirty="0"/>
              <a:t>addition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03989" y="704595"/>
            <a:ext cx="6536690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06705" indent="-5334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The DA instruction is provided to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correct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aforementioned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problem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associated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BCD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addition</a:t>
            </a:r>
            <a:endParaRPr sz="2800">
              <a:latin typeface="Tahoma"/>
              <a:cs typeface="Tahoma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instruction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will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6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lower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nibble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higher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nibble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need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839" y="4311141"/>
            <a:ext cx="2628900" cy="1486535"/>
            <a:chOff x="139839" y="4311141"/>
            <a:chExt cx="2628900" cy="14865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39" y="4943347"/>
              <a:ext cx="1853945" cy="8542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69985" y="4323841"/>
              <a:ext cx="685800" cy="734060"/>
            </a:xfrm>
            <a:custGeom>
              <a:avLst/>
              <a:gdLst/>
              <a:ahLst/>
              <a:cxnLst/>
              <a:rect l="l" t="t" r="r" b="b"/>
              <a:pathLst>
                <a:path w="685800" h="734060">
                  <a:moveTo>
                    <a:pt x="685799" y="0"/>
                  </a:moveTo>
                  <a:lnTo>
                    <a:pt x="307847" y="733806"/>
                  </a:lnTo>
                  <a:lnTo>
                    <a:pt x="0" y="733806"/>
                  </a:lnTo>
                </a:path>
              </a:pathLst>
            </a:custGeom>
            <a:ln w="25400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9839" y="4943347"/>
            <a:ext cx="1854200" cy="854710"/>
          </a:xfrm>
          <a:prstGeom prst="rect">
            <a:avLst/>
          </a:prstGeom>
          <a:ln w="25400">
            <a:solidFill>
              <a:srgbClr val="0033C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42875" marR="132715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 works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after 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ADD,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but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INC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52675" y="3052635"/>
          <a:ext cx="6772909" cy="2986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175"/>
                <a:gridCol w="749935"/>
                <a:gridCol w="3733799"/>
              </a:tblGrid>
              <a:tr h="492251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Example: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94025">
                <a:tc gridSpan="3">
                  <a:txBody>
                    <a:bodyPr/>
                    <a:lstStyle/>
                    <a:p>
                      <a:pPr marL="779145">
                        <a:lnSpc>
                          <a:spcPts val="1720"/>
                        </a:lnSpc>
                        <a:tabLst>
                          <a:tab pos="28390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A,#47H	;A=47H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operand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9145" marR="101600">
                        <a:lnSpc>
                          <a:spcPct val="100000"/>
                        </a:lnSpc>
                        <a:tabLst>
                          <a:tab pos="1325245" algn="l"/>
                          <a:tab pos="28390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B,#25H	;B=25H</a:t>
                      </a:r>
                      <a:r>
                        <a:rPr sz="18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8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18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operand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A,B	;hex(binary)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addition(A=6CH) </a:t>
                      </a:r>
                      <a:r>
                        <a:rPr sz="18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DA	A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;adjust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BCD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addition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240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39720" algn="l"/>
                        </a:tabLst>
                      </a:pPr>
                      <a:r>
                        <a:rPr sz="2700" spc="-7" baseline="-385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72H	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(A=72H)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6520" marR="127635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“DA”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works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only 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A.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other word,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source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be an operand of any addressing mode, the destination must be in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in order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to work.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6485" y="3089401"/>
            <a:ext cx="749808" cy="46024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708285" y="3202939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0" y="981456"/>
                </a:moveTo>
                <a:lnTo>
                  <a:pt x="307848" y="0"/>
                </a:lnTo>
                <a:lnTo>
                  <a:pt x="7620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5039" y="4552441"/>
            <a:ext cx="482600" cy="226060"/>
          </a:xfrm>
          <a:custGeom>
            <a:avLst/>
            <a:gdLst/>
            <a:ahLst/>
            <a:cxnLst/>
            <a:rect l="l" t="t" r="r" b="b"/>
            <a:pathLst>
              <a:path w="482600" h="226060">
                <a:moveTo>
                  <a:pt x="0" y="0"/>
                </a:moveTo>
                <a:lnTo>
                  <a:pt x="160019" y="225552"/>
                </a:lnTo>
                <a:lnTo>
                  <a:pt x="482345" y="22555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190885" y="4650994"/>
            <a:ext cx="775335" cy="485775"/>
            <a:chOff x="4190885" y="4650994"/>
            <a:chExt cx="775335" cy="4857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585" y="4663694"/>
              <a:ext cx="749808" cy="4602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03585" y="4663694"/>
              <a:ext cx="749935" cy="460375"/>
            </a:xfrm>
            <a:custGeom>
              <a:avLst/>
              <a:gdLst/>
              <a:ahLst/>
              <a:cxnLst/>
              <a:rect l="l" t="t" r="r" b="b"/>
              <a:pathLst>
                <a:path w="749935" h="460375">
                  <a:moveTo>
                    <a:pt x="0" y="460248"/>
                  </a:moveTo>
                  <a:lnTo>
                    <a:pt x="0" y="0"/>
                  </a:lnTo>
                  <a:lnTo>
                    <a:pt x="749808" y="0"/>
                  </a:lnTo>
                  <a:lnTo>
                    <a:pt x="749808" y="460248"/>
                  </a:lnTo>
                  <a:lnTo>
                    <a:pt x="0" y="4602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806839" y="4083050"/>
            <a:ext cx="190500" cy="520700"/>
          </a:xfrm>
          <a:custGeom>
            <a:avLst/>
            <a:gdLst/>
            <a:ahLst/>
            <a:cxnLst/>
            <a:rect l="l" t="t" r="r" b="b"/>
            <a:pathLst>
              <a:path w="190500" h="520700">
                <a:moveTo>
                  <a:pt x="190500" y="0"/>
                </a:moveTo>
                <a:lnTo>
                  <a:pt x="153435" y="3357"/>
                </a:lnTo>
                <a:lnTo>
                  <a:pt x="123158" y="12572"/>
                </a:lnTo>
                <a:lnTo>
                  <a:pt x="102739" y="26360"/>
                </a:lnTo>
                <a:lnTo>
                  <a:pt x="95250" y="43434"/>
                </a:lnTo>
                <a:lnTo>
                  <a:pt x="95250" y="216408"/>
                </a:lnTo>
                <a:lnTo>
                  <a:pt x="87760" y="233481"/>
                </a:lnTo>
                <a:lnTo>
                  <a:pt x="67341" y="247268"/>
                </a:lnTo>
                <a:lnTo>
                  <a:pt x="37064" y="256484"/>
                </a:lnTo>
                <a:lnTo>
                  <a:pt x="0" y="259841"/>
                </a:lnTo>
                <a:lnTo>
                  <a:pt x="37064" y="263306"/>
                </a:lnTo>
                <a:lnTo>
                  <a:pt x="67341" y="272700"/>
                </a:lnTo>
                <a:lnTo>
                  <a:pt x="87760" y="286523"/>
                </a:lnTo>
                <a:lnTo>
                  <a:pt x="95250" y="303275"/>
                </a:lnTo>
                <a:lnTo>
                  <a:pt x="95250" y="477012"/>
                </a:lnTo>
                <a:lnTo>
                  <a:pt x="102739" y="493764"/>
                </a:lnTo>
                <a:lnTo>
                  <a:pt x="123158" y="507587"/>
                </a:lnTo>
                <a:lnTo>
                  <a:pt x="153435" y="516981"/>
                </a:lnTo>
                <a:lnTo>
                  <a:pt x="190500" y="520446"/>
                </a:lnTo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646" y="1822297"/>
            <a:ext cx="195833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989" y="354837"/>
            <a:ext cx="47802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Summary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instruction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1189" y="780722"/>
            <a:ext cx="6134100" cy="1805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latin typeface="Tahoma"/>
                <a:cs typeface="Tahoma"/>
              </a:rPr>
              <a:t>After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 ADD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 ADDC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instruction</a:t>
            </a:r>
            <a:endParaRPr sz="2400">
              <a:latin typeface="Tahoma"/>
              <a:cs typeface="Tahoma"/>
            </a:endParaRPr>
          </a:p>
          <a:p>
            <a:pPr marL="850265" marR="5080" lvl="1" indent="-3810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AutoNum type="arabicPeriod"/>
              <a:tabLst>
                <a:tab pos="850265" algn="l"/>
                <a:tab pos="850900" algn="l"/>
              </a:tabLst>
            </a:pPr>
            <a:r>
              <a:rPr sz="2000" spc="-5" dirty="0">
                <a:latin typeface="Tahoma"/>
                <a:cs typeface="Tahoma"/>
              </a:rPr>
              <a:t>If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lower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nibble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(4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bits)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greater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9,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if</a:t>
            </a:r>
            <a:r>
              <a:rPr sz="2000" spc="-10" dirty="0">
                <a:latin typeface="Tahoma"/>
                <a:cs typeface="Tahoma"/>
              </a:rPr>
              <a:t> AC=1,</a:t>
            </a:r>
            <a:r>
              <a:rPr sz="2000" spc="-5" dirty="0">
                <a:latin typeface="Tahoma"/>
                <a:cs typeface="Tahoma"/>
              </a:rPr>
              <a:t> add 0110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lower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4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bits</a:t>
            </a:r>
            <a:endParaRPr sz="2000">
              <a:latin typeface="Tahoma"/>
              <a:cs typeface="Tahoma"/>
            </a:endParaRPr>
          </a:p>
          <a:p>
            <a:pPr marL="850265" marR="637540" lvl="1" indent="-38100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AutoNum type="arabicPeriod"/>
              <a:tabLst>
                <a:tab pos="850265" algn="l"/>
                <a:tab pos="850900" algn="l"/>
              </a:tabLst>
            </a:pPr>
            <a:r>
              <a:rPr sz="2000" spc="-5" dirty="0">
                <a:latin typeface="Tahoma"/>
                <a:cs typeface="Tahoma"/>
              </a:rPr>
              <a:t>If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upper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nibble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greater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9,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if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CY=1,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add 0110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 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upper 4</a:t>
            </a:r>
            <a:r>
              <a:rPr sz="2000" spc="-10" dirty="0">
                <a:latin typeface="Tahoma"/>
                <a:cs typeface="Tahoma"/>
              </a:rPr>
              <a:t> bits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5537" y="2790698"/>
            <a:ext cx="6620509" cy="2024380"/>
          </a:xfrm>
          <a:custGeom>
            <a:avLst/>
            <a:gdLst/>
            <a:ahLst/>
            <a:cxnLst/>
            <a:rect l="l" t="t" r="r" b="b"/>
            <a:pathLst>
              <a:path w="6620509" h="2024379">
                <a:moveTo>
                  <a:pt x="0" y="0"/>
                </a:moveTo>
                <a:lnTo>
                  <a:pt x="0" y="2023872"/>
                </a:lnTo>
                <a:lnTo>
                  <a:pt x="6620256" y="2023872"/>
                </a:lnTo>
                <a:lnTo>
                  <a:pt x="662025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9605" y="2820670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70206" y="3127002"/>
          <a:ext cx="4714874" cy="1687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/>
                <a:gridCol w="1174115"/>
                <a:gridCol w="908685"/>
                <a:gridCol w="1438275"/>
                <a:gridCol w="713104"/>
              </a:tblGrid>
              <a:tr h="26698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BCD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6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0010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66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20"/>
                        </a:lnSpc>
                      </a:pPr>
                      <a:r>
                        <a:rPr sz="1800" u="sng" spc="-15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920"/>
                        </a:lnSpc>
                      </a:pPr>
                      <a:r>
                        <a:rPr sz="1800" u="sng" spc="-10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0001</a:t>
                      </a:r>
                      <a:r>
                        <a:rPr sz="1800" u="sng" spc="-60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sng" spc="-15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0100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AC=1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8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20"/>
                        </a:lnSpc>
                        <a:tabLst>
                          <a:tab pos="755650" algn="l"/>
                        </a:tabLst>
                      </a:pPr>
                      <a:r>
                        <a:rPr sz="1800" u="sng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 	</a:t>
                      </a:r>
                      <a:r>
                        <a:rPr sz="1800" u="sng" spc="-15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9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14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0100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581285" y="4337050"/>
            <a:ext cx="4813300" cy="1841500"/>
            <a:chOff x="3581285" y="4337050"/>
            <a:chExt cx="4813300" cy="18415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2339" y="4971541"/>
              <a:ext cx="3492245" cy="12070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93985" y="4349750"/>
              <a:ext cx="1232535" cy="736600"/>
            </a:xfrm>
            <a:custGeom>
              <a:avLst/>
              <a:gdLst/>
              <a:ahLst/>
              <a:cxnLst/>
              <a:rect l="l" t="t" r="r" b="b"/>
              <a:pathLst>
                <a:path w="1232535" h="736600">
                  <a:moveTo>
                    <a:pt x="0" y="0"/>
                  </a:moveTo>
                  <a:lnTo>
                    <a:pt x="408432" y="736091"/>
                  </a:lnTo>
                  <a:lnTo>
                    <a:pt x="1232154" y="73609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02339" y="4971541"/>
            <a:ext cx="3492500" cy="120713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AC=1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07950" marR="99060">
              <a:lnSpc>
                <a:spcPct val="100000"/>
              </a:lnSpc>
              <a:tabLst>
                <a:tab pos="157480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addition,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”DA	A”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nibble.</a:t>
            </a:r>
            <a:endParaRPr sz="18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final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BCD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5421" y="1822297"/>
            <a:ext cx="191008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Subtraction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21893"/>
            <a:ext cx="6391275" cy="23501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434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many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microprocessor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there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different instructions </a:t>
            </a:r>
            <a:r>
              <a:rPr sz="2800" spc="-5" dirty="0">
                <a:latin typeface="Tahoma"/>
                <a:cs typeface="Tahoma"/>
              </a:rPr>
              <a:t>for subtraction: </a:t>
            </a:r>
            <a:r>
              <a:rPr sz="2800" dirty="0">
                <a:latin typeface="Tahoma"/>
                <a:cs typeface="Tahoma"/>
              </a:rPr>
              <a:t> SUB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SUBB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(subtract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with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borrow)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8051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have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only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 SUBB</a:t>
            </a:r>
            <a:endParaRPr sz="2400">
              <a:latin typeface="Tahoma"/>
              <a:cs typeface="Tahoma"/>
            </a:endParaRPr>
          </a:p>
          <a:p>
            <a:pPr marL="755650" marR="113030" lvl="1" indent="-285750">
              <a:lnSpc>
                <a:spcPts val="2580"/>
              </a:lnSpc>
              <a:spcBef>
                <a:spcPts val="620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8051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adder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circuitry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perform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subtraction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2782" y="3088113"/>
            <a:ext cx="6442075" cy="24568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Courier New"/>
                <a:cs typeface="Courier New"/>
              </a:rPr>
              <a:t>SUBB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A,source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;A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–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source </a:t>
            </a:r>
            <a:r>
              <a:rPr sz="2400" spc="-5" dirty="0">
                <a:latin typeface="Courier New"/>
                <a:cs typeface="Courier New"/>
              </a:rPr>
              <a:t>–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CY</a:t>
            </a:r>
            <a:endParaRPr sz="2400">
              <a:latin typeface="Courier New"/>
              <a:cs typeface="Courier New"/>
            </a:endParaRPr>
          </a:p>
          <a:p>
            <a:pPr marL="355600" marR="5080" indent="-342900">
              <a:lnSpc>
                <a:spcPts val="3020"/>
              </a:lnSpc>
              <a:spcBef>
                <a:spcPts val="98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make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SUB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SUBB,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have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make CY=0 prior to the execution of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instruction</a:t>
            </a:r>
            <a:endParaRPr sz="2800">
              <a:latin typeface="Tahoma"/>
              <a:cs typeface="Tahoma"/>
            </a:endParaRPr>
          </a:p>
          <a:p>
            <a:pPr marL="755650" marR="595630" lvl="1" indent="-285750">
              <a:lnSpc>
                <a:spcPts val="2590"/>
              </a:lnSpc>
              <a:spcBef>
                <a:spcPts val="55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6285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Notice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that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CY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flag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borrow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21" y="1822297"/>
            <a:ext cx="191008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Subtraction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Numbers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405892"/>
            <a:ext cx="35775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800" dirty="0">
                <a:latin typeface="Tahoma"/>
                <a:cs typeface="Tahoma"/>
              </a:rPr>
              <a:t>SUBB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when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CY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0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0135" y="830326"/>
            <a:ext cx="47885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ahoma"/>
                <a:cs typeface="Tahoma"/>
              </a:rPr>
              <a:t>Take the 2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Tahoma"/>
                <a:cs typeface="Tahoma"/>
              </a:rPr>
              <a:t>s complement of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subtrahend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(source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operand)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Add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minuend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(A)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ahoma"/>
                <a:cs typeface="Tahoma"/>
              </a:rPr>
              <a:t>Invert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carry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8783" y="2421889"/>
            <a:ext cx="6620509" cy="3383279"/>
          </a:xfrm>
          <a:custGeom>
            <a:avLst/>
            <a:gdLst/>
            <a:ahLst/>
            <a:cxnLst/>
            <a:rect l="l" t="t" r="r" b="b"/>
            <a:pathLst>
              <a:path w="6620509" h="3383279">
                <a:moveTo>
                  <a:pt x="0" y="0"/>
                </a:moveTo>
                <a:lnTo>
                  <a:pt x="0" y="3383280"/>
                </a:lnTo>
                <a:lnTo>
                  <a:pt x="6620256" y="3383279"/>
                </a:lnTo>
                <a:lnTo>
                  <a:pt x="662025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2235" y="2707894"/>
            <a:ext cx="30295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;load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with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value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4CH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;subtract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6E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;if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CY=0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jump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1796" y="3531539"/>
            <a:ext cx="453199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1800" spc="-5" dirty="0">
                <a:latin typeface="Courier New"/>
                <a:cs typeface="Courier New"/>
              </a:rPr>
              <a:t>A	</a:t>
            </a:r>
            <a:r>
              <a:rPr sz="1800" spc="-10" dirty="0">
                <a:latin typeface="Courier New"/>
                <a:cs typeface="Courier New"/>
              </a:rPr>
              <a:t>;if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CY=1,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take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1’s</a:t>
            </a:r>
            <a:r>
              <a:rPr sz="1800" spc="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complement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	;and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increment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2’s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7670" y="2433573"/>
            <a:ext cx="1759585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spc="-5" dirty="0">
                <a:latin typeface="Courier New"/>
                <a:cs typeface="Courier New"/>
              </a:rPr>
              <a:t>CLR	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800" spc="-5" dirty="0">
                <a:latin typeface="Courier New"/>
                <a:cs typeface="Courier New"/>
              </a:rPr>
              <a:t>MOV	</a:t>
            </a:r>
            <a:r>
              <a:rPr sz="1800" spc="-10" dirty="0">
                <a:latin typeface="Courier New"/>
                <a:cs typeface="Courier New"/>
              </a:rPr>
              <a:t>A,#4C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800" spc="-5" dirty="0">
                <a:latin typeface="Courier New"/>
                <a:cs typeface="Courier New"/>
              </a:rPr>
              <a:t>SUBB	</a:t>
            </a:r>
            <a:r>
              <a:rPr sz="1800" spc="-10" dirty="0">
                <a:latin typeface="Courier New"/>
                <a:cs typeface="Courier New"/>
              </a:rPr>
              <a:t>A,#6EH</a:t>
            </a:r>
            <a:endParaRPr sz="1800">
              <a:latin typeface="Courier New"/>
              <a:cs typeface="Courier New"/>
            </a:endParaRPr>
          </a:p>
          <a:p>
            <a:pPr marL="12700" marR="27813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JN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EXT  </a:t>
            </a:r>
            <a:r>
              <a:rPr sz="1800" spc="-15" dirty="0">
                <a:latin typeface="Courier New"/>
                <a:cs typeface="Courier New"/>
              </a:rPr>
              <a:t>CPL</a:t>
            </a:r>
            <a:endParaRPr sz="1800">
              <a:latin typeface="Courier New"/>
              <a:cs typeface="Courier New"/>
            </a:endParaRPr>
          </a:p>
          <a:p>
            <a:pPr marL="12700" marR="13284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INC  </a:t>
            </a:r>
            <a:r>
              <a:rPr sz="1800" spc="-15" dirty="0">
                <a:latin typeface="Courier New"/>
                <a:cs typeface="Courier New"/>
              </a:rPr>
              <a:t>MOV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1453" y="4080865"/>
            <a:ext cx="285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355" algn="l"/>
              </a:tabLst>
            </a:pPr>
            <a:r>
              <a:rPr sz="1800" spc="-10" dirty="0">
                <a:latin typeface="Courier New"/>
                <a:cs typeface="Courier New"/>
              </a:rPr>
              <a:t>R1,A	;save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3613" y="3923131"/>
            <a:ext cx="914400" cy="88963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spc="-15" dirty="0">
                <a:latin typeface="Courier New"/>
                <a:cs typeface="Courier New"/>
              </a:rPr>
              <a:t>NEXT: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70917" y="4819251"/>
          <a:ext cx="4812665" cy="808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/>
                <a:gridCol w="1203325"/>
                <a:gridCol w="1050290"/>
                <a:gridCol w="1833880"/>
              </a:tblGrid>
              <a:tr h="266983">
                <a:tc>
                  <a:txBody>
                    <a:bodyPr/>
                    <a:lstStyle/>
                    <a:p>
                      <a:pPr marR="4445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0100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0100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6983">
                <a:tc>
                  <a:txBody>
                    <a:bodyPr/>
                    <a:lstStyle/>
                    <a:p>
                      <a:pPr marR="43815" algn="r">
                        <a:lnSpc>
                          <a:spcPts val="1920"/>
                        </a:lnSpc>
                        <a:tabLst>
                          <a:tab pos="36766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6E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0110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u="sng" spc="-10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1001</a:t>
                      </a:r>
                      <a:r>
                        <a:rPr sz="1800" u="sng" spc="-65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u="sng" spc="-15" dirty="0">
                          <a:uFill>
                            <a:solidFill>
                              <a:srgbClr val="545472"/>
                            </a:solidFill>
                          </a:uFill>
                          <a:latin typeface="Courier New"/>
                          <a:cs typeface="Courier New"/>
                        </a:rPr>
                        <a:t>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R="33020" algn="r">
                        <a:lnSpc>
                          <a:spcPts val="198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-22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01101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1110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630877" y="4833937"/>
            <a:ext cx="3476625" cy="1082675"/>
            <a:chOff x="4630877" y="4833937"/>
            <a:chExt cx="3476625" cy="1082675"/>
          </a:xfrm>
        </p:grpSpPr>
        <p:sp>
          <p:nvSpPr>
            <p:cNvPr id="14" name="object 14"/>
            <p:cNvSpPr/>
            <p:nvPr/>
          </p:nvSpPr>
          <p:spPr>
            <a:xfrm>
              <a:off x="7823072" y="5091938"/>
              <a:ext cx="284480" cy="424815"/>
            </a:xfrm>
            <a:custGeom>
              <a:avLst/>
              <a:gdLst/>
              <a:ahLst/>
              <a:cxnLst/>
              <a:rect l="l" t="t" r="r" b="b"/>
              <a:pathLst>
                <a:path w="284479" h="424814">
                  <a:moveTo>
                    <a:pt x="96774" y="424434"/>
                  </a:moveTo>
                  <a:lnTo>
                    <a:pt x="54719" y="386763"/>
                  </a:lnTo>
                  <a:lnTo>
                    <a:pt x="51053" y="388620"/>
                  </a:lnTo>
                  <a:lnTo>
                    <a:pt x="46399" y="379311"/>
                  </a:lnTo>
                  <a:lnTo>
                    <a:pt x="45732" y="378713"/>
                  </a:lnTo>
                  <a:lnTo>
                    <a:pt x="45675" y="377863"/>
                  </a:lnTo>
                  <a:lnTo>
                    <a:pt x="41148" y="368808"/>
                  </a:lnTo>
                  <a:lnTo>
                    <a:pt x="41148" y="310134"/>
                  </a:lnTo>
                  <a:lnTo>
                    <a:pt x="0" y="400812"/>
                  </a:lnTo>
                  <a:lnTo>
                    <a:pt x="41148" y="410856"/>
                  </a:lnTo>
                  <a:lnTo>
                    <a:pt x="41148" y="368808"/>
                  </a:lnTo>
                  <a:lnTo>
                    <a:pt x="44939" y="366842"/>
                  </a:lnTo>
                  <a:lnTo>
                    <a:pt x="44939" y="411781"/>
                  </a:lnTo>
                  <a:lnTo>
                    <a:pt x="96774" y="424434"/>
                  </a:lnTo>
                  <a:close/>
                </a:path>
                <a:path w="284479" h="424814">
                  <a:moveTo>
                    <a:pt x="45675" y="377863"/>
                  </a:moveTo>
                  <a:lnTo>
                    <a:pt x="44939" y="366842"/>
                  </a:lnTo>
                  <a:lnTo>
                    <a:pt x="41148" y="368808"/>
                  </a:lnTo>
                  <a:lnTo>
                    <a:pt x="45675" y="377863"/>
                  </a:lnTo>
                  <a:close/>
                </a:path>
                <a:path w="284479" h="424814">
                  <a:moveTo>
                    <a:pt x="83832" y="372018"/>
                  </a:moveTo>
                  <a:lnTo>
                    <a:pt x="83832" y="348234"/>
                  </a:lnTo>
                  <a:lnTo>
                    <a:pt x="61722" y="358901"/>
                  </a:lnTo>
                  <a:lnTo>
                    <a:pt x="61722" y="358139"/>
                  </a:lnTo>
                  <a:lnTo>
                    <a:pt x="44939" y="366842"/>
                  </a:lnTo>
                  <a:lnTo>
                    <a:pt x="45675" y="377863"/>
                  </a:lnTo>
                  <a:lnTo>
                    <a:pt x="46399" y="379311"/>
                  </a:lnTo>
                  <a:lnTo>
                    <a:pt x="54719" y="386763"/>
                  </a:lnTo>
                  <a:lnTo>
                    <a:pt x="83832" y="372018"/>
                  </a:lnTo>
                  <a:close/>
                </a:path>
                <a:path w="284479" h="424814">
                  <a:moveTo>
                    <a:pt x="54719" y="386763"/>
                  </a:moveTo>
                  <a:lnTo>
                    <a:pt x="46399" y="379311"/>
                  </a:lnTo>
                  <a:lnTo>
                    <a:pt x="51053" y="388620"/>
                  </a:lnTo>
                  <a:lnTo>
                    <a:pt x="54719" y="386763"/>
                  </a:lnTo>
                  <a:close/>
                </a:path>
                <a:path w="284479" h="424814">
                  <a:moveTo>
                    <a:pt x="124980" y="350635"/>
                  </a:moveTo>
                  <a:lnTo>
                    <a:pt x="124980" y="326898"/>
                  </a:lnTo>
                  <a:lnTo>
                    <a:pt x="104406" y="337565"/>
                  </a:lnTo>
                  <a:lnTo>
                    <a:pt x="83070" y="348234"/>
                  </a:lnTo>
                  <a:lnTo>
                    <a:pt x="83832" y="348234"/>
                  </a:lnTo>
                  <a:lnTo>
                    <a:pt x="83832" y="372018"/>
                  </a:lnTo>
                  <a:lnTo>
                    <a:pt x="101482" y="363079"/>
                  </a:lnTo>
                  <a:lnTo>
                    <a:pt x="124980" y="350635"/>
                  </a:lnTo>
                  <a:close/>
                </a:path>
                <a:path w="284479" h="424814">
                  <a:moveTo>
                    <a:pt x="188226" y="314834"/>
                  </a:moveTo>
                  <a:lnTo>
                    <a:pt x="188226" y="288798"/>
                  </a:lnTo>
                  <a:lnTo>
                    <a:pt x="171450" y="299465"/>
                  </a:lnTo>
                  <a:lnTo>
                    <a:pt x="162318" y="304800"/>
                  </a:lnTo>
                  <a:lnTo>
                    <a:pt x="144030" y="316229"/>
                  </a:lnTo>
                  <a:lnTo>
                    <a:pt x="144030" y="315467"/>
                  </a:lnTo>
                  <a:lnTo>
                    <a:pt x="124218" y="326898"/>
                  </a:lnTo>
                  <a:lnTo>
                    <a:pt x="124980" y="326898"/>
                  </a:lnTo>
                  <a:lnTo>
                    <a:pt x="124980" y="350635"/>
                  </a:lnTo>
                  <a:lnTo>
                    <a:pt x="146725" y="339121"/>
                  </a:lnTo>
                  <a:lnTo>
                    <a:pt x="186333" y="316115"/>
                  </a:lnTo>
                  <a:lnTo>
                    <a:pt x="188226" y="314834"/>
                  </a:lnTo>
                  <a:close/>
                </a:path>
                <a:path w="284479" h="424814">
                  <a:moveTo>
                    <a:pt x="284147" y="193348"/>
                  </a:moveTo>
                  <a:lnTo>
                    <a:pt x="268117" y="128883"/>
                  </a:lnTo>
                  <a:lnTo>
                    <a:pt x="246486" y="90843"/>
                  </a:lnTo>
                  <a:lnTo>
                    <a:pt x="215179" y="48091"/>
                  </a:lnTo>
                  <a:lnTo>
                    <a:pt x="173748" y="0"/>
                  </a:lnTo>
                  <a:lnTo>
                    <a:pt x="156972" y="13715"/>
                  </a:lnTo>
                  <a:lnTo>
                    <a:pt x="192024" y="55625"/>
                  </a:lnTo>
                  <a:lnTo>
                    <a:pt x="203453" y="70103"/>
                  </a:lnTo>
                  <a:lnTo>
                    <a:pt x="203453" y="70358"/>
                  </a:lnTo>
                  <a:lnTo>
                    <a:pt x="213372" y="83820"/>
                  </a:lnTo>
                  <a:lnTo>
                    <a:pt x="213372" y="83058"/>
                  </a:lnTo>
                  <a:lnTo>
                    <a:pt x="223266" y="97536"/>
                  </a:lnTo>
                  <a:lnTo>
                    <a:pt x="223266" y="96774"/>
                  </a:lnTo>
                  <a:lnTo>
                    <a:pt x="232422" y="110489"/>
                  </a:lnTo>
                  <a:lnTo>
                    <a:pt x="240804" y="124206"/>
                  </a:lnTo>
                  <a:lnTo>
                    <a:pt x="240804" y="124817"/>
                  </a:lnTo>
                  <a:lnTo>
                    <a:pt x="247650" y="137160"/>
                  </a:lnTo>
                  <a:lnTo>
                    <a:pt x="247650" y="136398"/>
                  </a:lnTo>
                  <a:lnTo>
                    <a:pt x="250698" y="143256"/>
                  </a:lnTo>
                  <a:lnTo>
                    <a:pt x="250698" y="144941"/>
                  </a:lnTo>
                  <a:lnTo>
                    <a:pt x="252996" y="150113"/>
                  </a:lnTo>
                  <a:lnTo>
                    <a:pt x="252996" y="149351"/>
                  </a:lnTo>
                  <a:lnTo>
                    <a:pt x="255282" y="156210"/>
                  </a:lnTo>
                  <a:lnTo>
                    <a:pt x="255282" y="155448"/>
                  </a:lnTo>
                  <a:lnTo>
                    <a:pt x="257568" y="162306"/>
                  </a:lnTo>
                  <a:lnTo>
                    <a:pt x="257568" y="161544"/>
                  </a:lnTo>
                  <a:lnTo>
                    <a:pt x="259092" y="168401"/>
                  </a:lnTo>
                  <a:lnTo>
                    <a:pt x="259092" y="167639"/>
                  </a:lnTo>
                  <a:lnTo>
                    <a:pt x="260603" y="174498"/>
                  </a:lnTo>
                  <a:lnTo>
                    <a:pt x="260603" y="173736"/>
                  </a:lnTo>
                  <a:lnTo>
                    <a:pt x="261366" y="180594"/>
                  </a:lnTo>
                  <a:lnTo>
                    <a:pt x="261366" y="179832"/>
                  </a:lnTo>
                  <a:lnTo>
                    <a:pt x="262127" y="185927"/>
                  </a:lnTo>
                  <a:lnTo>
                    <a:pt x="262127" y="252182"/>
                  </a:lnTo>
                  <a:lnTo>
                    <a:pt x="266864" y="246519"/>
                  </a:lnTo>
                  <a:lnTo>
                    <a:pt x="279445" y="221030"/>
                  </a:lnTo>
                  <a:lnTo>
                    <a:pt x="284147" y="193348"/>
                  </a:lnTo>
                  <a:close/>
                </a:path>
                <a:path w="284479" h="424814">
                  <a:moveTo>
                    <a:pt x="203453" y="304532"/>
                  </a:moveTo>
                  <a:lnTo>
                    <a:pt x="203453" y="278129"/>
                  </a:lnTo>
                  <a:lnTo>
                    <a:pt x="195846" y="283463"/>
                  </a:lnTo>
                  <a:lnTo>
                    <a:pt x="187451" y="288798"/>
                  </a:lnTo>
                  <a:lnTo>
                    <a:pt x="188226" y="288798"/>
                  </a:lnTo>
                  <a:lnTo>
                    <a:pt x="188226" y="314834"/>
                  </a:lnTo>
                  <a:lnTo>
                    <a:pt x="203453" y="304532"/>
                  </a:lnTo>
                  <a:close/>
                </a:path>
                <a:path w="284479" h="424814">
                  <a:moveTo>
                    <a:pt x="203453" y="70358"/>
                  </a:moveTo>
                  <a:lnTo>
                    <a:pt x="203453" y="70103"/>
                  </a:lnTo>
                  <a:lnTo>
                    <a:pt x="202704" y="69341"/>
                  </a:lnTo>
                  <a:lnTo>
                    <a:pt x="203453" y="70358"/>
                  </a:lnTo>
                  <a:close/>
                </a:path>
                <a:path w="284479" h="424814">
                  <a:moveTo>
                    <a:pt x="229374" y="285328"/>
                  </a:moveTo>
                  <a:lnTo>
                    <a:pt x="229374" y="256032"/>
                  </a:lnTo>
                  <a:lnTo>
                    <a:pt x="223266" y="262127"/>
                  </a:lnTo>
                  <a:lnTo>
                    <a:pt x="223266" y="261365"/>
                  </a:lnTo>
                  <a:lnTo>
                    <a:pt x="217182" y="267462"/>
                  </a:lnTo>
                  <a:lnTo>
                    <a:pt x="217182" y="266700"/>
                  </a:lnTo>
                  <a:lnTo>
                    <a:pt x="210324" y="272796"/>
                  </a:lnTo>
                  <a:lnTo>
                    <a:pt x="202704" y="278129"/>
                  </a:lnTo>
                  <a:lnTo>
                    <a:pt x="203453" y="278129"/>
                  </a:lnTo>
                  <a:lnTo>
                    <a:pt x="203453" y="304532"/>
                  </a:lnTo>
                  <a:lnTo>
                    <a:pt x="219859" y="293432"/>
                  </a:lnTo>
                  <a:lnTo>
                    <a:pt x="229374" y="285328"/>
                  </a:lnTo>
                  <a:close/>
                </a:path>
                <a:path w="284479" h="424814">
                  <a:moveTo>
                    <a:pt x="234708" y="280786"/>
                  </a:moveTo>
                  <a:lnTo>
                    <a:pt x="234708" y="250698"/>
                  </a:lnTo>
                  <a:lnTo>
                    <a:pt x="228600" y="256032"/>
                  </a:lnTo>
                  <a:lnTo>
                    <a:pt x="229374" y="256032"/>
                  </a:lnTo>
                  <a:lnTo>
                    <a:pt x="229374" y="285328"/>
                  </a:lnTo>
                  <a:lnTo>
                    <a:pt x="234708" y="280786"/>
                  </a:lnTo>
                  <a:close/>
                </a:path>
                <a:path w="284479" h="424814">
                  <a:moveTo>
                    <a:pt x="254520" y="261276"/>
                  </a:moveTo>
                  <a:lnTo>
                    <a:pt x="254520" y="223265"/>
                  </a:lnTo>
                  <a:lnTo>
                    <a:pt x="251472" y="229362"/>
                  </a:lnTo>
                  <a:lnTo>
                    <a:pt x="251472" y="228600"/>
                  </a:lnTo>
                  <a:lnTo>
                    <a:pt x="247650" y="234696"/>
                  </a:lnTo>
                  <a:lnTo>
                    <a:pt x="247650" y="233934"/>
                  </a:lnTo>
                  <a:lnTo>
                    <a:pt x="243852" y="240029"/>
                  </a:lnTo>
                  <a:lnTo>
                    <a:pt x="239280" y="245363"/>
                  </a:lnTo>
                  <a:lnTo>
                    <a:pt x="233946" y="250698"/>
                  </a:lnTo>
                  <a:lnTo>
                    <a:pt x="234708" y="250698"/>
                  </a:lnTo>
                  <a:lnTo>
                    <a:pt x="234708" y="280786"/>
                  </a:lnTo>
                  <a:lnTo>
                    <a:pt x="246852" y="270443"/>
                  </a:lnTo>
                  <a:lnTo>
                    <a:pt x="254520" y="261276"/>
                  </a:lnTo>
                  <a:close/>
                </a:path>
                <a:path w="284479" h="424814">
                  <a:moveTo>
                    <a:pt x="240804" y="124817"/>
                  </a:moveTo>
                  <a:lnTo>
                    <a:pt x="240804" y="124206"/>
                  </a:lnTo>
                  <a:lnTo>
                    <a:pt x="240042" y="123444"/>
                  </a:lnTo>
                  <a:lnTo>
                    <a:pt x="240804" y="124817"/>
                  </a:lnTo>
                  <a:close/>
                </a:path>
                <a:path w="284479" h="424814">
                  <a:moveTo>
                    <a:pt x="250698" y="144941"/>
                  </a:moveTo>
                  <a:lnTo>
                    <a:pt x="250698" y="143256"/>
                  </a:lnTo>
                  <a:lnTo>
                    <a:pt x="249948" y="143256"/>
                  </a:lnTo>
                  <a:lnTo>
                    <a:pt x="250698" y="144941"/>
                  </a:lnTo>
                  <a:close/>
                </a:path>
                <a:path w="284479" h="424814">
                  <a:moveTo>
                    <a:pt x="259092" y="255810"/>
                  </a:moveTo>
                  <a:lnTo>
                    <a:pt x="259092" y="212598"/>
                  </a:lnTo>
                  <a:lnTo>
                    <a:pt x="256806" y="218694"/>
                  </a:lnTo>
                  <a:lnTo>
                    <a:pt x="256806" y="217932"/>
                  </a:lnTo>
                  <a:lnTo>
                    <a:pt x="253758" y="224027"/>
                  </a:lnTo>
                  <a:lnTo>
                    <a:pt x="254520" y="223265"/>
                  </a:lnTo>
                  <a:lnTo>
                    <a:pt x="254520" y="261276"/>
                  </a:lnTo>
                  <a:lnTo>
                    <a:pt x="259092" y="255810"/>
                  </a:lnTo>
                  <a:close/>
                </a:path>
                <a:path w="284479" h="424814">
                  <a:moveTo>
                    <a:pt x="260603" y="254004"/>
                  </a:moveTo>
                  <a:lnTo>
                    <a:pt x="260603" y="207263"/>
                  </a:lnTo>
                  <a:lnTo>
                    <a:pt x="258330" y="213360"/>
                  </a:lnTo>
                  <a:lnTo>
                    <a:pt x="259092" y="212598"/>
                  </a:lnTo>
                  <a:lnTo>
                    <a:pt x="259092" y="255810"/>
                  </a:lnTo>
                  <a:lnTo>
                    <a:pt x="260603" y="254004"/>
                  </a:lnTo>
                  <a:close/>
                </a:path>
                <a:path w="284479" h="424814">
                  <a:moveTo>
                    <a:pt x="262127" y="252182"/>
                  </a:moveTo>
                  <a:lnTo>
                    <a:pt x="262127" y="196596"/>
                  </a:lnTo>
                  <a:lnTo>
                    <a:pt x="261366" y="202691"/>
                  </a:lnTo>
                  <a:lnTo>
                    <a:pt x="261366" y="201929"/>
                  </a:lnTo>
                  <a:lnTo>
                    <a:pt x="259854" y="208025"/>
                  </a:lnTo>
                  <a:lnTo>
                    <a:pt x="260603" y="207263"/>
                  </a:lnTo>
                  <a:lnTo>
                    <a:pt x="260603" y="254004"/>
                  </a:lnTo>
                  <a:lnTo>
                    <a:pt x="262127" y="2521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21726" y="4845050"/>
              <a:ext cx="190500" cy="469900"/>
            </a:xfrm>
            <a:custGeom>
              <a:avLst/>
              <a:gdLst/>
              <a:ahLst/>
              <a:cxnLst/>
              <a:rect l="l" t="t" r="r" b="b"/>
              <a:pathLst>
                <a:path w="190500" h="469900">
                  <a:moveTo>
                    <a:pt x="0" y="0"/>
                  </a:moveTo>
                  <a:lnTo>
                    <a:pt x="37069" y="3071"/>
                  </a:lnTo>
                  <a:lnTo>
                    <a:pt x="67346" y="11429"/>
                  </a:lnTo>
                  <a:lnTo>
                    <a:pt x="87762" y="23788"/>
                  </a:lnTo>
                  <a:lnTo>
                    <a:pt x="95250" y="38862"/>
                  </a:lnTo>
                  <a:lnTo>
                    <a:pt x="95250" y="195834"/>
                  </a:lnTo>
                  <a:lnTo>
                    <a:pt x="102739" y="210907"/>
                  </a:lnTo>
                  <a:lnTo>
                    <a:pt x="123158" y="223265"/>
                  </a:lnTo>
                  <a:lnTo>
                    <a:pt x="153435" y="231624"/>
                  </a:lnTo>
                  <a:lnTo>
                    <a:pt x="190500" y="234696"/>
                  </a:lnTo>
                  <a:lnTo>
                    <a:pt x="153435" y="237767"/>
                  </a:lnTo>
                  <a:lnTo>
                    <a:pt x="123158" y="246125"/>
                  </a:lnTo>
                  <a:lnTo>
                    <a:pt x="102739" y="258484"/>
                  </a:lnTo>
                  <a:lnTo>
                    <a:pt x="95250" y="273558"/>
                  </a:lnTo>
                  <a:lnTo>
                    <a:pt x="95250" y="430529"/>
                  </a:lnTo>
                  <a:lnTo>
                    <a:pt x="87762" y="445603"/>
                  </a:lnTo>
                  <a:lnTo>
                    <a:pt x="67346" y="457961"/>
                  </a:lnTo>
                  <a:lnTo>
                    <a:pt x="37069" y="466320"/>
                  </a:lnTo>
                  <a:lnTo>
                    <a:pt x="0" y="469391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639" y="5479795"/>
              <a:ext cx="800100" cy="4320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35639" y="5479795"/>
              <a:ext cx="800100" cy="432434"/>
            </a:xfrm>
            <a:custGeom>
              <a:avLst/>
              <a:gdLst/>
              <a:ahLst/>
              <a:cxnLst/>
              <a:rect l="l" t="t" r="r" b="b"/>
              <a:pathLst>
                <a:path w="800100" h="432435">
                  <a:moveTo>
                    <a:pt x="0" y="0"/>
                  </a:moveTo>
                  <a:lnTo>
                    <a:pt x="0" y="432054"/>
                  </a:lnTo>
                  <a:lnTo>
                    <a:pt x="800100" y="432053"/>
                  </a:lnTo>
                  <a:lnTo>
                    <a:pt x="8001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454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92876" y="5020154"/>
              <a:ext cx="1022985" cy="189230"/>
            </a:xfrm>
            <a:custGeom>
              <a:avLst/>
              <a:gdLst/>
              <a:ahLst/>
              <a:cxnLst/>
              <a:rect l="l" t="t" r="r" b="b"/>
              <a:pathLst>
                <a:path w="1022984" h="189229">
                  <a:moveTo>
                    <a:pt x="975489" y="115719"/>
                  </a:moveTo>
                  <a:lnTo>
                    <a:pt x="933551" y="98927"/>
                  </a:lnTo>
                  <a:lnTo>
                    <a:pt x="887553" y="80891"/>
                  </a:lnTo>
                  <a:lnTo>
                    <a:pt x="841800" y="63761"/>
                  </a:lnTo>
                  <a:lnTo>
                    <a:pt x="796139" y="47904"/>
                  </a:lnTo>
                  <a:lnTo>
                    <a:pt x="750419" y="33685"/>
                  </a:lnTo>
                  <a:lnTo>
                    <a:pt x="704491" y="21472"/>
                  </a:lnTo>
                  <a:lnTo>
                    <a:pt x="658202" y="11630"/>
                  </a:lnTo>
                  <a:lnTo>
                    <a:pt x="611401" y="4526"/>
                  </a:lnTo>
                  <a:lnTo>
                    <a:pt x="563939" y="527"/>
                  </a:lnTo>
                  <a:lnTo>
                    <a:pt x="515662" y="0"/>
                  </a:lnTo>
                  <a:lnTo>
                    <a:pt x="466421" y="3309"/>
                  </a:lnTo>
                  <a:lnTo>
                    <a:pt x="416064" y="10823"/>
                  </a:lnTo>
                  <a:lnTo>
                    <a:pt x="366186" y="20519"/>
                  </a:lnTo>
                  <a:lnTo>
                    <a:pt x="315336" y="31950"/>
                  </a:lnTo>
                  <a:lnTo>
                    <a:pt x="264433" y="45010"/>
                  </a:lnTo>
                  <a:lnTo>
                    <a:pt x="214391" y="59593"/>
                  </a:lnTo>
                  <a:lnTo>
                    <a:pt x="166128" y="75593"/>
                  </a:lnTo>
                  <a:lnTo>
                    <a:pt x="121934" y="94610"/>
                  </a:lnTo>
                  <a:lnTo>
                    <a:pt x="79840" y="117498"/>
                  </a:lnTo>
                  <a:lnTo>
                    <a:pt x="39357" y="143246"/>
                  </a:lnTo>
                  <a:lnTo>
                    <a:pt x="0" y="170843"/>
                  </a:lnTo>
                  <a:lnTo>
                    <a:pt x="12966" y="189131"/>
                  </a:lnTo>
                  <a:lnTo>
                    <a:pt x="34302" y="174416"/>
                  </a:lnTo>
                  <a:lnTo>
                    <a:pt x="34302" y="173891"/>
                  </a:lnTo>
                  <a:lnTo>
                    <a:pt x="60655" y="156273"/>
                  </a:lnTo>
                  <a:lnTo>
                    <a:pt x="88017" y="138724"/>
                  </a:lnTo>
                  <a:lnTo>
                    <a:pt x="116141" y="122566"/>
                  </a:lnTo>
                  <a:lnTo>
                    <a:pt x="144018" y="109478"/>
                  </a:lnTo>
                  <a:lnTo>
                    <a:pt x="144018" y="109121"/>
                  </a:lnTo>
                  <a:lnTo>
                    <a:pt x="158508" y="102605"/>
                  </a:lnTo>
                  <a:lnTo>
                    <a:pt x="158508" y="102263"/>
                  </a:lnTo>
                  <a:lnTo>
                    <a:pt x="184148" y="92523"/>
                  </a:lnTo>
                  <a:lnTo>
                    <a:pt x="210129" y="83746"/>
                  </a:lnTo>
                  <a:lnTo>
                    <a:pt x="236398" y="75845"/>
                  </a:lnTo>
                  <a:lnTo>
                    <a:pt x="262140" y="68939"/>
                  </a:lnTo>
                  <a:lnTo>
                    <a:pt x="262140" y="68735"/>
                  </a:lnTo>
                  <a:lnTo>
                    <a:pt x="307468" y="56625"/>
                  </a:lnTo>
                  <a:lnTo>
                    <a:pt x="352459" y="45713"/>
                  </a:lnTo>
                  <a:lnTo>
                    <a:pt x="397818" y="36406"/>
                  </a:lnTo>
                  <a:lnTo>
                    <a:pt x="443483" y="29230"/>
                  </a:lnTo>
                  <a:lnTo>
                    <a:pt x="468642" y="26063"/>
                  </a:lnTo>
                  <a:lnTo>
                    <a:pt x="493026" y="23846"/>
                  </a:lnTo>
                  <a:lnTo>
                    <a:pt x="517398" y="22299"/>
                  </a:lnTo>
                  <a:lnTo>
                    <a:pt x="555498" y="22298"/>
                  </a:lnTo>
                  <a:lnTo>
                    <a:pt x="567702" y="23015"/>
                  </a:lnTo>
                  <a:lnTo>
                    <a:pt x="592074" y="24539"/>
                  </a:lnTo>
                  <a:lnTo>
                    <a:pt x="617220" y="27587"/>
                  </a:lnTo>
                  <a:lnTo>
                    <a:pt x="642378" y="31397"/>
                  </a:lnTo>
                  <a:lnTo>
                    <a:pt x="642378" y="31531"/>
                  </a:lnTo>
                  <a:lnTo>
                    <a:pt x="667512" y="35969"/>
                  </a:lnTo>
                  <a:lnTo>
                    <a:pt x="667512" y="36143"/>
                  </a:lnTo>
                  <a:lnTo>
                    <a:pt x="692670" y="41893"/>
                  </a:lnTo>
                  <a:lnTo>
                    <a:pt x="692670" y="41303"/>
                  </a:lnTo>
                  <a:lnTo>
                    <a:pt x="719340" y="48161"/>
                  </a:lnTo>
                  <a:lnTo>
                    <a:pt x="719340" y="48383"/>
                  </a:lnTo>
                  <a:lnTo>
                    <a:pt x="769805" y="63115"/>
                  </a:lnTo>
                  <a:lnTo>
                    <a:pt x="820773" y="79979"/>
                  </a:lnTo>
                  <a:lnTo>
                    <a:pt x="871349" y="98358"/>
                  </a:lnTo>
                  <a:lnTo>
                    <a:pt x="921402" y="117855"/>
                  </a:lnTo>
                  <a:lnTo>
                    <a:pt x="966763" y="136424"/>
                  </a:lnTo>
                  <a:lnTo>
                    <a:pt x="975359" y="127409"/>
                  </a:lnTo>
                  <a:lnTo>
                    <a:pt x="975489" y="115719"/>
                  </a:lnTo>
                  <a:close/>
                </a:path>
                <a:path w="1022984" h="189229">
                  <a:moveTo>
                    <a:pt x="35064" y="173891"/>
                  </a:moveTo>
                  <a:lnTo>
                    <a:pt x="34302" y="173891"/>
                  </a:lnTo>
                  <a:lnTo>
                    <a:pt x="34302" y="174416"/>
                  </a:lnTo>
                  <a:lnTo>
                    <a:pt x="35064" y="173891"/>
                  </a:lnTo>
                  <a:close/>
                </a:path>
                <a:path w="1022984" h="189229">
                  <a:moveTo>
                    <a:pt x="144780" y="109121"/>
                  </a:moveTo>
                  <a:lnTo>
                    <a:pt x="144018" y="109121"/>
                  </a:lnTo>
                  <a:lnTo>
                    <a:pt x="144018" y="109478"/>
                  </a:lnTo>
                  <a:lnTo>
                    <a:pt x="144780" y="109121"/>
                  </a:lnTo>
                  <a:close/>
                </a:path>
                <a:path w="1022984" h="189229">
                  <a:moveTo>
                    <a:pt x="159270" y="102263"/>
                  </a:moveTo>
                  <a:lnTo>
                    <a:pt x="158508" y="102263"/>
                  </a:lnTo>
                  <a:lnTo>
                    <a:pt x="158508" y="102605"/>
                  </a:lnTo>
                  <a:lnTo>
                    <a:pt x="159270" y="102263"/>
                  </a:lnTo>
                  <a:close/>
                </a:path>
                <a:path w="1022984" h="189229">
                  <a:moveTo>
                    <a:pt x="262902" y="68735"/>
                  </a:moveTo>
                  <a:lnTo>
                    <a:pt x="262140" y="68735"/>
                  </a:lnTo>
                  <a:lnTo>
                    <a:pt x="262140" y="68939"/>
                  </a:lnTo>
                  <a:lnTo>
                    <a:pt x="262902" y="68735"/>
                  </a:lnTo>
                  <a:close/>
                </a:path>
                <a:path w="1022984" h="189229">
                  <a:moveTo>
                    <a:pt x="444246" y="29111"/>
                  </a:moveTo>
                  <a:lnTo>
                    <a:pt x="443483" y="29111"/>
                  </a:lnTo>
                  <a:lnTo>
                    <a:pt x="444246" y="29111"/>
                  </a:lnTo>
                  <a:close/>
                </a:path>
                <a:path w="1022984" h="189229">
                  <a:moveTo>
                    <a:pt x="493788" y="23777"/>
                  </a:moveTo>
                  <a:lnTo>
                    <a:pt x="493026" y="23777"/>
                  </a:lnTo>
                  <a:lnTo>
                    <a:pt x="493788" y="23777"/>
                  </a:lnTo>
                  <a:close/>
                </a:path>
                <a:path w="1022984" h="189229">
                  <a:moveTo>
                    <a:pt x="518159" y="22253"/>
                  </a:moveTo>
                  <a:lnTo>
                    <a:pt x="517398" y="22253"/>
                  </a:lnTo>
                  <a:lnTo>
                    <a:pt x="518159" y="22253"/>
                  </a:lnTo>
                  <a:close/>
                </a:path>
                <a:path w="1022984" h="189229">
                  <a:moveTo>
                    <a:pt x="555498" y="22298"/>
                  </a:moveTo>
                  <a:lnTo>
                    <a:pt x="554736" y="22253"/>
                  </a:lnTo>
                  <a:lnTo>
                    <a:pt x="555498" y="22298"/>
                  </a:lnTo>
                  <a:close/>
                </a:path>
                <a:path w="1022984" h="189229">
                  <a:moveTo>
                    <a:pt x="617220" y="27697"/>
                  </a:moveTo>
                  <a:lnTo>
                    <a:pt x="616470" y="27587"/>
                  </a:lnTo>
                  <a:lnTo>
                    <a:pt x="617220" y="27697"/>
                  </a:lnTo>
                  <a:close/>
                </a:path>
                <a:path w="1022984" h="189229">
                  <a:moveTo>
                    <a:pt x="642378" y="31531"/>
                  </a:moveTo>
                  <a:lnTo>
                    <a:pt x="642378" y="31397"/>
                  </a:lnTo>
                  <a:lnTo>
                    <a:pt x="641616" y="31397"/>
                  </a:lnTo>
                  <a:lnTo>
                    <a:pt x="642378" y="31531"/>
                  </a:lnTo>
                  <a:close/>
                </a:path>
                <a:path w="1022984" h="189229">
                  <a:moveTo>
                    <a:pt x="667512" y="36143"/>
                  </a:moveTo>
                  <a:lnTo>
                    <a:pt x="667512" y="35969"/>
                  </a:lnTo>
                  <a:lnTo>
                    <a:pt x="666750" y="35969"/>
                  </a:lnTo>
                  <a:lnTo>
                    <a:pt x="667512" y="36143"/>
                  </a:lnTo>
                  <a:close/>
                </a:path>
                <a:path w="1022984" h="189229">
                  <a:moveTo>
                    <a:pt x="693420" y="42065"/>
                  </a:moveTo>
                  <a:lnTo>
                    <a:pt x="692670" y="41303"/>
                  </a:lnTo>
                  <a:lnTo>
                    <a:pt x="692670" y="41893"/>
                  </a:lnTo>
                  <a:lnTo>
                    <a:pt x="693420" y="42065"/>
                  </a:lnTo>
                  <a:close/>
                </a:path>
                <a:path w="1022984" h="189229">
                  <a:moveTo>
                    <a:pt x="719340" y="48383"/>
                  </a:moveTo>
                  <a:lnTo>
                    <a:pt x="719340" y="48161"/>
                  </a:lnTo>
                  <a:lnTo>
                    <a:pt x="718578" y="48161"/>
                  </a:lnTo>
                  <a:lnTo>
                    <a:pt x="719340" y="48383"/>
                  </a:lnTo>
                  <a:close/>
                </a:path>
                <a:path w="1022984" h="189229">
                  <a:moveTo>
                    <a:pt x="979944" y="160642"/>
                  </a:moveTo>
                  <a:lnTo>
                    <a:pt x="979944" y="117503"/>
                  </a:lnTo>
                  <a:lnTo>
                    <a:pt x="970800" y="138077"/>
                  </a:lnTo>
                  <a:lnTo>
                    <a:pt x="966763" y="136424"/>
                  </a:lnTo>
                  <a:lnTo>
                    <a:pt x="928128" y="176939"/>
                  </a:lnTo>
                  <a:lnTo>
                    <a:pt x="979944" y="160642"/>
                  </a:lnTo>
                  <a:close/>
                </a:path>
                <a:path w="1022984" h="189229">
                  <a:moveTo>
                    <a:pt x="979944" y="117503"/>
                  </a:moveTo>
                  <a:lnTo>
                    <a:pt x="975489" y="115719"/>
                  </a:lnTo>
                  <a:lnTo>
                    <a:pt x="975359" y="127409"/>
                  </a:lnTo>
                  <a:lnTo>
                    <a:pt x="966763" y="136424"/>
                  </a:lnTo>
                  <a:lnTo>
                    <a:pt x="970800" y="138077"/>
                  </a:lnTo>
                  <a:lnTo>
                    <a:pt x="979944" y="117503"/>
                  </a:lnTo>
                  <a:close/>
                </a:path>
                <a:path w="1022984" h="189229">
                  <a:moveTo>
                    <a:pt x="1022616" y="147221"/>
                  </a:moveTo>
                  <a:lnTo>
                    <a:pt x="976122" y="58829"/>
                  </a:lnTo>
                  <a:lnTo>
                    <a:pt x="975489" y="115719"/>
                  </a:lnTo>
                  <a:lnTo>
                    <a:pt x="979944" y="117503"/>
                  </a:lnTo>
                  <a:lnTo>
                    <a:pt x="979944" y="160642"/>
                  </a:lnTo>
                  <a:lnTo>
                    <a:pt x="1022616" y="1472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19707" y="5553964"/>
            <a:ext cx="574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793" y="5073650"/>
            <a:ext cx="571500" cy="35509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153793" y="5073650"/>
            <a:ext cx="571500" cy="355600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FFFFFF"/>
                </a:solidFill>
                <a:latin typeface="Wingdings"/>
                <a:cs typeface="Wingdings"/>
              </a:rPr>
              <a:t>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70727" y="4247641"/>
            <a:ext cx="2679700" cy="749935"/>
            <a:chOff x="6070727" y="4247641"/>
            <a:chExt cx="2679700" cy="74993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073" y="4247641"/>
              <a:ext cx="1308353" cy="50825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83427" y="4361941"/>
              <a:ext cx="1282700" cy="622935"/>
            </a:xfrm>
            <a:custGeom>
              <a:avLst/>
              <a:gdLst/>
              <a:ahLst/>
              <a:cxnLst/>
              <a:rect l="l" t="t" r="r" b="b"/>
              <a:pathLst>
                <a:path w="1282700" h="622935">
                  <a:moveTo>
                    <a:pt x="0" y="622554"/>
                  </a:moveTo>
                  <a:lnTo>
                    <a:pt x="584466" y="0"/>
                  </a:lnTo>
                  <a:lnTo>
                    <a:pt x="1282446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42072" y="4247641"/>
            <a:ext cx="1308735" cy="5086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49225" marR="142240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solidFill>
                  <a:srgbClr val="FFFFFF"/>
                </a:solidFill>
                <a:latin typeface="Wingdings"/>
                <a:cs typeface="Wingdings"/>
              </a:rPr>
              <a:t>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2’s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complement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73827" y="5520944"/>
            <a:ext cx="2781300" cy="606425"/>
            <a:chOff x="5473827" y="5520944"/>
            <a:chExt cx="2781300" cy="606425"/>
          </a:xfrm>
        </p:grpSpPr>
        <p:sp>
          <p:nvSpPr>
            <p:cNvPr id="27" name="object 27"/>
            <p:cNvSpPr/>
            <p:nvPr/>
          </p:nvSpPr>
          <p:spPr>
            <a:xfrm>
              <a:off x="5473827" y="5520944"/>
              <a:ext cx="920115" cy="223520"/>
            </a:xfrm>
            <a:custGeom>
              <a:avLst/>
              <a:gdLst/>
              <a:ahLst/>
              <a:cxnLst/>
              <a:rect l="l" t="t" r="r" b="b"/>
              <a:pathLst>
                <a:path w="920114" h="223520">
                  <a:moveTo>
                    <a:pt x="77724" y="96011"/>
                  </a:moveTo>
                  <a:lnTo>
                    <a:pt x="0" y="157733"/>
                  </a:lnTo>
                  <a:lnTo>
                    <a:pt x="50304" y="201871"/>
                  </a:lnTo>
                  <a:lnTo>
                    <a:pt x="50304" y="169925"/>
                  </a:lnTo>
                  <a:lnTo>
                    <a:pt x="51066" y="147827"/>
                  </a:lnTo>
                  <a:lnTo>
                    <a:pt x="55837" y="147938"/>
                  </a:lnTo>
                  <a:lnTo>
                    <a:pt x="77724" y="96011"/>
                  </a:lnTo>
                  <a:close/>
                </a:path>
                <a:path w="920114" h="223520">
                  <a:moveTo>
                    <a:pt x="55837" y="147938"/>
                  </a:moveTo>
                  <a:lnTo>
                    <a:pt x="51066" y="147827"/>
                  </a:lnTo>
                  <a:lnTo>
                    <a:pt x="50304" y="169925"/>
                  </a:lnTo>
                  <a:lnTo>
                    <a:pt x="51066" y="169943"/>
                  </a:lnTo>
                  <a:lnTo>
                    <a:pt x="51066" y="159257"/>
                  </a:lnTo>
                  <a:lnTo>
                    <a:pt x="55837" y="147938"/>
                  </a:lnTo>
                  <a:close/>
                </a:path>
                <a:path w="920114" h="223520">
                  <a:moveTo>
                    <a:pt x="74688" y="223265"/>
                  </a:moveTo>
                  <a:lnTo>
                    <a:pt x="55043" y="170032"/>
                  </a:lnTo>
                  <a:lnTo>
                    <a:pt x="50304" y="169925"/>
                  </a:lnTo>
                  <a:lnTo>
                    <a:pt x="50304" y="201871"/>
                  </a:lnTo>
                  <a:lnTo>
                    <a:pt x="74688" y="223265"/>
                  </a:lnTo>
                  <a:close/>
                </a:path>
                <a:path w="920114" h="223520">
                  <a:moveTo>
                    <a:pt x="486168" y="162487"/>
                  </a:moveTo>
                  <a:lnTo>
                    <a:pt x="486168" y="140207"/>
                  </a:lnTo>
                  <a:lnTo>
                    <a:pt x="438527" y="144687"/>
                  </a:lnTo>
                  <a:lnTo>
                    <a:pt x="390407" y="147840"/>
                  </a:lnTo>
                  <a:lnTo>
                    <a:pt x="341939" y="149845"/>
                  </a:lnTo>
                  <a:lnTo>
                    <a:pt x="293250" y="150883"/>
                  </a:lnTo>
                  <a:lnTo>
                    <a:pt x="244473" y="151132"/>
                  </a:lnTo>
                  <a:lnTo>
                    <a:pt x="195736" y="150771"/>
                  </a:lnTo>
                  <a:lnTo>
                    <a:pt x="147169" y="149981"/>
                  </a:lnTo>
                  <a:lnTo>
                    <a:pt x="98903" y="148940"/>
                  </a:lnTo>
                  <a:lnTo>
                    <a:pt x="55837" y="147938"/>
                  </a:lnTo>
                  <a:lnTo>
                    <a:pt x="51066" y="159257"/>
                  </a:lnTo>
                  <a:lnTo>
                    <a:pt x="99603" y="171037"/>
                  </a:lnTo>
                  <a:lnTo>
                    <a:pt x="149295" y="172090"/>
                  </a:lnTo>
                  <a:lnTo>
                    <a:pt x="199271" y="172886"/>
                  </a:lnTo>
                  <a:lnTo>
                    <a:pt x="249423" y="173230"/>
                  </a:lnTo>
                  <a:lnTo>
                    <a:pt x="299640" y="172921"/>
                  </a:lnTo>
                  <a:lnTo>
                    <a:pt x="349814" y="171763"/>
                  </a:lnTo>
                  <a:lnTo>
                    <a:pt x="399835" y="169559"/>
                  </a:lnTo>
                  <a:lnTo>
                    <a:pt x="449595" y="166109"/>
                  </a:lnTo>
                  <a:lnTo>
                    <a:pt x="486168" y="162487"/>
                  </a:lnTo>
                  <a:close/>
                </a:path>
                <a:path w="920114" h="223520">
                  <a:moveTo>
                    <a:pt x="55043" y="170032"/>
                  </a:moveTo>
                  <a:lnTo>
                    <a:pt x="51066" y="159257"/>
                  </a:lnTo>
                  <a:lnTo>
                    <a:pt x="51066" y="169943"/>
                  </a:lnTo>
                  <a:lnTo>
                    <a:pt x="55043" y="170032"/>
                  </a:lnTo>
                  <a:close/>
                </a:path>
                <a:path w="920114" h="223520">
                  <a:moveTo>
                    <a:pt x="515873" y="158962"/>
                  </a:moveTo>
                  <a:lnTo>
                    <a:pt x="515873" y="137159"/>
                  </a:lnTo>
                  <a:lnTo>
                    <a:pt x="485393" y="140207"/>
                  </a:lnTo>
                  <a:lnTo>
                    <a:pt x="486168" y="140207"/>
                  </a:lnTo>
                  <a:lnTo>
                    <a:pt x="486168" y="162487"/>
                  </a:lnTo>
                  <a:lnTo>
                    <a:pt x="498983" y="161218"/>
                  </a:lnTo>
                  <a:lnTo>
                    <a:pt x="515873" y="158962"/>
                  </a:lnTo>
                  <a:close/>
                </a:path>
                <a:path w="920114" h="223520">
                  <a:moveTo>
                    <a:pt x="544842" y="155093"/>
                  </a:moveTo>
                  <a:lnTo>
                    <a:pt x="544842" y="132587"/>
                  </a:lnTo>
                  <a:lnTo>
                    <a:pt x="515112" y="137159"/>
                  </a:lnTo>
                  <a:lnTo>
                    <a:pt x="515873" y="137159"/>
                  </a:lnTo>
                  <a:lnTo>
                    <a:pt x="515873" y="158962"/>
                  </a:lnTo>
                  <a:lnTo>
                    <a:pt x="544842" y="155093"/>
                  </a:lnTo>
                  <a:close/>
                </a:path>
                <a:path w="920114" h="223520">
                  <a:moveTo>
                    <a:pt x="649986" y="108965"/>
                  </a:moveTo>
                  <a:lnTo>
                    <a:pt x="624852" y="115823"/>
                  </a:lnTo>
                  <a:lnTo>
                    <a:pt x="598944" y="121919"/>
                  </a:lnTo>
                  <a:lnTo>
                    <a:pt x="572262" y="128015"/>
                  </a:lnTo>
                  <a:lnTo>
                    <a:pt x="544080" y="132587"/>
                  </a:lnTo>
                  <a:lnTo>
                    <a:pt x="544842" y="132587"/>
                  </a:lnTo>
                  <a:lnTo>
                    <a:pt x="544842" y="155093"/>
                  </a:lnTo>
                  <a:lnTo>
                    <a:pt x="547890" y="154685"/>
                  </a:lnTo>
                  <a:lnTo>
                    <a:pt x="597934" y="145434"/>
                  </a:lnTo>
                  <a:lnTo>
                    <a:pt x="646301" y="133529"/>
                  </a:lnTo>
                  <a:lnTo>
                    <a:pt x="649223" y="132639"/>
                  </a:lnTo>
                  <a:lnTo>
                    <a:pt x="649223" y="109727"/>
                  </a:lnTo>
                  <a:lnTo>
                    <a:pt x="649986" y="108965"/>
                  </a:lnTo>
                  <a:close/>
                </a:path>
                <a:path w="920114" h="223520">
                  <a:moveTo>
                    <a:pt x="674369" y="124981"/>
                  </a:moveTo>
                  <a:lnTo>
                    <a:pt x="674369" y="102107"/>
                  </a:lnTo>
                  <a:lnTo>
                    <a:pt x="649223" y="109727"/>
                  </a:lnTo>
                  <a:lnTo>
                    <a:pt x="649223" y="132639"/>
                  </a:lnTo>
                  <a:lnTo>
                    <a:pt x="674369" y="124981"/>
                  </a:lnTo>
                  <a:close/>
                </a:path>
                <a:path w="920114" h="223520">
                  <a:moveTo>
                    <a:pt x="698004" y="117531"/>
                  </a:moveTo>
                  <a:lnTo>
                    <a:pt x="698004" y="94487"/>
                  </a:lnTo>
                  <a:lnTo>
                    <a:pt x="673620" y="102107"/>
                  </a:lnTo>
                  <a:lnTo>
                    <a:pt x="674369" y="102107"/>
                  </a:lnTo>
                  <a:lnTo>
                    <a:pt x="674369" y="124981"/>
                  </a:lnTo>
                  <a:lnTo>
                    <a:pt x="693321" y="119210"/>
                  </a:lnTo>
                  <a:lnTo>
                    <a:pt x="698004" y="117531"/>
                  </a:lnTo>
                  <a:close/>
                </a:path>
                <a:path w="920114" h="223520">
                  <a:moveTo>
                    <a:pt x="720864" y="109335"/>
                  </a:moveTo>
                  <a:lnTo>
                    <a:pt x="720864" y="86105"/>
                  </a:lnTo>
                  <a:lnTo>
                    <a:pt x="697242" y="94487"/>
                  </a:lnTo>
                  <a:lnTo>
                    <a:pt x="698004" y="94487"/>
                  </a:lnTo>
                  <a:lnTo>
                    <a:pt x="698004" y="117531"/>
                  </a:lnTo>
                  <a:lnTo>
                    <a:pt x="720864" y="109335"/>
                  </a:lnTo>
                  <a:close/>
                </a:path>
                <a:path w="920114" h="223520">
                  <a:moveTo>
                    <a:pt x="765047" y="92256"/>
                  </a:moveTo>
                  <a:lnTo>
                    <a:pt x="765047" y="68579"/>
                  </a:lnTo>
                  <a:lnTo>
                    <a:pt x="742949" y="77723"/>
                  </a:lnTo>
                  <a:lnTo>
                    <a:pt x="720102" y="86105"/>
                  </a:lnTo>
                  <a:lnTo>
                    <a:pt x="720864" y="86105"/>
                  </a:lnTo>
                  <a:lnTo>
                    <a:pt x="720864" y="109335"/>
                  </a:lnTo>
                  <a:lnTo>
                    <a:pt x="739322" y="102717"/>
                  </a:lnTo>
                  <a:lnTo>
                    <a:pt x="765047" y="92256"/>
                  </a:lnTo>
                  <a:close/>
                </a:path>
                <a:path w="920114" h="223520">
                  <a:moveTo>
                    <a:pt x="828293" y="64750"/>
                  </a:moveTo>
                  <a:lnTo>
                    <a:pt x="828293" y="40385"/>
                  </a:lnTo>
                  <a:lnTo>
                    <a:pt x="806970" y="50291"/>
                  </a:lnTo>
                  <a:lnTo>
                    <a:pt x="806970" y="49529"/>
                  </a:lnTo>
                  <a:lnTo>
                    <a:pt x="786383" y="59435"/>
                  </a:lnTo>
                  <a:lnTo>
                    <a:pt x="764286" y="68579"/>
                  </a:lnTo>
                  <a:lnTo>
                    <a:pt x="765047" y="68579"/>
                  </a:lnTo>
                  <a:lnTo>
                    <a:pt x="765047" y="92256"/>
                  </a:lnTo>
                  <a:lnTo>
                    <a:pt x="784635" y="84291"/>
                  </a:lnTo>
                  <a:lnTo>
                    <a:pt x="828293" y="64750"/>
                  </a:lnTo>
                  <a:close/>
                </a:path>
                <a:path w="920114" h="223520">
                  <a:moveTo>
                    <a:pt x="919733" y="19811"/>
                  </a:moveTo>
                  <a:lnTo>
                    <a:pt x="909078" y="0"/>
                  </a:lnTo>
                  <a:lnTo>
                    <a:pt x="868692" y="19811"/>
                  </a:lnTo>
                  <a:lnTo>
                    <a:pt x="827544" y="40385"/>
                  </a:lnTo>
                  <a:lnTo>
                    <a:pt x="828293" y="40385"/>
                  </a:lnTo>
                  <a:lnTo>
                    <a:pt x="828293" y="64750"/>
                  </a:lnTo>
                  <a:lnTo>
                    <a:pt x="829588" y="64171"/>
                  </a:lnTo>
                  <a:lnTo>
                    <a:pt x="874511" y="42598"/>
                  </a:lnTo>
                  <a:lnTo>
                    <a:pt x="919733" y="198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2193" y="5708396"/>
              <a:ext cx="1459992" cy="4061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84773" y="5657342"/>
              <a:ext cx="2058035" cy="457200"/>
            </a:xfrm>
            <a:custGeom>
              <a:avLst/>
              <a:gdLst/>
              <a:ahLst/>
              <a:cxnLst/>
              <a:rect l="l" t="t" r="r" b="b"/>
              <a:pathLst>
                <a:path w="2058034" h="457200">
                  <a:moveTo>
                    <a:pt x="0" y="0"/>
                  </a:moveTo>
                  <a:lnTo>
                    <a:pt x="230124" y="165354"/>
                  </a:lnTo>
                  <a:lnTo>
                    <a:pt x="521220" y="165354"/>
                  </a:lnTo>
                </a:path>
                <a:path w="2058034" h="457200">
                  <a:moveTo>
                    <a:pt x="597420" y="457200"/>
                  </a:moveTo>
                  <a:lnTo>
                    <a:pt x="597420" y="51053"/>
                  </a:lnTo>
                  <a:lnTo>
                    <a:pt x="2057412" y="51053"/>
                  </a:lnTo>
                  <a:lnTo>
                    <a:pt x="2057412" y="457200"/>
                  </a:lnTo>
                  <a:lnTo>
                    <a:pt x="597420" y="4572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04361" y="5769608"/>
            <a:ext cx="1214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Wingdings"/>
                <a:cs typeface="Wingdings"/>
              </a:rPr>
              <a:t>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Invert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carry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0093" y="4920741"/>
            <a:ext cx="4673600" cy="1143635"/>
            <a:chOff x="140093" y="4920741"/>
            <a:chExt cx="4673600" cy="114363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93" y="4933441"/>
              <a:ext cx="2654046" cy="111785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2793" y="4933441"/>
              <a:ext cx="4648200" cy="1118235"/>
            </a:xfrm>
            <a:custGeom>
              <a:avLst/>
              <a:gdLst/>
              <a:ahLst/>
              <a:cxnLst/>
              <a:rect l="l" t="t" r="r" b="b"/>
              <a:pathLst>
                <a:path w="4648200" h="1118235">
                  <a:moveTo>
                    <a:pt x="4648200" y="622553"/>
                  </a:moveTo>
                  <a:lnTo>
                    <a:pt x="3641598" y="114299"/>
                  </a:lnTo>
                  <a:lnTo>
                    <a:pt x="2730246" y="114299"/>
                  </a:lnTo>
                </a:path>
                <a:path w="4648200" h="1118235">
                  <a:moveTo>
                    <a:pt x="0" y="1117853"/>
                  </a:moveTo>
                  <a:lnTo>
                    <a:pt x="0" y="0"/>
                  </a:lnTo>
                  <a:lnTo>
                    <a:pt x="2654045" y="0"/>
                  </a:lnTo>
                  <a:lnTo>
                    <a:pt x="2654046" y="1117853"/>
                  </a:lnTo>
                  <a:lnTo>
                    <a:pt x="0" y="111785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0108" y="4983988"/>
            <a:ext cx="235966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CY=0, the result is positive;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CY=1, the result is negative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and the destination has the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2’s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complement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21" y="1822297"/>
            <a:ext cx="191008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Subtraction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Numbers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935" y="383105"/>
            <a:ext cx="6325870" cy="15481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SUBB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when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755650" marR="5080" lvl="1" indent="-285750">
              <a:lnSpc>
                <a:spcPct val="89900"/>
              </a:lnSpc>
              <a:spcBef>
                <a:spcPts val="55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5650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instruction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used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for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multi-byte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numbers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and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will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take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care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borrow </a:t>
            </a:r>
            <a:r>
              <a:rPr sz="2400" spc="-73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of the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lower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45471"/>
                </a:solidFill>
                <a:latin typeface="Tahoma"/>
                <a:cs typeface="Tahoma"/>
              </a:rPr>
              <a:t>operand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8491" y="2091944"/>
            <a:ext cx="6619875" cy="2849880"/>
          </a:xfrm>
          <a:custGeom>
            <a:avLst/>
            <a:gdLst/>
            <a:ahLst/>
            <a:cxnLst/>
            <a:rect l="l" t="t" r="r" b="b"/>
            <a:pathLst>
              <a:path w="6619875" h="2849879">
                <a:moveTo>
                  <a:pt x="0" y="0"/>
                </a:moveTo>
                <a:lnTo>
                  <a:pt x="0" y="2849880"/>
                </a:lnTo>
                <a:lnTo>
                  <a:pt x="6619494" y="2849880"/>
                </a:lnTo>
                <a:lnTo>
                  <a:pt x="661949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6959" y="2102865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CL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1456" y="2377871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;A=62H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6959" y="2377871"/>
            <a:ext cx="175895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,#62H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SUB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A,#96H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5830" algn="l"/>
              </a:tabLst>
            </a:pPr>
            <a:r>
              <a:rPr sz="1800" spc="-10" dirty="0">
                <a:latin typeface="Courier New"/>
                <a:cs typeface="Courier New"/>
              </a:rPr>
              <a:t>MOV	</a:t>
            </a:r>
            <a:r>
              <a:rPr sz="1800" spc="-15" dirty="0">
                <a:latin typeface="Courier New"/>
                <a:cs typeface="Courier New"/>
              </a:rPr>
              <a:t>R7,A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800" spc="-10" dirty="0">
                <a:latin typeface="Courier New"/>
                <a:cs typeface="Courier New"/>
              </a:rPr>
              <a:t>MO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,#27H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25830" algn="l"/>
              </a:tabLst>
            </a:pPr>
            <a:r>
              <a:rPr sz="1800" spc="-10" dirty="0">
                <a:latin typeface="Courier New"/>
                <a:cs typeface="Courier New"/>
              </a:rPr>
              <a:t>SUBB	</a:t>
            </a:r>
            <a:r>
              <a:rPr sz="1800" spc="-15" dirty="0">
                <a:latin typeface="Courier New"/>
                <a:cs typeface="Courier New"/>
              </a:rPr>
              <a:t>A,#12H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5830" algn="l"/>
              </a:tabLst>
            </a:pPr>
            <a:r>
              <a:rPr sz="1800" spc="-10" dirty="0">
                <a:latin typeface="Courier New"/>
                <a:cs typeface="Courier New"/>
              </a:rPr>
              <a:t>MOV	</a:t>
            </a:r>
            <a:r>
              <a:rPr sz="1800" spc="-15" dirty="0">
                <a:latin typeface="Courier New"/>
                <a:cs typeface="Courier New"/>
              </a:rPr>
              <a:t>R6,A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793" y="2652191"/>
            <a:ext cx="303022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;62H-96H=CCH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with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CY=1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;save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result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;A=27H</a:t>
            </a:r>
            <a:endParaRPr sz="180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;27H-12H-1=14H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;save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2559" y="4182211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Solution: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2559" y="4595291"/>
            <a:ext cx="3322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2762H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1296H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14CCH.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0939" y="1910842"/>
            <a:ext cx="4318000" cy="863600"/>
            <a:chOff x="3860939" y="1910842"/>
            <a:chExt cx="4318000" cy="8636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7085" y="1923542"/>
              <a:ext cx="2628900" cy="5082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73639" y="1923542"/>
              <a:ext cx="4292600" cy="838200"/>
            </a:xfrm>
            <a:custGeom>
              <a:avLst/>
              <a:gdLst/>
              <a:ahLst/>
              <a:cxnLst/>
              <a:rect l="l" t="t" r="r" b="b"/>
              <a:pathLst>
                <a:path w="4292600" h="838200">
                  <a:moveTo>
                    <a:pt x="0" y="838200"/>
                  </a:moveTo>
                  <a:lnTo>
                    <a:pt x="1053845" y="114300"/>
                  </a:lnTo>
                  <a:lnTo>
                    <a:pt x="1587245" y="114300"/>
                  </a:lnTo>
                </a:path>
                <a:path w="4292600" h="838200">
                  <a:moveTo>
                    <a:pt x="1663445" y="508254"/>
                  </a:moveTo>
                  <a:lnTo>
                    <a:pt x="1663445" y="0"/>
                  </a:lnTo>
                  <a:lnTo>
                    <a:pt x="4292345" y="0"/>
                  </a:lnTo>
                  <a:lnTo>
                    <a:pt x="4292345" y="508254"/>
                  </a:lnTo>
                  <a:lnTo>
                    <a:pt x="1663445" y="50825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39263" y="1913889"/>
            <a:ext cx="22263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62H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96H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CCH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9263" y="2158441"/>
            <a:ext cx="624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33685" y="3727450"/>
            <a:ext cx="2908935" cy="876300"/>
            <a:chOff x="3733685" y="3727450"/>
            <a:chExt cx="2908935" cy="8763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2739" y="4083050"/>
              <a:ext cx="2337054" cy="5074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46385" y="3740150"/>
              <a:ext cx="2883535" cy="850900"/>
            </a:xfrm>
            <a:custGeom>
              <a:avLst/>
              <a:gdLst/>
              <a:ahLst/>
              <a:cxnLst/>
              <a:rect l="l" t="t" r="r" b="b"/>
              <a:pathLst>
                <a:path w="2883534" h="850900">
                  <a:moveTo>
                    <a:pt x="0" y="0"/>
                  </a:moveTo>
                  <a:lnTo>
                    <a:pt x="256032" y="457200"/>
                  </a:lnTo>
                  <a:lnTo>
                    <a:pt x="470154" y="457200"/>
                  </a:lnTo>
                </a:path>
                <a:path w="2883534" h="850900">
                  <a:moveTo>
                    <a:pt x="546354" y="850391"/>
                  </a:moveTo>
                  <a:lnTo>
                    <a:pt x="546354" y="342900"/>
                  </a:lnTo>
                  <a:lnTo>
                    <a:pt x="2883408" y="342899"/>
                  </a:lnTo>
                  <a:lnTo>
                    <a:pt x="2883408" y="850391"/>
                  </a:lnTo>
                  <a:lnTo>
                    <a:pt x="546354" y="85039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14907" y="4072635"/>
            <a:ext cx="209359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27H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12H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14H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" y="727455"/>
            <a:ext cx="214185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ARITHMETIC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95" y="1822297"/>
            <a:ext cx="178943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07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Unsigned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Multiplication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782" y="392937"/>
            <a:ext cx="6544945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69035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8051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supports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byte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multiplication only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75000"/>
              <a:buFont typeface="Wingdings"/>
              <a:buChar char=""/>
              <a:tabLst>
                <a:tab pos="756285" algn="l"/>
              </a:tabLst>
            </a:pP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The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byte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are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assumed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to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be</a:t>
            </a:r>
            <a:r>
              <a:rPr sz="2400" spc="5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unsigned</a:t>
            </a:r>
            <a:r>
              <a:rPr sz="2400" spc="10" dirty="0">
                <a:solidFill>
                  <a:srgbClr val="545471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45471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1471930" algn="l"/>
              </a:tabLst>
            </a:pPr>
            <a:r>
              <a:rPr sz="2400" spc="-5" dirty="0">
                <a:latin typeface="Courier New"/>
                <a:cs typeface="Courier New"/>
              </a:rPr>
              <a:t>MUL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AB	;AxB,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16-bit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result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8991" y="2257298"/>
            <a:ext cx="6391275" cy="1200150"/>
          </a:xfrm>
          <a:custGeom>
            <a:avLst/>
            <a:gdLst/>
            <a:ahLst/>
            <a:cxnLst/>
            <a:rect l="l" t="t" r="r" b="b"/>
            <a:pathLst>
              <a:path w="6391275" h="1200150">
                <a:moveTo>
                  <a:pt x="0" y="0"/>
                </a:moveTo>
                <a:lnTo>
                  <a:pt x="0" y="1200150"/>
                </a:lnTo>
                <a:lnTo>
                  <a:pt x="6390894" y="1200150"/>
                </a:lnTo>
                <a:lnTo>
                  <a:pt x="639089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78409" y="2257298"/>
          <a:ext cx="5305422" cy="1200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/>
                <a:gridCol w="1323975"/>
                <a:gridCol w="1959609"/>
                <a:gridCol w="751204"/>
                <a:gridCol w="577214"/>
              </a:tblGrid>
              <a:tr h="3285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A,#25H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;load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25H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reg.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/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B,#65H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;load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65H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reg.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04961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MUL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;25H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65H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;B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OEH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E99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where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99H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31923" y="3735387"/>
          <a:ext cx="6324599" cy="1344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"/>
                <a:gridCol w="1612265"/>
                <a:gridCol w="1143000"/>
                <a:gridCol w="1104900"/>
                <a:gridCol w="483235"/>
                <a:gridCol w="1840864"/>
              </a:tblGrid>
              <a:tr h="366712">
                <a:tc gridSpan="5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Multiplication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(MUL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AB)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9525">
                      <a:solidFill>
                        <a:srgbClr val="545472"/>
                      </a:solidFill>
                      <a:prstDash val="solid"/>
                    </a:lnL>
                    <a:lnR w="9525">
                      <a:solidFill>
                        <a:srgbClr val="545472"/>
                      </a:solidFill>
                      <a:prstDash val="solid"/>
                    </a:lnR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45472"/>
                      </a:solidFill>
                      <a:prstDash val="solid"/>
                    </a:lnL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  <a:tr h="3488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54547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Multiplication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Operand1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Operand2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28575">
                      <a:solidFill>
                        <a:srgbClr val="545472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54547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8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545472"/>
                      </a:solidFill>
                      <a:prstDash val="solid"/>
                    </a:lnR>
                    <a:lnT w="12700">
                      <a:solidFill>
                        <a:srgbClr val="54547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127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high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byte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545472"/>
                      </a:solidFill>
                      <a:prstDash val="solid"/>
                    </a:lnL>
                    <a:lnR w="28575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545472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685" y="3740150"/>
            <a:ext cx="4483608" cy="3429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US" spc="-5" smtClean="0"/>
              <a:t>Department of software Engineering, Bahria University, Karachi Campus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3668</Words>
  <Application>Microsoft Office PowerPoint</Application>
  <PresentationFormat>Custom</PresentationFormat>
  <Paragraphs>944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ARITHMETIC &amp; LOGIC  INSTRUCTIONS AND  PROGRAMS</vt:lpstr>
      <vt:lpstr>ADD A,source ;A = A + source</vt:lpstr>
      <vt:lpstr>PowerPoint Presentation</vt:lpstr>
      <vt:lpstr>DA A ;decimal adjust for addition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SIGNED  ARITHMETIC 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ANL destination,source</vt:lpstr>
      <vt:lpstr>ORL destination,source</vt:lpstr>
      <vt:lpstr>XRL destination,source</vt:lpstr>
      <vt:lpstr>LOGIC AND  COMPARE  INSTRUCTIONS</vt:lpstr>
      <vt:lpstr>CPL A ;complements the register A</vt:lpstr>
      <vt:lpstr>RR A ;rotate right A</vt:lpstr>
      <vt:lpstr>RL A ;rotate left A</vt:lpstr>
      <vt:lpstr>RRC A ;rotate right through carry</vt:lpstr>
      <vt:lpstr>RLC A ;rotate left through carry</vt:lpstr>
      <vt:lpstr>PowerPoint Presentation</vt:lpstr>
      <vt:lpstr>PowerPoint Presentation</vt:lpstr>
      <vt:lpstr>ROTATE  INSTRUCTION  AND DATA  SERIALIZATION</vt:lpstr>
      <vt:lpstr>PowerPoint Presentation</vt:lpstr>
      <vt:lpstr>ROTATE  INSTRUCTION  AND DATA  SERIALIZATION</vt:lpstr>
      <vt:lpstr>SWAP A</vt:lpstr>
      <vt:lpstr>ROTATE  INSTRUCTION  AND DATA  SERIALIZATION</vt:lpstr>
      <vt:lpstr>PowerPoint Presentation</vt:lpstr>
      <vt:lpstr>BCD AND ASCII  APPLICATION 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&amp; LOGIC  INSTRUCTIONS AND  PROGRAMS</dc:title>
  <cp:lastModifiedBy>PC</cp:lastModifiedBy>
  <cp:revision>2</cp:revision>
  <dcterms:created xsi:type="dcterms:W3CDTF">2023-10-31T05:16:08Z</dcterms:created>
  <dcterms:modified xsi:type="dcterms:W3CDTF">2023-11-01T09:23:17Z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PDFium</vt:lpwstr>
  </property>
  <property fmtid="{D5CDD505-2E9C-101B-9397-08002B2CF9AE}" pid="4" name="LastSaved">
    <vt:filetime>2023-10-31T00:00:00Z</vt:filetime>
  </property>
</Properties>
</file>