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18"/>
  </p:notesMasterIdLst>
  <p:sldIdLst>
    <p:sldId id="256" r:id="rId2"/>
    <p:sldId id="288" r:id="rId3"/>
    <p:sldId id="289" r:id="rId4"/>
    <p:sldId id="290" r:id="rId5"/>
    <p:sldId id="270" r:id="rId6"/>
    <p:sldId id="294" r:id="rId7"/>
    <p:sldId id="296" r:id="rId8"/>
    <p:sldId id="292" r:id="rId9"/>
    <p:sldId id="295" r:id="rId10"/>
    <p:sldId id="298" r:id="rId11"/>
    <p:sldId id="299" r:id="rId12"/>
    <p:sldId id="301" r:id="rId13"/>
    <p:sldId id="302" r:id="rId14"/>
    <p:sldId id="305" r:id="rId15"/>
    <p:sldId id="304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9F"/>
    <a:srgbClr val="0551C8"/>
    <a:srgbClr val="004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78740" autoAdjust="0"/>
  </p:normalViewPr>
  <p:slideViewPr>
    <p:cSldViewPr snapToGrid="0">
      <p:cViewPr varScale="1">
        <p:scale>
          <a:sx n="70" d="100"/>
          <a:sy n="70" d="100"/>
        </p:scale>
        <p:origin x="-8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71DC-27FD-4D58-BCDA-E7D8371D7DF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4D0CB-D74F-401D-8920-B97451EC6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4D0CB-D74F-401D-8920-B97451EC6E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2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intensive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contributes essential influences to the design, construction, deployment, and evolution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4D0CB-D74F-401D-8920-B97451EC6E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three types of critical system: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Safety-critical systems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system whose failure may result in injury, loss of life or serious environmental damage. An example of a safety-critical system is a control system for a chemical manufacturing plant.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Mission-critical systems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system whose failure may result in the failure of some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goal-directed activity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example of a mission-critical system is a navigational system for a spacecraft.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Business-critical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system whose failure may result in very high costs for the business using that system. An example of a business-critical system is the customer accounting system in a bank.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Novel projects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building something substantially new, where we can't just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an existing system and make some obvious modifications. We need to compare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alternatives, not just plunge ahead and implement the first idea that comes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along. We can't afford to build several versions of the whole system, so we have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 models instead.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Projects are difficult when they tackle problems that are profound and deep,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they present a multitude of intricate details. Difficult projects need not be large;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page of code can present so many choices that trial-and-error guessing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might never converge to a useful solution. We don't have to throw up our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hands and complain how incredibly complicated it is. We can use formal methods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derive a solution and check that it is correct.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programming projects are neither novel, difficult, nor critical. In truth, many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are too tedious to be easy - let's call them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Experienced programmers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adapt an adequate solution from their files, or their heads. Routine errors arise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fatigue, haste, or simple carelessness, and can be detected by inspection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against prose requirements - or implicit understandings that are not even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written down. Once the program is running, it is easy to determine if the results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correct, and if they are not they can simply be discarded. In such routine jobs there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 need to use formal methods.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 critical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is a system that is essential to the survival of a business or organization. When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 critical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fails or is interrupted, business operations are significantly impacted.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4D0CB-D74F-401D-8920-B97451EC6E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0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4D0CB-D74F-401D-8920-B97451EC6E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0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methods should  be </a:t>
            </a:r>
          </a:p>
          <a:p>
            <a:r>
              <a:rPr lang="en-US" dirty="0"/>
              <a:t>used wherever the cost of failure is high. </a:t>
            </a:r>
          </a:p>
          <a:p>
            <a:r>
              <a:rPr lang="en-US" dirty="0"/>
              <a:t>Systems whose cost of failure is high  in- </a:t>
            </a:r>
          </a:p>
          <a:p>
            <a:r>
              <a:rPr lang="en-US" dirty="0" err="1"/>
              <a:t>clude</a:t>
            </a:r>
            <a:r>
              <a:rPr lang="en-US" dirty="0"/>
              <a:t> those that are </a:t>
            </a:r>
          </a:p>
          <a:p>
            <a:r>
              <a:rPr lang="en-US" dirty="0"/>
              <a:t>critical in some way, </a:t>
            </a:r>
          </a:p>
          <a:p>
            <a:r>
              <a:rPr lang="en-US" dirty="0"/>
              <a:t>replicated many times, </a:t>
            </a:r>
          </a:p>
          <a:p>
            <a:r>
              <a:rPr lang="en-US" dirty="0"/>
              <a:t>fixed into hardware, or </a:t>
            </a:r>
          </a:p>
          <a:p>
            <a:r>
              <a:rPr lang="en-US" dirty="0"/>
              <a:t>dependent on quality for commercial </a:t>
            </a:r>
          </a:p>
          <a:p>
            <a:r>
              <a:rPr lang="en-US" dirty="0"/>
              <a:t>reasons. </a:t>
            </a:r>
          </a:p>
          <a:p>
            <a:endParaRPr lang="en-US" dirty="0"/>
          </a:p>
          <a:p>
            <a:r>
              <a:rPr lang="en-US" sz="1200" b="1" dirty="0"/>
              <a:t>FMs are unacceptable to users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How? The specification captures what </a:t>
            </a:r>
          </a:p>
          <a:p>
            <a:r>
              <a:rPr lang="en-US" dirty="0"/>
              <a:t>the user wants </a:t>
            </a:r>
            <a:r>
              <a:rPr lang="en-US" dirty="0" err="1"/>
              <a:t>kfme</a:t>
            </a:r>
            <a:r>
              <a:rPr lang="en-US" dirty="0"/>
              <a:t> it is built. But to real- </a:t>
            </a:r>
          </a:p>
          <a:p>
            <a:r>
              <a:rPr lang="en-US" dirty="0" err="1"/>
              <a:t>ize</a:t>
            </a:r>
            <a:r>
              <a:rPr lang="en-US" dirty="0"/>
              <a:t> this benefit, you must make the </a:t>
            </a:r>
            <a:r>
              <a:rPr lang="en-US" dirty="0" err="1"/>
              <a:t>specifi</a:t>
            </a:r>
            <a:r>
              <a:rPr lang="en-US" dirty="0"/>
              <a:t>- </a:t>
            </a:r>
          </a:p>
          <a:p>
            <a:r>
              <a:rPr lang="en-US" dirty="0"/>
              <a:t>cation comprehensible to the user. There </a:t>
            </a:r>
          </a:p>
          <a:p>
            <a:r>
              <a:rPr lang="en-US" dirty="0"/>
              <a:t>are three ways to do this: </a:t>
            </a:r>
          </a:p>
          <a:p>
            <a:r>
              <a:rPr lang="en-US" dirty="0"/>
              <a:t>Paraphrase the specification in natural </a:t>
            </a:r>
          </a:p>
          <a:p>
            <a:r>
              <a:rPr lang="en-US" dirty="0"/>
              <a:t>language. </a:t>
            </a:r>
          </a:p>
          <a:p>
            <a:r>
              <a:rPr lang="en-US" dirty="0"/>
              <a:t>Demonstrate consequences of the </a:t>
            </a:r>
          </a:p>
          <a:p>
            <a:r>
              <a:rPr lang="en-US" dirty="0"/>
              <a:t>specification. </a:t>
            </a:r>
          </a:p>
          <a:p>
            <a:r>
              <a:rPr lang="en-US" dirty="0"/>
              <a:t>Animate the specification. </a:t>
            </a:r>
          </a:p>
          <a:p>
            <a:r>
              <a:rPr lang="en-US" dirty="0"/>
              <a:t>The first way is always essential. A </a:t>
            </a:r>
            <a:r>
              <a:rPr lang="en-US" dirty="0" err="1"/>
              <a:t>mathe</a:t>
            </a:r>
            <a:r>
              <a:rPr lang="en-US" dirty="0"/>
              <a:t>- </a:t>
            </a:r>
          </a:p>
          <a:p>
            <a:r>
              <a:rPr lang="en-US" dirty="0" err="1"/>
              <a:t>matical</a:t>
            </a:r>
            <a:r>
              <a:rPr lang="en-US" dirty="0"/>
              <a:t>  specification must be  </a:t>
            </a:r>
            <a:r>
              <a:rPr lang="en-US" dirty="0" err="1"/>
              <a:t>accompa</a:t>
            </a:r>
            <a:r>
              <a:rPr lang="en-US" dirty="0"/>
              <a:t>- </a:t>
            </a:r>
          </a:p>
          <a:p>
            <a:r>
              <a:rPr lang="en-US" dirty="0" err="1"/>
              <a:t>nied</a:t>
            </a:r>
            <a:r>
              <a:rPr lang="en-US" dirty="0"/>
              <a:t> by a natural-language  description </a:t>
            </a:r>
          </a:p>
          <a:p>
            <a:r>
              <a:rPr lang="en-US" dirty="0"/>
              <a:t>that explains what the specification </a:t>
            </a:r>
          </a:p>
          <a:p>
            <a:r>
              <a:rPr lang="en-US" dirty="0"/>
              <a:t>means  in real-world terms and why the </a:t>
            </a:r>
          </a:p>
          <a:p>
            <a:r>
              <a:rPr lang="en-US" dirty="0"/>
              <a:t>specification says what it does. </a:t>
            </a:r>
          </a:p>
          <a:p>
            <a:r>
              <a:rPr lang="en-US" dirty="0"/>
              <a:t>You must allocate  time and resources </a:t>
            </a:r>
          </a:p>
          <a:p>
            <a:r>
              <a:rPr lang="en-US" dirty="0"/>
              <a:t>for the effort to write this accompanying </a:t>
            </a:r>
          </a:p>
          <a:p>
            <a:r>
              <a:rPr lang="en-US" dirty="0"/>
              <a:t>text. This effort is worthwhile, since our </a:t>
            </a:r>
          </a:p>
          <a:p>
            <a:r>
              <a:rPr lang="en-US" dirty="0"/>
              <a:t>experience has shown that documents </a:t>
            </a:r>
          </a:p>
          <a:p>
            <a:r>
              <a:rPr lang="en-US" dirty="0"/>
              <a:t>produced from a formal specification can </a:t>
            </a:r>
          </a:p>
          <a:p>
            <a:r>
              <a:rPr lang="en-US" dirty="0"/>
              <a:t>be more comprehensible, more accurate, </a:t>
            </a:r>
          </a:p>
          <a:p>
            <a:r>
              <a:rPr lang="en-US" dirty="0"/>
              <a:t>shorter, and more useful than informal </a:t>
            </a:r>
          </a:p>
          <a:p>
            <a:r>
              <a:rPr lang="en-US" dirty="0" err="1"/>
              <a:t>specificatio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4D0CB-D74F-401D-8920-B97451EC6E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7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610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83923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968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43D0-A006-4F5B-9585-9B625C75117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A47-1244-45D2-A53C-D7E632FF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8449" y="4919682"/>
            <a:ext cx="11151943" cy="8151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Lecture # 01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8449" y="5601448"/>
            <a:ext cx="8887451" cy="54016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INTRODUCTION TO FORMAL METHODS</a:t>
            </a:r>
          </a:p>
        </p:txBody>
      </p:sp>
    </p:spTree>
    <p:extLst>
      <p:ext uri="{BB962C8B-B14F-4D97-AF65-F5344CB8AC3E}">
        <p14:creationId xmlns:p14="http://schemas.microsoft.com/office/powerpoint/2010/main" val="26504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A584E3-D89A-47D0-99A9-C88275D1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We use formal methods in three essential activities: </a:t>
            </a:r>
          </a:p>
          <a:p>
            <a:endParaRPr lang="en-US" sz="3600" dirty="0"/>
          </a:p>
          <a:p>
            <a:pPr lvl="1"/>
            <a:r>
              <a:rPr lang="en-US" sz="3200" b="1" dirty="0"/>
              <a:t>Modeling</a:t>
            </a:r>
          </a:p>
          <a:p>
            <a:pPr lvl="2"/>
            <a:r>
              <a:rPr lang="en-US" sz="2800" dirty="0"/>
              <a:t>Model enable us to describe and predict program behavior. </a:t>
            </a:r>
          </a:p>
          <a:p>
            <a:pPr lvl="2"/>
            <a:endParaRPr lang="en-US" sz="1800" dirty="0"/>
          </a:p>
          <a:p>
            <a:pPr lvl="1"/>
            <a:r>
              <a:rPr lang="en-US" sz="3200" b="1" dirty="0"/>
              <a:t>Design </a:t>
            </a:r>
          </a:p>
          <a:p>
            <a:pPr lvl="2"/>
            <a:r>
              <a:rPr lang="en-US" sz="2800" dirty="0"/>
              <a:t>Design means organizing the internal structure of a program.</a:t>
            </a:r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n-US" sz="3200" b="1" dirty="0"/>
              <a:t>Verification</a:t>
            </a:r>
          </a:p>
          <a:p>
            <a:pPr lvl="2"/>
            <a:r>
              <a:rPr lang="en-US" sz="2800" dirty="0"/>
              <a:t>Verification means showing that our code will do what we intend.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D58FC921-0FAF-41DB-89BC-F5BFDE551085}"/>
              </a:ext>
            </a:extLst>
          </p:cNvPr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How can we use Formal Methods ? </a:t>
            </a:r>
          </a:p>
        </p:txBody>
      </p:sp>
    </p:spTree>
    <p:extLst>
      <p:ext uri="{BB962C8B-B14F-4D97-AF65-F5344CB8AC3E}">
        <p14:creationId xmlns:p14="http://schemas.microsoft.com/office/powerpoint/2010/main" val="32964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35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History of software </a:t>
            </a:r>
            <a:endParaRPr lang="en-US" dirty="0" smtClean="0"/>
          </a:p>
          <a:p>
            <a:pPr lvl="1"/>
            <a:r>
              <a:rPr lang="en-US" dirty="0" err="1" smtClean="0"/>
              <a:t>Softwares</a:t>
            </a:r>
            <a:r>
              <a:rPr lang="en-US" dirty="0" smtClean="0"/>
              <a:t> </a:t>
            </a:r>
            <a:r>
              <a:rPr lang="en-US" dirty="0"/>
              <a:t>encountered notorious bugs that were the cause of financial lose and deaths of many people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/>
              <a:t>Therac-25</a:t>
            </a:r>
          </a:p>
          <a:p>
            <a:pPr lvl="3"/>
            <a:r>
              <a:rPr lang="en-US" dirty="0" smtClean="0"/>
              <a:t>Computerized </a:t>
            </a:r>
            <a:r>
              <a:rPr lang="en-US" dirty="0"/>
              <a:t>radiation therapy machine called the Therac25</a:t>
            </a:r>
            <a:r>
              <a:rPr lang="en-US" dirty="0" smtClean="0"/>
              <a:t>. Killed </a:t>
            </a:r>
            <a:r>
              <a:rPr lang="en-US" dirty="0"/>
              <a:t>many people, controller could not stop radiation due to software bug, later on the problem was fixed, after killing many people life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r>
              <a:rPr lang="en-US" b="1" dirty="0" err="1"/>
              <a:t>Uber</a:t>
            </a:r>
            <a:r>
              <a:rPr lang="en-US" b="1" dirty="0"/>
              <a:t> Software Bug Catches “Cheater</a:t>
            </a:r>
            <a:r>
              <a:rPr lang="en-US" b="1" dirty="0" smtClean="0"/>
              <a:t>”</a:t>
            </a:r>
          </a:p>
          <a:p>
            <a:pPr lvl="3"/>
            <a:r>
              <a:rPr lang="en-US" dirty="0"/>
              <a:t>In France, a bug within the </a:t>
            </a:r>
            <a:r>
              <a:rPr lang="en-US" dirty="0" err="1"/>
              <a:t>Uber</a:t>
            </a:r>
            <a:r>
              <a:rPr lang="en-US" dirty="0"/>
              <a:t> app actually revealed a man’s affair with another woman to his wife. It ultimately led to a divorce and got </a:t>
            </a:r>
            <a:r>
              <a:rPr lang="en-US" dirty="0" err="1"/>
              <a:t>Uber</a:t>
            </a:r>
            <a:r>
              <a:rPr lang="en-US" dirty="0"/>
              <a:t> slapped with a $45 million lawsuit.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</a:p>
          <a:p>
            <a:pPr lvl="2"/>
            <a:r>
              <a:rPr lang="en-US" b="1" dirty="0" smtClean="0"/>
              <a:t>Toyota Car Accidents</a:t>
            </a:r>
          </a:p>
          <a:p>
            <a:pPr lvl="3"/>
            <a:r>
              <a:rPr lang="en-US" dirty="0"/>
              <a:t>A few years back, Toyota drivers began reporting a troubling issue: Their cars were accelerating without them actually touching the gas pedal. And after a few accidents, which were carefully investigated, it was discovered that software errors in the system were causing these dangerous issues.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Why Formal Methods are required?</a:t>
            </a:r>
          </a:p>
        </p:txBody>
      </p:sp>
    </p:spTree>
    <p:extLst>
      <p:ext uri="{BB962C8B-B14F-4D97-AF65-F5344CB8AC3E}">
        <p14:creationId xmlns:p14="http://schemas.microsoft.com/office/powerpoint/2010/main" val="26697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888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show correctness" of entire systems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replace testing entirely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replace good design practices </a:t>
            </a:r>
          </a:p>
          <a:p>
            <a:r>
              <a:rPr lang="en-US" dirty="0" smtClean="0"/>
              <a:t>One </a:t>
            </a:r>
            <a:r>
              <a:rPr lang="en-US" dirty="0"/>
              <a:t>can't formally verify messy code with unclear specs.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develop (program) a complete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Formal methods are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meant to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6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…. </a:t>
            </a:r>
          </a:p>
          <a:p>
            <a:r>
              <a:rPr lang="en-US" dirty="0" smtClean="0"/>
              <a:t>Formal </a:t>
            </a:r>
            <a:r>
              <a:rPr lang="en-US" dirty="0"/>
              <a:t>proof can replace (infinitely) many test cases </a:t>
            </a:r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/>
              <a:t>methods improve the quality of specs (even without formal verification) </a:t>
            </a:r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/>
              <a:t>methods guarantee specific properties of system model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Formal methods are meant for</a:t>
            </a:r>
          </a:p>
        </p:txBody>
      </p:sp>
    </p:spTree>
    <p:extLst>
      <p:ext uri="{BB962C8B-B14F-4D97-AF65-F5344CB8AC3E}">
        <p14:creationId xmlns:p14="http://schemas.microsoft.com/office/powerpoint/2010/main" val="195339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9" y="1538514"/>
            <a:ext cx="11553371" cy="5167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J. A. Hall, “Seven myths of formal methods”.</a:t>
            </a:r>
          </a:p>
          <a:p>
            <a:pPr marL="0" indent="0">
              <a:buNone/>
            </a:pPr>
            <a:r>
              <a:rPr lang="en-US" sz="2400" dirty="0"/>
              <a:t>Myth </a:t>
            </a:r>
            <a:r>
              <a:rPr lang="en-US" sz="2400" b="1" dirty="0"/>
              <a:t>1</a:t>
            </a:r>
            <a:r>
              <a:rPr lang="en-US" sz="2400" dirty="0"/>
              <a:t> (Hall): FMs guarantee perfect software and eliminate the need for testing.</a:t>
            </a:r>
          </a:p>
          <a:p>
            <a:pPr marL="0" indent="0">
              <a:buNone/>
            </a:pPr>
            <a:r>
              <a:rPr lang="en-US" sz="2400" dirty="0"/>
              <a:t>Myth </a:t>
            </a:r>
            <a:r>
              <a:rPr lang="en-US" sz="2400" b="1" dirty="0"/>
              <a:t>2</a:t>
            </a:r>
            <a:r>
              <a:rPr lang="en-US" sz="2400" dirty="0"/>
              <a:t> (Hall): FMs are all about proving programs correct. </a:t>
            </a:r>
            <a:r>
              <a:rPr lang="en-US" sz="1800" dirty="0"/>
              <a:t>(all about specification not program proving) </a:t>
            </a:r>
          </a:p>
          <a:p>
            <a:pPr marL="0" indent="0">
              <a:buNone/>
            </a:pPr>
            <a:r>
              <a:rPr lang="en-US" sz="2400" dirty="0"/>
              <a:t>Myth </a:t>
            </a:r>
            <a:r>
              <a:rPr lang="en-US" sz="2400" b="1" dirty="0"/>
              <a:t>3</a:t>
            </a:r>
            <a:r>
              <a:rPr lang="en-US" sz="2400" dirty="0"/>
              <a:t> (Hall): FMs are only useful in safety-critical systems. (</a:t>
            </a:r>
            <a:r>
              <a:rPr lang="en-US" sz="1800" dirty="0"/>
              <a:t>can help in any system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Myth </a:t>
            </a:r>
            <a:r>
              <a:rPr lang="en-US" sz="2400" b="1" dirty="0"/>
              <a:t>4</a:t>
            </a:r>
            <a:r>
              <a:rPr lang="en-US" sz="2400" dirty="0"/>
              <a:t> (Hall): Application of FMs requires highly trained mathematicians.</a:t>
            </a:r>
          </a:p>
          <a:p>
            <a:pPr marL="0" indent="0">
              <a:buNone/>
            </a:pPr>
            <a:r>
              <a:rPr lang="en-US" sz="2400" dirty="0"/>
              <a:t>Myth </a:t>
            </a:r>
            <a:r>
              <a:rPr lang="en-US" sz="2400" b="1" dirty="0"/>
              <a:t>5</a:t>
            </a:r>
            <a:r>
              <a:rPr lang="en-US" sz="2400" dirty="0"/>
              <a:t> (Hall): Applications of FMs increases development costs. </a:t>
            </a:r>
            <a:r>
              <a:rPr lang="en-US" sz="1500" dirty="0"/>
              <a:t>(writing a formal specification decreases the cost of development)</a:t>
            </a:r>
          </a:p>
          <a:p>
            <a:pPr marL="0" indent="0">
              <a:buNone/>
            </a:pPr>
            <a:r>
              <a:rPr lang="en-US" sz="2400" dirty="0"/>
              <a:t>Myth </a:t>
            </a:r>
            <a:r>
              <a:rPr lang="en-US" sz="2400" b="1" dirty="0"/>
              <a:t>6</a:t>
            </a:r>
            <a:r>
              <a:rPr lang="en-US" sz="2400" dirty="0"/>
              <a:t> (Hall): FMs are unacceptable to users. </a:t>
            </a:r>
            <a:r>
              <a:rPr lang="en-US" sz="1800" dirty="0"/>
              <a:t>(help users understand what they are getting, The specification captures what  the user wants before it is built.)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Myth </a:t>
            </a:r>
            <a:r>
              <a:rPr lang="en-US" sz="2400" b="1" dirty="0"/>
              <a:t>7</a:t>
            </a:r>
            <a:r>
              <a:rPr lang="en-US" sz="2400" dirty="0"/>
              <a:t> (Hall): FMs are not used on real large-scale systems. </a:t>
            </a:r>
            <a:r>
              <a:rPr lang="en-US" sz="1700" dirty="0"/>
              <a:t>(The fact is that formal methods are used daily on industrial projects.)</a:t>
            </a:r>
            <a:endParaRPr lang="en-US" sz="2400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Myths of Formal Methods</a:t>
            </a:r>
          </a:p>
        </p:txBody>
      </p:sp>
    </p:spTree>
    <p:extLst>
      <p:ext uri="{BB962C8B-B14F-4D97-AF65-F5344CB8AC3E}">
        <p14:creationId xmlns:p14="http://schemas.microsoft.com/office/powerpoint/2010/main" val="26010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methods are used to ensure correctness and reliability of software systems </a:t>
            </a:r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/>
              <a:t>methods are based on mathematical models. </a:t>
            </a:r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/>
              <a:t>methods are difficult to apply but results are fruitful. </a:t>
            </a:r>
            <a:endParaRPr lang="en-US" dirty="0" smtClean="0"/>
          </a:p>
          <a:p>
            <a:r>
              <a:rPr lang="en-US" dirty="0" smtClean="0"/>
              <a:t>Formal </a:t>
            </a:r>
            <a:r>
              <a:rPr lang="en-US" dirty="0"/>
              <a:t>methods does not mean we are programming a part of the system.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verifying the system correctness using formal methods.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3885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J. P. Bowen &amp; M. G. Hinchey, "</a:t>
            </a:r>
            <a:r>
              <a:rPr lang="en-US" dirty="0">
                <a:solidFill>
                  <a:srgbClr val="C00000"/>
                </a:solidFill>
              </a:rPr>
              <a:t>Seven more myths of formal methods</a:t>
            </a:r>
            <a:r>
              <a:rPr lang="en-US" dirty="0"/>
              <a:t>",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Reading </a:t>
            </a:r>
            <a:r>
              <a:rPr lang="en-US" sz="4000" dirty="0" smtClean="0">
                <a:solidFill>
                  <a:schemeClr val="bg1"/>
                </a:solidFill>
              </a:rPr>
              <a:t>Assignment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1846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Engineering and Formal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60849"/>
            <a:ext cx="111027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 computer science, specifically software engineering and hardware engineering, </a:t>
            </a:r>
            <a:r>
              <a:rPr lang="en-US" b="1" dirty="0"/>
              <a:t>formal methods</a:t>
            </a:r>
            <a:r>
              <a:rPr lang="en-US" dirty="0"/>
              <a:t> are a particular kind of mathematically based techniques for the 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specification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development</a:t>
            </a:r>
            <a:r>
              <a:rPr lang="en-US" dirty="0"/>
              <a:t> and 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verification</a:t>
            </a:r>
          </a:p>
          <a:p>
            <a:pPr marL="457200" lvl="1" indent="0">
              <a:buNone/>
            </a:pPr>
            <a:r>
              <a:rPr lang="en-US" sz="2800" dirty="0"/>
              <a:t> of software and hardware systems.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/>
              <a:t>Formal methods can:</a:t>
            </a:r>
          </a:p>
          <a:p>
            <a:pPr lvl="1"/>
            <a:r>
              <a:rPr lang="en-US" dirty="0"/>
              <a:t> Be a foundation for describing complex systems</a:t>
            </a:r>
          </a:p>
          <a:p>
            <a:pPr lvl="1"/>
            <a:r>
              <a:rPr lang="en-US" dirty="0"/>
              <a:t> Be a foundation for reasoning about systems</a:t>
            </a:r>
          </a:p>
          <a:p>
            <a:pPr lvl="1"/>
            <a:r>
              <a:rPr lang="en-US" dirty="0"/>
              <a:t> Provide support for program development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" descr="Image result for formal spec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81" y="2992891"/>
            <a:ext cx="4789908" cy="30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7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06" y="1260848"/>
            <a:ext cx="10515600" cy="4351338"/>
          </a:xfrm>
        </p:spPr>
        <p:txBody>
          <a:bodyPr/>
          <a:lstStyle/>
          <a:p>
            <a:r>
              <a:rPr lang="en-US" dirty="0"/>
              <a:t>Techniques and tools based on mathematics and formal logic. </a:t>
            </a:r>
          </a:p>
          <a:p>
            <a:r>
              <a:rPr lang="en-US" dirty="0"/>
              <a:t>Can assume various forms and levels of rigor.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What are Formal Methods?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49243" y="3064343"/>
            <a:ext cx="10331450" cy="1982669"/>
            <a:chOff x="1721464" y="3513749"/>
            <a:chExt cx="8955315" cy="15906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37361"/>
            <a:stretch/>
          </p:blipFill>
          <p:spPr>
            <a:xfrm>
              <a:off x="2046066" y="4001294"/>
              <a:ext cx="8527591" cy="1103085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2070884" y="3876606"/>
              <a:ext cx="8441890" cy="1322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21464" y="3513749"/>
              <a:ext cx="8955315" cy="362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79F"/>
                  </a:solidFill>
                </a:rPr>
                <a:t>least rigorous             </a:t>
              </a:r>
              <a:r>
                <a:rPr lang="en-US" sz="2400" b="1" dirty="0">
                  <a:solidFill>
                    <a:srgbClr val="C00000"/>
                  </a:solidFill>
                </a:rPr>
                <a:t>spectrum of rigor </a:t>
              </a:r>
              <a:r>
                <a:rPr lang="en-US" sz="2400" b="1" dirty="0">
                  <a:solidFill>
                    <a:schemeClr val="tx1"/>
                  </a:solidFill>
                </a:rPr>
                <a:t>              </a:t>
              </a:r>
              <a:r>
                <a:rPr lang="en-US" sz="2400" b="1" dirty="0">
                  <a:solidFill>
                    <a:srgbClr val="00279F"/>
                  </a:solidFill>
                </a:rPr>
                <a:t>most rigorous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3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07629" cy="4351338"/>
          </a:xfrm>
        </p:spPr>
        <p:txBody>
          <a:bodyPr>
            <a:normAutofit/>
          </a:bodyPr>
          <a:lstStyle/>
          <a:p>
            <a:r>
              <a:rPr lang="en-US" dirty="0"/>
              <a:t>Systems are increasingly dependent on software components</a:t>
            </a:r>
          </a:p>
          <a:p>
            <a:r>
              <a:rPr lang="en-US" dirty="0"/>
              <a:t>Complexity of systems with embedded software has increased rapidly</a:t>
            </a:r>
          </a:p>
          <a:p>
            <a:r>
              <a:rPr lang="en-US" dirty="0"/>
              <a:t>Maintaining reliability in software -intensive systems is very difficult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Why Consider Formal Methods?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20" y="1969452"/>
            <a:ext cx="3802380" cy="28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Formal methods are usually used in the development of </a:t>
            </a:r>
            <a:endParaRPr lang="en-US" sz="36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safety,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business, and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mission critical software </a:t>
            </a:r>
          </a:p>
          <a:p>
            <a:pPr marL="457200" lvl="1" indent="0">
              <a:buNone/>
            </a:pPr>
            <a:r>
              <a:rPr lang="en-US" sz="3600" dirty="0"/>
              <a:t>where the </a:t>
            </a:r>
            <a:r>
              <a:rPr lang="en-US" sz="3600" u="sng" dirty="0"/>
              <a:t>cost of faults is high</a:t>
            </a:r>
            <a:r>
              <a:rPr lang="en-US" sz="3600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Where are formal methods used?</a:t>
            </a:r>
          </a:p>
        </p:txBody>
      </p:sp>
    </p:spTree>
    <p:extLst>
      <p:ext uri="{BB962C8B-B14F-4D97-AF65-F5344CB8AC3E}">
        <p14:creationId xmlns:p14="http://schemas.microsoft.com/office/powerpoint/2010/main" val="58287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475"/>
            <a:ext cx="10515600" cy="4351338"/>
          </a:xfrm>
        </p:spPr>
        <p:txBody>
          <a:bodyPr>
            <a:noAutofit/>
          </a:bodyPr>
          <a:lstStyle/>
          <a:p>
            <a:r>
              <a:rPr lang="en-US" sz="4000" dirty="0"/>
              <a:t>Clarify requirements and high-level design</a:t>
            </a:r>
          </a:p>
          <a:p>
            <a:r>
              <a:rPr lang="en-US" sz="4000" dirty="0"/>
              <a:t>Clarify hidden assumptions</a:t>
            </a:r>
          </a:p>
          <a:p>
            <a:r>
              <a:rPr lang="en-US" sz="4000" dirty="0"/>
              <a:t>Identify undocumented or unexpected assumptions</a:t>
            </a:r>
          </a:p>
          <a:p>
            <a:r>
              <a:rPr lang="en-US" sz="4000" dirty="0"/>
              <a:t>Expose flaws</a:t>
            </a:r>
          </a:p>
          <a:p>
            <a:r>
              <a:rPr lang="en-US" sz="4000" dirty="0"/>
              <a:t>Identify exceptions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Formal Specifications as a System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7931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ormal specifica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t="-1480" r="258" b="55319"/>
          <a:stretch/>
        </p:blipFill>
        <p:spPr bwMode="auto">
          <a:xfrm>
            <a:off x="5778314" y="1692158"/>
            <a:ext cx="5629275" cy="18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ormal spec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14" y="3532768"/>
            <a:ext cx="4871061" cy="31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Simple vs Formal Specification</a:t>
            </a:r>
          </a:p>
        </p:txBody>
      </p:sp>
      <p:pic>
        <p:nvPicPr>
          <p:cNvPr id="2052" name="Picture 4" descr="Image result for software specific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r="7065" b="10423"/>
          <a:stretch/>
        </p:blipFill>
        <p:spPr bwMode="auto">
          <a:xfrm>
            <a:off x="233040" y="1383377"/>
            <a:ext cx="5212257" cy="371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42169" y="1198744"/>
            <a:ext cx="2794001" cy="46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Simple Specification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195950" y="1198745"/>
            <a:ext cx="2794001" cy="46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Formal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311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level of rigor enables a better understanding of the problem</a:t>
            </a:r>
          </a:p>
          <a:p>
            <a:r>
              <a:rPr lang="en-US" dirty="0"/>
              <a:t>Defects are uncovered that would likely go unnoticed with traditional specification methods</a:t>
            </a:r>
          </a:p>
          <a:p>
            <a:r>
              <a:rPr lang="en-US" dirty="0"/>
              <a:t>Identify defects earlier in life cycle</a:t>
            </a:r>
          </a:p>
          <a:p>
            <a:r>
              <a:rPr lang="en-US" dirty="0"/>
              <a:t>Can guarantee the absence of certain defects</a:t>
            </a:r>
          </a:p>
          <a:p>
            <a:r>
              <a:rPr lang="en-US" dirty="0"/>
              <a:t>Encourages an abstract view of system --focusing on what a proposed system should accomplish as opposed to how to accomplish it</a:t>
            </a:r>
          </a:p>
          <a:p>
            <a:r>
              <a:rPr lang="en-US" dirty="0"/>
              <a:t>Abstract formal view helps separate specification from design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Benefits of Formal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5077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Used as an addition to, not a replacement for, standard quality assurance methods</a:t>
            </a:r>
          </a:p>
          <a:p>
            <a:r>
              <a:rPr lang="en-US" sz="4400" dirty="0"/>
              <a:t>Formal methods are not a solution, but can increase confidence in a product’s reliability if applied with care and skill</a:t>
            </a:r>
          </a:p>
          <a:p>
            <a:r>
              <a:rPr lang="en-US" sz="4400" dirty="0"/>
              <a:t>Very useful for consistency checks, but can not assure completeness of a specification.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6"/>
            <a:ext cx="12192000" cy="621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Limitations to Formal Methods</a:t>
            </a:r>
          </a:p>
        </p:txBody>
      </p:sp>
    </p:spTree>
    <p:extLst>
      <p:ext uri="{BB962C8B-B14F-4D97-AF65-F5344CB8AC3E}">
        <p14:creationId xmlns:p14="http://schemas.microsoft.com/office/powerpoint/2010/main" val="16620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955</Words>
  <Application>Microsoft Office PowerPoint</Application>
  <PresentationFormat>Custom</PresentationFormat>
  <Paragraphs>173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 # 01</vt:lpstr>
      <vt:lpstr>Software Engineering and Formal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mamoona khalid</dc:creator>
  <cp:lastModifiedBy>Fariha Khan</cp:lastModifiedBy>
  <cp:revision>355</cp:revision>
  <dcterms:created xsi:type="dcterms:W3CDTF">2018-02-02T11:16:44Z</dcterms:created>
  <dcterms:modified xsi:type="dcterms:W3CDTF">2021-03-04T06:16:42Z</dcterms:modified>
</cp:coreProperties>
</file>