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notesMasterIdLst>
    <p:notesMasterId r:id="rId12"/>
  </p:notesMasterIdLst>
  <p:sldIdLst>
    <p:sldId id="256" r:id="rId2"/>
    <p:sldId id="316" r:id="rId3"/>
    <p:sldId id="306" r:id="rId4"/>
    <p:sldId id="313" r:id="rId5"/>
    <p:sldId id="308" r:id="rId6"/>
    <p:sldId id="309" r:id="rId7"/>
    <p:sldId id="311" r:id="rId8"/>
    <p:sldId id="314" r:id="rId9"/>
    <p:sldId id="315" r:id="rId10"/>
    <p:sldId id="31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9F"/>
    <a:srgbClr val="0551C8"/>
    <a:srgbClr val="004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2280" autoAdjust="0"/>
  </p:normalViewPr>
  <p:slideViewPr>
    <p:cSldViewPr snapToGrid="0">
      <p:cViewPr varScale="1">
        <p:scale>
          <a:sx n="70" d="100"/>
          <a:sy n="70" d="100"/>
        </p:scale>
        <p:origin x="-79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571DC-27FD-4D58-BCDA-E7D8371D7DF0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4D0CB-D74F-401D-8920-B97451EC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66102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3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83923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6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7968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2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2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6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D43D0-A006-4F5B-9585-9B625C75117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5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alk:Table_of_mathematical_symbols#%E2%8A%95_Overriding_un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8449" y="4919682"/>
            <a:ext cx="11151943" cy="81511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Lecture # 03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8449" y="5601448"/>
            <a:ext cx="11341205" cy="54016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From prose to </a:t>
            </a:r>
            <a:r>
              <a:rPr lang="en-US" sz="3200" dirty="0" smtClean="0"/>
              <a:t>Z - </a:t>
            </a:r>
            <a:r>
              <a:rPr lang="en-US" sz="3200" dirty="0"/>
              <a:t>progression from informal to formal descriptions</a:t>
            </a:r>
          </a:p>
        </p:txBody>
      </p:sp>
    </p:spTree>
    <p:extLst>
      <p:ext uri="{BB962C8B-B14F-4D97-AF65-F5344CB8AC3E}">
        <p14:creationId xmlns:p14="http://schemas.microsoft.com/office/powerpoint/2010/main" val="26504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 </a:t>
            </a:r>
            <a:r>
              <a:rPr lang="en-US" dirty="0"/>
              <a:t>(pronounced </a:t>
            </a:r>
            <a:r>
              <a:rPr lang="en-US" i="1" dirty="0"/>
              <a:t>zed</a:t>
            </a:r>
            <a:r>
              <a:rPr lang="en-US" dirty="0"/>
              <a:t>) is a set of conventions for presenting mathematical text, chosen to make it convenient to use simple mathematics to describe computing systems</a:t>
            </a:r>
            <a:r>
              <a:rPr lang="en-US"/>
              <a:t>. </a:t>
            </a:r>
          </a:p>
          <a:p>
            <a:r>
              <a:rPr lang="en-US" smtClean="0"/>
              <a:t>I </a:t>
            </a:r>
            <a:r>
              <a:rPr lang="en-US" dirty="0"/>
              <a:t>say computing </a:t>
            </a:r>
            <a:r>
              <a:rPr lang="en-US" i="1" dirty="0"/>
              <a:t>systems</a:t>
            </a:r>
            <a:r>
              <a:rPr lang="en-US" dirty="0"/>
              <a:t> because Z has been used to model hardware as well as software.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What is Z?</a:t>
            </a:r>
          </a:p>
        </p:txBody>
      </p:sp>
    </p:spTree>
    <p:extLst>
      <p:ext uri="{BB962C8B-B14F-4D97-AF65-F5344CB8AC3E}">
        <p14:creationId xmlns:p14="http://schemas.microsoft.com/office/powerpoint/2010/main" val="26179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772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libri Light" pitchFamily="34" charset="0"/>
                <a:cs typeface="Calibri Light" pitchFamily="34" charset="0"/>
              </a:rPr>
              <a:t>A specification is formal if it is expressed in a language made of three components: </a:t>
            </a:r>
            <a:endParaRPr lang="en-US" sz="3200" dirty="0" smtClean="0">
              <a:latin typeface="Calibri Light" pitchFamily="34" charset="0"/>
              <a:cs typeface="Calibri Light" pitchFamily="34" charset="0"/>
            </a:endParaRPr>
          </a:p>
          <a:p>
            <a:pPr marL="457200" lvl="1" indent="0">
              <a:buNone/>
            </a:pPr>
            <a:r>
              <a:rPr lang="en-US" sz="2800" b="1" dirty="0" smtClean="0">
                <a:latin typeface="Calibri Light" pitchFamily="34" charset="0"/>
                <a:cs typeface="Calibri Light" pitchFamily="34" charset="0"/>
              </a:rPr>
              <a:t>i</a:t>
            </a:r>
            <a:r>
              <a:rPr lang="en-US" sz="2800" b="1" dirty="0">
                <a:latin typeface="Calibri Light" pitchFamily="34" charset="0"/>
                <a:cs typeface="Calibri Light" pitchFamily="34" charset="0"/>
              </a:rPr>
              <a:t>. Syntax </a:t>
            </a:r>
            <a:endParaRPr lang="en-US" sz="2800" b="1" dirty="0" smtClean="0">
              <a:latin typeface="Calibri Light" pitchFamily="34" charset="0"/>
              <a:cs typeface="Calibri Light" pitchFamily="34" charset="0"/>
            </a:endParaRPr>
          </a:p>
          <a:p>
            <a:pPr lvl="2"/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rules </a:t>
            </a:r>
            <a:r>
              <a:rPr lang="en-US" sz="2400" dirty="0">
                <a:latin typeface="Calibri Light" pitchFamily="34" charset="0"/>
                <a:cs typeface="Calibri Light" pitchFamily="34" charset="0"/>
              </a:rPr>
              <a:t>for determining the grammatical well-</a:t>
            </a:r>
            <a:r>
              <a:rPr lang="en-US" sz="2400" dirty="0" err="1">
                <a:latin typeface="Calibri Light" pitchFamily="34" charset="0"/>
                <a:cs typeface="Calibri Light" pitchFamily="34" charset="0"/>
              </a:rPr>
              <a:t>formedness</a:t>
            </a:r>
            <a:r>
              <a:rPr lang="en-US" sz="2400" dirty="0">
                <a:latin typeface="Calibri Light" pitchFamily="34" charset="0"/>
                <a:cs typeface="Calibri Light" pitchFamily="34" charset="0"/>
              </a:rPr>
              <a:t> of sentences </a:t>
            </a:r>
            <a:endParaRPr lang="en-US" sz="2400" dirty="0" smtClean="0">
              <a:latin typeface="Calibri Light" pitchFamily="34" charset="0"/>
              <a:cs typeface="Calibri Light" pitchFamily="34" charset="0"/>
            </a:endParaRPr>
          </a:p>
          <a:p>
            <a:pPr marL="457200" lvl="1" indent="0">
              <a:buNone/>
            </a:pPr>
            <a:r>
              <a:rPr lang="en-US" sz="2800" b="1" dirty="0" smtClean="0">
                <a:latin typeface="Calibri Light" pitchFamily="34" charset="0"/>
                <a:cs typeface="Calibri Light" pitchFamily="34" charset="0"/>
              </a:rPr>
              <a:t>ii</a:t>
            </a:r>
            <a:r>
              <a:rPr lang="en-US" sz="2800" b="1" dirty="0">
                <a:latin typeface="Calibri Light" pitchFamily="34" charset="0"/>
                <a:cs typeface="Calibri Light" pitchFamily="34" charset="0"/>
              </a:rPr>
              <a:t>. Semantics </a:t>
            </a:r>
            <a:endParaRPr lang="en-US" sz="2800" b="1" dirty="0" smtClean="0">
              <a:latin typeface="Calibri Light" pitchFamily="34" charset="0"/>
              <a:cs typeface="Calibri Light" pitchFamily="34" charset="0"/>
            </a:endParaRPr>
          </a:p>
          <a:p>
            <a:pPr lvl="2"/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rules </a:t>
            </a:r>
            <a:r>
              <a:rPr lang="en-US" sz="2400" dirty="0">
                <a:latin typeface="Calibri Light" pitchFamily="34" charset="0"/>
                <a:cs typeface="Calibri Light" pitchFamily="34" charset="0"/>
              </a:rPr>
              <a:t>for interpreting sentences in a precise, meaningful way within the domain considered. </a:t>
            </a:r>
            <a:endParaRPr lang="en-US" sz="2400" dirty="0" smtClean="0">
              <a:latin typeface="Calibri Light" pitchFamily="34" charset="0"/>
              <a:cs typeface="Calibri Light" pitchFamily="34" charset="0"/>
            </a:endParaRPr>
          </a:p>
          <a:p>
            <a:pPr marL="457200" lvl="1" indent="0">
              <a:buNone/>
            </a:pPr>
            <a:r>
              <a:rPr lang="en-US" sz="2800" b="1" dirty="0" smtClean="0">
                <a:latin typeface="Calibri Light" pitchFamily="34" charset="0"/>
                <a:cs typeface="Calibri Light" pitchFamily="34" charset="0"/>
              </a:rPr>
              <a:t>iii</a:t>
            </a:r>
            <a:r>
              <a:rPr lang="en-US" sz="2800" b="1" dirty="0">
                <a:latin typeface="Calibri Light" pitchFamily="34" charset="0"/>
                <a:cs typeface="Calibri Light" pitchFamily="34" charset="0"/>
              </a:rPr>
              <a:t>. Proof theory </a:t>
            </a:r>
            <a:endParaRPr lang="en-US" sz="2800" b="1" dirty="0" smtClean="0">
              <a:latin typeface="Calibri Light" pitchFamily="34" charset="0"/>
              <a:cs typeface="Calibri Light" pitchFamily="34" charset="0"/>
            </a:endParaRPr>
          </a:p>
          <a:p>
            <a:pPr lvl="2"/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rules </a:t>
            </a:r>
            <a:r>
              <a:rPr lang="en-US" sz="2400" dirty="0">
                <a:latin typeface="Calibri Light" pitchFamily="34" charset="0"/>
                <a:cs typeface="Calibri Light" pitchFamily="34" charset="0"/>
              </a:rPr>
              <a:t>for inferring useful information from the specification . </a:t>
            </a:r>
            <a:endParaRPr lang="en-US" sz="2400" dirty="0" smtClean="0">
              <a:latin typeface="Calibri Light" pitchFamily="34" charset="0"/>
              <a:cs typeface="Calibri Light" pitchFamily="34" charset="0"/>
            </a:endParaRPr>
          </a:p>
          <a:p>
            <a:pPr lvl="2"/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This </a:t>
            </a:r>
            <a:r>
              <a:rPr lang="en-US" sz="2400" dirty="0">
                <a:latin typeface="Calibri Light" pitchFamily="34" charset="0"/>
                <a:cs typeface="Calibri Light" pitchFamily="34" charset="0"/>
              </a:rPr>
              <a:t>component provides the basis for automated analysis of the specification.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Components of Formal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97495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48204"/>
            <a:ext cx="6586182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 Light" pitchFamily="34" charset="0"/>
                <a:cs typeface="Calibri Light" pitchFamily="34" charset="0"/>
              </a:rPr>
              <a:t>A purpose of control 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program for the therapist's 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console, on 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a radiation therapy 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machine, is to 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help ensure that patients are treated correctly, as directed by their 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prescriptions.</a:t>
            </a:r>
          </a:p>
          <a:p>
            <a:r>
              <a:rPr lang="en-US" dirty="0" smtClean="0">
                <a:latin typeface="Calibri Light" pitchFamily="34" charset="0"/>
                <a:cs typeface="Calibri Light" pitchFamily="34" charset="0"/>
              </a:rPr>
              <a:t>The 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console program ensures that the radiation beam can only turn on when the correct settings have been achieved.</a:t>
            </a:r>
          </a:p>
          <a:p>
            <a:endParaRPr lang="en-US" dirty="0" smtClean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9218" name="Picture 2" descr="Therac-25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598" y="1523999"/>
            <a:ext cx="3648503" cy="27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Therapy control </a:t>
            </a:r>
            <a:r>
              <a:rPr lang="en-US" sz="4000" dirty="0" smtClean="0">
                <a:solidFill>
                  <a:schemeClr val="bg1"/>
                </a:solidFill>
              </a:rPr>
              <a:t>console- </a:t>
            </a:r>
            <a:r>
              <a:rPr lang="en-US" sz="4000" dirty="0">
                <a:solidFill>
                  <a:schemeClr val="bg1"/>
                </a:solidFill>
              </a:rPr>
              <a:t>Informal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6685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818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alibri Light" pitchFamily="34" charset="0"/>
                <a:cs typeface="Calibri Light" pitchFamily="34" charset="0"/>
              </a:rPr>
              <a:t>The 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treatment console computer stores a database of prescriptions for many patients. Each patient's prescription usually includes </a:t>
            </a:r>
            <a:r>
              <a:rPr lang="en-US" b="1" dirty="0">
                <a:latin typeface="Calibri Light" pitchFamily="34" charset="0"/>
                <a:cs typeface="Calibri Light" pitchFamily="34" charset="0"/>
              </a:rPr>
              <a:t>several different beam configurations called fields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. Each field is defined by many machine settings</a:t>
            </a:r>
          </a:p>
          <a:p>
            <a:r>
              <a:rPr lang="en-US" dirty="0">
                <a:latin typeface="Calibri Light" pitchFamily="34" charset="0"/>
                <a:cs typeface="Calibri Light" pitchFamily="34" charset="0"/>
              </a:rPr>
              <a:t>The therapist operates the control program at an ordinary workstation, selecting different console operations by pressing 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labeled 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function keys (Figure 6.2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)</a:t>
            </a:r>
          </a:p>
          <a:p>
            <a:r>
              <a:rPr lang="en-US" dirty="0">
                <a:latin typeface="Calibri Light" pitchFamily="34" charset="0"/>
                <a:cs typeface="Calibri Light" pitchFamily="34" charset="0"/>
              </a:rPr>
              <a:t>The therapist actually turns the radiation beam on and off by pressing buttons on a separate control panel. These buttons act on directly the therapy machine through nonprogrammable hard-wired 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controls.</a:t>
            </a:r>
            <a:endParaRPr lang="en-US" dirty="0">
              <a:latin typeface="Calibri Light" pitchFamily="34" charset="0"/>
              <a:cs typeface="Calibri Light" pitchFamily="34" charset="0"/>
            </a:endParaRPr>
          </a:p>
          <a:p>
            <a:endParaRPr lang="en-US" dirty="0">
              <a:latin typeface="Calibri Light" pitchFamily="34" charset="0"/>
              <a:cs typeface="Calibri Light" pitchFamily="34" charset="0"/>
            </a:endParaRPr>
          </a:p>
          <a:p>
            <a:endParaRPr lang="en-US" dirty="0">
              <a:latin typeface="Calibri Light" pitchFamily="34" charset="0"/>
              <a:cs typeface="Calibri Light" pitchFamily="34" charset="0"/>
            </a:endParaRPr>
          </a:p>
          <a:p>
            <a:endParaRPr lang="en-US" dirty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166" y="1710518"/>
            <a:ext cx="3574647" cy="430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Therapy control </a:t>
            </a:r>
            <a:r>
              <a:rPr lang="en-US" sz="4000" dirty="0" smtClean="0">
                <a:solidFill>
                  <a:schemeClr val="bg1"/>
                </a:solidFill>
              </a:rPr>
              <a:t>console -  </a:t>
            </a:r>
            <a:r>
              <a:rPr lang="en-US" sz="4000" dirty="0">
                <a:solidFill>
                  <a:schemeClr val="bg1"/>
                </a:solidFill>
              </a:rPr>
              <a:t>Informal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382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032"/>
            <a:ext cx="539882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 Light" pitchFamily="34" charset="0"/>
                <a:cs typeface="Calibri Light" pitchFamily="34" charset="0"/>
              </a:rPr>
              <a:t>We 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can draw a </a:t>
            </a:r>
            <a:r>
              <a:rPr lang="en-US" i="1" dirty="0">
                <a:latin typeface="Calibri Light" pitchFamily="34" charset="0"/>
                <a:cs typeface="Calibri Light" pitchFamily="34" charset="0"/>
              </a:rPr>
              <a:t>state transition diagram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.</a:t>
            </a:r>
          </a:p>
          <a:p>
            <a:pPr lvl="1"/>
            <a:r>
              <a:rPr lang="en-US" dirty="0">
                <a:latin typeface="Calibri Light" pitchFamily="34" charset="0"/>
                <a:cs typeface="Calibri Light" pitchFamily="34" charset="0"/>
              </a:rPr>
              <a:t>States are indicated by 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bubbles</a:t>
            </a:r>
          </a:p>
          <a:p>
            <a:pPr lvl="1"/>
            <a:r>
              <a:rPr lang="en-US" dirty="0" smtClean="0">
                <a:latin typeface="Calibri Light" pitchFamily="34" charset="0"/>
                <a:cs typeface="Calibri Light" pitchFamily="34" charset="0"/>
              </a:rPr>
              <a:t>Transitions 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between states by 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arrows.</a:t>
            </a:r>
          </a:p>
          <a:p>
            <a:pPr lvl="1"/>
            <a:r>
              <a:rPr lang="en-US" dirty="0" smtClean="0">
                <a:latin typeface="Calibri Light" pitchFamily="34" charset="0"/>
                <a:cs typeface="Calibri Light" pitchFamily="34" charset="0"/>
              </a:rPr>
              <a:t>The 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arrows are 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labeled 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with the events that cause state 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transitions.</a:t>
            </a:r>
          </a:p>
          <a:p>
            <a:pPr lvl="1"/>
            <a:r>
              <a:rPr lang="en-US" dirty="0" smtClean="0">
                <a:latin typeface="Calibri Light" pitchFamily="34" charset="0"/>
                <a:cs typeface="Calibri Light" pitchFamily="34" charset="0"/>
              </a:rPr>
              <a:t>Thus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, in the </a:t>
            </a:r>
            <a:r>
              <a:rPr lang="en-US" b="1" dirty="0">
                <a:latin typeface="Calibri Light" pitchFamily="34" charset="0"/>
                <a:cs typeface="Calibri Light" pitchFamily="34" charset="0"/>
              </a:rPr>
              <a:t>PATIENTS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 state pressing the </a:t>
            </a:r>
            <a:r>
              <a:rPr lang="en-US" b="1" dirty="0">
                <a:latin typeface="Calibri Light" pitchFamily="34" charset="0"/>
                <a:cs typeface="Calibri Light" pitchFamily="34" charset="0"/>
              </a:rPr>
              <a:t>ENTER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 key causes a transition to the </a:t>
            </a:r>
            <a:r>
              <a:rPr lang="en-US" b="1" dirty="0">
                <a:latin typeface="Calibri Light" pitchFamily="34" charset="0"/>
                <a:cs typeface="Calibri Light" pitchFamily="34" charset="0"/>
              </a:rPr>
              <a:t>FIELDS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 state, but in the </a:t>
            </a:r>
            <a:r>
              <a:rPr lang="en-US" b="1" dirty="0">
                <a:latin typeface="Calibri Light" pitchFamily="34" charset="0"/>
                <a:cs typeface="Calibri Light" pitchFamily="34" charset="0"/>
              </a:rPr>
              <a:t>FIELDS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 state pressing </a:t>
            </a:r>
            <a:r>
              <a:rPr lang="en-US" b="1" dirty="0">
                <a:latin typeface="Calibri Light" pitchFamily="34" charset="0"/>
                <a:cs typeface="Calibri Light" pitchFamily="34" charset="0"/>
              </a:rPr>
              <a:t>ENTER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 gets you to </a:t>
            </a:r>
            <a:r>
              <a:rPr lang="en-US" b="1" dirty="0">
                <a:latin typeface="Calibri Light" pitchFamily="34" charset="0"/>
                <a:cs typeface="Calibri Light" pitchFamily="34" charset="0"/>
              </a:rPr>
              <a:t>SETUP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.</a:t>
            </a:r>
          </a:p>
          <a:p>
            <a:pPr lvl="1"/>
            <a:r>
              <a:rPr lang="en-US" dirty="0">
                <a:latin typeface="Calibri Light" pitchFamily="34" charset="0"/>
                <a:cs typeface="Calibri Light" pitchFamily="34" charset="0"/>
              </a:rPr>
              <a:t>We can trace all possible treatment sequences by following the arrows around the diagram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.</a:t>
            </a:r>
            <a:endParaRPr lang="en-US" dirty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027" y="1576032"/>
            <a:ext cx="579120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Therapy control </a:t>
            </a:r>
            <a:r>
              <a:rPr lang="en-US" sz="4000" dirty="0" smtClean="0">
                <a:solidFill>
                  <a:schemeClr val="bg1"/>
                </a:solidFill>
              </a:rPr>
              <a:t>console - </a:t>
            </a:r>
            <a:r>
              <a:rPr lang="en-US" sz="4000" dirty="0">
                <a:solidFill>
                  <a:schemeClr val="bg1"/>
                </a:solidFill>
              </a:rPr>
              <a:t>State transition </a:t>
            </a:r>
            <a:r>
              <a:rPr lang="en-US" sz="4000" dirty="0" smtClean="0">
                <a:solidFill>
                  <a:schemeClr val="bg1"/>
                </a:solidFill>
              </a:rPr>
              <a:t>diagram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52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State transition table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856" y="3835198"/>
            <a:ext cx="11500513" cy="2935269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This </a:t>
            </a:r>
            <a:r>
              <a:rPr lang="en-US" sz="2400" dirty="0">
                <a:latin typeface="Calibri Light" pitchFamily="34" charset="0"/>
                <a:cs typeface="Calibri Light" pitchFamily="34" charset="0"/>
              </a:rPr>
              <a:t>table is a bit more explicit than the state transition diagram because it makes it clear when events are ignored. </a:t>
            </a:r>
            <a:endParaRPr lang="en-US" sz="2400" dirty="0" smtClean="0">
              <a:latin typeface="Calibri Light" pitchFamily="34" charset="0"/>
              <a:cs typeface="Calibri Light" pitchFamily="34" charset="0"/>
            </a:endParaRPr>
          </a:p>
          <a:p>
            <a:pPr marL="285750" indent="-285750"/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For </a:t>
            </a:r>
            <a:r>
              <a:rPr lang="en-US" sz="2400" dirty="0">
                <a:latin typeface="Calibri Light" pitchFamily="34" charset="0"/>
                <a:cs typeface="Calibri Light" pitchFamily="34" charset="0"/>
              </a:rPr>
              <a:t>example, pressing the </a:t>
            </a:r>
            <a:r>
              <a:rPr lang="en-US" sz="2400" b="1" dirty="0">
                <a:latin typeface="Calibri Light" pitchFamily="34" charset="0"/>
                <a:cs typeface="Calibri Light" pitchFamily="34" charset="0"/>
              </a:rPr>
              <a:t>SELECT PATIENT</a:t>
            </a:r>
            <a:r>
              <a:rPr lang="en-US" sz="2400" dirty="0">
                <a:latin typeface="Calibri Light" pitchFamily="34" charset="0"/>
                <a:cs typeface="Calibri Light" pitchFamily="34" charset="0"/>
              </a:rPr>
              <a:t> key in the </a:t>
            </a:r>
            <a:r>
              <a:rPr lang="en-US" sz="2400" b="1" dirty="0">
                <a:latin typeface="Calibri Light" pitchFamily="34" charset="0"/>
                <a:cs typeface="Calibri Light" pitchFamily="34" charset="0"/>
              </a:rPr>
              <a:t>BEAM ON</a:t>
            </a:r>
            <a:r>
              <a:rPr lang="en-US" sz="2400" dirty="0">
                <a:latin typeface="Calibri Light" pitchFamily="34" charset="0"/>
                <a:cs typeface="Calibri Light" pitchFamily="34" charset="0"/>
              </a:rPr>
              <a:t> mode has no effect (causes no state change); this is indicated by the hyphen </a:t>
            </a:r>
            <a:r>
              <a:rPr lang="en-US" sz="2400" b="1" dirty="0">
                <a:latin typeface="Calibri Light" pitchFamily="34" charset="0"/>
                <a:cs typeface="Calibri Light" pitchFamily="34" charset="0"/>
              </a:rPr>
              <a:t>---</a:t>
            </a:r>
            <a:r>
              <a:rPr lang="en-US" sz="2400" dirty="0">
                <a:latin typeface="Calibri Light" pitchFamily="34" charset="0"/>
                <a:cs typeface="Calibri Light" pitchFamily="34" charset="0"/>
              </a:rPr>
              <a:t> in the 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table.</a:t>
            </a:r>
          </a:p>
          <a:p>
            <a:pPr marL="285750" indent="-285750"/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Including </a:t>
            </a:r>
            <a:r>
              <a:rPr lang="en-US" sz="2400" dirty="0">
                <a:latin typeface="Calibri Light" pitchFamily="34" charset="0"/>
                <a:cs typeface="Calibri Light" pitchFamily="34" charset="0"/>
              </a:rPr>
              <a:t>all of these in the diagram would make it too cluttered. </a:t>
            </a:r>
            <a:endParaRPr lang="en-US" sz="2400" dirty="0" smtClean="0">
              <a:latin typeface="Calibri Light" pitchFamily="34" charset="0"/>
              <a:cs typeface="Calibri Light" pitchFamily="34" charset="0"/>
            </a:endParaRPr>
          </a:p>
          <a:p>
            <a:pPr marL="285750" indent="-285750"/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As </a:t>
            </a:r>
            <a:r>
              <a:rPr lang="en-US" sz="2400" dirty="0">
                <a:latin typeface="Calibri Light" pitchFamily="34" charset="0"/>
                <a:cs typeface="Calibri Light" pitchFamily="34" charset="0"/>
              </a:rPr>
              <a:t>notations grow more formal, they become more explicit and rely less on unwritten assumptions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.</a:t>
            </a:r>
            <a:endParaRPr lang="en-US" dirty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943" y="986972"/>
            <a:ext cx="6055057" cy="256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3857" y="1202651"/>
            <a:ext cx="6096000" cy="26756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itchFamily="34" charset="0"/>
                <a:cs typeface="Calibri Light" pitchFamily="34" charset="0"/>
              </a:rPr>
              <a:t>The state transition diagram is a picture of our state machine model.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itchFamily="34" charset="0"/>
                <a:cs typeface="Calibri Light" pitchFamily="34" charset="0"/>
              </a:rPr>
              <a:t>Here is the state transition table. </a:t>
            </a:r>
            <a:endParaRPr lang="en-US" sz="2400" dirty="0" smtClean="0">
              <a:latin typeface="Calibri Light" pitchFamily="34" charset="0"/>
              <a:cs typeface="Calibri Light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Entries </a:t>
            </a:r>
            <a:r>
              <a:rPr lang="en-US" sz="2400" dirty="0">
                <a:latin typeface="Calibri Light" pitchFamily="34" charset="0"/>
                <a:cs typeface="Calibri Light" pitchFamily="34" charset="0"/>
              </a:rPr>
              <a:t>in the table indicate the </a:t>
            </a:r>
            <a:r>
              <a:rPr lang="en-US" sz="2400" b="1" dirty="0">
                <a:solidFill>
                  <a:srgbClr val="C00000"/>
                </a:solidFill>
                <a:latin typeface="Calibri Light" pitchFamily="34" charset="0"/>
                <a:cs typeface="Calibri Light" pitchFamily="34" charset="0"/>
              </a:rPr>
              <a:t>next state </a:t>
            </a:r>
            <a:r>
              <a:rPr lang="en-US" sz="2400" dirty="0">
                <a:latin typeface="Calibri Light" pitchFamily="34" charset="0"/>
                <a:cs typeface="Calibri Light" pitchFamily="34" charset="0"/>
              </a:rPr>
              <a:t>that is reached when </a:t>
            </a:r>
            <a:r>
              <a:rPr lang="en-US" sz="2400" dirty="0">
                <a:solidFill>
                  <a:srgbClr val="C00000"/>
                </a:solidFill>
                <a:latin typeface="Calibri Light" pitchFamily="34" charset="0"/>
                <a:cs typeface="Calibri Light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alibri Light" pitchFamily="34" charset="0"/>
                <a:cs typeface="Calibri Light" pitchFamily="34" charset="0"/>
              </a:rPr>
              <a:t>event</a:t>
            </a:r>
            <a:r>
              <a:rPr lang="en-US" sz="2400" dirty="0">
                <a:solidFill>
                  <a:srgbClr val="C00000"/>
                </a:solidFill>
                <a:latin typeface="Calibri Light" pitchFamily="34" charset="0"/>
                <a:cs typeface="Calibri Light" pitchFamily="34" charset="0"/>
              </a:rPr>
              <a:t> indicated by the column heading</a:t>
            </a:r>
            <a:r>
              <a:rPr lang="en-US" sz="2400" dirty="0">
                <a:latin typeface="Calibri Light" pitchFamily="34" charset="0"/>
                <a:cs typeface="Calibri Light" pitchFamily="34" charset="0"/>
              </a:rPr>
              <a:t> occurs </a:t>
            </a:r>
            <a:r>
              <a:rPr lang="en-US" sz="2400" dirty="0">
                <a:solidFill>
                  <a:srgbClr val="C00000"/>
                </a:solidFill>
                <a:latin typeface="Calibri Light" pitchFamily="34" charset="0"/>
                <a:cs typeface="Calibri Light" pitchFamily="34" charset="0"/>
              </a:rPr>
              <a:t>during the </a:t>
            </a:r>
            <a:r>
              <a:rPr lang="en-US" sz="2400" b="1" dirty="0">
                <a:solidFill>
                  <a:srgbClr val="C00000"/>
                </a:solidFill>
                <a:latin typeface="Calibri Light" pitchFamily="34" charset="0"/>
                <a:cs typeface="Calibri Light" pitchFamily="34" charset="0"/>
              </a:rPr>
              <a:t>state</a:t>
            </a:r>
            <a:r>
              <a:rPr lang="en-US" sz="2400" dirty="0">
                <a:solidFill>
                  <a:srgbClr val="C00000"/>
                </a:solidFill>
                <a:latin typeface="Calibri Light" pitchFamily="34" charset="0"/>
                <a:cs typeface="Calibri Light" pitchFamily="34" charset="0"/>
              </a:rPr>
              <a:t> indicated by the row heading.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79143" y="15341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Therapy control </a:t>
            </a:r>
            <a:r>
              <a:rPr lang="en-US" sz="4000" dirty="0" smtClean="0">
                <a:solidFill>
                  <a:schemeClr val="bg1"/>
                </a:solidFill>
              </a:rPr>
              <a:t>console - </a:t>
            </a:r>
            <a:r>
              <a:rPr lang="en-US" sz="4000" dirty="0">
                <a:solidFill>
                  <a:schemeClr val="bg1"/>
                </a:solidFill>
              </a:rPr>
              <a:t>State transition </a:t>
            </a:r>
            <a:r>
              <a:rPr lang="en-US" sz="4000" dirty="0" smtClean="0">
                <a:solidFill>
                  <a:schemeClr val="bg1"/>
                </a:solidFill>
              </a:rPr>
              <a:t>table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17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17" y="1205336"/>
            <a:ext cx="3202389" cy="299169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 Light" pitchFamily="34" charset="0"/>
                <a:cs typeface="Calibri Light" pitchFamily="34" charset="0"/>
              </a:rPr>
              <a:t>Finally, we express the state machine model in Z. </a:t>
            </a:r>
          </a:p>
          <a:p>
            <a:r>
              <a:rPr lang="en-US" sz="2400" dirty="0">
                <a:latin typeface="Calibri Light" pitchFamily="34" charset="0"/>
                <a:cs typeface="Calibri Light" pitchFamily="34" charset="0"/>
              </a:rPr>
              <a:t>Don't worry about the details of the notation for now.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845" y="986972"/>
            <a:ext cx="8584155" cy="5871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Therapy control </a:t>
            </a:r>
            <a:r>
              <a:rPr lang="en-US" sz="4000" dirty="0" smtClean="0">
                <a:solidFill>
                  <a:schemeClr val="bg1"/>
                </a:solidFill>
              </a:rPr>
              <a:t>console – Z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018" y="3569902"/>
            <a:ext cx="3330054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This example already illustrates two of the most powerful concepts in formal methods: </a:t>
            </a:r>
            <a:r>
              <a:rPr lang="en-US" dirty="0">
                <a:solidFill>
                  <a:schemeClr val="tx1"/>
                </a:solidFill>
              </a:rPr>
              <a:t>using compact symbolic expressions </a:t>
            </a:r>
            <a:r>
              <a:rPr lang="en-US" dirty="0"/>
              <a:t>to represent lots of cases in a little space, and </a:t>
            </a:r>
            <a:r>
              <a:rPr lang="en-US" dirty="0">
                <a:solidFill>
                  <a:schemeClr val="tx1"/>
                </a:solidFill>
              </a:rPr>
              <a:t>using operators</a:t>
            </a:r>
            <a:r>
              <a:rPr lang="en-US" dirty="0"/>
              <a:t> to build up complex formulas from simpler ones.</a:t>
            </a:r>
          </a:p>
        </p:txBody>
      </p:sp>
    </p:spTree>
    <p:extLst>
      <p:ext uri="{BB962C8B-B14F-4D97-AF65-F5344CB8AC3E}">
        <p14:creationId xmlns:p14="http://schemas.microsoft.com/office/powerpoint/2010/main" val="190894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22" y="130224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 pitchFamily="34" charset="0"/>
                <a:cs typeface="Calibri Light" pitchFamily="34" charset="0"/>
              </a:rPr>
              <a:t>For example, the expression (</a:t>
            </a:r>
            <a:r>
              <a:rPr lang="en-US" dirty="0" err="1">
                <a:latin typeface="Calibri Light" pitchFamily="34" charset="0"/>
                <a:cs typeface="Calibri Light" pitchFamily="34" charset="0"/>
              </a:rPr>
              <a:t>patients,enter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) ↦ 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fields 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corresponds to the single transition in the first row of the table: when the patients screen is displayed, pressing enter displays the fields screen. </a:t>
            </a:r>
            <a:endParaRPr lang="en-US" dirty="0" smtClean="0">
              <a:latin typeface="Calibri Light" pitchFamily="34" charset="0"/>
              <a:cs typeface="Calibri Light" pitchFamily="34" charset="0"/>
            </a:endParaRPr>
          </a:p>
          <a:p>
            <a:r>
              <a:rPr lang="en-US" dirty="0" smtClean="0">
                <a:latin typeface="Calibri Light" pitchFamily="34" charset="0"/>
                <a:cs typeface="Calibri Light" pitchFamily="34" charset="0"/>
              </a:rPr>
              <a:t>Likewise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, (fields, </a:t>
            </a:r>
            <a:r>
              <a:rPr lang="en-US" dirty="0" err="1">
                <a:latin typeface="Calibri Light" pitchFamily="34" charset="0"/>
                <a:cs typeface="Calibri Light" pitchFamily="34" charset="0"/>
              </a:rPr>
              <a:t>select_patient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) ↦ 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patients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,(fields, enter) ↦ 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setup 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represents the two transitions in the second row of the table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..</a:t>
            </a:r>
          </a:p>
          <a:p>
            <a:r>
              <a:rPr lang="en-US" dirty="0">
                <a:latin typeface="Calibri Light" pitchFamily="34" charset="0"/>
                <a:cs typeface="Calibri Light" pitchFamily="34" charset="0"/>
              </a:rPr>
              <a:t>This is the most 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explicit 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version yet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.</a:t>
            </a:r>
          </a:p>
          <a:p>
            <a:endParaRPr lang="en-US" dirty="0" smtClean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Therapy control </a:t>
            </a:r>
            <a:r>
              <a:rPr lang="en-US" sz="4000" dirty="0" smtClean="0">
                <a:solidFill>
                  <a:schemeClr val="bg1"/>
                </a:solidFill>
              </a:rPr>
              <a:t>console – Z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463" y="4312693"/>
            <a:ext cx="5731353" cy="2408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351463" y="3414552"/>
            <a:ext cx="5669075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alibri Light" pitchFamily="34" charset="0"/>
                <a:cs typeface="Calibri Light" pitchFamily="34" charset="0"/>
              </a:rPr>
              <a:t>State 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transition tables are often very sparse: most of the entries are empty "nothing changes" cells that make the tables large and difficult to read. </a:t>
            </a:r>
          </a:p>
        </p:txBody>
      </p:sp>
    </p:spTree>
    <p:extLst>
      <p:ext uri="{BB962C8B-B14F-4D97-AF65-F5344CB8AC3E}">
        <p14:creationId xmlns:p14="http://schemas.microsoft.com/office/powerpoint/2010/main" val="246815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96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itchFamily="34" charset="0"/>
                <a:cs typeface="Calibri Light" pitchFamily="34" charset="0"/>
              </a:rPr>
              <a:t>In Z we don't have to enumerate all the </a:t>
            </a:r>
            <a:r>
              <a:rPr lang="en-US" dirty="0" err="1">
                <a:latin typeface="Calibri Light" pitchFamily="34" charset="0"/>
                <a:cs typeface="Calibri Light" pitchFamily="34" charset="0"/>
              </a:rPr>
              <a:t>no_change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 transitions as we did in the table --- we can do it symbolically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;</a:t>
            </a:r>
          </a:p>
          <a:p>
            <a:r>
              <a:rPr lang="en-US" dirty="0">
                <a:latin typeface="Calibri Light" pitchFamily="34" charset="0"/>
                <a:cs typeface="Calibri Light" pitchFamily="34" charset="0"/>
              </a:rPr>
              <a:t> </a:t>
            </a:r>
            <a:r>
              <a:rPr lang="en-US" dirty="0" err="1">
                <a:latin typeface="Calibri Light" pitchFamily="34" charset="0"/>
                <a:cs typeface="Calibri Light" pitchFamily="34" charset="0"/>
              </a:rPr>
              <a:t>no_change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 is actually a state machine that does nothing. </a:t>
            </a:r>
            <a:endParaRPr lang="en-US" dirty="0" smtClean="0">
              <a:latin typeface="Calibri Light" pitchFamily="34" charset="0"/>
              <a:cs typeface="Calibri Light" pitchFamily="34" charset="0"/>
            </a:endParaRPr>
          </a:p>
          <a:p>
            <a:r>
              <a:rPr lang="en-US" dirty="0" smtClean="0">
                <a:latin typeface="Calibri Light" pitchFamily="34" charset="0"/>
                <a:cs typeface="Calibri Light" pitchFamily="34" charset="0"/>
              </a:rPr>
              <a:t>We 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define a second machine, transitions, that includes only the transitions where something actually happens. </a:t>
            </a:r>
            <a:endParaRPr lang="en-US" dirty="0" smtClean="0">
              <a:latin typeface="Calibri Light" pitchFamily="34" charset="0"/>
              <a:cs typeface="Calibri Light" pitchFamily="34" charset="0"/>
            </a:endParaRPr>
          </a:p>
          <a:p>
            <a:r>
              <a:rPr lang="en-US" dirty="0" smtClean="0">
                <a:latin typeface="Calibri Light" pitchFamily="34" charset="0"/>
                <a:cs typeface="Calibri Light" pitchFamily="34" charset="0"/>
              </a:rPr>
              <a:t>Then 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we use the Z </a:t>
            </a:r>
            <a:r>
              <a:rPr lang="en-US" i="1" dirty="0">
                <a:latin typeface="Calibri Light" pitchFamily="34" charset="0"/>
                <a:cs typeface="Calibri Light" pitchFamily="34" charset="0"/>
              </a:rPr>
              <a:t>override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 operator </a:t>
            </a:r>
            <a:r>
              <a:rPr lang="en-US" dirty="0" smtClean="0">
                <a:latin typeface="Calibri Light" pitchFamily="34" charset="0"/>
                <a:cs typeface="Calibri Light" pitchFamily="34" charset="0"/>
                <a:hlinkClick r:id="rId2"/>
              </a:rPr>
              <a:t>⊕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 to combine the two. The expression </a:t>
            </a:r>
            <a:r>
              <a:rPr lang="en-US" dirty="0" err="1">
                <a:latin typeface="Calibri Light" pitchFamily="34" charset="0"/>
                <a:cs typeface="Calibri Light" pitchFamily="34" charset="0"/>
              </a:rPr>
              <a:t>no_change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 </a:t>
            </a:r>
            <a:r>
              <a:rPr lang="en-US" dirty="0" smtClean="0">
                <a:latin typeface="Calibri Light" pitchFamily="34" charset="0"/>
                <a:cs typeface="Calibri Light" pitchFamily="34" charset="0"/>
                <a:hlinkClick r:id="rId2"/>
              </a:rPr>
              <a:t>⊕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transitions describes the state machine that behaves as </a:t>
            </a:r>
            <a:r>
              <a:rPr lang="en-US" dirty="0" err="1">
                <a:latin typeface="Calibri Light" pitchFamily="34" charset="0"/>
                <a:cs typeface="Calibri Light" pitchFamily="34" charset="0"/>
              </a:rPr>
              <a:t>no_change</a:t>
            </a:r>
            <a:r>
              <a:rPr lang="en-US" dirty="0">
                <a:latin typeface="Calibri Light" pitchFamily="34" charset="0"/>
                <a:cs typeface="Calibri Light" pitchFamily="34" charset="0"/>
              </a:rPr>
              <a:t>, except when there is a relevant entry in transitions.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Therapy control </a:t>
            </a:r>
            <a:r>
              <a:rPr lang="en-US" sz="4000" dirty="0" smtClean="0">
                <a:solidFill>
                  <a:schemeClr val="bg1"/>
                </a:solidFill>
              </a:rPr>
              <a:t>console – Z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08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4104</TotalTime>
  <Words>499</Words>
  <Application>Microsoft Office PowerPoint</Application>
  <PresentationFormat>Custom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Lecture # 03</vt:lpstr>
      <vt:lpstr>PowerPoint Presentation</vt:lpstr>
      <vt:lpstr>PowerPoint Presentation</vt:lpstr>
      <vt:lpstr>PowerPoint Presentation</vt:lpstr>
      <vt:lpstr>PowerPoint Presentation</vt:lpstr>
      <vt:lpstr>State transition table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mamoona khalid</dc:creator>
  <cp:lastModifiedBy>Fariha Khan</cp:lastModifiedBy>
  <cp:revision>470</cp:revision>
  <dcterms:created xsi:type="dcterms:W3CDTF">2018-02-02T11:16:44Z</dcterms:created>
  <dcterms:modified xsi:type="dcterms:W3CDTF">2021-03-05T08:39:08Z</dcterms:modified>
</cp:coreProperties>
</file>