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32"/>
  </p:notesMasterIdLst>
  <p:sldIdLst>
    <p:sldId id="256" r:id="rId2"/>
    <p:sldId id="381" r:id="rId3"/>
    <p:sldId id="295" r:id="rId4"/>
    <p:sldId id="354" r:id="rId5"/>
    <p:sldId id="355" r:id="rId6"/>
    <p:sldId id="356" r:id="rId7"/>
    <p:sldId id="360" r:id="rId8"/>
    <p:sldId id="369" r:id="rId9"/>
    <p:sldId id="371" r:id="rId10"/>
    <p:sldId id="372" r:id="rId11"/>
    <p:sldId id="296" r:id="rId12"/>
    <p:sldId id="305" r:id="rId13"/>
    <p:sldId id="306" r:id="rId14"/>
    <p:sldId id="307" r:id="rId15"/>
    <p:sldId id="373" r:id="rId16"/>
    <p:sldId id="346" r:id="rId17"/>
    <p:sldId id="349" r:id="rId18"/>
    <p:sldId id="352" r:id="rId19"/>
    <p:sldId id="350" r:id="rId20"/>
    <p:sldId id="35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76" r:id="rId29"/>
    <p:sldId id="377" r:id="rId30"/>
    <p:sldId id="35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9F"/>
    <a:srgbClr val="0551C8"/>
    <a:srgbClr val="004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1103" autoAdjust="0"/>
  </p:normalViewPr>
  <p:slideViewPr>
    <p:cSldViewPr snapToGrid="0">
      <p:cViewPr>
        <p:scale>
          <a:sx n="66" d="100"/>
          <a:sy n="66" d="100"/>
        </p:scale>
        <p:origin x="60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571DC-27FD-4D58-BCDA-E7D8371D7DF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4D0CB-D74F-401D-8920-B97451EC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4D0CB-D74F-401D-8920-B97451EC6E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6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M -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609600" y="1524000"/>
            <a:ext cx="10920413" cy="490378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8179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9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43D0-A006-4F5B-9585-9B625C75117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49" y="4919682"/>
            <a:ext cx="11151943" cy="8151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Lecture #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8449" y="5601448"/>
            <a:ext cx="8887451" cy="54016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Propositional Calculus </a:t>
            </a:r>
            <a:r>
              <a:rPr lang="en-US" sz="3200" dirty="0" smtClean="0"/>
              <a:t>&amp; Predicate </a:t>
            </a:r>
            <a:r>
              <a:rPr lang="en-US" sz="3200" dirty="0"/>
              <a:t>Calculus</a:t>
            </a:r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044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085" y="824553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24" y="1707107"/>
            <a:ext cx="10366611" cy="5689979"/>
          </a:xfrm>
        </p:spPr>
        <p:txBody>
          <a:bodyPr>
            <a:noAutofit/>
          </a:bodyPr>
          <a:lstStyle/>
          <a:p>
            <a:r>
              <a:rPr lang="en-US" sz="2800" dirty="0"/>
              <a:t>Let </a:t>
            </a:r>
            <a:r>
              <a:rPr lang="en-US" sz="2800" i="1" dirty="0"/>
              <a:t>p </a:t>
            </a:r>
            <a:r>
              <a:rPr lang="en-US" sz="2800" dirty="0"/>
              <a:t>be the statement “You can take the flight,” and let </a:t>
            </a:r>
            <a:r>
              <a:rPr lang="en-US" sz="2800" i="1" dirty="0"/>
              <a:t>q </a:t>
            </a:r>
            <a:r>
              <a:rPr lang="en-US" sz="2800" dirty="0"/>
              <a:t>be the statement “You buy a ticket</a:t>
            </a:r>
            <a:r>
              <a:rPr lang="en-US" sz="2800" dirty="0" smtClean="0"/>
              <a:t>.” Then </a:t>
            </a:r>
            <a:r>
              <a:rPr lang="en-US" sz="2800" i="1" dirty="0"/>
              <a:t>p </a:t>
            </a:r>
            <a:r>
              <a:rPr lang="en-US" sz="2800" dirty="0"/>
              <a:t>↔ </a:t>
            </a:r>
            <a:r>
              <a:rPr lang="en-US" sz="2800" i="1" dirty="0"/>
              <a:t>q </a:t>
            </a:r>
            <a:r>
              <a:rPr lang="en-US" sz="2800" dirty="0"/>
              <a:t>is the statement</a:t>
            </a:r>
          </a:p>
          <a:p>
            <a:pPr marL="0" indent="0" algn="ctr">
              <a:buNone/>
            </a:pPr>
            <a:r>
              <a:rPr lang="en-US" sz="2800" dirty="0"/>
              <a:t>“You can take the flight if and only if you buy a ticket.”</a:t>
            </a:r>
            <a:endParaRPr lang="en-US" sz="2800" i="1" dirty="0" smtClean="0"/>
          </a:p>
          <a:p>
            <a:pPr marL="0" indent="0" algn="ctr">
              <a:buNone/>
            </a:pPr>
            <a:r>
              <a:rPr lang="en-US" sz="2800" i="1" dirty="0" smtClean="0"/>
              <a:t>p: </a:t>
            </a:r>
            <a:r>
              <a:rPr lang="en-US" sz="2800" dirty="0" smtClean="0"/>
              <a:t>“You can take the flight”</a:t>
            </a:r>
          </a:p>
          <a:p>
            <a:pPr marL="0" indent="0" algn="ctr">
              <a:buNone/>
            </a:pPr>
            <a:r>
              <a:rPr lang="en-US" sz="2800" i="1" dirty="0" smtClean="0"/>
              <a:t>q: </a:t>
            </a:r>
            <a:r>
              <a:rPr lang="en-US" sz="2800" dirty="0" smtClean="0"/>
              <a:t>“You buy a ticket”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</a:t>
            </a:r>
            <a:r>
              <a:rPr lang="en-US" sz="2800" dirty="0"/>
              <a:t>can take the flight if and only if you buy a </a:t>
            </a:r>
            <a:r>
              <a:rPr lang="en-US" sz="2800" dirty="0" smtClean="0"/>
              <a:t>ticket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You </a:t>
            </a:r>
            <a:r>
              <a:rPr lang="en-US" sz="2800" dirty="0"/>
              <a:t>can take the flight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/>
              <a:t>you buy a </a:t>
            </a:r>
            <a:r>
              <a:rPr lang="en-US" sz="2800" dirty="0" smtClean="0"/>
              <a:t>ticket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fact that </a:t>
            </a:r>
            <a:r>
              <a:rPr lang="en-US" sz="2800" dirty="0"/>
              <a:t>y</a:t>
            </a:r>
            <a:r>
              <a:rPr lang="en-US" sz="2800" dirty="0" smtClean="0"/>
              <a:t>ou </a:t>
            </a:r>
            <a:r>
              <a:rPr lang="en-US" sz="2800" dirty="0"/>
              <a:t>can take the flight </a:t>
            </a:r>
            <a:r>
              <a:rPr lang="en-US" sz="2800" dirty="0" smtClean="0"/>
              <a:t>is </a:t>
            </a:r>
            <a:r>
              <a:rPr lang="en-US" sz="2800" dirty="0"/>
              <a:t>necessary and sufficient </a:t>
            </a:r>
            <a:r>
              <a:rPr lang="en-US" sz="2800" dirty="0" smtClean="0"/>
              <a:t>for buying </a:t>
            </a:r>
            <a:r>
              <a:rPr lang="en-US" sz="2800" dirty="0"/>
              <a:t>a </a:t>
            </a:r>
            <a:r>
              <a:rPr lang="en-US" sz="2800" dirty="0" smtClean="0"/>
              <a:t>ticket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5759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 – Operators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993211"/>
                  </p:ext>
                </p:extLst>
              </p:nvPr>
            </p:nvGraphicFramePr>
            <p:xfrm>
              <a:off x="1904997" y="2119313"/>
              <a:ext cx="8229602" cy="3474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11480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1480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Negation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28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And, conjunction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Or, disjunction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Implication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⇔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Bi-implication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993211"/>
                  </p:ext>
                </p:extLst>
              </p:nvPr>
            </p:nvGraphicFramePr>
            <p:xfrm>
              <a:off x="1904997" y="2119313"/>
              <a:ext cx="8229602" cy="3474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114801"/>
                    <a:gridCol w="4114801"/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Symbol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Meaning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113684" r="-100444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Negation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211458" r="-100444" b="-330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And, conjunction</a:t>
                          </a: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314737" r="-100444" b="-2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 smtClean="0"/>
                            <a:t>Or, disjunction</a:t>
                          </a:r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414737" r="-100444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Implication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" t="-514737" r="-100444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Bi-implication</a:t>
                          </a:r>
                          <a:endParaRPr lang="en-US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336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 - Logical Equivalences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47927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Compound propositions that have the same truth values in all possible cases are called </a:t>
            </a:r>
            <a:r>
              <a:rPr lang="en-US" sz="3600" b="1" dirty="0"/>
              <a:t>logically equivalent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/>
              <a:t>The notation </a:t>
            </a:r>
            <a:r>
              <a:rPr lang="en-US" sz="3600" i="1" dirty="0"/>
              <a:t>p </a:t>
            </a:r>
            <a:r>
              <a:rPr lang="en-US" sz="3600" dirty="0"/>
              <a:t>≡ </a:t>
            </a:r>
            <a:r>
              <a:rPr lang="en-US" sz="3600" i="1" dirty="0"/>
              <a:t>q </a:t>
            </a:r>
            <a:r>
              <a:rPr lang="en-US" sz="3600" dirty="0"/>
              <a:t>denotes that </a:t>
            </a:r>
            <a:r>
              <a:rPr lang="en-US" sz="3600" i="1" dirty="0"/>
              <a:t>p </a:t>
            </a:r>
            <a:r>
              <a:rPr lang="en-US" sz="3600" dirty="0"/>
              <a:t>and </a:t>
            </a:r>
            <a:r>
              <a:rPr lang="en-US" sz="3600" i="1" dirty="0"/>
              <a:t>q </a:t>
            </a:r>
            <a:r>
              <a:rPr lang="en-US" sz="3600" dirty="0"/>
              <a:t>are logically equivalent.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184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 - Logical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7982" y="1363393"/>
                <a:ext cx="3287751" cy="44628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Identity</a:t>
                </a:r>
                <a:endParaRPr lang="en-US" sz="1800" b="1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∧ </m:t>
                    </m:r>
                    <m:r>
                      <a:rPr lang="en-US" b="1" i="1" dirty="0">
                        <a:latin typeface="Cambria Math"/>
                      </a:rPr>
                      <m:t>𝑻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≡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∨ </m:t>
                    </m:r>
                    <m:r>
                      <a:rPr lang="en-US" b="1" i="1" dirty="0">
                        <a:latin typeface="Cambria Math"/>
                      </a:rPr>
                      <m:t>𝑭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≡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fr-FR" sz="2000" b="1" dirty="0"/>
                  <a:t>Domination</a:t>
                </a:r>
                <a:endParaRPr lang="en-US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dirty="0">
                        <a:latin typeface="Cambria Math"/>
                      </a:rPr>
                      <m:t>𝑝</m:t>
                    </m:r>
                    <m:r>
                      <a:rPr lang="fr-FR" i="1" dirty="0">
                        <a:latin typeface="Cambria Math"/>
                      </a:rPr>
                      <m:t> ∨ </m:t>
                    </m:r>
                    <m:r>
                      <a:rPr lang="fr-FR" b="1" i="1" dirty="0">
                        <a:latin typeface="Cambria Math"/>
                      </a:rPr>
                      <m:t>𝑻</m:t>
                    </m:r>
                    <m:r>
                      <a:rPr lang="fr-FR" b="1" i="1" dirty="0">
                        <a:latin typeface="Cambria Math"/>
                      </a:rPr>
                      <m:t> </m:t>
                    </m:r>
                    <m:r>
                      <a:rPr lang="fr-FR" i="1" dirty="0">
                        <a:latin typeface="Cambria Math"/>
                      </a:rPr>
                      <m:t>≡ </m:t>
                    </m:r>
                    <m:r>
                      <a:rPr lang="fr-FR" b="1" i="1" dirty="0">
                        <a:latin typeface="Cambria Math"/>
                      </a:rPr>
                      <m:t>𝑻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∧ </m:t>
                    </m:r>
                    <m:r>
                      <a:rPr lang="en-US" b="1" i="1" dirty="0">
                        <a:latin typeface="Cambria Math"/>
                      </a:rPr>
                      <m:t>𝑭</m:t>
                    </m:r>
                    <m:r>
                      <a:rPr lang="en-US" b="1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≡ </m:t>
                    </m:r>
                    <m:r>
                      <a:rPr lang="en-US" b="1" i="1" dirty="0">
                        <a:latin typeface="Cambria Math"/>
                      </a:rPr>
                      <m:t>𝑭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Idempotence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≡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∨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≡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Double Negation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¬¬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≡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982" y="1363393"/>
                <a:ext cx="3287751" cy="4462848"/>
              </a:xfrm>
              <a:blipFill rotWithShape="0">
                <a:blip r:embed="rId2"/>
                <a:stretch>
                  <a:fillRect l="-1852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720340" y="1268064"/>
                <a:ext cx="5394959" cy="45581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Commutative law: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∧</m:t>
                    </m:r>
                    <m:r>
                      <a:rPr lang="en-US" sz="2600" i="1">
                        <a:latin typeface="Cambria Math"/>
                      </a:rPr>
                      <m:t>𝑞</m:t>
                    </m:r>
                    <m:r>
                      <a:rPr lang="en-US" sz="2600" i="1">
                        <a:latin typeface="Cambria Math"/>
                      </a:rPr>
                      <m:t>≡</m:t>
                    </m:r>
                    <m:r>
                      <a:rPr lang="en-US" sz="2600" i="1">
                        <a:latin typeface="Cambria Math"/>
                      </a:rPr>
                      <m:t>𝑞</m:t>
                    </m:r>
                    <m:r>
                      <a:rPr lang="en-US" sz="2600" i="1">
                        <a:latin typeface="Cambria Math"/>
                      </a:rPr>
                      <m:t>∧</m:t>
                    </m:r>
                    <m:r>
                      <a:rPr lang="en-US" sz="26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600" i="1" dirty="0">
                    <a:latin typeface="Cambria Math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∨</m:t>
                    </m:r>
                    <m:r>
                      <a:rPr lang="en-US" sz="2600" i="1">
                        <a:latin typeface="Cambria Math"/>
                      </a:rPr>
                      <m:t>𝑞</m:t>
                    </m:r>
                    <m:r>
                      <a:rPr lang="en-US" sz="2600" i="1">
                        <a:latin typeface="Cambria Math"/>
                      </a:rPr>
                      <m:t>≡</m:t>
                    </m:r>
                    <m:r>
                      <a:rPr lang="en-US" sz="2600" i="1">
                        <a:latin typeface="Cambria Math"/>
                      </a:rPr>
                      <m:t>𝑞</m:t>
                    </m:r>
                    <m:r>
                      <a:rPr lang="en-US" sz="2600" i="1">
                        <a:latin typeface="Cambria Math"/>
                      </a:rPr>
                      <m:t>∨</m:t>
                    </m:r>
                    <m:r>
                      <a:rPr lang="en-US" sz="2600" i="1">
                        <a:latin typeface="Cambria Math"/>
                      </a:rPr>
                      <m:t>𝑝</m:t>
                    </m:r>
                  </m:oMath>
                </a14:m>
                <a:endParaRPr lang="en-US" sz="26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⇔</m:t>
                    </m:r>
                    <m:r>
                      <a:rPr lang="en-US" sz="2600" i="1">
                        <a:latin typeface="Cambria Math"/>
                      </a:rPr>
                      <m:t>𝑞</m:t>
                    </m:r>
                    <m:r>
                      <a:rPr lang="en-US" sz="2600" i="1">
                        <a:latin typeface="Cambria Math"/>
                      </a:rPr>
                      <m:t>≡</m:t>
                    </m:r>
                    <m:r>
                      <a:rPr lang="en-US" sz="2600" i="1">
                        <a:latin typeface="Cambria Math"/>
                      </a:rPr>
                      <m:t>𝑞</m:t>
                    </m:r>
                    <m:r>
                      <a:rPr lang="en-US" sz="2600" i="1">
                        <a:latin typeface="Cambria Math"/>
                      </a:rPr>
                      <m:t>⇔</m:t>
                    </m:r>
                    <m:r>
                      <a:rPr lang="en-US" sz="2600" i="1">
                        <a:latin typeface="Cambria Math"/>
                      </a:rPr>
                      <m:t>𝑝</m:t>
                    </m:r>
                  </m:oMath>
                </a14:m>
                <a:endParaRPr lang="en-US" sz="2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Associativity</a:t>
                </a:r>
              </a:p>
              <a:p>
                <a:pPr>
                  <a:spcAft>
                    <a:spcPts val="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  <m:r>
                          <a:rPr lang="en-US" sz="2400" i="1">
                            <a:latin typeface="Cambria Math"/>
                          </a:rPr>
                          <m:t>∧</m:t>
                        </m:r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∧</m:t>
                    </m:r>
                    <m:r>
                      <a:rPr lang="en-US" sz="2400" i="1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≡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  <m:r>
                          <a:rPr lang="en-US" sz="2400" i="1">
                            <a:latin typeface="Cambria Math"/>
                          </a:rPr>
                          <m:t>∧</m:t>
                        </m:r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≡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∧</m:t>
                    </m:r>
                    <m:r>
                      <a:rPr lang="en-US" sz="2400" i="1">
                        <a:latin typeface="Cambria Math"/>
                      </a:rPr>
                      <m:t>𝑞</m:t>
                    </m:r>
                    <m:r>
                      <a:rPr lang="en-US" sz="2400" i="1">
                        <a:latin typeface="Cambria Math"/>
                      </a:rPr>
                      <m:t>∧ </m:t>
                    </m:r>
                    <m:r>
                      <a:rPr lang="en-US" sz="2400" i="1">
                        <a:latin typeface="Cambria Math"/>
                      </a:rPr>
                      <m:t>𝑟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pPr>
                  <a:spcAft>
                    <a:spcPts val="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  <m:r>
                          <a:rPr lang="en-US" sz="2400" i="1">
                            <a:latin typeface="Cambria Math"/>
                          </a:rPr>
                          <m:t>∨</m:t>
                        </m:r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∨</m:t>
                    </m:r>
                    <m:r>
                      <a:rPr lang="en-US" sz="2400" i="1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≡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  <m:r>
                          <a:rPr lang="en-US" sz="2400" i="1">
                            <a:latin typeface="Cambria Math"/>
                          </a:rPr>
                          <m:t>∨</m:t>
                        </m:r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≡</m:t>
                    </m:r>
                    <m:r>
                      <m:rPr>
                        <m:nor/>
                      </m:rP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/>
                      </a:rPr>
                      <m:t>∨</m:t>
                    </m:r>
                    <m:r>
                      <a:rPr lang="en-US" sz="2400" i="1">
                        <a:latin typeface="Cambria Math"/>
                      </a:rPr>
                      <m:t>𝑟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pPr>
                  <a:spcAft>
                    <a:spcPts val="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  <m:r>
                          <a:rPr lang="en-US" sz="2400" i="1">
                            <a:latin typeface="Cambria Math"/>
                          </a:rPr>
                          <m:t>⇔</m:t>
                        </m:r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⇔</m:t>
                    </m:r>
                    <m:r>
                      <a:rPr lang="en-US" sz="2400" i="1">
                        <a:latin typeface="Cambria Math"/>
                      </a:rPr>
                      <m:t>𝑟</m:t>
                    </m:r>
                    <m:r>
                      <a:rPr lang="en-US" sz="2400" i="1">
                        <a:latin typeface="Cambria Math"/>
                      </a:rPr>
                      <m:t>≡</m:t>
                    </m:r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  <m:r>
                          <a:rPr lang="en-US" sz="2400" i="1">
                            <a:latin typeface="Cambria Math"/>
                          </a:rPr>
                          <m:t>⇔</m:t>
                        </m:r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Distributive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𝑝</m:t>
                    </m:r>
                    <m:r>
                      <a:rPr lang="en-US" sz="22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  <m:r>
                          <a:rPr lang="en-US" sz="2200" i="1">
                            <a:latin typeface="Cambria Math"/>
                          </a:rPr>
                          <m:t>∨</m:t>
                        </m:r>
                        <m:r>
                          <a:rPr lang="en-US" sz="2200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i="1">
                            <a:latin typeface="Cambria Math"/>
                          </a:rPr>
                          <m:t>∧</m:t>
                        </m:r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i="1">
                            <a:latin typeface="Cambria Math"/>
                          </a:rPr>
                          <m:t>∧</m:t>
                        </m:r>
                        <m:r>
                          <a:rPr lang="en-US" sz="2200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sz="22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𝑝</m:t>
                    </m:r>
                    <m:r>
                      <a:rPr lang="en-US" sz="2200" i="1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  <m:r>
                          <a:rPr lang="en-US" sz="2200" i="1">
                            <a:latin typeface="Cambria Math"/>
                          </a:rPr>
                          <m:t>∧</m:t>
                        </m:r>
                        <m:r>
                          <a:rPr lang="en-US" sz="2200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i="1">
                            <a:latin typeface="Cambria Math"/>
                          </a:rPr>
                          <m:t>∨</m:t>
                        </m:r>
                        <m:r>
                          <a:rPr lang="en-US" sz="22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  <m:r>
                          <a:rPr lang="en-US" sz="2200" i="1">
                            <a:latin typeface="Cambria Math"/>
                          </a:rPr>
                          <m:t>∨</m:t>
                        </m:r>
                        <m:r>
                          <a:rPr lang="en-US" sz="2200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sz="2200" i="1" dirty="0">
                  <a:latin typeface="Cambria Math"/>
                </a:endParaRPr>
              </a:p>
              <a:p>
                <a:pPr lvl="2">
                  <a:spcAft>
                    <a:spcPts val="200"/>
                  </a:spcAft>
                </a:pPr>
                <a:endParaRPr lang="en-US" sz="22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340" y="1268064"/>
                <a:ext cx="5394959" cy="4558177"/>
              </a:xfrm>
              <a:prstGeom prst="rect">
                <a:avLst/>
              </a:prstGeom>
              <a:blipFill rotWithShape="0">
                <a:blip r:embed="rId3"/>
                <a:stretch>
                  <a:fillRect l="-1469" t="-1337" b="-3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09384" y="1268064"/>
                <a:ext cx="4158498" cy="3016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Inversion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</a:rPr>
                      <m:t>¬</m:t>
                    </m:r>
                    <m:r>
                      <a:rPr lang="en-US" sz="2600" i="1">
                        <a:latin typeface="Cambria Math"/>
                      </a:rPr>
                      <m:t>𝑇</m:t>
                    </m:r>
                    <m:r>
                      <a:rPr lang="en-US" sz="2600" i="1">
                        <a:latin typeface="Cambria Math"/>
                      </a:rPr>
                      <m:t>≡</m:t>
                    </m:r>
                    <m:r>
                      <a:rPr lang="en-US" sz="2600" i="1">
                        <a:latin typeface="Cambria Math"/>
                      </a:rPr>
                      <m:t>𝐹</m:t>
                    </m:r>
                  </m:oMath>
                </a14:m>
                <a:endParaRPr lang="en-US" sz="26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¬</m:t>
                    </m:r>
                    <m:r>
                      <a:rPr lang="en-US" sz="2600" i="1">
                        <a:latin typeface="Cambria Math"/>
                      </a:rPr>
                      <m:t>𝐹</m:t>
                    </m:r>
                    <m:r>
                      <a:rPr lang="en-US" sz="2600" i="1">
                        <a:latin typeface="Cambria Math"/>
                      </a:rPr>
                      <m:t>≡</m:t>
                    </m:r>
                    <m:r>
                      <a:rPr lang="en-US" sz="2600" i="1">
                        <a:latin typeface="Cambria Math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sz="2000" b="1" dirty="0"/>
                  <a:t>Negation</a:t>
                </a:r>
                <a:endParaRPr lang="en-US" dirty="0"/>
              </a:p>
              <a:p>
                <a:pPr marL="623888" lvl="1" indent="-16668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¬</m:t>
                    </m:r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 ≡ 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𝑝</m:t>
                        </m:r>
                        <m:r>
                          <a:rPr lang="en-US" sz="2600" i="1">
                            <a:latin typeface="Cambria Math"/>
                          </a:rPr>
                          <m:t>⇒</m:t>
                        </m:r>
                        <m:r>
                          <a:rPr lang="en-US" sz="2600" i="1">
                            <a:latin typeface="Cambria Math"/>
                          </a:rPr>
                          <m:t>𝐹</m:t>
                        </m:r>
                      </m:e>
                    </m:d>
                  </m:oMath>
                </a14:m>
                <a:endParaRPr lang="en-US" sz="2600" i="1" dirty="0">
                  <a:latin typeface="Cambria Math"/>
                </a:endParaRPr>
              </a:p>
              <a:p>
                <a:pPr marL="623888" lvl="1" indent="-166688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𝑝</m:t>
                    </m:r>
                    <m:r>
                      <a:rPr lang="en-US" sz="2600" i="1" dirty="0">
                        <a:latin typeface="Cambria Math"/>
                      </a:rPr>
                      <m:t> ∨</m:t>
                    </m:r>
                    <m:r>
                      <a:rPr lang="en-US" sz="2600" i="1" dirty="0">
                        <a:latin typeface="Cambria Math"/>
                      </a:rPr>
                      <m:t>￢</m:t>
                    </m:r>
                    <m:r>
                      <a:rPr lang="en-US" sz="2600" i="1" dirty="0">
                        <a:latin typeface="Cambria Math"/>
                      </a:rPr>
                      <m:t>𝑝</m:t>
                    </m:r>
                    <m:r>
                      <a:rPr lang="en-US" sz="2600" i="1" dirty="0">
                        <a:latin typeface="Cambria Math"/>
                      </a:rPr>
                      <m:t> ≡ </m:t>
                    </m:r>
                    <m:r>
                      <a:rPr lang="en-US" sz="2600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600" i="1" dirty="0">
                    <a:latin typeface="Cambria Math"/>
                  </a:rPr>
                  <a:t> </a:t>
                </a:r>
                <a:r>
                  <a:rPr lang="en-US" sz="1400" i="1" dirty="0">
                    <a:latin typeface="Cambria Math"/>
                  </a:rPr>
                  <a:t>(Tautology)</a:t>
                </a:r>
                <a:endParaRPr lang="en-US" sz="2600" i="1" dirty="0">
                  <a:latin typeface="Cambria Math"/>
                </a:endParaRPr>
              </a:p>
              <a:p>
                <a:pPr marL="623888" lvl="1" indent="-166688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𝑝</m:t>
                    </m:r>
                    <m:r>
                      <a:rPr lang="en-US" sz="2600" i="1" dirty="0">
                        <a:latin typeface="Cambria Math"/>
                      </a:rPr>
                      <m:t> ∧</m:t>
                    </m:r>
                    <m:r>
                      <a:rPr lang="en-US" sz="2600" i="1" dirty="0">
                        <a:latin typeface="Cambria Math"/>
                      </a:rPr>
                      <m:t>￢</m:t>
                    </m:r>
                    <m:r>
                      <a:rPr lang="en-US" sz="2600" i="1" dirty="0">
                        <a:latin typeface="Cambria Math"/>
                      </a:rPr>
                      <m:t>𝑝</m:t>
                    </m:r>
                    <m:r>
                      <a:rPr lang="en-US" sz="2600" i="1" dirty="0">
                        <a:latin typeface="Cambria Math"/>
                      </a:rPr>
                      <m:t> ≡ </m:t>
                    </m:r>
                    <m:r>
                      <a:rPr lang="en-US" sz="2600" i="1" dirty="0">
                        <a:latin typeface="Cambria Math"/>
                      </a:rPr>
                      <m:t>𝑭</m:t>
                    </m:r>
                  </m:oMath>
                </a14:m>
                <a:r>
                  <a:rPr lang="en-US" sz="2800" i="1" dirty="0">
                    <a:latin typeface="Cambria Math"/>
                  </a:rPr>
                  <a:t> </a:t>
                </a:r>
                <a:r>
                  <a:rPr lang="en-US" sz="1400" i="1" dirty="0">
                    <a:latin typeface="Cambria Math"/>
                  </a:rPr>
                  <a:t>(Contradiction)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384" y="1268064"/>
                <a:ext cx="4158498" cy="301621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09384" y="5294138"/>
                <a:ext cx="3823354" cy="172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De Morgan’s Law</a:t>
                </a:r>
              </a:p>
              <a:p>
                <a:pPr marL="579438" lvl="1" indent="-122238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𝑝</m:t>
                        </m:r>
                        <m:r>
                          <a:rPr lang="en-US" sz="2600" i="1">
                            <a:latin typeface="Cambria Math"/>
                          </a:rPr>
                          <m:t>∧</m:t>
                        </m:r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≡¬</m:t>
                    </m:r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∨¬</m:t>
                    </m:r>
                    <m:r>
                      <a:rPr lang="en-US" sz="2600" i="1">
                        <a:latin typeface="Cambria Math"/>
                      </a:rPr>
                      <m:t>𝑞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</m:oMath>
                </a14:m>
                <a:endParaRPr lang="en-US" sz="2600" i="1" dirty="0">
                  <a:latin typeface="Cambria Math"/>
                </a:endParaRPr>
              </a:p>
              <a:p>
                <a:pPr marL="579438" lvl="1" indent="-122238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𝑝</m:t>
                        </m:r>
                        <m:r>
                          <a:rPr lang="en-US" sz="2600" i="1">
                            <a:latin typeface="Cambria Math"/>
                          </a:rPr>
                          <m:t>∨</m:t>
                        </m:r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≡¬</m:t>
                    </m:r>
                    <m:r>
                      <a:rPr lang="en-US" sz="2600" i="1">
                        <a:latin typeface="Cambria Math"/>
                      </a:rPr>
                      <m:t>𝑝</m:t>
                    </m:r>
                    <m:r>
                      <a:rPr lang="en-US" sz="2600" i="1">
                        <a:latin typeface="Cambria Math"/>
                      </a:rPr>
                      <m:t>∧¬</m:t>
                    </m:r>
                    <m:r>
                      <a:rPr lang="en-US" sz="2600" i="1">
                        <a:latin typeface="Cambria Math"/>
                      </a:rPr>
                      <m:t>𝑞</m:t>
                    </m:r>
                  </m:oMath>
                </a14:m>
                <a:endParaRPr lang="en-US" sz="2600" i="1" dirty="0">
                  <a:latin typeface="Cambria Math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384" y="5294138"/>
                <a:ext cx="3823354" cy="1723549"/>
              </a:xfrm>
              <a:prstGeom prst="rect">
                <a:avLst/>
              </a:prstGeom>
              <a:blipFill rotWithShape="0">
                <a:blip r:embed="rId5"/>
                <a:stretch>
                  <a:fillRect l="-1276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09384" y="4001477"/>
                <a:ext cx="3590693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Absorption laws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𝑝</m:t>
                    </m:r>
                    <m:r>
                      <a:rPr lang="en-US" sz="2400" i="1" dirty="0">
                        <a:latin typeface="Cambria Math"/>
                      </a:rPr>
                      <m:t> ∨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  <m:r>
                          <a:rPr lang="en-US" sz="2400" i="1" dirty="0">
                            <a:latin typeface="Cambria Math"/>
                          </a:rPr>
                          <m:t> ∧ </m:t>
                        </m:r>
                        <m:r>
                          <a:rPr lang="en-US" sz="2400" i="1" dirty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≡ </m:t>
                    </m:r>
                    <m:r>
                      <a:rPr lang="en-US" sz="2400" i="1" dirty="0">
                        <a:latin typeface="Cambria Math"/>
                      </a:rPr>
                      <m:t>𝑝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𝑝</m:t>
                    </m:r>
                    <m:r>
                      <a:rPr lang="en-US" sz="2400" i="1" dirty="0">
                        <a:latin typeface="Cambria Math"/>
                      </a:rPr>
                      <m:t> ∧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  <m:r>
                          <a:rPr lang="en-US" sz="2400" i="1" dirty="0">
                            <a:latin typeface="Cambria Math"/>
                          </a:rPr>
                          <m:t> ∨ </m:t>
                        </m:r>
                        <m:r>
                          <a:rPr lang="en-US" sz="2400" i="1" dirty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≡ </m:t>
                    </m:r>
                    <m:r>
                      <a:rPr lang="en-US" sz="2400" i="1" dirty="0">
                        <a:latin typeface="Cambria Math"/>
                      </a:rPr>
                      <m:t>𝑝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384" y="4001477"/>
                <a:ext cx="3590693" cy="1415772"/>
              </a:xfrm>
              <a:prstGeom prst="rect">
                <a:avLst/>
              </a:prstGeom>
              <a:blipFill rotWithShape="0">
                <a:blip r:embed="rId6"/>
                <a:stretch>
                  <a:fillRect l="-1698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 -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EXAMPLE : Part of a system specification contains the sentences</a:t>
            </a:r>
          </a:p>
          <a:p>
            <a:pPr lvl="1"/>
            <a:r>
              <a:rPr lang="en-US" sz="2800" dirty="0"/>
              <a:t>There are only two valid commands which can be typed. They are the CHECKTRAFFIC command and the CHECKPOPULATION command.</a:t>
            </a:r>
          </a:p>
          <a:p>
            <a:pPr lvl="1"/>
            <a:r>
              <a:rPr lang="en-US" sz="2800" dirty="0"/>
              <a:t>Only if a valid command has been typed in by an authorized user will the command be executed normally.</a:t>
            </a:r>
          </a:p>
          <a:p>
            <a:pPr lvl="1"/>
            <a:r>
              <a:rPr lang="en-US" sz="2800" dirty="0"/>
              <a:t>If an invalid command has been typed and an authorized user has typed the command</a:t>
            </a:r>
            <a:r>
              <a:rPr lang="en-US" sz="2800" dirty="0" smtClean="0"/>
              <a:t>, </a:t>
            </a:r>
            <a:r>
              <a:rPr lang="en-US" sz="2800" dirty="0"/>
              <a:t>an invalid command error will be displayed.</a:t>
            </a:r>
          </a:p>
          <a:p>
            <a:r>
              <a:rPr lang="en-US" sz="3200" dirty="0"/>
              <a:t>Reduce each sentence into propositional calculus form.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5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Soultion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4889976"/>
            <a:ext cx="9034680" cy="134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1998792"/>
            <a:ext cx="10820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 : Part of a system specification contains the sentences</a:t>
            </a:r>
          </a:p>
          <a:p>
            <a:pPr lvl="1"/>
            <a:r>
              <a:rPr lang="en-US" sz="2400" dirty="0"/>
              <a:t>There are only two valid commands which can be typed. They are the CHECKTRAFFIC command and the CHECKPOPULATION command.</a:t>
            </a:r>
          </a:p>
          <a:p>
            <a:pPr lvl="1"/>
            <a:r>
              <a:rPr lang="en-US" sz="2400" dirty="0"/>
              <a:t>Only if a valid command has been typed in by an authorized user will the command be executed normally.</a:t>
            </a:r>
          </a:p>
          <a:p>
            <a:pPr lvl="1"/>
            <a:r>
              <a:rPr lang="en-US" sz="2400" dirty="0"/>
              <a:t>If an invalid command has been typed and an authorized user has typed the command, an invalid command error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89963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76529" y="1293732"/>
            <a:ext cx="10845894" cy="279849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RULE OF INFERENCE &amp; SIMPLIFICATION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641676" y="4092223"/>
                <a:ext cx="10515600" cy="2084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u="sng" dirty="0">
                    <a:solidFill>
                      <a:schemeClr val="tx1"/>
                    </a:solidFill>
                  </a:rPr>
                  <a:t>Rule of Inference 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example : 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z = a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 be reduced to :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z = a </a:t>
                </a:r>
              </a:p>
              <a:p>
                <a:r>
                  <a:rPr lang="en-US" sz="2000" i="1" dirty="0">
                    <a:solidFill>
                      <a:schemeClr val="tx1"/>
                    </a:solidFill>
                  </a:rPr>
                  <a:t>From the fact that we know that if you multiply an integer by 1 the result is the integer that is multiplied. More formally we say that we infer that from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z =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b="1" i="1" dirty="0">
                    <a:solidFill>
                      <a:schemeClr val="tx1"/>
                    </a:solidFill>
                  </a:rPr>
                  <a:t> 1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then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z = a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follows.</a:t>
                </a: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6" y="4092223"/>
                <a:ext cx="10515600" cy="2084740"/>
              </a:xfrm>
              <a:prstGeom prst="rect">
                <a:avLst/>
              </a:prstGeom>
              <a:blipFill rotWithShape="0">
                <a:blip r:embed="rId3"/>
                <a:stretch>
                  <a:fillRect l="-870" t="-4094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SIMPLIFICATION - Laws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348740"/>
            <a:ext cx="37719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2394312"/>
            <a:ext cx="6067034" cy="689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" y="3251379"/>
            <a:ext cx="6067034" cy="866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" y="4285375"/>
            <a:ext cx="4739640" cy="736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50785"/>
            <a:ext cx="3255645" cy="582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" y="5632800"/>
            <a:ext cx="3528060" cy="530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60" y="6143741"/>
            <a:ext cx="3528060" cy="561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1629" y="1291782"/>
            <a:ext cx="4843292" cy="797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42294" y="1857565"/>
                <a:ext cx="55603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en-US" sz="2800" i="1" dirty="0"/>
                  <a:t>p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2  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𝑰𝒎𝒑𝒍𝒊𝒆𝒔</m:t>
                    </m:r>
                  </m:oMath>
                </a14:m>
                <a:endParaRPr lang="en-US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294" y="1857565"/>
                <a:ext cx="5560311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2303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91468" y="2388475"/>
                <a:ext cx="6234841" cy="487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sz="2000" i="1">
                          <a:latin typeface="Cambria Math"/>
                        </a:rPr>
                        <m:t>¬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𝑰𝒎𝒑𝒍𝒊𝒆𝒔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𝑁𝑜𝑡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68" y="2388475"/>
                <a:ext cx="6234841" cy="4873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2393" y="3193870"/>
            <a:ext cx="5655272" cy="3821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5439" y="3743258"/>
            <a:ext cx="2782280" cy="14356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47718" y="3750948"/>
            <a:ext cx="3544281" cy="14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1714"/>
          <a:stretch/>
        </p:blipFill>
        <p:spPr>
          <a:xfrm>
            <a:off x="334508" y="1176791"/>
            <a:ext cx="6487206" cy="97132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EXAMPLE - 1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671" t="17761" r="671" b="63953"/>
          <a:stretch/>
        </p:blipFill>
        <p:spPr>
          <a:xfrm>
            <a:off x="508680" y="2160360"/>
            <a:ext cx="6487206" cy="971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4" t="35795" r="-224" b="44089"/>
          <a:stretch/>
        </p:blipFill>
        <p:spPr>
          <a:xfrm>
            <a:off x="1081994" y="3131683"/>
            <a:ext cx="6487206" cy="1068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671" t="59295" r="2349" b="1516"/>
          <a:stretch/>
        </p:blipFill>
        <p:spPr>
          <a:xfrm>
            <a:off x="1589994" y="4305071"/>
            <a:ext cx="6378349" cy="20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5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EXAMPLE - 2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2" y="1248008"/>
            <a:ext cx="8291967" cy="3650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57" y="5159375"/>
            <a:ext cx="69627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45838" y="5055215"/>
            <a:ext cx="122378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u="sng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Propositional Calculus</a:t>
            </a:r>
            <a:endParaRPr lang="en-US" sz="9600" b="1" u="sng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272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EXAMPLE  - 2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22" y="1232980"/>
            <a:ext cx="6911313" cy="50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1873" y="4628495"/>
            <a:ext cx="1015874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u="sng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Predicate Calculus</a:t>
            </a:r>
          </a:p>
        </p:txBody>
      </p:sp>
    </p:spTree>
    <p:extLst>
      <p:ext uri="{BB962C8B-B14F-4D97-AF65-F5344CB8AC3E}">
        <p14:creationId xmlns:p14="http://schemas.microsoft.com/office/powerpoint/2010/main" val="3415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Predicate Calculus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predicate is a statement with a place for an object. There may be many </a:t>
            </a:r>
            <a:r>
              <a:rPr lang="en-US" dirty="0" smtClean="0"/>
              <a:t>such places </a:t>
            </a:r>
            <a:r>
              <a:rPr lang="en-US" dirty="0"/>
              <a:t>within a single predicate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This </a:t>
            </a:r>
            <a:r>
              <a:rPr lang="en-US" dirty="0"/>
              <a:t>is often the case when the objects </a:t>
            </a:r>
            <a:r>
              <a:rPr lang="en-US" dirty="0" smtClean="0"/>
              <a:t>concerned are </a:t>
            </a:r>
            <a:r>
              <a:rPr lang="en-US" dirty="0"/>
              <a:t>mathematical.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these places are </a:t>
            </a:r>
            <a:r>
              <a:rPr lang="en-US" dirty="0" smtClean="0"/>
              <a:t>filled</a:t>
            </a:r>
            <a:r>
              <a:rPr lang="en-US" dirty="0"/>
              <a:t>, our predicates </a:t>
            </a:r>
            <a:r>
              <a:rPr lang="en-US" dirty="0" smtClean="0"/>
              <a:t>become statements </a:t>
            </a:r>
            <a:r>
              <a:rPr lang="en-US" dirty="0"/>
              <a:t>about the objects that </a:t>
            </a:r>
            <a:r>
              <a:rPr lang="en-US" dirty="0" smtClean="0"/>
              <a:t>fill </a:t>
            </a:r>
            <a:r>
              <a:rPr lang="en-US" dirty="0"/>
              <a:t>them.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077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the statement ` </a:t>
            </a:r>
            <a:r>
              <a:rPr lang="en-US" dirty="0" smtClean="0"/>
              <a:t>__ </a:t>
            </a:r>
            <a:r>
              <a:rPr lang="en-US" i="1" dirty="0" smtClean="0"/>
              <a:t>&gt; </a:t>
            </a:r>
            <a:r>
              <a:rPr lang="en-US" dirty="0"/>
              <a:t>5' is a predicate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</a:t>
            </a:r>
            <a:r>
              <a:rPr lang="en-US" dirty="0"/>
              <a:t>it stands, it is not </a:t>
            </a:r>
            <a:r>
              <a:rPr lang="en-US" dirty="0" smtClean="0"/>
              <a:t>a proposition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say whether it is true or false until we have </a:t>
            </a:r>
            <a:r>
              <a:rPr lang="en-US" dirty="0" smtClean="0"/>
              <a:t>filled the empty </a:t>
            </a:r>
            <a:r>
              <a:rPr lang="en-US" dirty="0"/>
              <a:t>place.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could turn it into a proposition by putting 0 in this place; the</a:t>
            </a:r>
          </a:p>
          <a:p>
            <a:r>
              <a:rPr lang="en-US" dirty="0"/>
              <a:t>result would be `0 </a:t>
            </a:r>
            <a:r>
              <a:rPr lang="en-US" i="1" dirty="0"/>
              <a:t>&gt; </a:t>
            </a:r>
            <a:r>
              <a:rPr lang="en-US" dirty="0"/>
              <a:t>5', a proposition that happens to be false.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not </a:t>
            </a:r>
            <a:r>
              <a:rPr lang="en-US" dirty="0" smtClean="0"/>
              <a:t>the only </a:t>
            </a:r>
            <a:r>
              <a:rPr lang="en-US" dirty="0"/>
              <a:t>way to </a:t>
            </a:r>
            <a:r>
              <a:rPr lang="en-US" dirty="0" smtClean="0"/>
              <a:t>fill </a:t>
            </a:r>
            <a:r>
              <a:rPr lang="en-US" dirty="0"/>
              <a:t>a gap, however. We could also choose to put an object </a:t>
            </a:r>
            <a:r>
              <a:rPr lang="en-US" dirty="0" smtClean="0"/>
              <a:t>variable in </a:t>
            </a:r>
            <a:r>
              <a:rPr lang="en-US" dirty="0"/>
              <a:t>the empty place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predicate `</a:t>
            </a:r>
            <a:r>
              <a:rPr lang="en-US" i="1" dirty="0"/>
              <a:t>x &gt; </a:t>
            </a:r>
            <a:r>
              <a:rPr lang="en-US" dirty="0"/>
              <a:t>5' is still not a proposition; we cannot say whether </a:t>
            </a:r>
            <a:r>
              <a:rPr lang="en-US" dirty="0" smtClean="0"/>
              <a:t>it is </a:t>
            </a:r>
            <a:r>
              <a:rPr lang="en-US" dirty="0"/>
              <a:t>true or false without knowing what </a:t>
            </a:r>
            <a:r>
              <a:rPr lang="en-US" i="1" dirty="0"/>
              <a:t>x </a:t>
            </a:r>
            <a:r>
              <a:rPr lang="en-US" dirty="0"/>
              <a:t>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 of object variables is </a:t>
            </a:r>
            <a:r>
              <a:rPr lang="en-US" dirty="0" smtClean="0"/>
              <a:t>a powerful technique in </a:t>
            </a:r>
            <a:r>
              <a:rPr lang="en-US" dirty="0"/>
              <a:t>expressing the universal and </a:t>
            </a:r>
            <a:r>
              <a:rPr lang="en-US" dirty="0" smtClean="0"/>
              <a:t>existential properties.</a:t>
            </a:r>
          </a:p>
          <a:p>
            <a:r>
              <a:rPr lang="en-US" dirty="0"/>
              <a:t>We can make a proposition out of `</a:t>
            </a:r>
            <a:r>
              <a:rPr lang="en-US" i="1" dirty="0"/>
              <a:t>x &gt; </a:t>
            </a:r>
            <a:r>
              <a:rPr lang="en-US" dirty="0"/>
              <a:t>5' </a:t>
            </a:r>
            <a:r>
              <a:rPr lang="en-US" dirty="0" smtClean="0"/>
              <a:t>by adding </a:t>
            </a:r>
            <a:r>
              <a:rPr lang="en-US" dirty="0"/>
              <a:t>a </a:t>
            </a:r>
            <a:r>
              <a:rPr lang="en-US" dirty="0" smtClean="0"/>
              <a:t>quantifier </a:t>
            </a:r>
            <a:r>
              <a:rPr lang="en-US" dirty="0"/>
              <a:t>to the front of the expression.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we could </a:t>
            </a:r>
            <a:r>
              <a:rPr lang="en-US" dirty="0" smtClean="0"/>
              <a:t>state that </a:t>
            </a:r>
            <a:r>
              <a:rPr lang="en-US" dirty="0"/>
              <a:t>`there is an </a:t>
            </a:r>
            <a:r>
              <a:rPr lang="en-US" i="1" dirty="0"/>
              <a:t>x</a:t>
            </a:r>
            <a:r>
              <a:rPr lang="en-US" dirty="0"/>
              <a:t>, which is a natural number, such that </a:t>
            </a:r>
            <a:r>
              <a:rPr lang="en-US" i="1" dirty="0"/>
              <a:t>x &gt; </a:t>
            </a:r>
            <a:r>
              <a:rPr lang="en-US" dirty="0"/>
              <a:t>5'.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the </a:t>
            </a:r>
            <a:r>
              <a:rPr lang="en-US" dirty="0" smtClean="0"/>
              <a:t>quantifier </a:t>
            </a:r>
            <a:r>
              <a:rPr lang="en-US" dirty="0"/>
              <a:t>is `there is an.', and we have </a:t>
            </a:r>
            <a:r>
              <a:rPr lang="en-US" dirty="0" smtClean="0"/>
              <a:t>quantified </a:t>
            </a:r>
            <a:r>
              <a:rPr lang="en-US" dirty="0"/>
              <a:t>the predicate `</a:t>
            </a:r>
            <a:r>
              <a:rPr lang="en-US" i="1" dirty="0"/>
              <a:t>x &gt; </a:t>
            </a:r>
            <a:r>
              <a:rPr lang="en-US" dirty="0"/>
              <a:t>5' to </a:t>
            </a:r>
            <a:r>
              <a:rPr lang="en-US" dirty="0" smtClean="0"/>
              <a:t>produce a </a:t>
            </a:r>
            <a:r>
              <a:rPr lang="en-US" dirty="0"/>
              <a:t>true proposition.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 Calculus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mathematics, the symbol </a:t>
                </a:r>
                <a:r>
                  <a:rPr lang="en-US" dirty="0" smtClean="0"/>
                  <a:t>`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' </a:t>
                </a:r>
                <a:r>
                  <a:rPr lang="en-US" dirty="0"/>
                  <a:t>is used to denote the expression `there </a:t>
                </a:r>
                <a:r>
                  <a:rPr lang="en-US" dirty="0" smtClean="0"/>
                  <a:t>is an </a:t>
                </a:r>
                <a:r>
                  <a:rPr lang="en-US" dirty="0"/>
                  <a:t>.'; in Z, the natural numbers are denoted by the symbol `N'. Thus, we </a:t>
                </a:r>
                <a:r>
                  <a:rPr lang="en-US" dirty="0" smtClean="0"/>
                  <a:t>can write </a:t>
                </a:r>
                <a:r>
                  <a:rPr lang="en-US" dirty="0"/>
                  <a:t>down our </a:t>
                </a:r>
                <a:r>
                  <a:rPr lang="en-US" dirty="0" smtClean="0"/>
                  <a:t>quantified </a:t>
                </a:r>
                <a:r>
                  <a:rPr lang="en-US" dirty="0"/>
                  <a:t>predicate in Z as:</a:t>
                </a:r>
              </a:p>
              <a:p>
                <a:pPr marL="0" indent="0">
                  <a:buNone/>
                </a:pPr>
                <a:r>
                  <a:rPr lang="pt-BR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pt-BR" i="1" dirty="0"/>
                  <a:t>x </a:t>
                </a:r>
                <a:r>
                  <a:rPr lang="pt-BR" dirty="0"/>
                  <a:t>: N 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pt-BR" i="1" dirty="0" smtClean="0"/>
                  <a:t> x </a:t>
                </a:r>
                <a:r>
                  <a:rPr lang="pt-BR" i="1" dirty="0"/>
                  <a:t>&gt; </a:t>
                </a:r>
                <a:r>
                  <a:rPr lang="pt-BR" dirty="0" smtClean="0"/>
                  <a:t>5</a:t>
                </a:r>
              </a:p>
              <a:p>
                <a:r>
                  <a:rPr lang="en-US" dirty="0"/>
                  <a:t>To see that the </a:t>
                </a:r>
                <a:r>
                  <a:rPr lang="en-US" dirty="0" smtClean="0"/>
                  <a:t>quantified </a:t>
                </a:r>
                <a:r>
                  <a:rPr lang="en-US" dirty="0"/>
                  <a:t>predicate is true, consider the number 6: it is a </a:t>
                </a:r>
                <a:r>
                  <a:rPr lang="en-US" dirty="0" smtClean="0"/>
                  <a:t>natural number</a:t>
                </a:r>
                <a:r>
                  <a:rPr lang="en-US" dirty="0"/>
                  <a:t>, and it is greater than 5.</a:t>
                </a:r>
              </a:p>
              <a:p>
                <a:r>
                  <a:rPr lang="en-US" dirty="0"/>
                  <a:t>Existential </a:t>
                </a:r>
                <a:r>
                  <a:rPr lang="en-US" dirty="0" smtClean="0"/>
                  <a:t>quantification </a:t>
                </a:r>
                <a:r>
                  <a:rPr lang="en-US" dirty="0"/>
                  <a:t>may be thought of as a </a:t>
                </a:r>
                <a:r>
                  <a:rPr lang="en-US" dirty="0" smtClean="0"/>
                  <a:t>generalized </a:t>
                </a:r>
                <a:r>
                  <a:rPr lang="en-US" dirty="0"/>
                  <a:t>form of disjunction</a:t>
                </a:r>
                <a:r>
                  <a:rPr lang="en-US" dirty="0" smtClean="0"/>
                  <a:t>: for </a:t>
                </a:r>
                <a:r>
                  <a:rPr lang="en-US" dirty="0"/>
                  <a:t>example</a:t>
                </a:r>
                <a:r>
                  <a:rPr lang="en-US" dirty="0" smtClean="0"/>
                  <a:t>,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946" y="5355318"/>
            <a:ext cx="7006465" cy="16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 Calculus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Another way of quantifying a predicate is to say that it is true for </a:t>
                </a:r>
                <a:r>
                  <a:rPr lang="en-US" dirty="0" smtClean="0"/>
                  <a:t>every value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might take the predicate `</a:t>
                </a:r>
                <a:r>
                  <a:rPr lang="en-US" i="1" dirty="0"/>
                  <a:t>x &gt; </a:t>
                </a:r>
                <a:r>
                  <a:rPr lang="en-US" dirty="0"/>
                  <a:t>5' and prepend a universal </a:t>
                </a:r>
                <a:r>
                  <a:rPr lang="en-US" dirty="0" smtClean="0"/>
                  <a:t>quantifier</a:t>
                </a:r>
                <a:r>
                  <a:rPr lang="en-US" dirty="0"/>
                  <a:t> </a:t>
                </a:r>
                <a:r>
                  <a:rPr lang="en-US" dirty="0" smtClean="0"/>
                  <a:t>to </a:t>
                </a:r>
                <a:r>
                  <a:rPr lang="en-US" dirty="0"/>
                  <a:t>produce the statement `for every </a:t>
                </a:r>
                <a:r>
                  <a:rPr lang="en-US" i="1" dirty="0"/>
                  <a:t>x </a:t>
                </a:r>
                <a:r>
                  <a:rPr lang="en-US" dirty="0"/>
                  <a:t>which is a natural number, it is the </a:t>
                </a:r>
                <a:r>
                  <a:rPr lang="en-US" dirty="0" smtClean="0"/>
                  <a:t>case that </a:t>
                </a:r>
                <a:r>
                  <a:rPr lang="en-US" i="1" dirty="0"/>
                  <a:t>x &gt; </a:t>
                </a:r>
                <a:r>
                  <a:rPr lang="en-US" dirty="0"/>
                  <a:t>5'. </a:t>
                </a:r>
                <a:endParaRPr lang="en-US" dirty="0" smtClean="0"/>
              </a:p>
              <a:p>
                <a:r>
                  <a:rPr lang="en-US" dirty="0" smtClean="0"/>
                  <a:t>Here</a:t>
                </a:r>
                <a:r>
                  <a:rPr lang="en-US" dirty="0"/>
                  <a:t>, the </a:t>
                </a:r>
                <a:r>
                  <a:rPr lang="en-US" dirty="0" smtClean="0"/>
                  <a:t>quantifier </a:t>
                </a:r>
                <a:r>
                  <a:rPr lang="en-US" dirty="0"/>
                  <a:t>is `for every </a:t>
                </a:r>
                <a:r>
                  <a:rPr lang="en-US" i="1" dirty="0"/>
                  <a:t>x </a:t>
                </a:r>
                <a:r>
                  <a:rPr lang="en-US" dirty="0"/>
                  <a:t>.', and we have </a:t>
                </a:r>
                <a:r>
                  <a:rPr lang="en-US" dirty="0" smtClean="0"/>
                  <a:t>quantified the predicate </a:t>
                </a:r>
                <a:r>
                  <a:rPr lang="en-US" dirty="0"/>
                  <a:t>to produce a false proposition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In mathematics, the notation </a:t>
                </a:r>
                <a:r>
                  <a:rPr lang="en-US" dirty="0" smtClean="0"/>
                  <a:t>`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/>
                  <a:t>' </a:t>
                </a:r>
                <a:r>
                  <a:rPr lang="en-US" dirty="0"/>
                  <a:t>is used to denote the universal </a:t>
                </a:r>
                <a:r>
                  <a:rPr lang="en-US" dirty="0" smtClean="0"/>
                  <a:t>quantifier. We </a:t>
                </a:r>
                <a:r>
                  <a:rPr lang="en-US" dirty="0"/>
                  <a:t>can write down our new predicate in Z as </a:t>
                </a:r>
                <a:r>
                  <a:rPr lang="en-US" dirty="0" smtClean="0"/>
                  <a:t>follows: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66" y="5677105"/>
            <a:ext cx="3885758" cy="10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predicate is false because not every natural number </a:t>
            </a:r>
            <a:r>
              <a:rPr lang="en-US" i="1" dirty="0"/>
              <a:t>x </a:t>
            </a:r>
            <a:r>
              <a:rPr lang="en-US" dirty="0"/>
              <a:t>is greater than 5</a:t>
            </a:r>
            <a:r>
              <a:rPr lang="en-US" dirty="0" smtClean="0"/>
              <a:t>: consider </a:t>
            </a:r>
            <a:r>
              <a:rPr lang="en-US" dirty="0"/>
              <a:t>3</a:t>
            </a:r>
            <a:r>
              <a:rPr lang="en-US" dirty="0" smtClean="0"/>
              <a:t>.</a:t>
            </a:r>
          </a:p>
          <a:p>
            <a:r>
              <a:rPr lang="en-US" dirty="0"/>
              <a:t>The universal </a:t>
            </a:r>
            <a:r>
              <a:rPr lang="en-US" dirty="0" smtClean="0"/>
              <a:t>quantifier </a:t>
            </a:r>
            <a:r>
              <a:rPr lang="en-US" dirty="0"/>
              <a:t>may be thought of as a </a:t>
            </a:r>
            <a:r>
              <a:rPr lang="en-US" dirty="0" smtClean="0"/>
              <a:t>generalized conjunction: for </a:t>
            </a:r>
            <a:r>
              <a:rPr lang="en-US" dirty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30" y="3849002"/>
            <a:ext cx="725906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 Universal Quantifiers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All, For Every, For Any</a:t>
                </a:r>
              </a:p>
              <a:p>
                <a:pPr lvl="1"/>
                <a:r>
                  <a:rPr lang="en-US" dirty="0"/>
                  <a:t>“All natural numbers are greater than or equal to zero”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i="1" dirty="0"/>
                  <a:t>n :</a:t>
                </a:r>
                <a:r>
                  <a:rPr lang="en-US" dirty="0"/>
                  <a:t>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≥0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In general,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i="1" dirty="0"/>
                  <a:t>x </a:t>
                </a:r>
                <a:r>
                  <a:rPr lang="en-US" dirty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P(x)  abbreviates P(a)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˄</m:t>
                    </m:r>
                  </m:oMath>
                </a14:m>
                <a:r>
                  <a:rPr lang="en-US" dirty="0"/>
                  <a:t> P(b)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˄</m:t>
                    </m:r>
                  </m:oMath>
                </a14:m>
                <a:r>
                  <a:rPr lang="en-US" dirty="0"/>
                  <a:t> P(b)….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Are the following true or false?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i="1" dirty="0"/>
                  <a:t>n </a:t>
                </a:r>
                <a:r>
                  <a:rPr lang="en-US" dirty="0"/>
                  <a:t>: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≥0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i="1" dirty="0"/>
                  <a:t>n </a:t>
                </a:r>
                <a:r>
                  <a:rPr lang="en-US" dirty="0"/>
                  <a:t>: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/>
                  <a:t>== 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(n=0) ˅ (n=1)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1284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24776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Existential Quantifier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Some, For One, There Exists</a:t>
                </a:r>
              </a:p>
              <a:p>
                <a:pPr lvl="1"/>
                <a:r>
                  <a:rPr lang="en-US" dirty="0"/>
                  <a:t>“There exists a natural number greater than five”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i="1" dirty="0"/>
                  <a:t>n </a:t>
                </a:r>
                <a:r>
                  <a:rPr lang="en-US" dirty="0"/>
                  <a:t>: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≥5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In general,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i="1" dirty="0"/>
                  <a:t>x :</a:t>
                </a:r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P(x)  abbreviates P(a) </a:t>
                </a:r>
                <a:r>
                  <a:rPr lang="en-US" i="1" dirty="0"/>
                  <a:t>˅ </a:t>
                </a:r>
                <a:r>
                  <a:rPr lang="en-US" dirty="0"/>
                  <a:t>P(b) </a:t>
                </a:r>
                <a:r>
                  <a:rPr lang="en-US" i="1" dirty="0"/>
                  <a:t>˅ </a:t>
                </a:r>
                <a:r>
                  <a:rPr lang="en-US" dirty="0"/>
                  <a:t>P(b)….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Are the following true or false?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i="1" dirty="0"/>
                  <a:t> x = x + </a:t>
                </a:r>
                <a:r>
                  <a:rPr lang="en-US" dirty="0"/>
                  <a:t>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Z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i="1" dirty="0"/>
                  <a:t> x = x * </a:t>
                </a:r>
                <a:r>
                  <a:rPr lang="en-US" dirty="0"/>
                  <a:t>x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1284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21317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Propositional calculus is also known as Boolean algebra and is named after the mathematician George Boole. </a:t>
                </a:r>
              </a:p>
              <a:p>
                <a:r>
                  <a:rPr lang="en-US" sz="2400" dirty="0"/>
                  <a:t>It is concerned with statements, called propositions, which may be either true or false. </a:t>
                </a:r>
              </a:p>
              <a:p>
                <a:r>
                  <a:rPr lang="en-US" sz="2400" dirty="0"/>
                  <a:t>A proposition is a statement which is either true or false but not both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2+2 = 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Sunday today</a:t>
                </a:r>
              </a:p>
              <a:p>
                <a:pPr lvl="1"/>
                <a:r>
                  <a:rPr lang="en-US" dirty="0"/>
                  <a:t>The sun rises from east</a:t>
                </a:r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16620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REFERENCES : 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42364" y="1703311"/>
            <a:ext cx="111072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D. </a:t>
            </a:r>
            <a:r>
              <a:rPr lang="en-US" sz="2800" dirty="0" err="1"/>
              <a:t>Ince</a:t>
            </a:r>
            <a:r>
              <a:rPr lang="en-US" sz="2800" dirty="0"/>
              <a:t>-An Introduction to Discrete Mathematics, Formal System Specification and Z. (Oxford Applied Mathematics and Computing Science Series</a:t>
            </a:r>
            <a:r>
              <a:rPr lang="en-US" sz="2800"/>
              <a:t>) – </a:t>
            </a:r>
            <a:r>
              <a:rPr lang="en-US" sz="2800" dirty="0"/>
              <a:t>Chapter 3 </a:t>
            </a:r>
          </a:p>
        </p:txBody>
      </p:sp>
    </p:spTree>
    <p:extLst>
      <p:ext uri="{BB962C8B-B14F-4D97-AF65-F5344CB8AC3E}">
        <p14:creationId xmlns:p14="http://schemas.microsoft.com/office/powerpoint/2010/main" val="19037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305800" cy="50292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A statement is a declarative </a:t>
                </a:r>
                <a:r>
                  <a:rPr lang="en-US" sz="2800" dirty="0" smtClean="0"/>
                  <a:t>sentence</a:t>
                </a:r>
              </a:p>
              <a:p>
                <a:pPr lvl="1"/>
                <a:r>
                  <a:rPr lang="en-US" sz="2800" dirty="0"/>
                  <a:t>It is Sunday </a:t>
                </a:r>
                <a:r>
                  <a:rPr lang="en-US" sz="2800" dirty="0" smtClean="0"/>
                  <a:t>today (OK)</a:t>
                </a:r>
              </a:p>
              <a:p>
                <a:pPr lvl="1"/>
                <a:r>
                  <a:rPr lang="en-US" sz="2800" dirty="0" smtClean="0"/>
                  <a:t>The sun rises from east (OK)</a:t>
                </a:r>
              </a:p>
              <a:p>
                <a:pPr lvl="1"/>
                <a:r>
                  <a:rPr lang="en-US" sz="2800" dirty="0" smtClean="0"/>
                  <a:t>Open the door (an order; not a statement)</a:t>
                </a:r>
              </a:p>
              <a:p>
                <a:pPr lvl="1"/>
                <a:r>
                  <a:rPr lang="en-US" sz="2800" dirty="0" smtClean="0"/>
                  <a:t>Are you hungry? (Interrogative; </a:t>
                </a:r>
                <a:r>
                  <a:rPr lang="en-US" sz="2800" dirty="0"/>
                  <a:t>not a statement</a:t>
                </a:r>
                <a:r>
                  <a:rPr lang="en-US" sz="2800" dirty="0" smtClean="0"/>
                  <a:t>)</a:t>
                </a:r>
                <a:endParaRPr lang="en-US" sz="2400" dirty="0"/>
              </a:p>
              <a:p>
                <a:r>
                  <a:rPr lang="en-US" sz="2800" dirty="0" smtClean="0"/>
                  <a:t>A </a:t>
                </a:r>
                <a:r>
                  <a:rPr lang="en-US" sz="2800" dirty="0" smtClean="0">
                    <a:solidFill>
                      <a:schemeClr val="tx2">
                        <a:lumMod val="75000"/>
                      </a:schemeClr>
                    </a:solidFill>
                  </a:rPr>
                  <a:t>proposition is a statement </a:t>
                </a:r>
                <a:r>
                  <a:rPr lang="en-US" sz="2800" dirty="0" smtClean="0"/>
                  <a:t>which is either </a:t>
                </a:r>
                <a:r>
                  <a:rPr lang="en-US" sz="2800" b="1" dirty="0" smtClean="0"/>
                  <a:t>true</a:t>
                </a:r>
                <a:r>
                  <a:rPr lang="en-US" sz="2800" dirty="0" smtClean="0"/>
                  <a:t> or </a:t>
                </a:r>
                <a:r>
                  <a:rPr lang="en-US" sz="2800" b="1" dirty="0" smtClean="0"/>
                  <a:t>false</a:t>
                </a:r>
                <a:r>
                  <a:rPr lang="en-US" sz="2800" dirty="0" smtClean="0"/>
                  <a:t> but not both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2+2 = 4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It </a:t>
                </a:r>
                <a:r>
                  <a:rPr lang="en-US" sz="2800" dirty="0"/>
                  <a:t>is Sunday today</a:t>
                </a:r>
                <a:endParaRPr lang="en-US" sz="2800" dirty="0" smtClean="0"/>
              </a:p>
              <a:p>
                <a:pPr lvl="1"/>
                <a:r>
                  <a:rPr lang="en-US" sz="2800" dirty="0"/>
                  <a:t>The sun rises from east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305800" cy="5029200"/>
              </a:xfrm>
              <a:blipFill rotWithShape="0">
                <a:blip r:embed="rId2"/>
                <a:stretch>
                  <a:fillRect l="-1321" t="-1818" r="-954"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3875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769" y="1494429"/>
            <a:ext cx="10341429" cy="3581400"/>
          </a:xfrm>
        </p:spPr>
        <p:txBody>
          <a:bodyPr>
            <a:noAutofit/>
          </a:bodyPr>
          <a:lstStyle/>
          <a:p>
            <a:r>
              <a:rPr lang="en-US" sz="4000" dirty="0"/>
              <a:t>If a proposition is true, we say that it has a </a:t>
            </a:r>
            <a:r>
              <a:rPr lang="en-US" sz="4000" b="1" dirty="0"/>
              <a:t>truth value</a:t>
            </a:r>
            <a:r>
              <a:rPr lang="en-US" sz="4000" dirty="0"/>
              <a:t> of </a:t>
            </a:r>
            <a:r>
              <a:rPr lang="en-US" sz="4000" dirty="0" smtClean="0"/>
              <a:t>“</a:t>
            </a:r>
            <a:r>
              <a:rPr lang="en-US" sz="4000" b="1" dirty="0" smtClean="0"/>
              <a:t>true</a:t>
            </a:r>
            <a:r>
              <a:rPr lang="en-US" sz="4000" dirty="0" smtClean="0"/>
              <a:t>”</a:t>
            </a:r>
            <a:endParaRPr lang="en-US" sz="4000" dirty="0"/>
          </a:p>
          <a:p>
            <a:r>
              <a:rPr lang="en-US" sz="4000" dirty="0"/>
              <a:t>If a proposition is false, its truth value is </a:t>
            </a:r>
            <a:r>
              <a:rPr lang="en-US" sz="4000" dirty="0" smtClean="0"/>
              <a:t>“</a:t>
            </a:r>
            <a:r>
              <a:rPr lang="en-US" sz="4000" b="1" dirty="0" smtClean="0"/>
              <a:t>false</a:t>
            </a:r>
            <a:r>
              <a:rPr lang="en-US" sz="4000" dirty="0" smtClean="0"/>
              <a:t>”</a:t>
            </a:r>
            <a:endParaRPr lang="en-US" sz="4000" dirty="0"/>
          </a:p>
          <a:p>
            <a:r>
              <a:rPr lang="en-US" sz="4000" dirty="0"/>
              <a:t>The truth values </a:t>
            </a:r>
            <a:r>
              <a:rPr lang="en-US" sz="4000" b="1" dirty="0"/>
              <a:t>“true”</a:t>
            </a:r>
            <a:r>
              <a:rPr lang="en-US" sz="4000" dirty="0"/>
              <a:t> and </a:t>
            </a:r>
            <a:r>
              <a:rPr lang="en-US" sz="4000" b="1" dirty="0"/>
              <a:t>“false”</a:t>
            </a:r>
            <a:r>
              <a:rPr lang="en-US" sz="4000" dirty="0"/>
              <a:t> are, respectively, denoted by the letters </a:t>
            </a:r>
            <a:r>
              <a:rPr lang="en-US" sz="4000" b="1" dirty="0"/>
              <a:t>T</a:t>
            </a:r>
            <a:r>
              <a:rPr lang="en-US" sz="4000" dirty="0"/>
              <a:t> and </a:t>
            </a:r>
            <a:r>
              <a:rPr lang="en-US" sz="4000" b="1" dirty="0" smtClean="0"/>
              <a:t>F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Truth Values</a:t>
            </a:r>
          </a:p>
        </p:txBody>
      </p:sp>
    </p:spTree>
    <p:extLst>
      <p:ext uri="{BB962C8B-B14F-4D97-AF65-F5344CB8AC3E}">
        <p14:creationId xmlns:p14="http://schemas.microsoft.com/office/powerpoint/2010/main" val="31926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98697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Conditional </a:t>
            </a:r>
            <a:r>
              <a:rPr lang="en-US" b="1" dirty="0" smtClean="0"/>
              <a:t>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5" y="2030978"/>
            <a:ext cx="10208525" cy="5029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Let </a:t>
            </a:r>
            <a:r>
              <a:rPr lang="en-US" sz="2800" i="1" dirty="0"/>
              <a:t>p </a:t>
            </a:r>
            <a:r>
              <a:rPr lang="en-US" sz="2800" dirty="0"/>
              <a:t>and </a:t>
            </a:r>
            <a:r>
              <a:rPr lang="en-US" sz="2800" i="1" dirty="0"/>
              <a:t>q </a:t>
            </a:r>
            <a:r>
              <a:rPr lang="en-US" sz="2800" dirty="0"/>
              <a:t>be propositions. The </a:t>
            </a:r>
            <a:r>
              <a:rPr lang="en-US" sz="2800" i="1" dirty="0"/>
              <a:t>conditional statement p </a:t>
            </a:r>
            <a:r>
              <a:rPr lang="en-US" sz="2800" dirty="0"/>
              <a:t>→ </a:t>
            </a:r>
            <a:r>
              <a:rPr lang="en-US" sz="2800" i="1" dirty="0"/>
              <a:t>q </a:t>
            </a:r>
            <a:r>
              <a:rPr lang="en-US" sz="2800" dirty="0"/>
              <a:t>is the proposition “if </a:t>
            </a:r>
            <a:r>
              <a:rPr lang="en-US" sz="2800" i="1" dirty="0"/>
              <a:t>p</a:t>
            </a:r>
            <a:r>
              <a:rPr lang="en-US" sz="2800" dirty="0"/>
              <a:t>, </a:t>
            </a:r>
            <a:r>
              <a:rPr lang="en-US" sz="2800" dirty="0" smtClean="0"/>
              <a:t>then </a:t>
            </a:r>
            <a:r>
              <a:rPr lang="en-US" sz="2800" i="1" dirty="0" smtClean="0"/>
              <a:t>q</a:t>
            </a:r>
            <a:r>
              <a:rPr lang="en-US" sz="2800" dirty="0"/>
              <a:t>.” The conditional statement </a:t>
            </a:r>
            <a:r>
              <a:rPr lang="en-US" sz="2800" i="1" dirty="0"/>
              <a:t>p </a:t>
            </a:r>
            <a:r>
              <a:rPr lang="en-US" sz="2800" dirty="0"/>
              <a:t>→ </a:t>
            </a:r>
            <a:r>
              <a:rPr lang="en-US" sz="2800" i="1" dirty="0"/>
              <a:t>q </a:t>
            </a:r>
            <a:r>
              <a:rPr lang="en-US" sz="2800" dirty="0"/>
              <a:t>is </a:t>
            </a:r>
            <a:r>
              <a:rPr lang="en-US" sz="2800" b="1" dirty="0"/>
              <a:t>false</a:t>
            </a:r>
            <a:r>
              <a:rPr lang="en-US" sz="2800" dirty="0"/>
              <a:t> when </a:t>
            </a:r>
            <a:r>
              <a:rPr lang="en-US" sz="2800" i="1" dirty="0"/>
              <a:t>p </a:t>
            </a:r>
            <a:r>
              <a:rPr lang="en-US" sz="2800" dirty="0"/>
              <a:t>is </a:t>
            </a:r>
            <a:r>
              <a:rPr lang="en-US" sz="2800" b="1" dirty="0"/>
              <a:t>true</a:t>
            </a:r>
            <a:r>
              <a:rPr lang="en-US" sz="2800" dirty="0"/>
              <a:t> and </a:t>
            </a:r>
            <a:r>
              <a:rPr lang="en-US" sz="2800" i="1" dirty="0"/>
              <a:t>q </a:t>
            </a:r>
            <a:r>
              <a:rPr lang="en-US" sz="2800" dirty="0"/>
              <a:t>is </a:t>
            </a:r>
            <a:r>
              <a:rPr lang="en-US" sz="2800" b="1" dirty="0"/>
              <a:t>false</a:t>
            </a:r>
            <a:r>
              <a:rPr lang="en-US" sz="2800" dirty="0"/>
              <a:t>, and </a:t>
            </a:r>
            <a:r>
              <a:rPr lang="en-US" sz="2800" b="1" dirty="0"/>
              <a:t>true</a:t>
            </a:r>
            <a:r>
              <a:rPr lang="en-US" sz="2800" dirty="0"/>
              <a:t> otherwise.</a:t>
            </a:r>
          </a:p>
          <a:p>
            <a:pPr marL="0" indent="0" algn="just">
              <a:buNone/>
            </a:pPr>
            <a:r>
              <a:rPr lang="en-US" sz="2800" dirty="0" smtClean="0"/>
              <a:t>In </a:t>
            </a:r>
            <a:r>
              <a:rPr lang="en-US" sz="2800" dirty="0"/>
              <a:t>the conditional statement </a:t>
            </a:r>
            <a:r>
              <a:rPr lang="en-US" sz="2800" i="1" dirty="0"/>
              <a:t>p </a:t>
            </a:r>
            <a:r>
              <a:rPr lang="en-US" sz="2800" dirty="0"/>
              <a:t>→ </a:t>
            </a:r>
            <a:r>
              <a:rPr lang="en-US" sz="2800" i="1" dirty="0"/>
              <a:t>q</a:t>
            </a:r>
            <a:r>
              <a:rPr lang="en-US" sz="2800" dirty="0"/>
              <a:t>, </a:t>
            </a:r>
            <a:r>
              <a:rPr lang="en-US" sz="2800" i="1" dirty="0"/>
              <a:t>p </a:t>
            </a:r>
            <a:r>
              <a:rPr lang="en-US" sz="2800" dirty="0"/>
              <a:t>is called the </a:t>
            </a:r>
            <a:r>
              <a:rPr lang="en-US" sz="2800" i="1" dirty="0"/>
              <a:t>hypothesis </a:t>
            </a:r>
            <a:r>
              <a:rPr lang="en-US" sz="2800" dirty="0"/>
              <a:t>(or </a:t>
            </a:r>
            <a:r>
              <a:rPr lang="en-US" sz="2800" i="1" dirty="0"/>
              <a:t>antecedent </a:t>
            </a:r>
            <a:r>
              <a:rPr lang="en-US" sz="2800" dirty="0"/>
              <a:t>or </a:t>
            </a:r>
            <a:r>
              <a:rPr lang="en-US" sz="2800" i="1" dirty="0" smtClean="0"/>
              <a:t>premise</a:t>
            </a:r>
            <a:r>
              <a:rPr lang="en-US" sz="2800" dirty="0" smtClean="0"/>
              <a:t>) and </a:t>
            </a:r>
            <a:r>
              <a:rPr lang="en-US" sz="2800" i="1" dirty="0"/>
              <a:t>q </a:t>
            </a:r>
            <a:r>
              <a:rPr lang="en-US" sz="2800" dirty="0"/>
              <a:t>is called the </a:t>
            </a:r>
            <a:r>
              <a:rPr lang="en-US" sz="2800" i="1" dirty="0"/>
              <a:t>conclusion </a:t>
            </a:r>
            <a:r>
              <a:rPr lang="en-US" sz="2800" dirty="0"/>
              <a:t>(or </a:t>
            </a:r>
            <a:r>
              <a:rPr lang="en-US" sz="2800" i="1" dirty="0"/>
              <a:t>consequence</a:t>
            </a:r>
            <a:r>
              <a:rPr lang="en-US" sz="2800" dirty="0" smtClean="0"/>
              <a:t>).</a:t>
            </a:r>
          </a:p>
          <a:p>
            <a:pPr algn="just"/>
            <a:r>
              <a:rPr lang="en-US" sz="2800" dirty="0"/>
              <a:t>The statement </a:t>
            </a:r>
            <a:r>
              <a:rPr lang="en-US" sz="2800" i="1" dirty="0"/>
              <a:t>p </a:t>
            </a:r>
            <a:r>
              <a:rPr lang="en-US" sz="2800" dirty="0"/>
              <a:t>→ </a:t>
            </a:r>
            <a:r>
              <a:rPr lang="en-US" sz="2800" i="1" dirty="0"/>
              <a:t>q </a:t>
            </a:r>
            <a:r>
              <a:rPr lang="en-US" sz="2800" dirty="0"/>
              <a:t>is called a conditional statement because </a:t>
            </a:r>
            <a:r>
              <a:rPr lang="en-US" sz="2800" i="1" dirty="0"/>
              <a:t>p </a:t>
            </a:r>
            <a:r>
              <a:rPr lang="en-US" sz="2800" dirty="0"/>
              <a:t>→ </a:t>
            </a:r>
            <a:r>
              <a:rPr lang="en-US" sz="2800" i="1" dirty="0"/>
              <a:t>q </a:t>
            </a:r>
            <a:r>
              <a:rPr lang="en-US" sz="2800" b="1" dirty="0"/>
              <a:t>asserts</a:t>
            </a:r>
            <a:r>
              <a:rPr lang="en-US" sz="2800" dirty="0"/>
              <a:t> that </a:t>
            </a:r>
            <a:r>
              <a:rPr lang="en-US" sz="2800" i="1" dirty="0"/>
              <a:t>q </a:t>
            </a:r>
            <a:r>
              <a:rPr lang="en-US" sz="2800" dirty="0"/>
              <a:t>is true on the condition that </a:t>
            </a:r>
            <a:r>
              <a:rPr lang="en-US" sz="2800" i="1" dirty="0"/>
              <a:t>p </a:t>
            </a:r>
            <a:r>
              <a:rPr lang="en-US" sz="2800" dirty="0"/>
              <a:t>holds. </a:t>
            </a:r>
          </a:p>
          <a:p>
            <a:pPr algn="just"/>
            <a:r>
              <a:rPr lang="en-US" sz="2800" dirty="0"/>
              <a:t>A conditional statement is also called an </a:t>
            </a:r>
            <a:r>
              <a:rPr lang="en-US" sz="2800" b="1" dirty="0"/>
              <a:t>implication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9465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0" y="795903"/>
            <a:ext cx="10515600" cy="1325563"/>
          </a:xfrm>
        </p:spPr>
        <p:txBody>
          <a:bodyPr/>
          <a:lstStyle/>
          <a:p>
            <a:r>
              <a:rPr lang="en-US" b="1" dirty="0" smtClean="0"/>
              <a:t>Other forms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9143"/>
            <a:ext cx="10147110" cy="419825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Conditional </a:t>
            </a:r>
            <a:r>
              <a:rPr lang="en-US" sz="2800" dirty="0"/>
              <a:t>statements play </a:t>
            </a:r>
            <a:r>
              <a:rPr lang="en-US" sz="2800" dirty="0" smtClean="0"/>
              <a:t>an </a:t>
            </a:r>
            <a:r>
              <a:rPr lang="en-US" sz="2800" b="1" dirty="0"/>
              <a:t>essential role</a:t>
            </a:r>
            <a:r>
              <a:rPr lang="en-US" sz="2800" dirty="0"/>
              <a:t> in mathematical </a:t>
            </a:r>
            <a:r>
              <a:rPr lang="en-US" sz="2800" dirty="0" smtClean="0"/>
              <a:t>reasoning</a:t>
            </a:r>
          </a:p>
          <a:p>
            <a:r>
              <a:rPr lang="en-US" sz="2800" dirty="0" smtClean="0"/>
              <a:t>Many ways to express an implication (p -&gt; q)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34" t="62897" r="23587" b="11906"/>
          <a:stretch/>
        </p:blipFill>
        <p:spPr bwMode="auto">
          <a:xfrm>
            <a:off x="1054462" y="3278872"/>
            <a:ext cx="10502242" cy="309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Propositional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28556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224" y="603914"/>
            <a:ext cx="9601200" cy="1485900"/>
          </a:xfrm>
        </p:spPr>
        <p:txBody>
          <a:bodyPr/>
          <a:lstStyle/>
          <a:p>
            <a:r>
              <a:rPr lang="en-US" b="1" dirty="0" err="1" smtClean="0"/>
              <a:t>Biconditionals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6" y="1600200"/>
            <a:ext cx="10959152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Let </a:t>
            </a:r>
            <a:r>
              <a:rPr lang="en-US" sz="3200" i="1" dirty="0"/>
              <a:t>p </a:t>
            </a:r>
            <a:r>
              <a:rPr lang="en-US" sz="3200" dirty="0"/>
              <a:t>and </a:t>
            </a:r>
            <a:r>
              <a:rPr lang="en-US" sz="3200" i="1" dirty="0"/>
              <a:t>q </a:t>
            </a:r>
            <a:r>
              <a:rPr lang="en-US" sz="3200" dirty="0"/>
              <a:t>be propositions. The </a:t>
            </a:r>
            <a:r>
              <a:rPr lang="en-US" sz="3200" i="1" dirty="0" err="1"/>
              <a:t>biconditional</a:t>
            </a:r>
            <a:r>
              <a:rPr lang="en-US" sz="3200" i="1" dirty="0"/>
              <a:t> statement p </a:t>
            </a:r>
            <a:r>
              <a:rPr lang="en-US" sz="3200" dirty="0"/>
              <a:t>↔ </a:t>
            </a:r>
            <a:r>
              <a:rPr lang="en-US" sz="3200" i="1" dirty="0"/>
              <a:t>q </a:t>
            </a:r>
            <a:r>
              <a:rPr lang="en-US" sz="3200" dirty="0"/>
              <a:t>is the proposition “</a:t>
            </a:r>
            <a:r>
              <a:rPr lang="en-US" sz="3200" i="1" dirty="0"/>
              <a:t>p </a:t>
            </a:r>
            <a:r>
              <a:rPr lang="en-US" sz="3200" dirty="0" smtClean="0"/>
              <a:t>if and </a:t>
            </a:r>
            <a:r>
              <a:rPr lang="en-US" sz="3200" dirty="0"/>
              <a:t>only if </a:t>
            </a:r>
            <a:r>
              <a:rPr lang="en-US" sz="3200" i="1" dirty="0"/>
              <a:t>q</a:t>
            </a:r>
            <a:r>
              <a:rPr lang="en-US" sz="3200" dirty="0"/>
              <a:t>.” </a:t>
            </a: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The </a:t>
            </a:r>
            <a:r>
              <a:rPr lang="en-US" sz="3200" dirty="0" err="1"/>
              <a:t>biconditional</a:t>
            </a:r>
            <a:r>
              <a:rPr lang="en-US" sz="3200" dirty="0"/>
              <a:t> statement </a:t>
            </a:r>
            <a:r>
              <a:rPr lang="en-US" sz="3200" i="1" dirty="0"/>
              <a:t>p </a:t>
            </a:r>
            <a:r>
              <a:rPr lang="en-US" sz="3200" dirty="0"/>
              <a:t>↔ </a:t>
            </a:r>
            <a:r>
              <a:rPr lang="en-US" sz="3200" i="1" dirty="0"/>
              <a:t>q </a:t>
            </a:r>
            <a:r>
              <a:rPr lang="en-US" sz="3200" dirty="0"/>
              <a:t>is </a:t>
            </a:r>
            <a:r>
              <a:rPr lang="en-US" sz="3200" b="1" dirty="0"/>
              <a:t>true when </a:t>
            </a:r>
            <a:r>
              <a:rPr lang="en-US" sz="3200" b="1" i="1" dirty="0"/>
              <a:t>p </a:t>
            </a:r>
            <a:r>
              <a:rPr lang="en-US" sz="3200" b="1" dirty="0"/>
              <a:t>and </a:t>
            </a:r>
            <a:r>
              <a:rPr lang="en-US" sz="3200" b="1" i="1" dirty="0"/>
              <a:t>q </a:t>
            </a:r>
            <a:r>
              <a:rPr lang="en-US" sz="3200" b="1" dirty="0"/>
              <a:t>have the same </a:t>
            </a:r>
            <a:r>
              <a:rPr lang="en-US" sz="3200" b="1" dirty="0" smtClean="0"/>
              <a:t>truth values</a:t>
            </a:r>
            <a:r>
              <a:rPr lang="en-US" sz="3200" dirty="0"/>
              <a:t>,  </a:t>
            </a:r>
            <a:r>
              <a:rPr lang="en-US" sz="3200" dirty="0" smtClean="0"/>
              <a:t>and </a:t>
            </a:r>
            <a:r>
              <a:rPr lang="en-US" sz="3200" dirty="0"/>
              <a:t>is false otherwise. </a:t>
            </a: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err="1" smtClean="0"/>
              <a:t>Biconditional</a:t>
            </a:r>
            <a:r>
              <a:rPr lang="en-US" sz="3200" dirty="0" smtClean="0"/>
              <a:t> </a:t>
            </a:r>
            <a:r>
              <a:rPr lang="en-US" sz="3200" dirty="0"/>
              <a:t>statements are also called </a:t>
            </a:r>
            <a:r>
              <a:rPr lang="en-US" sz="3200" i="1" dirty="0"/>
              <a:t>bi-implications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26034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616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Common </a:t>
            </a:r>
            <a:r>
              <a:rPr lang="en-US" b="1" dirty="0"/>
              <a:t>ways to express </a:t>
            </a:r>
            <a:r>
              <a:rPr lang="en-US" b="1" i="1" dirty="0"/>
              <a:t>p </a:t>
            </a:r>
            <a:r>
              <a:rPr lang="en-US" b="1" dirty="0"/>
              <a:t>↔ </a:t>
            </a:r>
            <a:r>
              <a:rPr lang="en-US" b="1" i="1" dirty="0" smtClean="0"/>
              <a:t>q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“</a:t>
            </a:r>
            <a:r>
              <a:rPr lang="en-US" sz="3600" i="1" dirty="0"/>
              <a:t>p </a:t>
            </a:r>
            <a:r>
              <a:rPr lang="en-US" sz="3600" dirty="0"/>
              <a:t>is necessary and sufficient for </a:t>
            </a:r>
            <a:r>
              <a:rPr lang="en-US" sz="3600" i="1" dirty="0"/>
              <a:t>q</a:t>
            </a:r>
            <a:r>
              <a:rPr lang="en-US" sz="3600" dirty="0"/>
              <a:t>”</a:t>
            </a:r>
          </a:p>
          <a:p>
            <a:r>
              <a:rPr lang="en-US" sz="3600" dirty="0"/>
              <a:t>“if </a:t>
            </a:r>
            <a:r>
              <a:rPr lang="en-US" sz="3600" i="1" dirty="0"/>
              <a:t>p </a:t>
            </a:r>
            <a:r>
              <a:rPr lang="en-US" sz="3600" dirty="0"/>
              <a:t>then </a:t>
            </a:r>
            <a:r>
              <a:rPr lang="en-US" sz="3600" i="1" dirty="0"/>
              <a:t>q</a:t>
            </a:r>
            <a:r>
              <a:rPr lang="en-US" sz="3600" dirty="0"/>
              <a:t>, and conversely”</a:t>
            </a:r>
          </a:p>
          <a:p>
            <a:r>
              <a:rPr lang="en-US" sz="3600" dirty="0"/>
              <a:t>“</a:t>
            </a:r>
            <a:r>
              <a:rPr lang="en-US" sz="3600" i="1" dirty="0"/>
              <a:t>p </a:t>
            </a:r>
            <a:r>
              <a:rPr lang="en-US" sz="3600" dirty="0" err="1"/>
              <a:t>iff</a:t>
            </a:r>
            <a:r>
              <a:rPr lang="en-US" sz="3600" dirty="0"/>
              <a:t> </a:t>
            </a:r>
            <a:r>
              <a:rPr lang="en-US" sz="3600" i="1" dirty="0" smtClean="0"/>
              <a:t>q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Propositional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19503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5537</TotalTime>
  <Words>1646</Words>
  <Application>Microsoft Office PowerPoint</Application>
  <PresentationFormat>Widescreen</PresentationFormat>
  <Paragraphs>189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Cambria Math</vt:lpstr>
      <vt:lpstr>Times New Roman</vt:lpstr>
      <vt:lpstr>Office Theme</vt:lpstr>
      <vt:lpstr>Lecture # 04</vt:lpstr>
      <vt:lpstr>PowerPoint Presentation</vt:lpstr>
      <vt:lpstr>PowerPoint Presentation</vt:lpstr>
      <vt:lpstr>PowerPoint Presentation</vt:lpstr>
      <vt:lpstr>PowerPoint Presentation</vt:lpstr>
      <vt:lpstr>Conditional Statements</vt:lpstr>
      <vt:lpstr>Other forms</vt:lpstr>
      <vt:lpstr>Biconditionals</vt:lpstr>
      <vt:lpstr>Common ways to express p ↔ q</vt:lpstr>
      <vt:lpstr>Example</vt:lpstr>
      <vt:lpstr>PowerPoint Presentation</vt:lpstr>
      <vt:lpstr>PowerPoint Presentation</vt:lpstr>
      <vt:lpstr>PowerPoint Presentation</vt:lpstr>
      <vt:lpstr>PowerPoint Presentation</vt:lpstr>
      <vt:lpstr>Soultion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Predicate Calculus</vt:lpstr>
      <vt:lpstr>Predicate Calculus</vt:lpstr>
      <vt:lpstr>Predicate Calculus</vt:lpstr>
      <vt:lpstr>Predicate Calculus</vt:lpstr>
      <vt:lpstr>Predicate Calculus</vt:lpstr>
      <vt:lpstr>Predicate Calculus</vt:lpstr>
      <vt:lpstr>Predicate Logic</vt:lpstr>
      <vt:lpstr>Predicate Logic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mamoona khalid</dc:creator>
  <cp:lastModifiedBy>Microsoft account</cp:lastModifiedBy>
  <cp:revision>469</cp:revision>
  <dcterms:created xsi:type="dcterms:W3CDTF">2018-02-02T11:16:44Z</dcterms:created>
  <dcterms:modified xsi:type="dcterms:W3CDTF">2023-09-25T06:12:56Z</dcterms:modified>
</cp:coreProperties>
</file>