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2374A-367D-408E-8FBF-0E2AD6D32D31}"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8BC16-EBCA-4D50-BD60-E4D8E0E8626D}" type="slidenum">
              <a:rPr lang="en-US" smtClean="0"/>
              <a:t>‹#›</a:t>
            </a:fld>
            <a:endParaRPr lang="en-US"/>
          </a:p>
        </p:txBody>
      </p:sp>
    </p:spTree>
    <p:extLst>
      <p:ext uri="{BB962C8B-B14F-4D97-AF65-F5344CB8AC3E}">
        <p14:creationId xmlns:p14="http://schemas.microsoft.com/office/powerpoint/2010/main" val="91819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random</a:t>
            </a:r>
          </a:p>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time</a:t>
            </a:r>
          </a:p>
          <a:p>
            <a:br>
              <a:rPr lang="en-US" b="0" dirty="0">
                <a:solidFill>
                  <a:srgbClr val="000000"/>
                </a:solidFill>
                <a:effectLst/>
                <a:latin typeface="Courier New" panose="02070309020205020404" pitchFamily="49" charset="0"/>
              </a:rPr>
            </a:br>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err="1">
                <a:solidFill>
                  <a:srgbClr val="795E26"/>
                </a:solidFill>
                <a:effectLst/>
                <a:latin typeface="Courier New" panose="02070309020205020404" pitchFamily="49" charset="0"/>
              </a:rPr>
              <a:t>primary_database_request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Simulating a potential failure in the primary database</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random.randint</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a:t>
            </a:r>
            <a:r>
              <a:rPr lang="en-US" b="0" dirty="0">
                <a:solidFill>
                  <a:srgbClr val="000000"/>
                </a:solidFill>
                <a:effectLst/>
                <a:latin typeface="Courier New" panose="02070309020205020404" pitchFamily="49" charset="0"/>
              </a:rPr>
              <a:t>, </a:t>
            </a:r>
            <a:r>
              <a:rPr lang="en-US" b="0" dirty="0">
                <a:solidFill>
                  <a:srgbClr val="116644"/>
                </a:solidFill>
                <a:effectLst/>
                <a:latin typeface="Courier New" panose="02070309020205020404" pitchFamily="49" charset="0"/>
              </a:rPr>
              <a:t>2</a:t>
            </a:r>
            <a:r>
              <a:rPr lang="en-US" b="0" dirty="0">
                <a:solidFill>
                  <a:srgbClr val="000000"/>
                </a:solidFill>
                <a:effectLst/>
                <a:latin typeface="Courier New" panose="02070309020205020404" pitchFamily="49" charset="0"/>
              </a:rPr>
              <a:t>) == </a:t>
            </a:r>
            <a:r>
              <a:rPr lang="en-US" b="0" dirty="0">
                <a:solidFill>
                  <a:srgbClr val="116644"/>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raise</a:t>
            </a:r>
            <a:r>
              <a:rPr lang="en-US" b="0" dirty="0">
                <a:solidFill>
                  <a:srgbClr val="000000"/>
                </a:solidFill>
                <a:effectLst/>
                <a:latin typeface="Courier New" panose="02070309020205020404" pitchFamily="49" charset="0"/>
              </a:rPr>
              <a:t> Exception(</a:t>
            </a:r>
            <a:r>
              <a:rPr lang="en-US" b="0" dirty="0">
                <a:solidFill>
                  <a:srgbClr val="A31515"/>
                </a:solidFill>
                <a:effectLst/>
                <a:latin typeface="Courier New" panose="02070309020205020404" pitchFamily="49" charset="0"/>
              </a:rPr>
              <a:t>"Error: Unable to connect to primary database"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a:solidFill>
                  <a:srgbClr val="116644"/>
                </a:solidFill>
                <a:effectLst/>
                <a:latin typeface="Courier New" panose="02070309020205020404" pitchFamily="49" charset="0"/>
              </a:rPr>
              <a:t>1000</a:t>
            </a: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Simulated account balance from primary database</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err="1">
                <a:solidFill>
                  <a:srgbClr val="795E26"/>
                </a:solidFill>
                <a:effectLst/>
                <a:latin typeface="Courier New" panose="02070309020205020404" pitchFamily="49" charset="0"/>
              </a:rPr>
              <a:t>backup_database_request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Simulating a backup database with different data</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a:solidFill>
                  <a:srgbClr val="116644"/>
                </a:solidFill>
                <a:effectLst/>
                <a:latin typeface="Courier New" panose="02070309020205020404" pitchFamily="49" charset="0"/>
              </a:rPr>
              <a:t>500</a:t>
            </a: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Simulated account balance from backup database</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err="1">
                <a:solidFill>
                  <a:srgbClr val="795E26"/>
                </a:solidFill>
                <a:effectLst/>
                <a:latin typeface="Courier New" panose="02070309020205020404" pitchFamily="49" charset="0"/>
              </a:rPr>
              <a:t>get_account_balance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try</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Attempt to get the balance from the primary database</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balance = </a:t>
            </a:r>
            <a:r>
              <a:rPr lang="en-US" b="0" dirty="0" err="1">
                <a:solidFill>
                  <a:srgbClr val="000000"/>
                </a:solidFill>
                <a:effectLst/>
                <a:latin typeface="Courier New" panose="02070309020205020404" pitchFamily="49" charset="0"/>
              </a:rPr>
              <a:t>primary_database_request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"Balance retrieved from primary database:"</a:t>
            </a:r>
            <a:r>
              <a:rPr lang="en-US" b="0" dirty="0">
                <a:solidFill>
                  <a:srgbClr val="000000"/>
                </a:solidFill>
                <a:effectLst/>
                <a:latin typeface="Courier New" panose="02070309020205020404" pitchFamily="49" charset="0"/>
              </a:rPr>
              <a:t>, balance)</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except</a:t>
            </a:r>
            <a:r>
              <a:rPr lang="en-US" b="0" dirty="0">
                <a:solidFill>
                  <a:srgbClr val="000000"/>
                </a:solidFill>
                <a:effectLst/>
                <a:latin typeface="Courier New" panose="02070309020205020404" pitchFamily="49" charset="0"/>
              </a:rPr>
              <a:t> Exception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e:</a:t>
            </a:r>
          </a:p>
          <a:p>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Oops, something went wrong with the primary database</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"Error:"</a:t>
            </a:r>
            <a:r>
              <a:rPr lang="en-US" b="0" dirty="0">
                <a:solidFill>
                  <a:srgbClr val="000000"/>
                </a:solidFill>
                <a:effectLst/>
                <a:latin typeface="Courier New" panose="02070309020205020404" pitchFamily="49" charset="0"/>
              </a:rPr>
              <a:t>, </a:t>
            </a:r>
            <a:r>
              <a:rPr lang="en-US" b="0" dirty="0">
                <a:solidFill>
                  <a:srgbClr val="257693"/>
                </a:solidFill>
                <a:effectLst/>
                <a:latin typeface="Courier New" panose="02070309020205020404" pitchFamily="49" charset="0"/>
              </a:rPr>
              <a:t>str</a:t>
            </a:r>
            <a:r>
              <a:rPr lang="en-US" b="0" dirty="0">
                <a:solidFill>
                  <a:srgbClr val="000000"/>
                </a:solidFill>
                <a:effectLst/>
                <a:latin typeface="Courier New" panose="02070309020205020404" pitchFamily="49" charset="0"/>
              </a:rPr>
              <a:t>(e))</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"Switching to backup database..."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p>
          <a:p>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Let's try getting the balance from the backup database</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balance = </a:t>
            </a:r>
            <a:r>
              <a:rPr lang="en-US" b="0" dirty="0" err="1">
                <a:solidFill>
                  <a:srgbClr val="000000"/>
                </a:solidFill>
                <a:effectLst/>
                <a:latin typeface="Courier New" panose="02070309020205020404" pitchFamily="49" charset="0"/>
              </a:rPr>
              <a:t>backup_database_request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"Balance retrieved from backup database:"</a:t>
            </a:r>
            <a:r>
              <a:rPr lang="en-US" b="0" dirty="0">
                <a:solidFill>
                  <a:srgbClr val="000000"/>
                </a:solidFill>
                <a:effectLst/>
                <a:latin typeface="Courier New" panose="02070309020205020404" pitchFamily="49" charset="0"/>
              </a:rPr>
              <a:t>, balance)</a:t>
            </a:r>
          </a:p>
          <a:p>
            <a:br>
              <a:rPr lang="en-US" b="0" dirty="0">
                <a:solidFill>
                  <a:srgbClr val="000000"/>
                </a:solidFill>
                <a:effectLst/>
                <a:latin typeface="Courier New" panose="02070309020205020404" pitchFamily="49" charset="0"/>
              </a:rPr>
            </a:br>
            <a:r>
              <a:rPr lang="en-US" b="0" dirty="0">
                <a:solidFill>
                  <a:srgbClr val="008000"/>
                </a:solidFill>
                <a:effectLst/>
                <a:latin typeface="Courier New" panose="02070309020205020404" pitchFamily="49" charset="0"/>
              </a:rPr>
              <a:t># Let's test our fault-tolerant function</a:t>
            </a:r>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get_account_balance</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84E8BC16-EBCA-4D50-BD60-E4D8E0E8626D}" type="slidenum">
              <a:rPr lang="en-US" smtClean="0"/>
              <a:t>18</a:t>
            </a:fld>
            <a:endParaRPr lang="en-US"/>
          </a:p>
        </p:txBody>
      </p:sp>
    </p:spTree>
    <p:extLst>
      <p:ext uri="{BB962C8B-B14F-4D97-AF65-F5344CB8AC3E}">
        <p14:creationId xmlns:p14="http://schemas.microsoft.com/office/powerpoint/2010/main" val="15719558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18D072-9564-47B1-B6F0-0D815F39369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5BABE60-BFFF-458A-93F0-2BCEA54697BE}" type="slidenum">
              <a:rPr lang="en-US" smtClean="0"/>
              <a:t>‹#›</a:t>
            </a:fld>
            <a:endParaRPr lang="en-US"/>
          </a:p>
        </p:txBody>
      </p:sp>
    </p:spTree>
    <p:extLst>
      <p:ext uri="{BB962C8B-B14F-4D97-AF65-F5344CB8AC3E}">
        <p14:creationId xmlns:p14="http://schemas.microsoft.com/office/powerpoint/2010/main" val="330906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8D072-9564-47B1-B6F0-0D815F39369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ABE60-BFFF-458A-93F0-2BCEA54697BE}" type="slidenum">
              <a:rPr lang="en-US" smtClean="0"/>
              <a:t>‹#›</a:t>
            </a:fld>
            <a:endParaRPr lang="en-US"/>
          </a:p>
        </p:txBody>
      </p:sp>
    </p:spTree>
    <p:extLst>
      <p:ext uri="{BB962C8B-B14F-4D97-AF65-F5344CB8AC3E}">
        <p14:creationId xmlns:p14="http://schemas.microsoft.com/office/powerpoint/2010/main" val="197787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8D072-9564-47B1-B6F0-0D815F39369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ABE60-BFFF-458A-93F0-2BCEA54697BE}" type="slidenum">
              <a:rPr lang="en-US" smtClean="0"/>
              <a:t>‹#›</a:t>
            </a:fld>
            <a:endParaRPr lang="en-US"/>
          </a:p>
        </p:txBody>
      </p:sp>
    </p:spTree>
    <p:extLst>
      <p:ext uri="{BB962C8B-B14F-4D97-AF65-F5344CB8AC3E}">
        <p14:creationId xmlns:p14="http://schemas.microsoft.com/office/powerpoint/2010/main" val="51512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8D072-9564-47B1-B6F0-0D815F39369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ABE60-BFFF-458A-93F0-2BCEA54697BE}" type="slidenum">
              <a:rPr lang="en-US" smtClean="0"/>
              <a:t>‹#›</a:t>
            </a:fld>
            <a:endParaRPr lang="en-US"/>
          </a:p>
        </p:txBody>
      </p:sp>
    </p:spTree>
    <p:extLst>
      <p:ext uri="{BB962C8B-B14F-4D97-AF65-F5344CB8AC3E}">
        <p14:creationId xmlns:p14="http://schemas.microsoft.com/office/powerpoint/2010/main" val="324808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18D072-9564-47B1-B6F0-0D815F39369F}" type="datetimeFigureOut">
              <a:rPr lang="en-US" smtClean="0"/>
              <a:t>12/16/2023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5BABE60-BFFF-458A-93F0-2BCEA54697BE}" type="slidenum">
              <a:rPr lang="en-US" smtClean="0"/>
              <a:t>‹#›</a:t>
            </a:fld>
            <a:endParaRPr lang="en-US"/>
          </a:p>
        </p:txBody>
      </p:sp>
    </p:spTree>
    <p:extLst>
      <p:ext uri="{BB962C8B-B14F-4D97-AF65-F5344CB8AC3E}">
        <p14:creationId xmlns:p14="http://schemas.microsoft.com/office/powerpoint/2010/main" val="330487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8D072-9564-47B1-B6F0-0D815F39369F}"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ABE60-BFFF-458A-93F0-2BCEA54697BE}" type="slidenum">
              <a:rPr lang="en-US" smtClean="0"/>
              <a:t>‹#›</a:t>
            </a:fld>
            <a:endParaRPr lang="en-US"/>
          </a:p>
        </p:txBody>
      </p:sp>
    </p:spTree>
    <p:extLst>
      <p:ext uri="{BB962C8B-B14F-4D97-AF65-F5344CB8AC3E}">
        <p14:creationId xmlns:p14="http://schemas.microsoft.com/office/powerpoint/2010/main" val="79241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8D072-9564-47B1-B6F0-0D815F39369F}" type="datetimeFigureOut">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ABE60-BFFF-458A-93F0-2BCEA54697BE}" type="slidenum">
              <a:rPr lang="en-US" smtClean="0"/>
              <a:t>‹#›</a:t>
            </a:fld>
            <a:endParaRPr lang="en-US"/>
          </a:p>
        </p:txBody>
      </p:sp>
    </p:spTree>
    <p:extLst>
      <p:ext uri="{BB962C8B-B14F-4D97-AF65-F5344CB8AC3E}">
        <p14:creationId xmlns:p14="http://schemas.microsoft.com/office/powerpoint/2010/main" val="329719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8D072-9564-47B1-B6F0-0D815F39369F}" type="datetimeFigureOut">
              <a:rPr lang="en-US" smtClean="0"/>
              <a:t>12/16/2023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ABE60-BFFF-458A-93F0-2BCEA54697BE}" type="slidenum">
              <a:rPr lang="en-US" smtClean="0"/>
              <a:t>‹#›</a:t>
            </a:fld>
            <a:endParaRPr lang="en-US"/>
          </a:p>
        </p:txBody>
      </p:sp>
    </p:spTree>
    <p:extLst>
      <p:ext uri="{BB962C8B-B14F-4D97-AF65-F5344CB8AC3E}">
        <p14:creationId xmlns:p14="http://schemas.microsoft.com/office/powerpoint/2010/main" val="323544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8D072-9564-47B1-B6F0-0D815F39369F}" type="datetimeFigureOut">
              <a:rPr lang="en-US" smtClean="0"/>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ABE60-BFFF-458A-93F0-2BCEA54697BE}" type="slidenum">
              <a:rPr lang="en-US" smtClean="0"/>
              <a:t>‹#›</a:t>
            </a:fld>
            <a:endParaRPr lang="en-US"/>
          </a:p>
        </p:txBody>
      </p:sp>
    </p:spTree>
    <p:extLst>
      <p:ext uri="{BB962C8B-B14F-4D97-AF65-F5344CB8AC3E}">
        <p14:creationId xmlns:p14="http://schemas.microsoft.com/office/powerpoint/2010/main" val="174432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8D072-9564-47B1-B6F0-0D815F39369F}"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BABE60-BFFF-458A-93F0-2BCEA54697BE}" type="slidenum">
              <a:rPr lang="en-US" smtClean="0"/>
              <a:t>‹#›</a:t>
            </a:fld>
            <a:endParaRPr lang="en-US"/>
          </a:p>
        </p:txBody>
      </p:sp>
    </p:spTree>
    <p:extLst>
      <p:ext uri="{BB962C8B-B14F-4D97-AF65-F5344CB8AC3E}">
        <p14:creationId xmlns:p14="http://schemas.microsoft.com/office/powerpoint/2010/main" val="20104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8D072-9564-47B1-B6F0-0D815F39369F}" type="datetimeFigureOut">
              <a:rPr lang="en-US" smtClean="0"/>
              <a:t>12/16/2023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BABE60-BFFF-458A-93F0-2BCEA54697BE}" type="slidenum">
              <a:rPr lang="en-US" smtClean="0"/>
              <a:t>‹#›</a:t>
            </a:fld>
            <a:endParaRPr lang="en-US"/>
          </a:p>
        </p:txBody>
      </p:sp>
    </p:spTree>
    <p:extLst>
      <p:ext uri="{BB962C8B-B14F-4D97-AF65-F5344CB8AC3E}">
        <p14:creationId xmlns:p14="http://schemas.microsoft.com/office/powerpoint/2010/main" val="348065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A18D072-9564-47B1-B6F0-0D815F39369F}" type="datetimeFigureOut">
              <a:rPr lang="en-US" smtClean="0"/>
              <a:t>12/16/2023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5BABE60-BFFF-458A-93F0-2BCEA54697BE}" type="slidenum">
              <a:rPr lang="en-US" smtClean="0"/>
              <a:t>‹#›</a:t>
            </a:fld>
            <a:endParaRPr lang="en-US"/>
          </a:p>
        </p:txBody>
      </p:sp>
    </p:spTree>
    <p:extLst>
      <p:ext uri="{BB962C8B-B14F-4D97-AF65-F5344CB8AC3E}">
        <p14:creationId xmlns:p14="http://schemas.microsoft.com/office/powerpoint/2010/main" val="3443603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4680-0218-52BF-BA0C-BF077ED38B69}"/>
              </a:ext>
            </a:extLst>
          </p:cNvPr>
          <p:cNvSpPr>
            <a:spLocks noGrp="1"/>
          </p:cNvSpPr>
          <p:nvPr>
            <p:ph type="ctrTitle"/>
          </p:nvPr>
        </p:nvSpPr>
        <p:spPr>
          <a:xfrm>
            <a:off x="1051560" y="2495549"/>
            <a:ext cx="9966960" cy="933451"/>
          </a:xfrm>
        </p:spPr>
        <p:txBody>
          <a:bodyPr/>
          <a:lstStyle/>
          <a:p>
            <a:r>
              <a:rPr lang="en-US" sz="6600" dirty="0"/>
              <a:t>Software construction lab :12</a:t>
            </a:r>
            <a:br>
              <a:rPr lang="en-US" sz="6600" dirty="0"/>
            </a:br>
            <a:br>
              <a:rPr lang="en-US" sz="6600" dirty="0"/>
            </a:br>
            <a:r>
              <a:rPr lang="en-US" sz="4800" dirty="0"/>
              <a:t>exception handling &amp; fault tolerance</a:t>
            </a:r>
            <a:endParaRPr lang="en-US" sz="6600" dirty="0"/>
          </a:p>
        </p:txBody>
      </p:sp>
    </p:spTree>
    <p:extLst>
      <p:ext uri="{BB962C8B-B14F-4D97-AF65-F5344CB8AC3E}">
        <p14:creationId xmlns:p14="http://schemas.microsoft.com/office/powerpoint/2010/main" val="2082989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3425-38A8-0DA3-614F-C0A0BFF6F24D}"/>
              </a:ext>
            </a:extLst>
          </p:cNvPr>
          <p:cNvSpPr>
            <a:spLocks noGrp="1"/>
          </p:cNvSpPr>
          <p:nvPr>
            <p:ph type="title"/>
          </p:nvPr>
        </p:nvSpPr>
        <p:spPr>
          <a:xfrm>
            <a:off x="1069848" y="484632"/>
            <a:ext cx="10058400" cy="601218"/>
          </a:xfrm>
        </p:spPr>
        <p:txBody>
          <a:bodyPr>
            <a:normAutofit fontScale="90000"/>
          </a:bodyPr>
          <a:lstStyle/>
          <a:p>
            <a:r>
              <a:rPr lang="en-US" dirty="0">
                <a:highlight>
                  <a:srgbClr val="FFFF00"/>
                </a:highlight>
              </a:rPr>
              <a:t>Python exception handling</a:t>
            </a:r>
          </a:p>
        </p:txBody>
      </p:sp>
      <p:pic>
        <p:nvPicPr>
          <p:cNvPr id="5" name="Content Placeholder 4">
            <a:extLst>
              <a:ext uri="{FF2B5EF4-FFF2-40B4-BE49-F238E27FC236}">
                <a16:creationId xmlns:a16="http://schemas.microsoft.com/office/drawing/2014/main" id="{6381B368-5AA5-8330-0718-5A2894877808}"/>
              </a:ext>
            </a:extLst>
          </p:cNvPr>
          <p:cNvPicPr>
            <a:picLocks noGrp="1" noChangeAspect="1"/>
          </p:cNvPicPr>
          <p:nvPr>
            <p:ph idx="1"/>
          </p:nvPr>
        </p:nvPicPr>
        <p:blipFill>
          <a:blip r:embed="rId2"/>
          <a:stretch>
            <a:fillRect/>
          </a:stretch>
        </p:blipFill>
        <p:spPr>
          <a:xfrm>
            <a:off x="744728" y="1311274"/>
            <a:ext cx="5219192" cy="5340569"/>
          </a:xfrm>
        </p:spPr>
      </p:pic>
      <p:pic>
        <p:nvPicPr>
          <p:cNvPr id="7" name="Picture 6">
            <a:extLst>
              <a:ext uri="{FF2B5EF4-FFF2-40B4-BE49-F238E27FC236}">
                <a16:creationId xmlns:a16="http://schemas.microsoft.com/office/drawing/2014/main" id="{25EA284B-D434-7246-AE24-9C746563DDB2}"/>
              </a:ext>
            </a:extLst>
          </p:cNvPr>
          <p:cNvPicPr>
            <a:picLocks noChangeAspect="1"/>
          </p:cNvPicPr>
          <p:nvPr/>
        </p:nvPicPr>
        <p:blipFill>
          <a:blip r:embed="rId3"/>
          <a:stretch>
            <a:fillRect/>
          </a:stretch>
        </p:blipFill>
        <p:spPr>
          <a:xfrm>
            <a:off x="6096000" y="1311274"/>
            <a:ext cx="5505450" cy="1866900"/>
          </a:xfrm>
          <a:prstGeom prst="rect">
            <a:avLst/>
          </a:prstGeom>
        </p:spPr>
      </p:pic>
      <p:pic>
        <p:nvPicPr>
          <p:cNvPr id="9" name="Picture 8">
            <a:extLst>
              <a:ext uri="{FF2B5EF4-FFF2-40B4-BE49-F238E27FC236}">
                <a16:creationId xmlns:a16="http://schemas.microsoft.com/office/drawing/2014/main" id="{56722592-3C89-9E60-CF2E-5071ADFC838D}"/>
              </a:ext>
            </a:extLst>
          </p:cNvPr>
          <p:cNvPicPr>
            <a:picLocks noChangeAspect="1"/>
          </p:cNvPicPr>
          <p:nvPr/>
        </p:nvPicPr>
        <p:blipFill>
          <a:blip r:embed="rId4"/>
          <a:stretch>
            <a:fillRect/>
          </a:stretch>
        </p:blipFill>
        <p:spPr>
          <a:xfrm>
            <a:off x="5991225" y="3272265"/>
            <a:ext cx="5610225" cy="762000"/>
          </a:xfrm>
          <a:prstGeom prst="rect">
            <a:avLst/>
          </a:prstGeom>
        </p:spPr>
      </p:pic>
    </p:spTree>
    <p:extLst>
      <p:ext uri="{BB962C8B-B14F-4D97-AF65-F5344CB8AC3E}">
        <p14:creationId xmlns:p14="http://schemas.microsoft.com/office/powerpoint/2010/main" val="374861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6C75-DD1C-97AA-84D0-90A5F00B8249}"/>
              </a:ext>
            </a:extLst>
          </p:cNvPr>
          <p:cNvSpPr>
            <a:spLocks noGrp="1"/>
          </p:cNvSpPr>
          <p:nvPr>
            <p:ph type="title"/>
          </p:nvPr>
        </p:nvSpPr>
        <p:spPr>
          <a:xfrm>
            <a:off x="1310640" y="2587752"/>
            <a:ext cx="6096000" cy="601218"/>
          </a:xfrm>
        </p:spPr>
        <p:txBody>
          <a:bodyPr>
            <a:normAutofit fontScale="90000"/>
          </a:bodyPr>
          <a:lstStyle/>
          <a:p>
            <a:r>
              <a:rPr lang="en-US" dirty="0">
                <a:highlight>
                  <a:srgbClr val="FFFF00"/>
                </a:highlight>
              </a:rPr>
              <a:t>Handling multiple </a:t>
            </a:r>
            <a:br>
              <a:rPr lang="en-US" dirty="0">
                <a:highlight>
                  <a:srgbClr val="FFFF00"/>
                </a:highlight>
              </a:rPr>
            </a:br>
            <a:r>
              <a:rPr lang="en-US" dirty="0">
                <a:highlight>
                  <a:srgbClr val="FFFF00"/>
                </a:highlight>
              </a:rPr>
              <a:t>exceptions:</a:t>
            </a:r>
          </a:p>
        </p:txBody>
      </p:sp>
      <p:pic>
        <p:nvPicPr>
          <p:cNvPr id="5" name="Content Placeholder 4">
            <a:extLst>
              <a:ext uri="{FF2B5EF4-FFF2-40B4-BE49-F238E27FC236}">
                <a16:creationId xmlns:a16="http://schemas.microsoft.com/office/drawing/2014/main" id="{890538EC-1DEF-6925-8A27-F9B41F655AAF}"/>
              </a:ext>
            </a:extLst>
          </p:cNvPr>
          <p:cNvPicPr>
            <a:picLocks noGrp="1" noChangeAspect="1"/>
          </p:cNvPicPr>
          <p:nvPr>
            <p:ph idx="1"/>
          </p:nvPr>
        </p:nvPicPr>
        <p:blipFill>
          <a:blip r:embed="rId2"/>
          <a:stretch>
            <a:fillRect/>
          </a:stretch>
        </p:blipFill>
        <p:spPr>
          <a:xfrm>
            <a:off x="6309360" y="33538"/>
            <a:ext cx="5882640" cy="6803565"/>
          </a:xfrm>
        </p:spPr>
      </p:pic>
    </p:spTree>
    <p:extLst>
      <p:ext uri="{BB962C8B-B14F-4D97-AF65-F5344CB8AC3E}">
        <p14:creationId xmlns:p14="http://schemas.microsoft.com/office/powerpoint/2010/main" val="296138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FB90-E5D5-A6E7-12E2-DC3DE97195F9}"/>
              </a:ext>
            </a:extLst>
          </p:cNvPr>
          <p:cNvSpPr>
            <a:spLocks noGrp="1"/>
          </p:cNvSpPr>
          <p:nvPr>
            <p:ph type="title"/>
          </p:nvPr>
        </p:nvSpPr>
        <p:spPr>
          <a:xfrm>
            <a:off x="338328" y="2221992"/>
            <a:ext cx="3796792" cy="1609344"/>
          </a:xfrm>
        </p:spPr>
        <p:txBody>
          <a:bodyPr/>
          <a:lstStyle/>
          <a:p>
            <a:r>
              <a:rPr lang="en-US" dirty="0">
                <a:highlight>
                  <a:srgbClr val="FFFF00"/>
                </a:highlight>
              </a:rPr>
              <a:t>Try with else block</a:t>
            </a:r>
          </a:p>
        </p:txBody>
      </p:sp>
      <p:pic>
        <p:nvPicPr>
          <p:cNvPr id="5" name="Content Placeholder 4">
            <a:extLst>
              <a:ext uri="{FF2B5EF4-FFF2-40B4-BE49-F238E27FC236}">
                <a16:creationId xmlns:a16="http://schemas.microsoft.com/office/drawing/2014/main" id="{F7B097B0-9951-C78F-B8DD-CCEEC53EF33C}"/>
              </a:ext>
            </a:extLst>
          </p:cNvPr>
          <p:cNvPicPr>
            <a:picLocks noGrp="1" noChangeAspect="1"/>
          </p:cNvPicPr>
          <p:nvPr>
            <p:ph idx="1"/>
          </p:nvPr>
        </p:nvPicPr>
        <p:blipFill>
          <a:blip r:embed="rId2"/>
          <a:stretch>
            <a:fillRect/>
          </a:stretch>
        </p:blipFill>
        <p:spPr>
          <a:xfrm>
            <a:off x="5923280" y="0"/>
            <a:ext cx="6268720" cy="6870684"/>
          </a:xfrm>
        </p:spPr>
      </p:pic>
      <p:pic>
        <p:nvPicPr>
          <p:cNvPr id="7" name="Picture 6">
            <a:extLst>
              <a:ext uri="{FF2B5EF4-FFF2-40B4-BE49-F238E27FC236}">
                <a16:creationId xmlns:a16="http://schemas.microsoft.com/office/drawing/2014/main" id="{A82B3640-6205-A49D-D323-62BFD4F8F928}"/>
              </a:ext>
            </a:extLst>
          </p:cNvPr>
          <p:cNvPicPr>
            <a:picLocks noChangeAspect="1"/>
          </p:cNvPicPr>
          <p:nvPr/>
        </p:nvPicPr>
        <p:blipFill>
          <a:blip r:embed="rId3"/>
          <a:stretch>
            <a:fillRect/>
          </a:stretch>
        </p:blipFill>
        <p:spPr>
          <a:xfrm>
            <a:off x="294005" y="4871402"/>
            <a:ext cx="5629275" cy="1666875"/>
          </a:xfrm>
          <a:prstGeom prst="rect">
            <a:avLst/>
          </a:prstGeom>
        </p:spPr>
      </p:pic>
    </p:spTree>
    <p:extLst>
      <p:ext uri="{BB962C8B-B14F-4D97-AF65-F5344CB8AC3E}">
        <p14:creationId xmlns:p14="http://schemas.microsoft.com/office/powerpoint/2010/main" val="129690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22F8-7B17-30FF-5101-1946D31C1449}"/>
              </a:ext>
            </a:extLst>
          </p:cNvPr>
          <p:cNvSpPr>
            <a:spLocks noGrp="1"/>
          </p:cNvSpPr>
          <p:nvPr>
            <p:ph type="title"/>
          </p:nvPr>
        </p:nvSpPr>
        <p:spPr>
          <a:xfrm>
            <a:off x="707898" y="2418207"/>
            <a:ext cx="4359402" cy="1609344"/>
          </a:xfrm>
        </p:spPr>
        <p:txBody>
          <a:bodyPr/>
          <a:lstStyle/>
          <a:p>
            <a:r>
              <a:rPr lang="en-US" dirty="0">
                <a:highlight>
                  <a:srgbClr val="FFFF00"/>
                </a:highlight>
              </a:rPr>
              <a:t>Python try… finally</a:t>
            </a:r>
          </a:p>
        </p:txBody>
      </p:sp>
      <p:pic>
        <p:nvPicPr>
          <p:cNvPr id="5" name="Content Placeholder 4">
            <a:extLst>
              <a:ext uri="{FF2B5EF4-FFF2-40B4-BE49-F238E27FC236}">
                <a16:creationId xmlns:a16="http://schemas.microsoft.com/office/drawing/2014/main" id="{CDAEF4ED-AB12-B228-90EE-077096FDDCA8}"/>
              </a:ext>
            </a:extLst>
          </p:cNvPr>
          <p:cNvPicPr>
            <a:picLocks noGrp="1" noChangeAspect="1"/>
          </p:cNvPicPr>
          <p:nvPr>
            <p:ph idx="1"/>
          </p:nvPr>
        </p:nvPicPr>
        <p:blipFill>
          <a:blip r:embed="rId2"/>
          <a:stretch>
            <a:fillRect/>
          </a:stretch>
        </p:blipFill>
        <p:spPr>
          <a:xfrm>
            <a:off x="6096001" y="0"/>
            <a:ext cx="6096000" cy="6789192"/>
          </a:xfrm>
        </p:spPr>
      </p:pic>
    </p:spTree>
    <p:extLst>
      <p:ext uri="{BB962C8B-B14F-4D97-AF65-F5344CB8AC3E}">
        <p14:creationId xmlns:p14="http://schemas.microsoft.com/office/powerpoint/2010/main" val="2041208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755A-B60F-DC43-41B9-BF7B26164950}"/>
              </a:ext>
            </a:extLst>
          </p:cNvPr>
          <p:cNvSpPr>
            <a:spLocks noGrp="1"/>
          </p:cNvSpPr>
          <p:nvPr>
            <p:ph type="title"/>
          </p:nvPr>
        </p:nvSpPr>
        <p:spPr>
          <a:xfrm>
            <a:off x="0" y="114427"/>
            <a:ext cx="4719447" cy="622808"/>
          </a:xfrm>
        </p:spPr>
        <p:txBody>
          <a:bodyPr>
            <a:normAutofit fontScale="90000"/>
          </a:bodyPr>
          <a:lstStyle/>
          <a:p>
            <a:r>
              <a:rPr lang="en-US" dirty="0">
                <a:highlight>
                  <a:srgbClr val="FFFF00"/>
                </a:highlight>
              </a:rPr>
              <a:t>Custom exception:</a:t>
            </a:r>
          </a:p>
        </p:txBody>
      </p:sp>
      <p:pic>
        <p:nvPicPr>
          <p:cNvPr id="5" name="Content Placeholder 4">
            <a:extLst>
              <a:ext uri="{FF2B5EF4-FFF2-40B4-BE49-F238E27FC236}">
                <a16:creationId xmlns:a16="http://schemas.microsoft.com/office/drawing/2014/main" id="{1B09D4A1-CF11-708C-CA55-A5887FEF8AB1}"/>
              </a:ext>
            </a:extLst>
          </p:cNvPr>
          <p:cNvPicPr>
            <a:picLocks noGrp="1" noChangeAspect="1"/>
          </p:cNvPicPr>
          <p:nvPr>
            <p:ph idx="1"/>
          </p:nvPr>
        </p:nvPicPr>
        <p:blipFill rotWithShape="1">
          <a:blip r:embed="rId2"/>
          <a:srcRect r="6374"/>
          <a:stretch/>
        </p:blipFill>
        <p:spPr>
          <a:xfrm>
            <a:off x="228600" y="737235"/>
            <a:ext cx="6164072" cy="3587115"/>
          </a:xfrm>
        </p:spPr>
      </p:pic>
      <p:pic>
        <p:nvPicPr>
          <p:cNvPr id="7" name="Picture 6">
            <a:extLst>
              <a:ext uri="{FF2B5EF4-FFF2-40B4-BE49-F238E27FC236}">
                <a16:creationId xmlns:a16="http://schemas.microsoft.com/office/drawing/2014/main" id="{44091443-B5C9-4C5C-3652-D5C8C8F69D5F}"/>
              </a:ext>
            </a:extLst>
          </p:cNvPr>
          <p:cNvPicPr>
            <a:picLocks noChangeAspect="1"/>
          </p:cNvPicPr>
          <p:nvPr/>
        </p:nvPicPr>
        <p:blipFill>
          <a:blip r:embed="rId3"/>
          <a:stretch>
            <a:fillRect/>
          </a:stretch>
        </p:blipFill>
        <p:spPr>
          <a:xfrm>
            <a:off x="6496050" y="0"/>
            <a:ext cx="5695950" cy="6858000"/>
          </a:xfrm>
          <a:prstGeom prst="rect">
            <a:avLst/>
          </a:prstGeom>
        </p:spPr>
      </p:pic>
      <p:pic>
        <p:nvPicPr>
          <p:cNvPr id="9" name="Picture 8">
            <a:extLst>
              <a:ext uri="{FF2B5EF4-FFF2-40B4-BE49-F238E27FC236}">
                <a16:creationId xmlns:a16="http://schemas.microsoft.com/office/drawing/2014/main" id="{C9519A2E-3CF9-52EB-E135-5930D3E03FDF}"/>
              </a:ext>
            </a:extLst>
          </p:cNvPr>
          <p:cNvPicPr>
            <a:picLocks noChangeAspect="1"/>
          </p:cNvPicPr>
          <p:nvPr/>
        </p:nvPicPr>
        <p:blipFill>
          <a:blip r:embed="rId4"/>
          <a:stretch>
            <a:fillRect/>
          </a:stretch>
        </p:blipFill>
        <p:spPr>
          <a:xfrm>
            <a:off x="323850" y="4470908"/>
            <a:ext cx="5467350" cy="952500"/>
          </a:xfrm>
          <a:prstGeom prst="rect">
            <a:avLst/>
          </a:prstGeom>
        </p:spPr>
      </p:pic>
      <p:pic>
        <p:nvPicPr>
          <p:cNvPr id="11" name="Picture 10">
            <a:extLst>
              <a:ext uri="{FF2B5EF4-FFF2-40B4-BE49-F238E27FC236}">
                <a16:creationId xmlns:a16="http://schemas.microsoft.com/office/drawing/2014/main" id="{B424A2F4-6454-A336-89B4-05C24403AA87}"/>
              </a:ext>
            </a:extLst>
          </p:cNvPr>
          <p:cNvPicPr>
            <a:picLocks noChangeAspect="1"/>
          </p:cNvPicPr>
          <p:nvPr/>
        </p:nvPicPr>
        <p:blipFill>
          <a:blip r:embed="rId5"/>
          <a:stretch>
            <a:fillRect/>
          </a:stretch>
        </p:blipFill>
        <p:spPr>
          <a:xfrm>
            <a:off x="323850" y="5569966"/>
            <a:ext cx="5905500" cy="971550"/>
          </a:xfrm>
          <a:prstGeom prst="rect">
            <a:avLst/>
          </a:prstGeom>
        </p:spPr>
      </p:pic>
    </p:spTree>
    <p:extLst>
      <p:ext uri="{BB962C8B-B14F-4D97-AF65-F5344CB8AC3E}">
        <p14:creationId xmlns:p14="http://schemas.microsoft.com/office/powerpoint/2010/main" val="303402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6071-A015-D233-8EE4-A1E43D468040}"/>
              </a:ext>
            </a:extLst>
          </p:cNvPr>
          <p:cNvSpPr>
            <a:spLocks noGrp="1"/>
          </p:cNvSpPr>
          <p:nvPr>
            <p:ph type="title"/>
          </p:nvPr>
        </p:nvSpPr>
        <p:spPr>
          <a:xfrm>
            <a:off x="805688" y="992632"/>
            <a:ext cx="3569512" cy="1609344"/>
          </a:xfrm>
        </p:spPr>
        <p:txBody>
          <a:bodyPr/>
          <a:lstStyle/>
          <a:p>
            <a:r>
              <a:rPr lang="en-US" dirty="0">
                <a:highlight>
                  <a:srgbClr val="FFFF00"/>
                </a:highlight>
              </a:rPr>
              <a:t>Another example:</a:t>
            </a:r>
          </a:p>
        </p:txBody>
      </p:sp>
      <p:pic>
        <p:nvPicPr>
          <p:cNvPr id="5" name="Content Placeholder 4">
            <a:extLst>
              <a:ext uri="{FF2B5EF4-FFF2-40B4-BE49-F238E27FC236}">
                <a16:creationId xmlns:a16="http://schemas.microsoft.com/office/drawing/2014/main" id="{17FA3BA2-AC38-4503-9850-14C63C40B048}"/>
              </a:ext>
            </a:extLst>
          </p:cNvPr>
          <p:cNvPicPr>
            <a:picLocks noGrp="1" noChangeAspect="1"/>
          </p:cNvPicPr>
          <p:nvPr>
            <p:ph idx="1"/>
          </p:nvPr>
        </p:nvPicPr>
        <p:blipFill>
          <a:blip r:embed="rId2"/>
          <a:stretch>
            <a:fillRect/>
          </a:stretch>
        </p:blipFill>
        <p:spPr>
          <a:xfrm>
            <a:off x="6505574" y="0"/>
            <a:ext cx="5686425" cy="6858000"/>
          </a:xfrm>
        </p:spPr>
      </p:pic>
      <p:pic>
        <p:nvPicPr>
          <p:cNvPr id="7" name="Picture 6">
            <a:extLst>
              <a:ext uri="{FF2B5EF4-FFF2-40B4-BE49-F238E27FC236}">
                <a16:creationId xmlns:a16="http://schemas.microsoft.com/office/drawing/2014/main" id="{E9860747-9671-0E15-B73C-BBB022ADD198}"/>
              </a:ext>
            </a:extLst>
          </p:cNvPr>
          <p:cNvPicPr>
            <a:picLocks noChangeAspect="1"/>
          </p:cNvPicPr>
          <p:nvPr/>
        </p:nvPicPr>
        <p:blipFill>
          <a:blip r:embed="rId3"/>
          <a:stretch>
            <a:fillRect/>
          </a:stretch>
        </p:blipFill>
        <p:spPr>
          <a:xfrm>
            <a:off x="365175" y="3144837"/>
            <a:ext cx="5686425" cy="1990725"/>
          </a:xfrm>
          <a:prstGeom prst="rect">
            <a:avLst/>
          </a:prstGeom>
        </p:spPr>
      </p:pic>
    </p:spTree>
    <p:extLst>
      <p:ext uri="{BB962C8B-B14F-4D97-AF65-F5344CB8AC3E}">
        <p14:creationId xmlns:p14="http://schemas.microsoft.com/office/powerpoint/2010/main" val="196185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299F-B629-1FEA-EBCC-1FD55CE4D3AF}"/>
              </a:ext>
            </a:extLst>
          </p:cNvPr>
          <p:cNvSpPr>
            <a:spLocks noGrp="1"/>
          </p:cNvSpPr>
          <p:nvPr>
            <p:ph type="title"/>
          </p:nvPr>
        </p:nvSpPr>
        <p:spPr/>
        <p:txBody>
          <a:bodyPr/>
          <a:lstStyle/>
          <a:p>
            <a:r>
              <a:rPr lang="en-US" dirty="0">
                <a:highlight>
                  <a:srgbClr val="FFFF00"/>
                </a:highlight>
              </a:rPr>
              <a:t>Fault tolerance:</a:t>
            </a:r>
          </a:p>
        </p:txBody>
      </p:sp>
      <p:pic>
        <p:nvPicPr>
          <p:cNvPr id="5" name="Content Placeholder 4">
            <a:extLst>
              <a:ext uri="{FF2B5EF4-FFF2-40B4-BE49-F238E27FC236}">
                <a16:creationId xmlns:a16="http://schemas.microsoft.com/office/drawing/2014/main" id="{2E741E11-DAC1-EFAD-AC49-FB13DBED1338}"/>
              </a:ext>
            </a:extLst>
          </p:cNvPr>
          <p:cNvPicPr>
            <a:picLocks noGrp="1" noChangeAspect="1"/>
          </p:cNvPicPr>
          <p:nvPr>
            <p:ph idx="1"/>
          </p:nvPr>
        </p:nvPicPr>
        <p:blipFill>
          <a:blip r:embed="rId2"/>
          <a:stretch>
            <a:fillRect/>
          </a:stretch>
        </p:blipFill>
        <p:spPr>
          <a:xfrm>
            <a:off x="1776412" y="2200275"/>
            <a:ext cx="8639175" cy="2457450"/>
          </a:xfrm>
        </p:spPr>
      </p:pic>
    </p:spTree>
    <p:extLst>
      <p:ext uri="{BB962C8B-B14F-4D97-AF65-F5344CB8AC3E}">
        <p14:creationId xmlns:p14="http://schemas.microsoft.com/office/powerpoint/2010/main" val="195585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Fault Tolerance? | Enterprise Storage Forum">
            <a:extLst>
              <a:ext uri="{FF2B5EF4-FFF2-40B4-BE49-F238E27FC236}">
                <a16:creationId xmlns:a16="http://schemas.microsoft.com/office/drawing/2014/main" id="{DC80A307-8546-2F86-B42F-578912C8A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12170845" cy="6832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5B1723A-E135-FF13-BFF3-1D144E1FB028}"/>
              </a:ext>
            </a:extLst>
          </p:cNvPr>
          <p:cNvSpPr>
            <a:spLocks noGrp="1"/>
          </p:cNvSpPr>
          <p:nvPr>
            <p:ph type="title"/>
          </p:nvPr>
        </p:nvSpPr>
        <p:spPr>
          <a:xfrm>
            <a:off x="164138" y="82550"/>
            <a:ext cx="5097272" cy="1609344"/>
          </a:xfrm>
        </p:spPr>
        <p:txBody>
          <a:bodyPr/>
          <a:lstStyle/>
          <a:p>
            <a:r>
              <a:rPr lang="en-US" dirty="0">
                <a:highlight>
                  <a:srgbClr val="FFFF00"/>
                </a:highlight>
              </a:rPr>
              <a:t>Fault tolerance representation:</a:t>
            </a:r>
          </a:p>
        </p:txBody>
      </p:sp>
    </p:spTree>
    <p:extLst>
      <p:ext uri="{BB962C8B-B14F-4D97-AF65-F5344CB8AC3E}">
        <p14:creationId xmlns:p14="http://schemas.microsoft.com/office/powerpoint/2010/main" val="351007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D893-48F5-0A4A-60A1-09BA6C072CE3}"/>
              </a:ext>
            </a:extLst>
          </p:cNvPr>
          <p:cNvSpPr>
            <a:spLocks noGrp="1"/>
          </p:cNvSpPr>
          <p:nvPr>
            <p:ph type="title"/>
          </p:nvPr>
        </p:nvSpPr>
        <p:spPr>
          <a:xfrm>
            <a:off x="214502" y="2895092"/>
            <a:ext cx="4700397" cy="1609344"/>
          </a:xfrm>
        </p:spPr>
        <p:txBody>
          <a:bodyPr>
            <a:normAutofit/>
          </a:bodyPr>
          <a:lstStyle/>
          <a:p>
            <a:r>
              <a:rPr lang="en-US" dirty="0">
                <a:highlight>
                  <a:srgbClr val="FFFF00"/>
                </a:highlight>
              </a:rPr>
              <a:t>Fault tolerance </a:t>
            </a:r>
            <a:br>
              <a:rPr lang="en-US" dirty="0">
                <a:highlight>
                  <a:srgbClr val="FFFF00"/>
                </a:highlight>
              </a:rPr>
            </a:br>
            <a:r>
              <a:rPr lang="en-US" dirty="0">
                <a:highlight>
                  <a:srgbClr val="FFFF00"/>
                </a:highlight>
              </a:rPr>
              <a:t>example:</a:t>
            </a:r>
          </a:p>
        </p:txBody>
      </p:sp>
      <p:pic>
        <p:nvPicPr>
          <p:cNvPr id="5" name="Content Placeholder 4">
            <a:extLst>
              <a:ext uri="{FF2B5EF4-FFF2-40B4-BE49-F238E27FC236}">
                <a16:creationId xmlns:a16="http://schemas.microsoft.com/office/drawing/2014/main" id="{11634DC2-9479-2DCC-C8F8-0171EF7C75EF}"/>
              </a:ext>
            </a:extLst>
          </p:cNvPr>
          <p:cNvPicPr>
            <a:picLocks noGrp="1" noChangeAspect="1"/>
          </p:cNvPicPr>
          <p:nvPr>
            <p:ph idx="1"/>
          </p:nvPr>
        </p:nvPicPr>
        <p:blipFill>
          <a:blip r:embed="rId3"/>
          <a:stretch>
            <a:fillRect/>
          </a:stretch>
        </p:blipFill>
        <p:spPr>
          <a:xfrm>
            <a:off x="4914900" y="0"/>
            <a:ext cx="7277101" cy="6858000"/>
          </a:xfrm>
        </p:spPr>
      </p:pic>
    </p:spTree>
    <p:extLst>
      <p:ext uri="{BB962C8B-B14F-4D97-AF65-F5344CB8AC3E}">
        <p14:creationId xmlns:p14="http://schemas.microsoft.com/office/powerpoint/2010/main" val="236991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BDAE-DD64-071A-8E6A-D9CA696C5F6A}"/>
              </a:ext>
            </a:extLst>
          </p:cNvPr>
          <p:cNvSpPr>
            <a:spLocks noGrp="1"/>
          </p:cNvSpPr>
          <p:nvPr>
            <p:ph type="title"/>
          </p:nvPr>
        </p:nvSpPr>
        <p:spPr>
          <a:xfrm>
            <a:off x="1069848" y="484632"/>
            <a:ext cx="10058400" cy="715518"/>
          </a:xfrm>
        </p:spPr>
        <p:txBody>
          <a:bodyPr>
            <a:normAutofit fontScale="90000"/>
          </a:bodyPr>
          <a:lstStyle/>
          <a:p>
            <a:r>
              <a:rPr lang="en-US" dirty="0">
                <a:highlight>
                  <a:srgbClr val="FFFF00"/>
                </a:highlight>
              </a:rPr>
              <a:t>Another example:</a:t>
            </a:r>
          </a:p>
        </p:txBody>
      </p:sp>
      <p:pic>
        <p:nvPicPr>
          <p:cNvPr id="5" name="Content Placeholder 4">
            <a:extLst>
              <a:ext uri="{FF2B5EF4-FFF2-40B4-BE49-F238E27FC236}">
                <a16:creationId xmlns:a16="http://schemas.microsoft.com/office/drawing/2014/main" id="{7395C810-6445-033F-8339-C601C69C026F}"/>
              </a:ext>
            </a:extLst>
          </p:cNvPr>
          <p:cNvPicPr>
            <a:picLocks noGrp="1" noChangeAspect="1"/>
          </p:cNvPicPr>
          <p:nvPr>
            <p:ph idx="1"/>
          </p:nvPr>
        </p:nvPicPr>
        <p:blipFill>
          <a:blip r:embed="rId2"/>
          <a:stretch>
            <a:fillRect/>
          </a:stretch>
        </p:blipFill>
        <p:spPr>
          <a:xfrm>
            <a:off x="831850" y="1857375"/>
            <a:ext cx="4267200" cy="3143250"/>
          </a:xfrm>
        </p:spPr>
      </p:pic>
      <p:sp>
        <p:nvSpPr>
          <p:cNvPr id="7" name="TextBox 6">
            <a:extLst>
              <a:ext uri="{FF2B5EF4-FFF2-40B4-BE49-F238E27FC236}">
                <a16:creationId xmlns:a16="http://schemas.microsoft.com/office/drawing/2014/main" id="{EE748746-6657-EB16-BE35-1674D881BFCE}"/>
              </a:ext>
            </a:extLst>
          </p:cNvPr>
          <p:cNvSpPr txBox="1"/>
          <p:nvPr/>
        </p:nvSpPr>
        <p:spPr>
          <a:xfrm>
            <a:off x="831850" y="1352550"/>
            <a:ext cx="2606675" cy="369332"/>
          </a:xfrm>
          <a:prstGeom prst="rect">
            <a:avLst/>
          </a:prstGeom>
          <a:noFill/>
        </p:spPr>
        <p:txBody>
          <a:bodyPr wrap="square" rtlCol="0">
            <a:spAutoFit/>
          </a:bodyPr>
          <a:lstStyle/>
          <a:p>
            <a:r>
              <a:rPr lang="en-US" dirty="0"/>
              <a:t>In normal condition:</a:t>
            </a:r>
          </a:p>
        </p:txBody>
      </p:sp>
      <p:pic>
        <p:nvPicPr>
          <p:cNvPr id="9" name="Picture 8">
            <a:extLst>
              <a:ext uri="{FF2B5EF4-FFF2-40B4-BE49-F238E27FC236}">
                <a16:creationId xmlns:a16="http://schemas.microsoft.com/office/drawing/2014/main" id="{A4E69FC1-2ABF-AAB1-0D52-EC281482D4FD}"/>
              </a:ext>
            </a:extLst>
          </p:cNvPr>
          <p:cNvPicPr>
            <a:picLocks noChangeAspect="1"/>
          </p:cNvPicPr>
          <p:nvPr/>
        </p:nvPicPr>
        <p:blipFill>
          <a:blip r:embed="rId3"/>
          <a:stretch>
            <a:fillRect/>
          </a:stretch>
        </p:blipFill>
        <p:spPr>
          <a:xfrm>
            <a:off x="6234112" y="1857375"/>
            <a:ext cx="3533775" cy="3209925"/>
          </a:xfrm>
          <a:prstGeom prst="rect">
            <a:avLst/>
          </a:prstGeom>
        </p:spPr>
      </p:pic>
      <p:sp>
        <p:nvSpPr>
          <p:cNvPr id="10" name="TextBox 9">
            <a:extLst>
              <a:ext uri="{FF2B5EF4-FFF2-40B4-BE49-F238E27FC236}">
                <a16:creationId xmlns:a16="http://schemas.microsoft.com/office/drawing/2014/main" id="{A60304BD-AAEA-8C0C-BB02-03E61331B2D3}"/>
              </a:ext>
            </a:extLst>
          </p:cNvPr>
          <p:cNvSpPr txBox="1"/>
          <p:nvPr/>
        </p:nvSpPr>
        <p:spPr>
          <a:xfrm>
            <a:off x="6389370" y="1344096"/>
            <a:ext cx="2606675" cy="369332"/>
          </a:xfrm>
          <a:prstGeom prst="rect">
            <a:avLst/>
          </a:prstGeom>
          <a:noFill/>
        </p:spPr>
        <p:txBody>
          <a:bodyPr wrap="square" rtlCol="0">
            <a:spAutoFit/>
          </a:bodyPr>
          <a:lstStyle/>
          <a:p>
            <a:r>
              <a:rPr lang="en-US" dirty="0"/>
              <a:t>In abnormal condition:</a:t>
            </a:r>
          </a:p>
        </p:txBody>
      </p:sp>
      <p:pic>
        <p:nvPicPr>
          <p:cNvPr id="12" name="Picture 11">
            <a:extLst>
              <a:ext uri="{FF2B5EF4-FFF2-40B4-BE49-F238E27FC236}">
                <a16:creationId xmlns:a16="http://schemas.microsoft.com/office/drawing/2014/main" id="{C1DE6AB0-5692-5C6E-8079-E7EB821F9702}"/>
              </a:ext>
            </a:extLst>
          </p:cNvPr>
          <p:cNvPicPr>
            <a:picLocks noChangeAspect="1"/>
          </p:cNvPicPr>
          <p:nvPr/>
        </p:nvPicPr>
        <p:blipFill>
          <a:blip r:embed="rId4"/>
          <a:stretch>
            <a:fillRect/>
          </a:stretch>
        </p:blipFill>
        <p:spPr>
          <a:xfrm>
            <a:off x="3850641" y="5408996"/>
            <a:ext cx="5681662" cy="964372"/>
          </a:xfrm>
          <a:prstGeom prst="rect">
            <a:avLst/>
          </a:prstGeom>
        </p:spPr>
      </p:pic>
    </p:spTree>
    <p:extLst>
      <p:ext uri="{BB962C8B-B14F-4D97-AF65-F5344CB8AC3E}">
        <p14:creationId xmlns:p14="http://schemas.microsoft.com/office/powerpoint/2010/main" val="347256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C55D-DA05-7EF2-9B85-68D68AA309F0}"/>
              </a:ext>
            </a:extLst>
          </p:cNvPr>
          <p:cNvSpPr>
            <a:spLocks noGrp="1"/>
          </p:cNvSpPr>
          <p:nvPr>
            <p:ph type="title"/>
          </p:nvPr>
        </p:nvSpPr>
        <p:spPr/>
        <p:txBody>
          <a:bodyPr/>
          <a:lstStyle/>
          <a:p>
            <a:r>
              <a:rPr lang="en-US" dirty="0"/>
              <a:t>Outcomes:</a:t>
            </a:r>
          </a:p>
        </p:txBody>
      </p:sp>
      <p:sp>
        <p:nvSpPr>
          <p:cNvPr id="5" name="TextBox 4">
            <a:extLst>
              <a:ext uri="{FF2B5EF4-FFF2-40B4-BE49-F238E27FC236}">
                <a16:creationId xmlns:a16="http://schemas.microsoft.com/office/drawing/2014/main" id="{C0F1E8F5-2703-DBDC-E58F-8A9908FDCB50}"/>
              </a:ext>
            </a:extLst>
          </p:cNvPr>
          <p:cNvSpPr txBox="1"/>
          <p:nvPr/>
        </p:nvSpPr>
        <p:spPr>
          <a:xfrm>
            <a:off x="1063752" y="2092024"/>
            <a:ext cx="9891822" cy="3139321"/>
          </a:xfrm>
          <a:prstGeom prst="rect">
            <a:avLst/>
          </a:prstGeom>
          <a:noFill/>
        </p:spPr>
        <p:txBody>
          <a:bodyPr wrap="square">
            <a:sp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Smooth Sailing: </a:t>
            </a:r>
            <a:r>
              <a:rPr lang="en-US" dirty="0">
                <a:latin typeface="Times New Roman" panose="02020603050405020304" pitchFamily="18" charset="0"/>
                <a:cs typeface="Times New Roman" panose="02020603050405020304" pitchFamily="18" charset="0"/>
              </a:rPr>
              <a:t>Exception handling keeps your code sailing smoothly, catching errors like a safety net.</a:t>
            </a:r>
          </a:p>
          <a:p>
            <a:pPr algn="l">
              <a:buFont typeface="+mj-lt"/>
              <a:buAutoNum type="arabicPeriod"/>
            </a:pPr>
            <a:r>
              <a:rPr lang="en-US" b="1" dirty="0">
                <a:latin typeface="Times New Roman" panose="02020603050405020304" pitchFamily="18" charset="0"/>
                <a:cs typeface="Times New Roman" panose="02020603050405020304" pitchFamily="18" charset="0"/>
              </a:rPr>
              <a:t>Graceful Recovery: </a:t>
            </a:r>
            <a:r>
              <a:rPr lang="en-US" dirty="0">
                <a:latin typeface="Times New Roman" panose="02020603050405020304" pitchFamily="18" charset="0"/>
                <a:cs typeface="Times New Roman" panose="02020603050405020304" pitchFamily="18" charset="0"/>
              </a:rPr>
              <a:t>When the unexpected happens, it's like having a plan B – your code gracefully recovers without crashing the entire show.</a:t>
            </a:r>
          </a:p>
          <a:p>
            <a:pPr algn="l">
              <a:buFont typeface="+mj-lt"/>
              <a:buAutoNum type="arabicPeriod"/>
            </a:pPr>
            <a:r>
              <a:rPr lang="en-US" b="1" dirty="0">
                <a:latin typeface="Times New Roman" panose="02020603050405020304" pitchFamily="18" charset="0"/>
                <a:cs typeface="Times New Roman" panose="02020603050405020304" pitchFamily="18" charset="0"/>
              </a:rPr>
              <a:t>User-Friendly: </a:t>
            </a:r>
            <a:r>
              <a:rPr lang="en-US" dirty="0">
                <a:latin typeface="Times New Roman" panose="02020603050405020304" pitchFamily="18" charset="0"/>
                <a:cs typeface="Times New Roman" panose="02020603050405020304" pitchFamily="18" charset="0"/>
              </a:rPr>
              <a:t>Fault tolerance ensures a user-friendly experience, minimizing disruptions and glitches in the software performance.</a:t>
            </a:r>
          </a:p>
          <a:p>
            <a:pPr algn="l">
              <a:buFont typeface="+mj-lt"/>
              <a:buAutoNum type="arabicPeriod"/>
            </a:pPr>
            <a:r>
              <a:rPr lang="en-US" b="1" dirty="0">
                <a:latin typeface="Times New Roman" panose="02020603050405020304" pitchFamily="18" charset="0"/>
                <a:cs typeface="Times New Roman" panose="02020603050405020304" pitchFamily="18" charset="0"/>
              </a:rPr>
              <a:t>Continuity Assurance: </a:t>
            </a:r>
            <a:r>
              <a:rPr lang="en-US" dirty="0">
                <a:latin typeface="Times New Roman" panose="02020603050405020304" pitchFamily="18" charset="0"/>
                <a:cs typeface="Times New Roman" panose="02020603050405020304" pitchFamily="18" charset="0"/>
              </a:rPr>
              <a:t>Even if a component misbehaves, fault tolerance ensures that the entire system doesn't throw in the towel.</a:t>
            </a:r>
          </a:p>
          <a:p>
            <a:pPr algn="l">
              <a:buFont typeface="+mj-lt"/>
              <a:buAutoNum type="arabicPeriod"/>
            </a:pPr>
            <a:r>
              <a:rPr lang="en-US" b="1" dirty="0">
                <a:latin typeface="Times New Roman" panose="02020603050405020304" pitchFamily="18" charset="0"/>
                <a:cs typeface="Times New Roman" panose="02020603050405020304" pitchFamily="18" charset="0"/>
              </a:rPr>
              <a:t>Reliability Booster: </a:t>
            </a:r>
            <a:r>
              <a:rPr lang="en-US" dirty="0">
                <a:latin typeface="Times New Roman" panose="02020603050405020304" pitchFamily="18" charset="0"/>
                <a:cs typeface="Times New Roman" panose="02020603050405020304" pitchFamily="18" charset="0"/>
              </a:rPr>
              <a:t>Exception handling and fault tolerance work hand in hand, boosting the reliability of your software in the face of unforeseen challenges.</a:t>
            </a:r>
          </a:p>
          <a:p>
            <a:pPr algn="l">
              <a:buFont typeface="+mj-lt"/>
              <a:buAutoNum type="arabicPeriod"/>
            </a:pPr>
            <a:r>
              <a:rPr lang="en-US" b="1" dirty="0">
                <a:latin typeface="Times New Roman" panose="02020603050405020304" pitchFamily="18" charset="0"/>
                <a:cs typeface="Times New Roman" panose="02020603050405020304" pitchFamily="18" charset="0"/>
              </a:rPr>
              <a:t>Future-Proofing: </a:t>
            </a:r>
            <a:r>
              <a:rPr lang="en-US" dirty="0">
                <a:latin typeface="Times New Roman" panose="02020603050405020304" pitchFamily="18" charset="0"/>
                <a:cs typeface="Times New Roman" panose="02020603050405020304" pitchFamily="18" charset="0"/>
              </a:rPr>
              <a:t>By anticipating and handling exceptions, and tolerating faults, your code becomes resilient and ready to face the uncertainties of the digital frontier.</a:t>
            </a:r>
          </a:p>
        </p:txBody>
      </p:sp>
    </p:spTree>
    <p:extLst>
      <p:ext uri="{BB962C8B-B14F-4D97-AF65-F5344CB8AC3E}">
        <p14:creationId xmlns:p14="http://schemas.microsoft.com/office/powerpoint/2010/main" val="57203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CA23-1534-D034-4C50-14DB4DD041A5}"/>
              </a:ext>
            </a:extLst>
          </p:cNvPr>
          <p:cNvSpPr>
            <a:spLocks noGrp="1"/>
          </p:cNvSpPr>
          <p:nvPr>
            <p:ph type="title"/>
          </p:nvPr>
        </p:nvSpPr>
        <p:spPr/>
        <p:txBody>
          <a:bodyPr/>
          <a:lstStyle/>
          <a:p>
            <a:r>
              <a:rPr lang="en-US" dirty="0"/>
              <a:t>Tasks:</a:t>
            </a:r>
          </a:p>
        </p:txBody>
      </p:sp>
      <p:sp>
        <p:nvSpPr>
          <p:cNvPr id="6" name="TextBox 5">
            <a:extLst>
              <a:ext uri="{FF2B5EF4-FFF2-40B4-BE49-F238E27FC236}">
                <a16:creationId xmlns:a16="http://schemas.microsoft.com/office/drawing/2014/main" id="{BA4B177C-8D50-77B3-B137-5AAB46D16129}"/>
              </a:ext>
            </a:extLst>
          </p:cNvPr>
          <p:cNvSpPr txBox="1"/>
          <p:nvPr/>
        </p:nvSpPr>
        <p:spPr>
          <a:xfrm>
            <a:off x="1063752" y="1811953"/>
            <a:ext cx="9001125"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b="1" dirty="0"/>
              <a:t>Task: Safe Calculator Operation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Write a Python program for a basic calculator that takes two numbers and an operation as input. Implement exception handling to ensure that division by zero is handled gracefully. If the user attempts to divide by zero, print an error message and prompt for new inputs.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b="1" dirty="0"/>
              <a:t>Task: File Copy with Retry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Create a Python script that copies the contents of one file to another. Implement a retry mechanism in case the file reading or writing fails due to a temporary issue (e.g., file in use by another process). Allow the user to specify the number of retry attempts.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315303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F3D7-5BD9-A426-AE56-9B8FFB62EE44}"/>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365B8F8D-1F96-0B3A-C396-580E8B2DB67C}"/>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b="1" dirty="0"/>
              <a:t>Task: Web Scraper with Error Handling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Develop a simple web scraper using a library like BeautifulSoup in Python. Implement exception handling to deal with common issues such as network errors, missing HTML elements, or changes in the website structure. Log relevant error messages for debugging purposes.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US" altLang="en-US" b="1" dirty="0"/>
              <a:t>Task: Database Connection Retry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Write a Python program that connects to a database and performs a basic query. Implement a retry mechanism for the database connection, considering scenarios like network issues or temporary unavailability of the database server. Allow the user to set the maximum number of retry attempts.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altLang="en-US" b="1" dirty="0"/>
              <a:t>Task: Custom Exception Class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Create a Python program that simulates a banking system. Design a custom exception class, let's say InsufficientFundsError, and use it to handle situations where a user tries to withdraw more money than their account balance. Ensure that the program raises and catches this custom exception appropriately.</a:t>
            </a:r>
          </a:p>
          <a:p>
            <a:endParaRPr lang="en-US" dirty="0"/>
          </a:p>
        </p:txBody>
      </p:sp>
    </p:spTree>
    <p:extLst>
      <p:ext uri="{BB962C8B-B14F-4D97-AF65-F5344CB8AC3E}">
        <p14:creationId xmlns:p14="http://schemas.microsoft.com/office/powerpoint/2010/main" val="285284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8A4A-DB69-1C86-AEA1-EB5E4CBD7253}"/>
              </a:ext>
            </a:extLst>
          </p:cNvPr>
          <p:cNvSpPr>
            <a:spLocks noGrp="1"/>
          </p:cNvSpPr>
          <p:nvPr>
            <p:ph type="title"/>
          </p:nvPr>
        </p:nvSpPr>
        <p:spPr/>
        <p:txBody>
          <a:bodyPr/>
          <a:lstStyle/>
          <a:p>
            <a:r>
              <a:rPr lang="en-US" dirty="0">
                <a:highlight>
                  <a:srgbClr val="FFFF00"/>
                </a:highlight>
              </a:rPr>
              <a:t>Introduction: exception handling</a:t>
            </a:r>
          </a:p>
        </p:txBody>
      </p:sp>
      <p:sp>
        <p:nvSpPr>
          <p:cNvPr id="3" name="Content Placeholder 2">
            <a:extLst>
              <a:ext uri="{FF2B5EF4-FFF2-40B4-BE49-F238E27FC236}">
                <a16:creationId xmlns:a16="http://schemas.microsoft.com/office/drawing/2014/main" id="{D140AFE7-9805-4E9F-A4D2-85E125775FE1}"/>
              </a:ext>
            </a:extLst>
          </p:cNvPr>
          <p:cNvSpPr>
            <a:spLocks noGrp="1"/>
          </p:cNvSpPr>
          <p:nvPr>
            <p:ph idx="1"/>
          </p:nvPr>
        </p:nvSpPr>
        <p:spPr/>
        <p:txBody>
          <a:bodyPr/>
          <a:lstStyle/>
          <a:p>
            <a:r>
              <a:rPr lang="en-US" dirty="0"/>
              <a:t>Exception handling and fault tolerance are like safety nets in the world of software development.</a:t>
            </a:r>
          </a:p>
          <a:p>
            <a:r>
              <a:rPr lang="en-US" dirty="0"/>
              <a:t>In the coding world, exceptions are unexpected events or errors that can happen, like a file not being found or a network connection failing. Exception handling is like having a plan in place to gracefully deal with these surprises. Instead of letting your program crash and burn like a something gone wrong, you catch the exception and take appropriate action. </a:t>
            </a:r>
          </a:p>
        </p:txBody>
      </p:sp>
    </p:spTree>
    <p:extLst>
      <p:ext uri="{BB962C8B-B14F-4D97-AF65-F5344CB8AC3E}">
        <p14:creationId xmlns:p14="http://schemas.microsoft.com/office/powerpoint/2010/main" val="381469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4DB3-F7BB-1E27-5CDF-1C6005588D7C}"/>
              </a:ext>
            </a:extLst>
          </p:cNvPr>
          <p:cNvSpPr>
            <a:spLocks noGrp="1"/>
          </p:cNvSpPr>
          <p:nvPr>
            <p:ph type="title"/>
          </p:nvPr>
        </p:nvSpPr>
        <p:spPr/>
        <p:txBody>
          <a:bodyPr/>
          <a:lstStyle/>
          <a:p>
            <a:r>
              <a:rPr lang="en-US" dirty="0">
                <a:highlight>
                  <a:srgbClr val="FFFF00"/>
                </a:highlight>
              </a:rPr>
              <a:t>Fault tolerance:</a:t>
            </a:r>
          </a:p>
        </p:txBody>
      </p:sp>
      <p:sp>
        <p:nvSpPr>
          <p:cNvPr id="3" name="Content Placeholder 2">
            <a:extLst>
              <a:ext uri="{FF2B5EF4-FFF2-40B4-BE49-F238E27FC236}">
                <a16:creationId xmlns:a16="http://schemas.microsoft.com/office/drawing/2014/main" id="{681701EC-3B5A-8B78-603E-0D4AE63783C2}"/>
              </a:ext>
            </a:extLst>
          </p:cNvPr>
          <p:cNvSpPr>
            <a:spLocks noGrp="1"/>
          </p:cNvSpPr>
          <p:nvPr>
            <p:ph idx="1"/>
          </p:nvPr>
        </p:nvSpPr>
        <p:spPr/>
        <p:txBody>
          <a:bodyPr/>
          <a:lstStyle/>
          <a:p>
            <a:r>
              <a:rPr lang="en-US" dirty="0"/>
              <a:t>In software, fault tolerance is about building systems that can keep going even when something unexpected happens, like a server going down. It's like having a backup plan in place. Just like a good GPS can reroute you around traffic, a fault-tolerant system can adapt and continue functioning despite hiccups.</a:t>
            </a:r>
          </a:p>
        </p:txBody>
      </p:sp>
    </p:spTree>
    <p:extLst>
      <p:ext uri="{BB962C8B-B14F-4D97-AF65-F5344CB8AC3E}">
        <p14:creationId xmlns:p14="http://schemas.microsoft.com/office/powerpoint/2010/main" val="217427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C61D-F9C0-775F-F9CD-94E88CCA28A2}"/>
              </a:ext>
            </a:extLst>
          </p:cNvPr>
          <p:cNvSpPr>
            <a:spLocks noGrp="1"/>
          </p:cNvSpPr>
          <p:nvPr>
            <p:ph type="title"/>
          </p:nvPr>
        </p:nvSpPr>
        <p:spPr/>
        <p:txBody>
          <a:bodyPr/>
          <a:lstStyle/>
          <a:p>
            <a:r>
              <a:rPr lang="en-US" dirty="0">
                <a:highlight>
                  <a:srgbClr val="FFFF00"/>
                </a:highlight>
              </a:rPr>
              <a:t>Python exceptions:</a:t>
            </a:r>
          </a:p>
        </p:txBody>
      </p:sp>
      <p:pic>
        <p:nvPicPr>
          <p:cNvPr id="5" name="Content Placeholder 4">
            <a:extLst>
              <a:ext uri="{FF2B5EF4-FFF2-40B4-BE49-F238E27FC236}">
                <a16:creationId xmlns:a16="http://schemas.microsoft.com/office/drawing/2014/main" id="{24D4B657-1938-C113-484C-447BDD9F4FB3}"/>
              </a:ext>
            </a:extLst>
          </p:cNvPr>
          <p:cNvPicPr>
            <a:picLocks noGrp="1" noChangeAspect="1"/>
          </p:cNvPicPr>
          <p:nvPr>
            <p:ph idx="1"/>
          </p:nvPr>
        </p:nvPicPr>
        <p:blipFill>
          <a:blip r:embed="rId2"/>
          <a:stretch>
            <a:fillRect/>
          </a:stretch>
        </p:blipFill>
        <p:spPr>
          <a:xfrm>
            <a:off x="1063752" y="2093976"/>
            <a:ext cx="9863863" cy="2863168"/>
          </a:xfrm>
        </p:spPr>
      </p:pic>
    </p:spTree>
    <p:extLst>
      <p:ext uri="{BB962C8B-B14F-4D97-AF65-F5344CB8AC3E}">
        <p14:creationId xmlns:p14="http://schemas.microsoft.com/office/powerpoint/2010/main" val="201283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9D76-2D19-A0E6-0ABA-60F392CD3A6A}"/>
              </a:ext>
            </a:extLst>
          </p:cNvPr>
          <p:cNvSpPr>
            <a:spLocks noGrp="1"/>
          </p:cNvSpPr>
          <p:nvPr>
            <p:ph type="title"/>
          </p:nvPr>
        </p:nvSpPr>
        <p:spPr>
          <a:xfrm>
            <a:off x="450088" y="262636"/>
            <a:ext cx="10058400" cy="846328"/>
          </a:xfrm>
        </p:spPr>
        <p:txBody>
          <a:bodyPr/>
          <a:lstStyle/>
          <a:p>
            <a:r>
              <a:rPr lang="en-US" dirty="0">
                <a:highlight>
                  <a:srgbClr val="FFFF00"/>
                </a:highlight>
              </a:rPr>
              <a:t>Cases:</a:t>
            </a:r>
          </a:p>
        </p:txBody>
      </p:sp>
      <p:pic>
        <p:nvPicPr>
          <p:cNvPr id="5" name="Content Placeholder 4">
            <a:extLst>
              <a:ext uri="{FF2B5EF4-FFF2-40B4-BE49-F238E27FC236}">
                <a16:creationId xmlns:a16="http://schemas.microsoft.com/office/drawing/2014/main" id="{DE0B0E85-A381-3967-9C3D-7AD9BAA67128}"/>
              </a:ext>
            </a:extLst>
          </p:cNvPr>
          <p:cNvPicPr>
            <a:picLocks noGrp="1" noChangeAspect="1"/>
          </p:cNvPicPr>
          <p:nvPr>
            <p:ph idx="1"/>
          </p:nvPr>
        </p:nvPicPr>
        <p:blipFill>
          <a:blip r:embed="rId2"/>
          <a:stretch>
            <a:fillRect/>
          </a:stretch>
        </p:blipFill>
        <p:spPr>
          <a:xfrm>
            <a:off x="1280160" y="1293490"/>
            <a:ext cx="9837338" cy="5301874"/>
          </a:xfrm>
        </p:spPr>
      </p:pic>
    </p:spTree>
    <p:extLst>
      <p:ext uri="{BB962C8B-B14F-4D97-AF65-F5344CB8AC3E}">
        <p14:creationId xmlns:p14="http://schemas.microsoft.com/office/powerpoint/2010/main" val="357506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BA30-BD2F-FD1C-691C-F6F088F0B55C}"/>
              </a:ext>
            </a:extLst>
          </p:cNvPr>
          <p:cNvSpPr>
            <a:spLocks noGrp="1"/>
          </p:cNvSpPr>
          <p:nvPr>
            <p:ph type="title"/>
          </p:nvPr>
        </p:nvSpPr>
        <p:spPr/>
        <p:txBody>
          <a:bodyPr/>
          <a:lstStyle/>
          <a:p>
            <a:r>
              <a:rPr lang="en-US" dirty="0">
                <a:highlight>
                  <a:srgbClr val="FFFF00"/>
                </a:highlight>
              </a:rPr>
              <a:t>How python treat these exceptions:</a:t>
            </a:r>
          </a:p>
        </p:txBody>
      </p:sp>
      <p:pic>
        <p:nvPicPr>
          <p:cNvPr id="5" name="Content Placeholder 4">
            <a:extLst>
              <a:ext uri="{FF2B5EF4-FFF2-40B4-BE49-F238E27FC236}">
                <a16:creationId xmlns:a16="http://schemas.microsoft.com/office/drawing/2014/main" id="{C7CFB755-D5C8-6847-E87B-DA4EA112EF70}"/>
              </a:ext>
            </a:extLst>
          </p:cNvPr>
          <p:cNvPicPr>
            <a:picLocks noGrp="1" noChangeAspect="1"/>
          </p:cNvPicPr>
          <p:nvPr>
            <p:ph idx="1"/>
          </p:nvPr>
        </p:nvPicPr>
        <p:blipFill>
          <a:blip r:embed="rId2"/>
          <a:stretch>
            <a:fillRect/>
          </a:stretch>
        </p:blipFill>
        <p:spPr>
          <a:xfrm>
            <a:off x="1472514" y="2120900"/>
            <a:ext cx="9253321" cy="4051300"/>
          </a:xfrm>
        </p:spPr>
      </p:pic>
    </p:spTree>
    <p:extLst>
      <p:ext uri="{BB962C8B-B14F-4D97-AF65-F5344CB8AC3E}">
        <p14:creationId xmlns:p14="http://schemas.microsoft.com/office/powerpoint/2010/main" val="364588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FA2E-B833-71B4-68B3-F8C9CC1E084E}"/>
              </a:ext>
            </a:extLst>
          </p:cNvPr>
          <p:cNvSpPr>
            <a:spLocks noGrp="1"/>
          </p:cNvSpPr>
          <p:nvPr>
            <p:ph type="title"/>
          </p:nvPr>
        </p:nvSpPr>
        <p:spPr>
          <a:xfrm>
            <a:off x="164972" y="275082"/>
            <a:ext cx="11055477" cy="972693"/>
          </a:xfrm>
        </p:spPr>
        <p:txBody>
          <a:bodyPr>
            <a:normAutofit fontScale="90000"/>
          </a:bodyPr>
          <a:lstStyle/>
          <a:p>
            <a:r>
              <a:rPr lang="en-US" dirty="0">
                <a:highlight>
                  <a:srgbClr val="FFFF00"/>
                </a:highlight>
              </a:rPr>
              <a:t>How to explore python built-in exception:</a:t>
            </a:r>
          </a:p>
        </p:txBody>
      </p:sp>
      <p:pic>
        <p:nvPicPr>
          <p:cNvPr id="5" name="Content Placeholder 4">
            <a:extLst>
              <a:ext uri="{FF2B5EF4-FFF2-40B4-BE49-F238E27FC236}">
                <a16:creationId xmlns:a16="http://schemas.microsoft.com/office/drawing/2014/main" id="{7B312532-43A4-5638-9366-44CF0E9B105C}"/>
              </a:ext>
            </a:extLst>
          </p:cNvPr>
          <p:cNvPicPr>
            <a:picLocks noGrp="1" noChangeAspect="1"/>
          </p:cNvPicPr>
          <p:nvPr>
            <p:ph idx="1"/>
          </p:nvPr>
        </p:nvPicPr>
        <p:blipFill>
          <a:blip r:embed="rId2"/>
          <a:stretch>
            <a:fillRect/>
          </a:stretch>
        </p:blipFill>
        <p:spPr>
          <a:xfrm>
            <a:off x="1201501" y="1336258"/>
            <a:ext cx="8982417" cy="4551462"/>
          </a:xfrm>
        </p:spPr>
      </p:pic>
    </p:spTree>
    <p:extLst>
      <p:ext uri="{BB962C8B-B14F-4D97-AF65-F5344CB8AC3E}">
        <p14:creationId xmlns:p14="http://schemas.microsoft.com/office/powerpoint/2010/main" val="317387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C672-C98E-9969-799E-79925F6F9371}"/>
              </a:ext>
            </a:extLst>
          </p:cNvPr>
          <p:cNvSpPr>
            <a:spLocks noGrp="1"/>
          </p:cNvSpPr>
          <p:nvPr>
            <p:ph type="title"/>
          </p:nvPr>
        </p:nvSpPr>
        <p:spPr>
          <a:xfrm>
            <a:off x="0" y="165227"/>
            <a:ext cx="10058400" cy="566293"/>
          </a:xfrm>
        </p:spPr>
        <p:txBody>
          <a:bodyPr>
            <a:normAutofit fontScale="90000"/>
          </a:bodyPr>
          <a:lstStyle/>
          <a:p>
            <a:r>
              <a:rPr lang="en-US" dirty="0">
                <a:highlight>
                  <a:srgbClr val="FFFF00"/>
                </a:highlight>
              </a:rPr>
              <a:t>Some built in exceptions in python</a:t>
            </a:r>
          </a:p>
        </p:txBody>
      </p:sp>
      <p:pic>
        <p:nvPicPr>
          <p:cNvPr id="5" name="Content Placeholder 4">
            <a:extLst>
              <a:ext uri="{FF2B5EF4-FFF2-40B4-BE49-F238E27FC236}">
                <a16:creationId xmlns:a16="http://schemas.microsoft.com/office/drawing/2014/main" id="{5B8D8394-9004-ED41-C270-59F6B7C75B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731520"/>
            <a:ext cx="6096000" cy="6126480"/>
          </a:xfrm>
        </p:spPr>
      </p:pic>
      <p:pic>
        <p:nvPicPr>
          <p:cNvPr id="7" name="Picture 6">
            <a:extLst>
              <a:ext uri="{FF2B5EF4-FFF2-40B4-BE49-F238E27FC236}">
                <a16:creationId xmlns:a16="http://schemas.microsoft.com/office/drawing/2014/main" id="{DE3E8801-F6D3-6F8C-5FCA-DFA484F7228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370322" y="731520"/>
            <a:ext cx="5821678" cy="6126480"/>
          </a:xfrm>
          <a:prstGeom prst="rect">
            <a:avLst/>
          </a:prstGeom>
        </p:spPr>
      </p:pic>
    </p:spTree>
    <p:extLst>
      <p:ext uri="{BB962C8B-B14F-4D97-AF65-F5344CB8AC3E}">
        <p14:creationId xmlns:p14="http://schemas.microsoft.com/office/powerpoint/2010/main" val="3594704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4241</TotalTime>
  <Words>854</Words>
  <Application>Microsoft Office PowerPoint</Application>
  <PresentationFormat>Widescreen</PresentationFormat>
  <Paragraphs>75</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Courier New</vt:lpstr>
      <vt:lpstr>Rockwell</vt:lpstr>
      <vt:lpstr>Rockwell Condensed</vt:lpstr>
      <vt:lpstr>Times New Roman</vt:lpstr>
      <vt:lpstr>Wingdings</vt:lpstr>
      <vt:lpstr>Wood Type</vt:lpstr>
      <vt:lpstr>Software construction lab :12  exception handling &amp; fault tolerance</vt:lpstr>
      <vt:lpstr>Outcomes:</vt:lpstr>
      <vt:lpstr>Introduction: exception handling</vt:lpstr>
      <vt:lpstr>Fault tolerance:</vt:lpstr>
      <vt:lpstr>Python exceptions:</vt:lpstr>
      <vt:lpstr>Cases:</vt:lpstr>
      <vt:lpstr>How python treat these exceptions:</vt:lpstr>
      <vt:lpstr>How to explore python built-in exception:</vt:lpstr>
      <vt:lpstr>Some built in exceptions in python</vt:lpstr>
      <vt:lpstr>Python exception handling</vt:lpstr>
      <vt:lpstr>Handling multiple  exceptions:</vt:lpstr>
      <vt:lpstr>Try with else block</vt:lpstr>
      <vt:lpstr>Python try… finally</vt:lpstr>
      <vt:lpstr>Custom exception:</vt:lpstr>
      <vt:lpstr>Another example:</vt:lpstr>
      <vt:lpstr>Fault tolerance:</vt:lpstr>
      <vt:lpstr>Fault tolerance representation:</vt:lpstr>
      <vt:lpstr>Fault tolerance  example:</vt:lpstr>
      <vt:lpstr>Another example:</vt:lpstr>
      <vt:lpstr>Tasks:</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 lab :12  exception handling &amp; fault tolerance</dc:title>
  <dc:creator>admin istrator</dc:creator>
  <cp:lastModifiedBy>admin istrator</cp:lastModifiedBy>
  <cp:revision>7</cp:revision>
  <dcterms:created xsi:type="dcterms:W3CDTF">2023-12-16T10:17:27Z</dcterms:created>
  <dcterms:modified xsi:type="dcterms:W3CDTF">2023-12-19T08:58:28Z</dcterms:modified>
</cp:coreProperties>
</file>