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6" r:id="rId6"/>
    <p:sldId id="260" r:id="rId7"/>
    <p:sldId id="267" r:id="rId8"/>
    <p:sldId id="268" r:id="rId9"/>
    <p:sldId id="269" r:id="rId10"/>
    <p:sldId id="270" r:id="rId11"/>
    <p:sldId id="271" r:id="rId12"/>
    <p:sldId id="272" r:id="rId13"/>
    <p:sldId id="273" r:id="rId14"/>
    <p:sldId id="274" r:id="rId15"/>
    <p:sldId id="261" r:id="rId16"/>
    <p:sldId id="275" r:id="rId17"/>
    <p:sldId id="276" r:id="rId18"/>
    <p:sldId id="277" r:id="rId19"/>
    <p:sldId id="262" r:id="rId20"/>
    <p:sldId id="263"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50" autoAdjust="0"/>
    <p:restoredTop sz="94660"/>
  </p:normalViewPr>
  <p:slideViewPr>
    <p:cSldViewPr snapToGrid="0">
      <p:cViewPr varScale="1">
        <p:scale>
          <a:sx n="68" d="100"/>
          <a:sy n="68" d="100"/>
        </p:scale>
        <p:origin x="13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42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075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45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99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99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616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5866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909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123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35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20-Sep-23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3911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20-Sep-23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1530305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5907640" y="732509"/>
            <a:ext cx="6284358" cy="2286000"/>
          </a:xfrm>
        </p:spPr>
        <p:txBody>
          <a:bodyPr>
            <a:normAutofit/>
          </a:bodyPr>
          <a:lstStyle/>
          <a:p>
            <a:pPr algn="l"/>
            <a:r>
              <a:rPr lang="en-IN" sz="6700" dirty="0"/>
              <a:t>Software Construction</a:t>
            </a:r>
            <a:endParaRPr lang="en-US" sz="44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6096000" y="4571999"/>
            <a:ext cx="5334000" cy="1524000"/>
          </a:xfrm>
        </p:spPr>
        <p:txBody>
          <a:bodyPr>
            <a:normAutofit/>
          </a:bodyPr>
          <a:lstStyle/>
          <a:p>
            <a:pPr algn="l"/>
            <a:endParaRPr lang="en-US" dirty="0"/>
          </a:p>
        </p:txBody>
      </p:sp>
      <p:pic>
        <p:nvPicPr>
          <p:cNvPr id="35" name="Picture 3">
            <a:extLst>
              <a:ext uri="{FF2B5EF4-FFF2-40B4-BE49-F238E27FC236}">
                <a16:creationId xmlns:a16="http://schemas.microsoft.com/office/drawing/2014/main" id="{D465B3A0-EC38-459B-9C27-FA88CEF1F4C6}"/>
              </a:ext>
            </a:extLst>
          </p:cNvPr>
          <p:cNvPicPr>
            <a:picLocks noChangeAspect="1"/>
          </p:cNvPicPr>
          <p:nvPr/>
        </p:nvPicPr>
        <p:blipFill rotWithShape="1">
          <a:blip r:embed="rId2"/>
          <a:srcRect l="14426" r="28974" b="2"/>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36"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4082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4905-919A-49A3-B103-57AE77FD737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E703F2-1F0E-486B-811E-3A1CCB2682E9}"/>
              </a:ext>
            </a:extLst>
          </p:cNvPr>
          <p:cNvSpPr>
            <a:spLocks noGrp="1"/>
          </p:cNvSpPr>
          <p:nvPr>
            <p:ph idx="1"/>
          </p:nvPr>
        </p:nvSpPr>
        <p:spPr>
          <a:xfrm>
            <a:off x="762000" y="2286000"/>
            <a:ext cx="10668000" cy="4318000"/>
          </a:xfrm>
        </p:spPr>
        <p:txBody>
          <a:bodyPr>
            <a:normAutofit/>
          </a:bodyPr>
          <a:lstStyle/>
          <a:p>
            <a:r>
              <a:rPr lang="en-US" dirty="0"/>
              <a:t>struct </a:t>
            </a:r>
            <a:r>
              <a:rPr lang="en-US" dirty="0" err="1"/>
              <a:t>AppSettings</a:t>
            </a:r>
            <a:r>
              <a:rPr lang="en-US" dirty="0"/>
              <a:t> {</a:t>
            </a:r>
          </a:p>
          <a:p>
            <a:pPr marL="0" indent="0">
              <a:buNone/>
            </a:pPr>
            <a:r>
              <a:rPr lang="en-US" dirty="0"/>
              <a:t>   var </a:t>
            </a:r>
            <a:r>
              <a:rPr lang="en-US" dirty="0" err="1"/>
              <a:t>notificationsEnabled</a:t>
            </a:r>
            <a:r>
              <a:rPr lang="en-US" dirty="0"/>
              <a:t>: Bool </a:t>
            </a:r>
          </a:p>
          <a:p>
            <a:pPr marL="0" indent="0">
              <a:buNone/>
            </a:pPr>
            <a:r>
              <a:rPr lang="en-US" dirty="0"/>
              <a:t>   var </a:t>
            </a:r>
            <a:r>
              <a:rPr lang="en-US" dirty="0" err="1"/>
              <a:t>darkModeEnabled</a:t>
            </a:r>
            <a:r>
              <a:rPr lang="en-US" dirty="0"/>
              <a:t>: Bool </a:t>
            </a:r>
          </a:p>
          <a:p>
            <a:pPr marL="0" indent="0">
              <a:buNone/>
            </a:pPr>
            <a:r>
              <a:rPr lang="en-US" dirty="0"/>
              <a:t>   var </a:t>
            </a:r>
            <a:r>
              <a:rPr lang="en-US" dirty="0" err="1"/>
              <a:t>fontSize</a:t>
            </a:r>
            <a:r>
              <a:rPr lang="en-US" dirty="0"/>
              <a:t>: Int </a:t>
            </a:r>
          </a:p>
          <a:p>
            <a:pPr marL="0" indent="0">
              <a:buNone/>
            </a:pPr>
            <a:r>
              <a:rPr lang="en-US" dirty="0"/>
              <a:t>   // More settings can be added in the future </a:t>
            </a:r>
          </a:p>
          <a:p>
            <a:pPr marL="0" indent="0">
              <a:buNone/>
            </a:pPr>
            <a:r>
              <a:rPr lang="en-US" dirty="0"/>
              <a:t>}</a:t>
            </a:r>
          </a:p>
        </p:txBody>
      </p:sp>
    </p:spTree>
    <p:extLst>
      <p:ext uri="{BB962C8B-B14F-4D97-AF65-F5344CB8AC3E}">
        <p14:creationId xmlns:p14="http://schemas.microsoft.com/office/powerpoint/2010/main" val="750348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2163-80BF-426E-844E-380FDCF4DF55}"/>
              </a:ext>
            </a:extLst>
          </p:cNvPr>
          <p:cNvSpPr>
            <a:spLocks noGrp="1"/>
          </p:cNvSpPr>
          <p:nvPr>
            <p:ph type="title"/>
          </p:nvPr>
        </p:nvSpPr>
        <p:spPr/>
        <p:txBody>
          <a:bodyPr/>
          <a:lstStyle/>
          <a:p>
            <a:r>
              <a:rPr lang="en-US" b="1" dirty="0"/>
              <a:t>Constructing for Verification</a:t>
            </a:r>
            <a:r>
              <a:rPr lang="en-US" dirty="0"/>
              <a:t>:</a:t>
            </a:r>
          </a:p>
        </p:txBody>
      </p:sp>
      <p:sp>
        <p:nvSpPr>
          <p:cNvPr id="3" name="Content Placeholder 2">
            <a:extLst>
              <a:ext uri="{FF2B5EF4-FFF2-40B4-BE49-F238E27FC236}">
                <a16:creationId xmlns:a16="http://schemas.microsoft.com/office/drawing/2014/main" id="{8245E280-4F58-48B6-93DB-A0F486799BDE}"/>
              </a:ext>
            </a:extLst>
          </p:cNvPr>
          <p:cNvSpPr>
            <a:spLocks noGrp="1"/>
          </p:cNvSpPr>
          <p:nvPr>
            <p:ph idx="1"/>
          </p:nvPr>
        </p:nvSpPr>
        <p:spPr/>
        <p:txBody>
          <a:bodyPr/>
          <a:lstStyle/>
          <a:p>
            <a:pPr algn="just"/>
            <a:r>
              <a:rPr lang="en-US" b="1" dirty="0"/>
              <a:t>Illustration</a:t>
            </a:r>
            <a:r>
              <a:rPr lang="en-US" dirty="0"/>
              <a:t>: You're building a function to validate email addresses. You construct it with verification in mind, making it modular and easy to test by creating separate test cases.</a:t>
            </a:r>
          </a:p>
          <a:p>
            <a:endParaRPr lang="en-US" dirty="0"/>
          </a:p>
          <a:p>
            <a:r>
              <a:rPr lang="en-US" dirty="0"/>
              <a:t>def </a:t>
            </a:r>
            <a:r>
              <a:rPr lang="en-US" dirty="0" err="1"/>
              <a:t>is_valid_email</a:t>
            </a:r>
            <a:r>
              <a:rPr lang="en-US" dirty="0"/>
              <a:t>(email): </a:t>
            </a:r>
          </a:p>
          <a:p>
            <a:pPr marL="0" indent="0">
              <a:buNone/>
            </a:pPr>
            <a:r>
              <a:rPr lang="en-US" dirty="0"/>
              <a:t>  # Validation logic here pass</a:t>
            </a:r>
          </a:p>
        </p:txBody>
      </p:sp>
    </p:spTree>
    <p:extLst>
      <p:ext uri="{BB962C8B-B14F-4D97-AF65-F5344CB8AC3E}">
        <p14:creationId xmlns:p14="http://schemas.microsoft.com/office/powerpoint/2010/main" val="400362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A26-9849-4E6A-8910-55357366E4E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3F504F9B-3465-4BDA-BCCA-F952B3FD1FE7}"/>
              </a:ext>
            </a:extLst>
          </p:cNvPr>
          <p:cNvSpPr>
            <a:spLocks noGrp="1"/>
          </p:cNvSpPr>
          <p:nvPr>
            <p:ph idx="1"/>
          </p:nvPr>
        </p:nvSpPr>
        <p:spPr/>
        <p:txBody>
          <a:bodyPr/>
          <a:lstStyle/>
          <a:p>
            <a:r>
              <a:rPr lang="en-US" dirty="0"/>
              <a:t>def </a:t>
            </a:r>
            <a:r>
              <a:rPr lang="en-US" dirty="0" err="1"/>
              <a:t>test_email_validation</a:t>
            </a:r>
            <a:r>
              <a:rPr lang="en-US" dirty="0"/>
              <a:t>(): assert </a:t>
            </a:r>
            <a:r>
              <a:rPr lang="en-US" dirty="0" err="1"/>
              <a:t>is_valid_email</a:t>
            </a:r>
            <a:r>
              <a:rPr lang="en-US" dirty="0"/>
              <a:t>("user@example.com") == True assert </a:t>
            </a:r>
            <a:r>
              <a:rPr lang="en-US" dirty="0" err="1"/>
              <a:t>is_valid_email</a:t>
            </a:r>
            <a:r>
              <a:rPr lang="en-US" dirty="0"/>
              <a:t>("</a:t>
            </a:r>
            <a:r>
              <a:rPr lang="en-US" dirty="0" err="1"/>
              <a:t>invalid_email</a:t>
            </a:r>
            <a:r>
              <a:rPr lang="en-US" dirty="0"/>
              <a:t>") == False assert </a:t>
            </a:r>
            <a:r>
              <a:rPr lang="en-US" dirty="0" err="1"/>
              <a:t>is_valid_email</a:t>
            </a:r>
            <a:r>
              <a:rPr lang="en-US" dirty="0"/>
              <a:t>("another@example.com") == True</a:t>
            </a:r>
          </a:p>
        </p:txBody>
      </p:sp>
    </p:spTree>
    <p:extLst>
      <p:ext uri="{BB962C8B-B14F-4D97-AF65-F5344CB8AC3E}">
        <p14:creationId xmlns:p14="http://schemas.microsoft.com/office/powerpoint/2010/main" val="112213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9C96-8845-4345-A06E-0B239375F373}"/>
              </a:ext>
            </a:extLst>
          </p:cNvPr>
          <p:cNvSpPr>
            <a:spLocks noGrp="1"/>
          </p:cNvSpPr>
          <p:nvPr>
            <p:ph type="title"/>
          </p:nvPr>
        </p:nvSpPr>
        <p:spPr/>
        <p:txBody>
          <a:bodyPr/>
          <a:lstStyle/>
          <a:p>
            <a:r>
              <a:rPr lang="en-US" dirty="0"/>
              <a:t>Reuse:</a:t>
            </a:r>
          </a:p>
        </p:txBody>
      </p:sp>
      <p:sp>
        <p:nvSpPr>
          <p:cNvPr id="3" name="Content Placeholder 2">
            <a:extLst>
              <a:ext uri="{FF2B5EF4-FFF2-40B4-BE49-F238E27FC236}">
                <a16:creationId xmlns:a16="http://schemas.microsoft.com/office/drawing/2014/main" id="{A8F7360A-3DB0-40B8-830E-6218F2AE35E5}"/>
              </a:ext>
            </a:extLst>
          </p:cNvPr>
          <p:cNvSpPr>
            <a:spLocks noGrp="1"/>
          </p:cNvSpPr>
          <p:nvPr>
            <p:ph idx="1"/>
          </p:nvPr>
        </p:nvSpPr>
        <p:spPr/>
        <p:txBody>
          <a:bodyPr/>
          <a:lstStyle/>
          <a:p>
            <a:pPr algn="just"/>
            <a:r>
              <a:rPr lang="en-US" b="1" dirty="0"/>
              <a:t>Illustration</a:t>
            </a:r>
            <a:r>
              <a:rPr lang="en-US" dirty="0"/>
              <a:t>: You're developing a web application with a user authentication system. Instead of reinventing the wheel, you use a third-party authentication library, which saves development time and leverages well-tested code.</a:t>
            </a:r>
          </a:p>
          <a:p>
            <a:pPr algn="just"/>
            <a:r>
              <a:rPr lang="en-US" b="1" dirty="0"/>
              <a:t>Example</a:t>
            </a:r>
            <a:r>
              <a:rPr lang="en-US" dirty="0"/>
              <a:t>: Incorporating a library like Passport.js for authentication in a Node.js application.</a:t>
            </a:r>
          </a:p>
          <a:p>
            <a:endParaRPr lang="en-US" dirty="0"/>
          </a:p>
        </p:txBody>
      </p:sp>
    </p:spTree>
    <p:extLst>
      <p:ext uri="{BB962C8B-B14F-4D97-AF65-F5344CB8AC3E}">
        <p14:creationId xmlns:p14="http://schemas.microsoft.com/office/powerpoint/2010/main" val="201503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6088-AF04-47A5-BE40-2A014BF1A1FF}"/>
              </a:ext>
            </a:extLst>
          </p:cNvPr>
          <p:cNvSpPr>
            <a:spLocks noGrp="1"/>
          </p:cNvSpPr>
          <p:nvPr>
            <p:ph type="title"/>
          </p:nvPr>
        </p:nvSpPr>
        <p:spPr/>
        <p:txBody>
          <a:bodyPr/>
          <a:lstStyle/>
          <a:p>
            <a:r>
              <a:rPr lang="en-US" b="1" dirty="0"/>
              <a:t>Standards in Construction</a:t>
            </a:r>
            <a:r>
              <a:rPr lang="en-US" dirty="0"/>
              <a:t>:</a:t>
            </a:r>
          </a:p>
        </p:txBody>
      </p:sp>
      <p:sp>
        <p:nvSpPr>
          <p:cNvPr id="3" name="Content Placeholder 2">
            <a:extLst>
              <a:ext uri="{FF2B5EF4-FFF2-40B4-BE49-F238E27FC236}">
                <a16:creationId xmlns:a16="http://schemas.microsoft.com/office/drawing/2014/main" id="{06543766-80A4-4AA0-B794-6FA4124A8573}"/>
              </a:ext>
            </a:extLst>
          </p:cNvPr>
          <p:cNvSpPr>
            <a:spLocks noGrp="1"/>
          </p:cNvSpPr>
          <p:nvPr>
            <p:ph idx="1"/>
          </p:nvPr>
        </p:nvSpPr>
        <p:spPr/>
        <p:txBody>
          <a:bodyPr>
            <a:normAutofit lnSpcReduction="10000"/>
          </a:bodyPr>
          <a:lstStyle/>
          <a:p>
            <a:pPr algn="just"/>
            <a:r>
              <a:rPr lang="en-US" b="1" dirty="0"/>
              <a:t>Illustration</a:t>
            </a:r>
            <a:r>
              <a:rPr lang="en-US" dirty="0"/>
              <a:t>: You're working on a team project, and everyone follows a coding standard. This ensures consistency and readability across the codebase, making it easier for team members to understand and maintain each other's code.</a:t>
            </a:r>
          </a:p>
          <a:p>
            <a:pPr algn="just"/>
            <a:r>
              <a:rPr lang="en-US" b="1" dirty="0"/>
              <a:t>Example</a:t>
            </a:r>
            <a:r>
              <a:rPr lang="en-US" dirty="0"/>
              <a:t>: Consistently using the PEP 8 style guide for Python code, including conventions for indentation, naming, and commenting.</a:t>
            </a:r>
          </a:p>
          <a:p>
            <a:endParaRPr lang="en-US" dirty="0"/>
          </a:p>
        </p:txBody>
      </p:sp>
    </p:spTree>
    <p:extLst>
      <p:ext uri="{BB962C8B-B14F-4D97-AF65-F5344CB8AC3E}">
        <p14:creationId xmlns:p14="http://schemas.microsoft.com/office/powerpoint/2010/main" val="133462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0188-317C-46B8-98FC-23FAB79103D7}"/>
              </a:ext>
            </a:extLst>
          </p:cNvPr>
          <p:cNvSpPr>
            <a:spLocks noGrp="1"/>
          </p:cNvSpPr>
          <p:nvPr>
            <p:ph type="title"/>
          </p:nvPr>
        </p:nvSpPr>
        <p:spPr/>
        <p:txBody>
          <a:bodyPr/>
          <a:lstStyle/>
          <a:p>
            <a:r>
              <a:rPr lang="en-US" dirty="0"/>
              <a:t>Managing construction</a:t>
            </a:r>
          </a:p>
        </p:txBody>
      </p:sp>
      <p:sp>
        <p:nvSpPr>
          <p:cNvPr id="3" name="Content Placeholder 2">
            <a:extLst>
              <a:ext uri="{FF2B5EF4-FFF2-40B4-BE49-F238E27FC236}">
                <a16:creationId xmlns:a16="http://schemas.microsoft.com/office/drawing/2014/main" id="{F6F0DAB3-542E-4736-B2DA-0B361D50678A}"/>
              </a:ext>
            </a:extLst>
          </p:cNvPr>
          <p:cNvSpPr>
            <a:spLocks noGrp="1"/>
          </p:cNvSpPr>
          <p:nvPr>
            <p:ph idx="1"/>
          </p:nvPr>
        </p:nvSpPr>
        <p:spPr/>
        <p:txBody>
          <a:bodyPr/>
          <a:lstStyle/>
          <a:p>
            <a:r>
              <a:rPr lang="en-IN" dirty="0"/>
              <a:t>Construction model</a:t>
            </a:r>
          </a:p>
          <a:p>
            <a:r>
              <a:rPr lang="en-IN" dirty="0"/>
              <a:t>Construction planning</a:t>
            </a:r>
          </a:p>
          <a:p>
            <a:r>
              <a:rPr lang="en-IN" dirty="0"/>
              <a:t>Construction Measurement</a:t>
            </a:r>
            <a:endParaRPr lang="en-US" dirty="0"/>
          </a:p>
        </p:txBody>
      </p:sp>
    </p:spTree>
    <p:extLst>
      <p:ext uri="{BB962C8B-B14F-4D97-AF65-F5344CB8AC3E}">
        <p14:creationId xmlns:p14="http://schemas.microsoft.com/office/powerpoint/2010/main" val="268582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F8D9-9A44-4BB2-8FC1-94D468CA28DD}"/>
              </a:ext>
            </a:extLst>
          </p:cNvPr>
          <p:cNvSpPr>
            <a:spLocks noGrp="1"/>
          </p:cNvSpPr>
          <p:nvPr>
            <p:ph type="title"/>
          </p:nvPr>
        </p:nvSpPr>
        <p:spPr/>
        <p:txBody>
          <a:bodyPr>
            <a:normAutofit/>
          </a:bodyPr>
          <a:lstStyle/>
          <a:p>
            <a:r>
              <a:rPr lang="en-US" b="1" dirty="0"/>
              <a:t>Construction Model</a:t>
            </a:r>
            <a:r>
              <a:rPr lang="en-US" dirty="0"/>
              <a:t>:</a:t>
            </a:r>
          </a:p>
        </p:txBody>
      </p:sp>
      <p:sp>
        <p:nvSpPr>
          <p:cNvPr id="3" name="Content Placeholder 2">
            <a:extLst>
              <a:ext uri="{FF2B5EF4-FFF2-40B4-BE49-F238E27FC236}">
                <a16:creationId xmlns:a16="http://schemas.microsoft.com/office/drawing/2014/main" id="{EF79FA6A-09C0-4B70-B7AB-746496CFB8E5}"/>
              </a:ext>
            </a:extLst>
          </p:cNvPr>
          <p:cNvSpPr>
            <a:spLocks noGrp="1"/>
          </p:cNvSpPr>
          <p:nvPr>
            <p:ph idx="1"/>
          </p:nvPr>
        </p:nvSpPr>
        <p:spPr/>
        <p:txBody>
          <a:bodyPr/>
          <a:lstStyle/>
          <a:p>
            <a:pPr algn="just"/>
            <a:r>
              <a:rPr lang="en-US" dirty="0"/>
              <a:t>Imagine you're tasked with building a new residential complex. Before any physical construction begins, you create a detailed architectural model. This model includes floor plans, elevations, and 3D renderings. It serves as a visual representation of the final product, allowing stakeholders to review and approve the design before actual construction starts.</a:t>
            </a:r>
          </a:p>
        </p:txBody>
      </p:sp>
    </p:spTree>
    <p:extLst>
      <p:ext uri="{BB962C8B-B14F-4D97-AF65-F5344CB8AC3E}">
        <p14:creationId xmlns:p14="http://schemas.microsoft.com/office/powerpoint/2010/main" val="30416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A067-C449-40E2-A046-3734CE4710F0}"/>
              </a:ext>
            </a:extLst>
          </p:cNvPr>
          <p:cNvSpPr>
            <a:spLocks noGrp="1"/>
          </p:cNvSpPr>
          <p:nvPr>
            <p:ph type="title"/>
          </p:nvPr>
        </p:nvSpPr>
        <p:spPr/>
        <p:txBody>
          <a:bodyPr/>
          <a:lstStyle/>
          <a:p>
            <a:r>
              <a:rPr lang="en-US" b="1" dirty="0"/>
              <a:t>Construction Planning</a:t>
            </a:r>
            <a:r>
              <a:rPr lang="en-US" dirty="0"/>
              <a:t>:</a:t>
            </a:r>
          </a:p>
        </p:txBody>
      </p:sp>
      <p:sp>
        <p:nvSpPr>
          <p:cNvPr id="3" name="Content Placeholder 2">
            <a:extLst>
              <a:ext uri="{FF2B5EF4-FFF2-40B4-BE49-F238E27FC236}">
                <a16:creationId xmlns:a16="http://schemas.microsoft.com/office/drawing/2014/main" id="{A539839A-8DA1-43D8-B6B3-9DA95C677918}"/>
              </a:ext>
            </a:extLst>
          </p:cNvPr>
          <p:cNvSpPr>
            <a:spLocks noGrp="1"/>
          </p:cNvSpPr>
          <p:nvPr>
            <p:ph idx="1"/>
          </p:nvPr>
        </p:nvSpPr>
        <p:spPr/>
        <p:txBody>
          <a:bodyPr/>
          <a:lstStyle/>
          <a:p>
            <a:pPr algn="just"/>
            <a:r>
              <a:rPr lang="en-US" dirty="0"/>
              <a:t>For a large-scale commercial project, you would engage in comprehensive planning. This involves creating a detailed project schedule, allocating resources, setting milestones, and identifying critical paths. You'll also consider factors like procurement of materials, permits, and hiring subcontractors. This planning phase ensures that the construction process runs efficiently and on schedule.</a:t>
            </a:r>
          </a:p>
        </p:txBody>
      </p:sp>
    </p:spTree>
    <p:extLst>
      <p:ext uri="{BB962C8B-B14F-4D97-AF65-F5344CB8AC3E}">
        <p14:creationId xmlns:p14="http://schemas.microsoft.com/office/powerpoint/2010/main" val="29327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4174-A7E9-47D8-B2C3-B9C792FD510B}"/>
              </a:ext>
            </a:extLst>
          </p:cNvPr>
          <p:cNvSpPr>
            <a:spLocks noGrp="1"/>
          </p:cNvSpPr>
          <p:nvPr>
            <p:ph type="title"/>
          </p:nvPr>
        </p:nvSpPr>
        <p:spPr/>
        <p:txBody>
          <a:bodyPr/>
          <a:lstStyle/>
          <a:p>
            <a:r>
              <a:rPr lang="en-US" b="1" dirty="0"/>
              <a:t>Construction Measurement</a:t>
            </a:r>
            <a:r>
              <a:rPr lang="en-US" dirty="0"/>
              <a:t>:</a:t>
            </a:r>
          </a:p>
        </p:txBody>
      </p:sp>
      <p:sp>
        <p:nvSpPr>
          <p:cNvPr id="3" name="Content Placeholder 2">
            <a:extLst>
              <a:ext uri="{FF2B5EF4-FFF2-40B4-BE49-F238E27FC236}">
                <a16:creationId xmlns:a16="http://schemas.microsoft.com/office/drawing/2014/main" id="{9B584501-E80F-401F-AADB-5622F9DA51E4}"/>
              </a:ext>
            </a:extLst>
          </p:cNvPr>
          <p:cNvSpPr>
            <a:spLocks noGrp="1"/>
          </p:cNvSpPr>
          <p:nvPr>
            <p:ph idx="1"/>
          </p:nvPr>
        </p:nvSpPr>
        <p:spPr/>
        <p:txBody>
          <a:bodyPr/>
          <a:lstStyle/>
          <a:p>
            <a:pPr algn="just"/>
            <a:r>
              <a:rPr lang="en-US" dirty="0"/>
              <a:t>In construction, accurate measurement is crucial. For instance, when installing windows in a building, precise measurements are taken to ensure they fit perfectly. Using tools like tape measures, laser levels, and plumb bobs, you measure dimensions, angles, and alignments to guarantee that each component is installed correctly.</a:t>
            </a:r>
          </a:p>
        </p:txBody>
      </p:sp>
    </p:spTree>
    <p:extLst>
      <p:ext uri="{BB962C8B-B14F-4D97-AF65-F5344CB8AC3E}">
        <p14:creationId xmlns:p14="http://schemas.microsoft.com/office/powerpoint/2010/main" val="119921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3C4D-33BF-4C3B-AD4A-90807FB3FFD8}"/>
              </a:ext>
            </a:extLst>
          </p:cNvPr>
          <p:cNvSpPr>
            <a:spLocks noGrp="1"/>
          </p:cNvSpPr>
          <p:nvPr>
            <p:ph type="title"/>
          </p:nvPr>
        </p:nvSpPr>
        <p:spPr/>
        <p:txBody>
          <a:bodyPr/>
          <a:lstStyle/>
          <a:p>
            <a:r>
              <a:rPr lang="en-US" dirty="0"/>
              <a:t>Practical considerations</a:t>
            </a:r>
          </a:p>
        </p:txBody>
      </p:sp>
      <p:sp>
        <p:nvSpPr>
          <p:cNvPr id="3" name="Content Placeholder 2">
            <a:extLst>
              <a:ext uri="{FF2B5EF4-FFF2-40B4-BE49-F238E27FC236}">
                <a16:creationId xmlns:a16="http://schemas.microsoft.com/office/drawing/2014/main" id="{E28017C4-0187-4B39-9F48-6F8EF4D41324}"/>
              </a:ext>
            </a:extLst>
          </p:cNvPr>
          <p:cNvSpPr>
            <a:spLocks noGrp="1"/>
          </p:cNvSpPr>
          <p:nvPr>
            <p:ph idx="1"/>
          </p:nvPr>
        </p:nvSpPr>
        <p:spPr/>
        <p:txBody>
          <a:bodyPr>
            <a:normAutofit fontScale="92500" lnSpcReduction="20000"/>
          </a:bodyPr>
          <a:lstStyle/>
          <a:p>
            <a:r>
              <a:rPr lang="en-US" dirty="0"/>
              <a:t>Construction design</a:t>
            </a:r>
          </a:p>
          <a:p>
            <a:r>
              <a:rPr lang="en-US" dirty="0"/>
              <a:t>Construction languages</a:t>
            </a:r>
          </a:p>
          <a:p>
            <a:r>
              <a:rPr lang="en-US" dirty="0"/>
              <a:t>Coding</a:t>
            </a:r>
          </a:p>
          <a:p>
            <a:r>
              <a:rPr lang="en-US" dirty="0"/>
              <a:t>Construction testing</a:t>
            </a:r>
          </a:p>
          <a:p>
            <a:r>
              <a:rPr lang="en-US" dirty="0"/>
              <a:t>Reuse</a:t>
            </a:r>
          </a:p>
          <a:p>
            <a:r>
              <a:rPr lang="en-US" dirty="0"/>
              <a:t>Construction quality</a:t>
            </a:r>
          </a:p>
          <a:p>
            <a:r>
              <a:rPr lang="en-US" dirty="0"/>
              <a:t>Integration</a:t>
            </a:r>
          </a:p>
        </p:txBody>
      </p:sp>
    </p:spTree>
    <p:extLst>
      <p:ext uri="{BB962C8B-B14F-4D97-AF65-F5344CB8AC3E}">
        <p14:creationId xmlns:p14="http://schemas.microsoft.com/office/powerpoint/2010/main" val="335438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IN" dirty="0"/>
              <a:t>Marks Distribution </a:t>
            </a:r>
          </a:p>
          <a:p>
            <a:r>
              <a:rPr lang="en-IN" dirty="0"/>
              <a:t>Introduction to software construction</a:t>
            </a:r>
          </a:p>
          <a:p>
            <a:r>
              <a:rPr lang="en-IN" dirty="0"/>
              <a:t>Process Models</a:t>
            </a:r>
          </a:p>
        </p:txBody>
      </p:sp>
    </p:spTree>
    <p:extLst>
      <p:ext uri="{BB962C8B-B14F-4D97-AF65-F5344CB8AC3E}">
        <p14:creationId xmlns:p14="http://schemas.microsoft.com/office/powerpoint/2010/main" val="224402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33DF-2CF9-4157-AD33-C5138F76AF0D}"/>
              </a:ext>
            </a:extLst>
          </p:cNvPr>
          <p:cNvSpPr>
            <a:spLocks noGrp="1"/>
          </p:cNvSpPr>
          <p:nvPr>
            <p:ph type="title"/>
          </p:nvPr>
        </p:nvSpPr>
        <p:spPr/>
        <p:txBody>
          <a:bodyPr/>
          <a:lstStyle/>
          <a:p>
            <a:r>
              <a:rPr lang="en-US" dirty="0"/>
              <a:t>Construction technologies</a:t>
            </a:r>
          </a:p>
        </p:txBody>
      </p:sp>
      <p:sp>
        <p:nvSpPr>
          <p:cNvPr id="3" name="Content Placeholder 2">
            <a:extLst>
              <a:ext uri="{FF2B5EF4-FFF2-40B4-BE49-F238E27FC236}">
                <a16:creationId xmlns:a16="http://schemas.microsoft.com/office/drawing/2014/main" id="{CE270FC5-C0DC-4BBF-8CDB-F4E1485A7618}"/>
              </a:ext>
            </a:extLst>
          </p:cNvPr>
          <p:cNvSpPr>
            <a:spLocks noGrp="1"/>
          </p:cNvSpPr>
          <p:nvPr>
            <p:ph idx="1"/>
          </p:nvPr>
        </p:nvSpPr>
        <p:spPr/>
        <p:txBody>
          <a:bodyPr/>
          <a:lstStyle/>
          <a:p>
            <a:r>
              <a:rPr lang="en-US" dirty="0"/>
              <a:t>Object-oriented runtime issues</a:t>
            </a:r>
          </a:p>
          <a:p>
            <a:r>
              <a:rPr lang="en-US" dirty="0"/>
              <a:t>Assertions, design by contract, and defensive programming</a:t>
            </a:r>
          </a:p>
          <a:p>
            <a:r>
              <a:rPr lang="en-US" dirty="0"/>
              <a:t>Error-handling, exception-handling, and fault tolerance</a:t>
            </a:r>
          </a:p>
          <a:p>
            <a:r>
              <a:rPr lang="en-US" dirty="0"/>
              <a:t>State-based and table-driven construction techniques</a:t>
            </a:r>
          </a:p>
          <a:p>
            <a:r>
              <a:rPr lang="en-US" dirty="0"/>
              <a:t>Runtime configuration and internationalization</a:t>
            </a:r>
          </a:p>
          <a:p>
            <a:endParaRPr lang="en-US" dirty="0"/>
          </a:p>
        </p:txBody>
      </p:sp>
    </p:spTree>
    <p:extLst>
      <p:ext uri="{BB962C8B-B14F-4D97-AF65-F5344CB8AC3E}">
        <p14:creationId xmlns:p14="http://schemas.microsoft.com/office/powerpoint/2010/main" val="380090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1AA-8043-4D24-9F26-A9E84430E8F2}"/>
              </a:ext>
            </a:extLst>
          </p:cNvPr>
          <p:cNvSpPr>
            <a:spLocks noGrp="1"/>
          </p:cNvSpPr>
          <p:nvPr>
            <p:ph type="title"/>
          </p:nvPr>
        </p:nvSpPr>
        <p:spPr/>
        <p:txBody>
          <a:bodyPr/>
          <a:lstStyle/>
          <a:p>
            <a:r>
              <a:rPr lang="en-US" dirty="0">
                <a:solidFill>
                  <a:schemeClr val="tx1">
                    <a:lumMod val="85000"/>
                    <a:lumOff val="15000"/>
                  </a:schemeClr>
                </a:solidFill>
              </a:rPr>
              <a:t>Social Learning Process	</a:t>
            </a:r>
            <a:endParaRPr lang="en-US" dirty="0"/>
          </a:p>
        </p:txBody>
      </p:sp>
      <p:sp>
        <p:nvSpPr>
          <p:cNvPr id="3" name="Content Placeholder 2">
            <a:extLst>
              <a:ext uri="{FF2B5EF4-FFF2-40B4-BE49-F238E27FC236}">
                <a16:creationId xmlns:a16="http://schemas.microsoft.com/office/drawing/2014/main" id="{1F16E14A-A15B-46C1-B06E-FA0F86EED446}"/>
              </a:ext>
            </a:extLst>
          </p:cNvPr>
          <p:cNvSpPr>
            <a:spLocks noGrp="1"/>
          </p:cNvSpPr>
          <p:nvPr>
            <p:ph idx="1"/>
          </p:nvPr>
        </p:nvSpPr>
        <p:spPr/>
        <p:txBody>
          <a:bodyPr>
            <a:normAutofit lnSpcReduction="10000"/>
          </a:bodyPr>
          <a:lstStyle/>
          <a:p>
            <a:pPr algn="just" eaLnBrk="1" hangingPunct="1"/>
            <a:r>
              <a:rPr lang="en-US" altLang="en-US" sz="2800" dirty="0"/>
              <a:t>Software is embodied knowledge that is initially distributed, unstated and incomplete. </a:t>
            </a:r>
          </a:p>
          <a:p>
            <a:pPr algn="just" eaLnBrk="1" hangingPunct="1"/>
            <a:r>
              <a:rPr lang="en-US" altLang="en-US" sz="2800" dirty="0"/>
              <a:t>In order to convert knowledge into software, dialogues are needed between users and designers, between designers and tools to bring knowledge into software.</a:t>
            </a:r>
          </a:p>
          <a:p>
            <a:pPr algn="just" eaLnBrk="1" hangingPunct="1"/>
            <a:r>
              <a:rPr lang="en-US" altLang="en-US" sz="2800" dirty="0"/>
              <a:t>Software development is essentially an iterative social learning process, and the outcome is </a:t>
            </a:r>
            <a:r>
              <a:rPr lang="ja-JP" altLang="en-US" sz="2800" dirty="0">
                <a:cs typeface="HGｺﾞｼｯｸE" panose="020B0400000000000000" pitchFamily="49" charset="-128"/>
              </a:rPr>
              <a:t>“</a:t>
            </a:r>
            <a:r>
              <a:rPr lang="en-US" altLang="ja-JP" sz="2800" dirty="0">
                <a:cs typeface="HGｺﾞｼｯｸE" panose="020B0400000000000000" pitchFamily="49" charset="-128"/>
              </a:rPr>
              <a:t>software capital</a:t>
            </a:r>
            <a:r>
              <a:rPr lang="ja-JP" altLang="en-US" sz="2800" dirty="0">
                <a:cs typeface="HGｺﾞｼｯｸE" panose="020B0400000000000000" pitchFamily="49" charset="-128"/>
              </a:rPr>
              <a:t>”</a:t>
            </a:r>
            <a:r>
              <a:rPr lang="en-US" altLang="ja-JP" sz="2800" dirty="0">
                <a:cs typeface="HGｺﾞｼｯｸE" panose="020B0400000000000000" pitchFamily="49" charset="-128"/>
              </a:rPr>
              <a:t>. </a:t>
            </a:r>
          </a:p>
          <a:p>
            <a:pPr algn="just" eaLnBrk="1" hangingPunct="1"/>
            <a:endParaRPr lang="en-US" altLang="en-US" sz="2800" dirty="0"/>
          </a:p>
          <a:p>
            <a:endParaRPr lang="en-US" dirty="0"/>
          </a:p>
        </p:txBody>
      </p:sp>
    </p:spTree>
    <p:extLst>
      <p:ext uri="{BB962C8B-B14F-4D97-AF65-F5344CB8AC3E}">
        <p14:creationId xmlns:p14="http://schemas.microsoft.com/office/powerpoint/2010/main" val="36730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54AC-06F6-4D62-B8E6-EF03276929A1}"/>
              </a:ext>
            </a:extLst>
          </p:cNvPr>
          <p:cNvSpPr>
            <a:spLocks noGrp="1"/>
          </p:cNvSpPr>
          <p:nvPr>
            <p:ph type="title"/>
          </p:nvPr>
        </p:nvSpPr>
        <p:spPr/>
        <p:txBody>
          <a:bodyPr/>
          <a:lstStyle/>
          <a:p>
            <a:r>
              <a:rPr lang="en-IN" dirty="0"/>
              <a:t>Course outline &amp; Marks Distribution</a:t>
            </a:r>
            <a:endParaRPr lang="en-US" dirty="0"/>
          </a:p>
        </p:txBody>
      </p:sp>
      <p:sp>
        <p:nvSpPr>
          <p:cNvPr id="3" name="Content Placeholder 2">
            <a:extLst>
              <a:ext uri="{FF2B5EF4-FFF2-40B4-BE49-F238E27FC236}">
                <a16:creationId xmlns:a16="http://schemas.microsoft.com/office/drawing/2014/main" id="{50E1F7AD-8E35-4853-BC76-F1F0366CC217}"/>
              </a:ext>
            </a:extLst>
          </p:cNvPr>
          <p:cNvSpPr>
            <a:spLocks noGrp="1"/>
          </p:cNvSpPr>
          <p:nvPr>
            <p:ph idx="1"/>
          </p:nvPr>
        </p:nvSpPr>
        <p:spPr/>
        <p:txBody>
          <a:bodyPr>
            <a:normAutofit/>
          </a:bodyPr>
          <a:lstStyle/>
          <a:p>
            <a:r>
              <a:rPr lang="en-IN" dirty="0"/>
              <a:t>Quizzes 4 – each of 2.5 marks</a:t>
            </a:r>
            <a:endParaRPr lang="en-US" dirty="0"/>
          </a:p>
          <a:p>
            <a:r>
              <a:rPr lang="en-US" dirty="0"/>
              <a:t>Assignments 4 - each of 5 marks</a:t>
            </a:r>
          </a:p>
          <a:p>
            <a:r>
              <a:rPr lang="en-US" dirty="0"/>
              <a:t>Midterm</a:t>
            </a:r>
          </a:p>
          <a:p>
            <a:r>
              <a:rPr lang="en-US" dirty="0"/>
              <a:t>Final Term</a:t>
            </a:r>
          </a:p>
        </p:txBody>
      </p:sp>
    </p:spTree>
    <p:extLst>
      <p:ext uri="{BB962C8B-B14F-4D97-AF65-F5344CB8AC3E}">
        <p14:creationId xmlns:p14="http://schemas.microsoft.com/office/powerpoint/2010/main" val="69574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7B36-E430-4A68-B603-21A4E8E0024C}"/>
              </a:ext>
            </a:extLst>
          </p:cNvPr>
          <p:cNvSpPr>
            <a:spLocks noGrp="1"/>
          </p:cNvSpPr>
          <p:nvPr>
            <p:ph type="title"/>
          </p:nvPr>
        </p:nvSpPr>
        <p:spPr/>
        <p:txBody>
          <a:bodyPr/>
          <a:lstStyle/>
          <a:p>
            <a:r>
              <a:rPr lang="en-IN" dirty="0"/>
              <a:t>Introduction to Software Construction</a:t>
            </a:r>
            <a:endParaRPr lang="en-US" dirty="0"/>
          </a:p>
        </p:txBody>
      </p:sp>
      <p:sp>
        <p:nvSpPr>
          <p:cNvPr id="3" name="Content Placeholder 2">
            <a:extLst>
              <a:ext uri="{FF2B5EF4-FFF2-40B4-BE49-F238E27FC236}">
                <a16:creationId xmlns:a16="http://schemas.microsoft.com/office/drawing/2014/main" id="{628F2BAA-9E49-4B45-BFB9-B9C1469DE8F1}"/>
              </a:ext>
            </a:extLst>
          </p:cNvPr>
          <p:cNvSpPr>
            <a:spLocks noGrp="1"/>
          </p:cNvSpPr>
          <p:nvPr>
            <p:ph idx="1"/>
          </p:nvPr>
        </p:nvSpPr>
        <p:spPr>
          <a:xfrm>
            <a:off x="762000" y="2286000"/>
            <a:ext cx="10668000" cy="4376057"/>
          </a:xfrm>
        </p:spPr>
        <p:txBody>
          <a:bodyPr>
            <a:normAutofit fontScale="62500" lnSpcReduction="20000"/>
          </a:bodyPr>
          <a:lstStyle/>
          <a:p>
            <a:pPr algn="just"/>
            <a:r>
              <a:rPr lang="en-US" dirty="0"/>
              <a:t>Software construction is a software engineering discipline that lays the foundation for understanding the principles, practices, and processes involved in building high-quality software</a:t>
            </a:r>
          </a:p>
          <a:p>
            <a:pPr algn="just"/>
            <a:r>
              <a:rPr lang="en-US" dirty="0"/>
              <a:t>It is the detailed creation of working </a:t>
            </a:r>
            <a:r>
              <a:rPr lang="en-US" b="1" dirty="0"/>
              <a:t>meaningful</a:t>
            </a:r>
            <a:r>
              <a:rPr lang="en-US" dirty="0"/>
              <a:t> software through a combination of </a:t>
            </a:r>
          </a:p>
          <a:p>
            <a:pPr lvl="1" algn="just"/>
            <a:r>
              <a:rPr lang="en-US" dirty="0"/>
              <a:t>Concepts</a:t>
            </a:r>
          </a:p>
          <a:p>
            <a:pPr lvl="1" algn="just"/>
            <a:r>
              <a:rPr lang="en-US" dirty="0"/>
              <a:t>SDLC</a:t>
            </a:r>
          </a:p>
          <a:p>
            <a:pPr lvl="1" algn="just"/>
            <a:r>
              <a:rPr lang="en-US" dirty="0"/>
              <a:t>Development Methodologies</a:t>
            </a:r>
          </a:p>
          <a:p>
            <a:pPr lvl="1" algn="just"/>
            <a:r>
              <a:rPr lang="en-US" dirty="0"/>
              <a:t>Programming concepts: Coding/ Verification/ Unit testing/ Integration testing/ Debugging</a:t>
            </a:r>
          </a:p>
          <a:p>
            <a:pPr lvl="1" algn="just"/>
            <a:r>
              <a:rPr lang="en-US" dirty="0"/>
              <a:t>Version controlling</a:t>
            </a:r>
          </a:p>
          <a:p>
            <a:pPr lvl="1" algn="just"/>
            <a:r>
              <a:rPr lang="en-US" dirty="0"/>
              <a:t>Testing</a:t>
            </a:r>
          </a:p>
          <a:p>
            <a:pPr lvl="1" algn="just"/>
            <a:r>
              <a:rPr lang="en-US" dirty="0"/>
              <a:t>SPM</a:t>
            </a:r>
          </a:p>
          <a:p>
            <a:pPr algn="just"/>
            <a:r>
              <a:rPr lang="en-US" dirty="0"/>
              <a:t>It is linked to all the other software engineering disciplines, most strongly to software design, software testing, software quality assurance and project management.</a:t>
            </a:r>
          </a:p>
        </p:txBody>
      </p:sp>
    </p:spTree>
    <p:extLst>
      <p:ext uri="{BB962C8B-B14F-4D97-AF65-F5344CB8AC3E}">
        <p14:creationId xmlns:p14="http://schemas.microsoft.com/office/powerpoint/2010/main" val="393356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1. What Is Software Construction? | Code Complete: A Practical Handbook  of Software Construction, Second Edition">
            <a:extLst>
              <a:ext uri="{FF2B5EF4-FFF2-40B4-BE49-F238E27FC236}">
                <a16:creationId xmlns:a16="http://schemas.microsoft.com/office/drawing/2014/main" id="{93354A67-81BC-4BD7-8BE9-9940314E4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746" y="424776"/>
            <a:ext cx="5690507" cy="5565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9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8AB8-419C-4B11-8536-91B7A65DB4E5}"/>
              </a:ext>
            </a:extLst>
          </p:cNvPr>
          <p:cNvSpPr>
            <a:spLocks noGrp="1"/>
          </p:cNvSpPr>
          <p:nvPr>
            <p:ph type="title"/>
          </p:nvPr>
        </p:nvSpPr>
        <p:spPr/>
        <p:txBody>
          <a:bodyPr/>
          <a:lstStyle/>
          <a:p>
            <a:r>
              <a:rPr lang="en-US" dirty="0"/>
              <a:t>Software construction fundamentals</a:t>
            </a:r>
          </a:p>
        </p:txBody>
      </p:sp>
      <p:sp>
        <p:nvSpPr>
          <p:cNvPr id="3" name="Content Placeholder 2">
            <a:extLst>
              <a:ext uri="{FF2B5EF4-FFF2-40B4-BE49-F238E27FC236}">
                <a16:creationId xmlns:a16="http://schemas.microsoft.com/office/drawing/2014/main" id="{D6FB207C-9D33-4816-8284-C7C5E062BAAA}"/>
              </a:ext>
            </a:extLst>
          </p:cNvPr>
          <p:cNvSpPr>
            <a:spLocks noGrp="1"/>
          </p:cNvSpPr>
          <p:nvPr>
            <p:ph idx="1"/>
          </p:nvPr>
        </p:nvSpPr>
        <p:spPr/>
        <p:txBody>
          <a:bodyPr/>
          <a:lstStyle/>
          <a:p>
            <a:r>
              <a:rPr lang="en-US" dirty="0"/>
              <a:t>Minimizing complexity</a:t>
            </a:r>
          </a:p>
          <a:p>
            <a:r>
              <a:rPr lang="en-US" dirty="0"/>
              <a:t>Anticipating change</a:t>
            </a:r>
          </a:p>
          <a:p>
            <a:r>
              <a:rPr lang="en-US" dirty="0"/>
              <a:t>Constructing for verification</a:t>
            </a:r>
          </a:p>
          <a:p>
            <a:r>
              <a:rPr lang="en-US" dirty="0"/>
              <a:t>Reuse</a:t>
            </a:r>
          </a:p>
          <a:p>
            <a:r>
              <a:rPr lang="en-US" dirty="0"/>
              <a:t>Standards in construction</a:t>
            </a:r>
          </a:p>
        </p:txBody>
      </p:sp>
      <p:sp>
        <p:nvSpPr>
          <p:cNvPr id="4" name="Flowchart: Multidocument 3">
            <a:extLst>
              <a:ext uri="{FF2B5EF4-FFF2-40B4-BE49-F238E27FC236}">
                <a16:creationId xmlns:a16="http://schemas.microsoft.com/office/drawing/2014/main" id="{37DDE9CF-7F32-4452-AC79-CEC0D221A0AD}"/>
              </a:ext>
            </a:extLst>
          </p:cNvPr>
          <p:cNvSpPr/>
          <p:nvPr/>
        </p:nvSpPr>
        <p:spPr>
          <a:xfrm>
            <a:off x="6096000" y="2104571"/>
            <a:ext cx="5602514" cy="399142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These examples illustrate how each of these principles plays a role in software construction, helping to </a:t>
            </a:r>
            <a:r>
              <a:rPr lang="en-US" sz="2000" b="1" dirty="0"/>
              <a:t>improve code quality</a:t>
            </a:r>
            <a:r>
              <a:rPr lang="en-US" sz="2000" dirty="0"/>
              <a:t>, </a:t>
            </a:r>
            <a:r>
              <a:rPr lang="en-US" sz="2000" b="1" dirty="0"/>
              <a:t>maintainability</a:t>
            </a:r>
            <a:r>
              <a:rPr lang="en-US" sz="2000" dirty="0"/>
              <a:t>, and </a:t>
            </a:r>
            <a:r>
              <a:rPr lang="en-US" sz="2000" b="1" dirty="0"/>
              <a:t>efficiency</a:t>
            </a:r>
            <a:r>
              <a:rPr lang="en-US" sz="2000" dirty="0"/>
              <a:t> in the development process.</a:t>
            </a:r>
          </a:p>
        </p:txBody>
      </p:sp>
    </p:spTree>
    <p:extLst>
      <p:ext uri="{BB962C8B-B14F-4D97-AF65-F5344CB8AC3E}">
        <p14:creationId xmlns:p14="http://schemas.microsoft.com/office/powerpoint/2010/main" val="238231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6696-313E-4195-A00E-367073964A01}"/>
              </a:ext>
            </a:extLst>
          </p:cNvPr>
          <p:cNvSpPr>
            <a:spLocks noGrp="1"/>
          </p:cNvSpPr>
          <p:nvPr>
            <p:ph type="title"/>
          </p:nvPr>
        </p:nvSpPr>
        <p:spPr/>
        <p:txBody>
          <a:bodyPr/>
          <a:lstStyle/>
          <a:p>
            <a:pPr algn="just"/>
            <a:r>
              <a:rPr lang="en-US" b="1" dirty="0"/>
              <a:t>Minimizing Complexity</a:t>
            </a:r>
            <a:r>
              <a:rPr lang="en-US" dirty="0"/>
              <a:t>:</a:t>
            </a:r>
          </a:p>
        </p:txBody>
      </p:sp>
      <p:sp>
        <p:nvSpPr>
          <p:cNvPr id="3" name="Content Placeholder 2">
            <a:extLst>
              <a:ext uri="{FF2B5EF4-FFF2-40B4-BE49-F238E27FC236}">
                <a16:creationId xmlns:a16="http://schemas.microsoft.com/office/drawing/2014/main" id="{36768CFE-D047-4891-B6EC-6A0EE7EB2C09}"/>
              </a:ext>
            </a:extLst>
          </p:cNvPr>
          <p:cNvSpPr>
            <a:spLocks noGrp="1"/>
          </p:cNvSpPr>
          <p:nvPr>
            <p:ph idx="1"/>
          </p:nvPr>
        </p:nvSpPr>
        <p:spPr/>
        <p:txBody>
          <a:bodyPr>
            <a:normAutofit/>
          </a:bodyPr>
          <a:lstStyle/>
          <a:p>
            <a:pPr algn="just"/>
            <a:r>
              <a:rPr lang="en-US" b="1" dirty="0"/>
              <a:t>Illustration</a:t>
            </a:r>
            <a:r>
              <a:rPr lang="en-US" dirty="0"/>
              <a:t>: Imagine you're building a software program to calculate the average temperature for a given set of cities. Instead of creating a single, monolithic function with a complex algorithm, you break it down into smaller, more manageable functions.</a:t>
            </a:r>
          </a:p>
        </p:txBody>
      </p:sp>
    </p:spTree>
    <p:extLst>
      <p:ext uri="{BB962C8B-B14F-4D97-AF65-F5344CB8AC3E}">
        <p14:creationId xmlns:p14="http://schemas.microsoft.com/office/powerpoint/2010/main" val="428918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895C7-E7BA-4FBA-9732-ACBF172B81FE}"/>
              </a:ext>
            </a:extLst>
          </p:cNvPr>
          <p:cNvSpPr>
            <a:spLocks noGrp="1"/>
          </p:cNvSpPr>
          <p:nvPr>
            <p:ph idx="1"/>
          </p:nvPr>
        </p:nvSpPr>
        <p:spPr>
          <a:xfrm>
            <a:off x="762000" y="-1"/>
            <a:ext cx="10668000" cy="7141029"/>
          </a:xfrm>
        </p:spPr>
        <p:txBody>
          <a:bodyPr numCol="1">
            <a:normAutofit lnSpcReduction="10000"/>
          </a:bodyPr>
          <a:lstStyle/>
          <a:p>
            <a:pPr marL="0" indent="0">
              <a:buNone/>
            </a:pPr>
            <a:r>
              <a:rPr lang="en-US" dirty="0"/>
              <a:t>def </a:t>
            </a:r>
            <a:r>
              <a:rPr lang="en-US" dirty="0" err="1"/>
              <a:t>calculateAverage</a:t>
            </a:r>
            <a:r>
              <a:rPr lang="en-US" dirty="0"/>
              <a:t>(temperatures):</a:t>
            </a:r>
          </a:p>
          <a:p>
            <a:pPr marL="0" indent="0">
              <a:buNone/>
            </a:pPr>
            <a:r>
              <a:rPr lang="en-US" dirty="0"/>
              <a:t>    # Complex code here to calculate average</a:t>
            </a:r>
          </a:p>
          <a:p>
            <a:pPr marL="0" indent="0">
              <a:buNone/>
            </a:pPr>
            <a:r>
              <a:rPr lang="en-US" dirty="0"/>
              <a:t>    pass</a:t>
            </a:r>
          </a:p>
          <a:p>
            <a:pPr marL="0" indent="0">
              <a:buNone/>
            </a:pPr>
            <a:r>
              <a:rPr lang="en-US" dirty="0"/>
              <a:t>def </a:t>
            </a:r>
            <a:r>
              <a:rPr lang="en-US" dirty="0" err="1"/>
              <a:t>getTemperatures</a:t>
            </a:r>
            <a:r>
              <a:rPr lang="en-US" dirty="0"/>
              <a:t>(city):</a:t>
            </a:r>
          </a:p>
          <a:p>
            <a:pPr marL="0" indent="0">
              <a:buNone/>
            </a:pPr>
            <a:r>
              <a:rPr lang="en-US" dirty="0"/>
              <a:t>    # Code to fetch temperature data for a city</a:t>
            </a:r>
          </a:p>
          <a:p>
            <a:pPr marL="0" indent="0">
              <a:buNone/>
            </a:pPr>
            <a:r>
              <a:rPr lang="en-US" dirty="0"/>
              <a:t>    pass</a:t>
            </a:r>
          </a:p>
          <a:p>
            <a:pPr marL="0" indent="0">
              <a:buNone/>
            </a:pPr>
            <a:r>
              <a:rPr lang="en-US" dirty="0"/>
              <a:t>def main(</a:t>
            </a:r>
            <a:r>
              <a:rPr lang="en-US" dirty="0" err="1"/>
              <a:t>cityList</a:t>
            </a:r>
            <a:r>
              <a:rPr lang="en-US" dirty="0"/>
              <a:t>):</a:t>
            </a:r>
          </a:p>
          <a:p>
            <a:pPr marL="0" indent="0">
              <a:buNone/>
            </a:pPr>
            <a:r>
              <a:rPr lang="en-US" dirty="0"/>
              <a:t>    for city in </a:t>
            </a:r>
            <a:r>
              <a:rPr lang="en-US" dirty="0" err="1"/>
              <a:t>cityList</a:t>
            </a:r>
            <a:r>
              <a:rPr lang="en-US" dirty="0"/>
              <a:t>:</a:t>
            </a:r>
          </a:p>
          <a:p>
            <a:pPr marL="0" indent="0">
              <a:buNone/>
            </a:pPr>
            <a:r>
              <a:rPr lang="en-US" dirty="0"/>
              <a:t>        temperatures = </a:t>
            </a:r>
            <a:r>
              <a:rPr lang="en-US" dirty="0" err="1"/>
              <a:t>getTemperatures</a:t>
            </a:r>
            <a:r>
              <a:rPr lang="en-US" dirty="0"/>
              <a:t>(city)</a:t>
            </a:r>
          </a:p>
          <a:p>
            <a:pPr marL="0" indent="0">
              <a:buNone/>
            </a:pPr>
            <a:r>
              <a:rPr lang="en-US" dirty="0"/>
              <a:t>        avg = </a:t>
            </a:r>
            <a:r>
              <a:rPr lang="en-US" dirty="0" err="1"/>
              <a:t>calculateAverage</a:t>
            </a:r>
            <a:r>
              <a:rPr lang="en-US" dirty="0"/>
              <a:t>(temperatures)</a:t>
            </a:r>
          </a:p>
          <a:p>
            <a:pPr marL="0" indent="0">
              <a:buNone/>
            </a:pPr>
            <a:r>
              <a:rPr lang="en-US" dirty="0"/>
              <a:t>        print(</a:t>
            </a:r>
            <a:r>
              <a:rPr lang="en-US" dirty="0" err="1"/>
              <a:t>f"The</a:t>
            </a:r>
            <a:r>
              <a:rPr lang="en-US" dirty="0"/>
              <a:t> average temperature in {city} is {avg}")</a:t>
            </a:r>
          </a:p>
        </p:txBody>
      </p:sp>
    </p:spTree>
    <p:extLst>
      <p:ext uri="{BB962C8B-B14F-4D97-AF65-F5344CB8AC3E}">
        <p14:creationId xmlns:p14="http://schemas.microsoft.com/office/powerpoint/2010/main" val="60637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FFAD-547A-4F08-9253-33CB8686FE39}"/>
              </a:ext>
            </a:extLst>
          </p:cNvPr>
          <p:cNvSpPr>
            <a:spLocks noGrp="1"/>
          </p:cNvSpPr>
          <p:nvPr>
            <p:ph type="title"/>
          </p:nvPr>
        </p:nvSpPr>
        <p:spPr/>
        <p:txBody>
          <a:bodyPr/>
          <a:lstStyle/>
          <a:p>
            <a:r>
              <a:rPr lang="en-US" b="1" dirty="0"/>
              <a:t>Anticipating Change</a:t>
            </a:r>
            <a:r>
              <a:rPr lang="en-US" dirty="0"/>
              <a:t>:</a:t>
            </a:r>
          </a:p>
        </p:txBody>
      </p:sp>
      <p:sp>
        <p:nvSpPr>
          <p:cNvPr id="3" name="Content Placeholder 2">
            <a:extLst>
              <a:ext uri="{FF2B5EF4-FFF2-40B4-BE49-F238E27FC236}">
                <a16:creationId xmlns:a16="http://schemas.microsoft.com/office/drawing/2014/main" id="{738677D8-BED8-4511-9F4E-0B58ED4872AA}"/>
              </a:ext>
            </a:extLst>
          </p:cNvPr>
          <p:cNvSpPr>
            <a:spLocks noGrp="1"/>
          </p:cNvSpPr>
          <p:nvPr>
            <p:ph idx="1"/>
          </p:nvPr>
        </p:nvSpPr>
        <p:spPr/>
        <p:txBody>
          <a:bodyPr>
            <a:normAutofit/>
          </a:bodyPr>
          <a:lstStyle/>
          <a:p>
            <a:pPr algn="just"/>
            <a:r>
              <a:rPr lang="en-US" b="1" dirty="0"/>
              <a:t>Illustration</a:t>
            </a:r>
            <a:r>
              <a:rPr lang="en-US" dirty="0"/>
              <a:t>: You're developing a mobile app with a settings menu. Instead of hardcoding the settings, you create a dynamic settings framework that allows for easy additions or changes to settings options.</a:t>
            </a:r>
          </a:p>
        </p:txBody>
      </p:sp>
    </p:spTree>
    <p:extLst>
      <p:ext uri="{BB962C8B-B14F-4D97-AF65-F5344CB8AC3E}">
        <p14:creationId xmlns:p14="http://schemas.microsoft.com/office/powerpoint/2010/main" val="847531272"/>
      </p:ext>
    </p:extLst>
  </p:cSld>
  <p:clrMapOvr>
    <a:masterClrMapping/>
  </p:clrMapOvr>
</p:sld>
</file>

<file path=ppt/theme/theme1.xml><?xml version="1.0" encoding="utf-8"?>
<a:theme xmlns:a="http://schemas.openxmlformats.org/drawingml/2006/main" name="PebbleVTI">
  <a:themeElements>
    <a:clrScheme name="Custom 1">
      <a:dk1>
        <a:sysClr val="windowText" lastClr="000000"/>
      </a:dk1>
      <a:lt1>
        <a:sysClr val="window" lastClr="FFFFFF"/>
      </a:lt1>
      <a:dk2>
        <a:srgbClr val="5C4D4D"/>
      </a:dk2>
      <a:lt2>
        <a:srgbClr val="F2F2F2"/>
      </a:lt2>
      <a:accent1>
        <a:srgbClr val="8B0E04"/>
      </a:accent1>
      <a:accent2>
        <a:srgbClr val="2F8440"/>
      </a:accent2>
      <a:accent3>
        <a:srgbClr val="006AB2"/>
      </a:accent3>
      <a:accent4>
        <a:srgbClr val="004F85"/>
      </a:accent4>
      <a:accent5>
        <a:srgbClr val="653A95"/>
      </a:accent5>
      <a:accent6>
        <a:srgbClr val="F7B239"/>
      </a:accent6>
      <a:hlink>
        <a:srgbClr val="006AB2"/>
      </a:hlink>
      <a:folHlink>
        <a:srgbClr val="653A95"/>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190</TotalTime>
  <Words>880</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Avenir Next LT Pro Light</vt:lpstr>
      <vt:lpstr>Sitka Subheading</vt:lpstr>
      <vt:lpstr>PebbleVTI</vt:lpstr>
      <vt:lpstr>Software Construction</vt:lpstr>
      <vt:lpstr>Overview</vt:lpstr>
      <vt:lpstr>Course outline &amp; Marks Distribution</vt:lpstr>
      <vt:lpstr>Introduction to Software Construction</vt:lpstr>
      <vt:lpstr>PowerPoint Presentation</vt:lpstr>
      <vt:lpstr>Software construction fundamentals</vt:lpstr>
      <vt:lpstr>Minimizing Complexity:</vt:lpstr>
      <vt:lpstr>PowerPoint Presentation</vt:lpstr>
      <vt:lpstr>Anticipating Change:</vt:lpstr>
      <vt:lpstr>Example</vt:lpstr>
      <vt:lpstr>Constructing for Verification:</vt:lpstr>
      <vt:lpstr>Cont…</vt:lpstr>
      <vt:lpstr>Reuse:</vt:lpstr>
      <vt:lpstr>Standards in Construction:</vt:lpstr>
      <vt:lpstr>Managing construction</vt:lpstr>
      <vt:lpstr>Construction Model:</vt:lpstr>
      <vt:lpstr>Construction Planning:</vt:lpstr>
      <vt:lpstr>Construction Measurement:</vt:lpstr>
      <vt:lpstr>Practical considerations</vt:lpstr>
      <vt:lpstr>Construction technologies</vt:lpstr>
      <vt:lpstr>Social Learning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Misbah Parveen BUKC</cp:lastModifiedBy>
  <cp:revision>19</cp:revision>
  <dcterms:created xsi:type="dcterms:W3CDTF">2020-09-20T19:54:15Z</dcterms:created>
  <dcterms:modified xsi:type="dcterms:W3CDTF">2023-09-20T06:25:10Z</dcterms:modified>
</cp:coreProperties>
</file>