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34"/>
  </p:notesMasterIdLst>
  <p:sldIdLst>
    <p:sldId id="256" r:id="rId2"/>
    <p:sldId id="257" r:id="rId3"/>
    <p:sldId id="271" r:id="rId4"/>
    <p:sldId id="305" r:id="rId5"/>
    <p:sldId id="306" r:id="rId6"/>
    <p:sldId id="309" r:id="rId7"/>
    <p:sldId id="307" r:id="rId8"/>
    <p:sldId id="310" r:id="rId9"/>
    <p:sldId id="308" r:id="rId10"/>
    <p:sldId id="299" r:id="rId11"/>
    <p:sldId id="301" r:id="rId12"/>
    <p:sldId id="314" r:id="rId13"/>
    <p:sldId id="313" r:id="rId14"/>
    <p:sldId id="312" r:id="rId15"/>
    <p:sldId id="311" r:id="rId16"/>
    <p:sldId id="280" r:id="rId17"/>
    <p:sldId id="284" r:id="rId18"/>
    <p:sldId id="315" r:id="rId19"/>
    <p:sldId id="316" r:id="rId20"/>
    <p:sldId id="317" r:id="rId21"/>
    <p:sldId id="318" r:id="rId22"/>
    <p:sldId id="319" r:id="rId23"/>
    <p:sldId id="320" r:id="rId24"/>
    <p:sldId id="321" r:id="rId25"/>
    <p:sldId id="322" r:id="rId26"/>
    <p:sldId id="323" r:id="rId27"/>
    <p:sldId id="336" r:id="rId28"/>
    <p:sldId id="324" r:id="rId29"/>
    <p:sldId id="326" r:id="rId30"/>
    <p:sldId id="327" r:id="rId31"/>
    <p:sldId id="329" r:id="rId32"/>
    <p:sldId id="33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06" autoAdjust="0"/>
    <p:restoredTop sz="92764" autoAdjust="0"/>
  </p:normalViewPr>
  <p:slideViewPr>
    <p:cSldViewPr snapToGrid="0">
      <p:cViewPr varScale="1">
        <p:scale>
          <a:sx n="67" d="100"/>
          <a:sy n="67" d="100"/>
        </p:scale>
        <p:origin x="7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E7B51B-5E82-4749-ABE7-3797990DDE50}"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374645C-8EC5-4053-B36D-CD6FC98946AA}">
      <dgm:prSet phldrT="[Text]" custT="1"/>
      <dgm:spPr/>
      <dgm:t>
        <a:bodyPr/>
        <a:lstStyle/>
        <a:p>
          <a:r>
            <a:rPr lang="en-US" sz="2000" b="1" i="0" dirty="0"/>
            <a:t>Matching an Email Address</a:t>
          </a:r>
          <a:endParaRPr lang="en-US" sz="2000" b="1" dirty="0"/>
        </a:p>
      </dgm:t>
    </dgm:pt>
    <dgm:pt modelId="{221E2FF9-FA30-4FF1-93A4-D77CF5ADE943}" type="parTrans" cxnId="{48135A6B-65B2-4B8A-89FF-A670340798C9}">
      <dgm:prSet/>
      <dgm:spPr/>
      <dgm:t>
        <a:bodyPr/>
        <a:lstStyle/>
        <a:p>
          <a:endParaRPr lang="en-US" sz="1100"/>
        </a:p>
      </dgm:t>
    </dgm:pt>
    <dgm:pt modelId="{F0B1A548-6045-41E3-A279-FCA4463CF113}" type="sibTrans" cxnId="{48135A6B-65B2-4B8A-89FF-A670340798C9}">
      <dgm:prSet/>
      <dgm:spPr/>
      <dgm:t>
        <a:bodyPr/>
        <a:lstStyle/>
        <a:p>
          <a:endParaRPr lang="en-US" sz="1100"/>
        </a:p>
      </dgm:t>
    </dgm:pt>
    <dgm:pt modelId="{9D05BD1C-DF90-4EA0-8C0E-4FBEFEBB783B}">
      <dgm:prSet phldrT="[Text]" custT="1"/>
      <dgm:spPr/>
      <dgm:t>
        <a:bodyPr/>
        <a:lstStyle/>
        <a:p>
          <a:r>
            <a:rPr lang="en-US" sz="2000" b="1" i="0" dirty="0"/>
            <a:t>Extracting Phone Numbers</a:t>
          </a:r>
          <a:endParaRPr lang="en-US" sz="2000" b="1" dirty="0"/>
        </a:p>
      </dgm:t>
    </dgm:pt>
    <dgm:pt modelId="{829291A7-C745-45DB-955F-93819E457D89}" type="parTrans" cxnId="{8D07B804-C929-412D-BFE9-85AEF04B4BD1}">
      <dgm:prSet/>
      <dgm:spPr/>
      <dgm:t>
        <a:bodyPr/>
        <a:lstStyle/>
        <a:p>
          <a:endParaRPr lang="en-US" sz="1100"/>
        </a:p>
      </dgm:t>
    </dgm:pt>
    <dgm:pt modelId="{EF2F72BB-33CD-448A-9519-1328D3E23C64}" type="sibTrans" cxnId="{8D07B804-C929-412D-BFE9-85AEF04B4BD1}">
      <dgm:prSet/>
      <dgm:spPr/>
      <dgm:t>
        <a:bodyPr/>
        <a:lstStyle/>
        <a:p>
          <a:endParaRPr lang="en-US" sz="1100"/>
        </a:p>
      </dgm:t>
    </dgm:pt>
    <dgm:pt modelId="{D38E46C1-DBD2-42B6-AB8E-8A8FBD730333}">
      <dgm:prSet phldrT="[Text]" custT="1"/>
      <dgm:spPr/>
      <dgm:t>
        <a:bodyPr/>
        <a:lstStyle/>
        <a:p>
          <a:r>
            <a:rPr lang="en-US" sz="2000" b="1" i="0" dirty="0"/>
            <a:t>Validating URLs</a:t>
          </a:r>
          <a:r>
            <a:rPr lang="en-US" sz="2000" b="0" i="0" dirty="0"/>
            <a:t>:</a:t>
          </a:r>
        </a:p>
      </dgm:t>
    </dgm:pt>
    <dgm:pt modelId="{F67D0592-04F7-49C1-BDA2-6B940A6C8952}" type="parTrans" cxnId="{66570B60-50F9-4A99-9A39-140CA00E8DDC}">
      <dgm:prSet/>
      <dgm:spPr/>
      <dgm:t>
        <a:bodyPr/>
        <a:lstStyle/>
        <a:p>
          <a:endParaRPr lang="en-US" sz="1100"/>
        </a:p>
      </dgm:t>
    </dgm:pt>
    <dgm:pt modelId="{18E94F4B-18F5-451D-A0F7-9B1394939965}" type="sibTrans" cxnId="{66570B60-50F9-4A99-9A39-140CA00E8DDC}">
      <dgm:prSet/>
      <dgm:spPr/>
      <dgm:t>
        <a:bodyPr/>
        <a:lstStyle/>
        <a:p>
          <a:endParaRPr lang="en-US" sz="1100"/>
        </a:p>
      </dgm:t>
    </dgm:pt>
    <dgm:pt modelId="{FFF7966F-A2EF-4191-A8E9-F2D69E638B58}">
      <dgm:prSet phldrT="[Text]" custT="1"/>
      <dgm:spPr/>
      <dgm:t>
        <a:bodyPr/>
        <a:lstStyle/>
        <a:p>
          <a:r>
            <a:rPr lang="en-US" sz="2000" b="1" i="0" dirty="0"/>
            <a:t>Parsing CSV Data</a:t>
          </a:r>
          <a:endParaRPr lang="en-US" sz="2000" b="1" dirty="0"/>
        </a:p>
      </dgm:t>
    </dgm:pt>
    <dgm:pt modelId="{60F4CB05-B6C8-46AA-96DD-F7D6FD3DF58B}" type="parTrans" cxnId="{E1915639-87AD-4A73-BB7A-C0B9AE4BF707}">
      <dgm:prSet/>
      <dgm:spPr/>
      <dgm:t>
        <a:bodyPr/>
        <a:lstStyle/>
        <a:p>
          <a:endParaRPr lang="en-US" sz="1100"/>
        </a:p>
      </dgm:t>
    </dgm:pt>
    <dgm:pt modelId="{F82E42D0-AB39-479E-9AE3-71223A631742}" type="sibTrans" cxnId="{E1915639-87AD-4A73-BB7A-C0B9AE4BF707}">
      <dgm:prSet/>
      <dgm:spPr/>
      <dgm:t>
        <a:bodyPr/>
        <a:lstStyle/>
        <a:p>
          <a:endParaRPr lang="en-US" sz="1100"/>
        </a:p>
      </dgm:t>
    </dgm:pt>
    <dgm:pt modelId="{634019C7-8E49-46F5-B95F-59E74FBA5872}">
      <dgm:prSet phldrT="[Text]" custT="1"/>
      <dgm:spPr/>
      <dgm:t>
        <a:bodyPr/>
        <a:lstStyle/>
        <a:p>
          <a:r>
            <a:rPr lang="en-US" sz="2000" b="1" i="0"/>
            <a:t>Matching HTML Tags</a:t>
          </a:r>
          <a:endParaRPr lang="en-US" sz="2000" dirty="0"/>
        </a:p>
      </dgm:t>
    </dgm:pt>
    <dgm:pt modelId="{1836332D-11D2-426C-9794-3CAE4FA0D68F}" type="parTrans" cxnId="{B3EB69EA-ACC8-4A98-9277-091EFB7A298B}">
      <dgm:prSet/>
      <dgm:spPr/>
      <dgm:t>
        <a:bodyPr/>
        <a:lstStyle/>
        <a:p>
          <a:endParaRPr lang="en-US"/>
        </a:p>
      </dgm:t>
    </dgm:pt>
    <dgm:pt modelId="{56375725-8F21-4073-9531-37FC7DDB0471}" type="sibTrans" cxnId="{B3EB69EA-ACC8-4A98-9277-091EFB7A298B}">
      <dgm:prSet/>
      <dgm:spPr/>
      <dgm:t>
        <a:bodyPr/>
        <a:lstStyle/>
        <a:p>
          <a:endParaRPr lang="en-US"/>
        </a:p>
      </dgm:t>
    </dgm:pt>
    <dgm:pt modelId="{3024EC3C-6F8E-4E00-B727-069B1A7D114E}" type="pres">
      <dgm:prSet presAssocID="{C0E7B51B-5E82-4749-ABE7-3797990DDE50}" presName="Name0" presStyleCnt="0">
        <dgm:presLayoutVars>
          <dgm:dir/>
          <dgm:animLvl val="lvl"/>
          <dgm:resizeHandles val="exact"/>
        </dgm:presLayoutVars>
      </dgm:prSet>
      <dgm:spPr/>
    </dgm:pt>
    <dgm:pt modelId="{2AE82F59-3A0C-4CE7-9674-9FC9E1FA5DCB}" type="pres">
      <dgm:prSet presAssocID="{9374645C-8EC5-4053-B36D-CD6FC98946AA}" presName="parTxOnly" presStyleLbl="node1" presStyleIdx="0" presStyleCnt="5">
        <dgm:presLayoutVars>
          <dgm:chMax val="0"/>
          <dgm:chPref val="0"/>
          <dgm:bulletEnabled val="1"/>
        </dgm:presLayoutVars>
      </dgm:prSet>
      <dgm:spPr/>
    </dgm:pt>
    <dgm:pt modelId="{83D371A2-05F2-410F-9E98-E0056CEAD544}" type="pres">
      <dgm:prSet presAssocID="{F0B1A548-6045-41E3-A279-FCA4463CF113}" presName="parTxOnlySpace" presStyleCnt="0"/>
      <dgm:spPr/>
    </dgm:pt>
    <dgm:pt modelId="{2BABA521-7EAB-4CB7-B19A-9527B1BF0D89}" type="pres">
      <dgm:prSet presAssocID="{9D05BD1C-DF90-4EA0-8C0E-4FBEFEBB783B}" presName="parTxOnly" presStyleLbl="node1" presStyleIdx="1" presStyleCnt="5">
        <dgm:presLayoutVars>
          <dgm:chMax val="0"/>
          <dgm:chPref val="0"/>
          <dgm:bulletEnabled val="1"/>
        </dgm:presLayoutVars>
      </dgm:prSet>
      <dgm:spPr/>
    </dgm:pt>
    <dgm:pt modelId="{1FBA3752-4E02-4AC0-8F60-4BFF0EC4ACD5}" type="pres">
      <dgm:prSet presAssocID="{EF2F72BB-33CD-448A-9519-1328D3E23C64}" presName="parTxOnlySpace" presStyleCnt="0"/>
      <dgm:spPr/>
    </dgm:pt>
    <dgm:pt modelId="{619A9960-01ED-4CD7-97AA-9A36BF76EF6C}" type="pres">
      <dgm:prSet presAssocID="{D38E46C1-DBD2-42B6-AB8E-8A8FBD730333}" presName="parTxOnly" presStyleLbl="node1" presStyleIdx="2" presStyleCnt="5">
        <dgm:presLayoutVars>
          <dgm:chMax val="0"/>
          <dgm:chPref val="0"/>
          <dgm:bulletEnabled val="1"/>
        </dgm:presLayoutVars>
      </dgm:prSet>
      <dgm:spPr/>
    </dgm:pt>
    <dgm:pt modelId="{6559C558-7FE4-45B5-9210-9792EE285AB4}" type="pres">
      <dgm:prSet presAssocID="{18E94F4B-18F5-451D-A0F7-9B1394939965}" presName="parTxOnlySpace" presStyleCnt="0"/>
      <dgm:spPr/>
    </dgm:pt>
    <dgm:pt modelId="{2819F83D-DB60-4020-BEC6-F1A6AEA35283}" type="pres">
      <dgm:prSet presAssocID="{FFF7966F-A2EF-4191-A8E9-F2D69E638B58}" presName="parTxOnly" presStyleLbl="node1" presStyleIdx="3" presStyleCnt="5">
        <dgm:presLayoutVars>
          <dgm:chMax val="0"/>
          <dgm:chPref val="0"/>
          <dgm:bulletEnabled val="1"/>
        </dgm:presLayoutVars>
      </dgm:prSet>
      <dgm:spPr/>
    </dgm:pt>
    <dgm:pt modelId="{994A1F02-CD6E-4CAC-966C-37228E9B15A5}" type="pres">
      <dgm:prSet presAssocID="{F82E42D0-AB39-479E-9AE3-71223A631742}" presName="parTxOnlySpace" presStyleCnt="0"/>
      <dgm:spPr/>
    </dgm:pt>
    <dgm:pt modelId="{75D608CD-FA3A-4433-BFDF-E6EB089334AB}" type="pres">
      <dgm:prSet presAssocID="{634019C7-8E49-46F5-B95F-59E74FBA5872}" presName="parTxOnly" presStyleLbl="node1" presStyleIdx="4" presStyleCnt="5">
        <dgm:presLayoutVars>
          <dgm:chMax val="0"/>
          <dgm:chPref val="0"/>
          <dgm:bulletEnabled val="1"/>
        </dgm:presLayoutVars>
      </dgm:prSet>
      <dgm:spPr/>
    </dgm:pt>
  </dgm:ptLst>
  <dgm:cxnLst>
    <dgm:cxn modelId="{8D07B804-C929-412D-BFE9-85AEF04B4BD1}" srcId="{C0E7B51B-5E82-4749-ABE7-3797990DDE50}" destId="{9D05BD1C-DF90-4EA0-8C0E-4FBEFEBB783B}" srcOrd="1" destOrd="0" parTransId="{829291A7-C745-45DB-955F-93819E457D89}" sibTransId="{EF2F72BB-33CD-448A-9519-1328D3E23C64}"/>
    <dgm:cxn modelId="{91AA310F-4952-4543-AAB6-E8ADBB03D6B3}" type="presOf" srcId="{9374645C-8EC5-4053-B36D-CD6FC98946AA}" destId="{2AE82F59-3A0C-4CE7-9674-9FC9E1FA5DCB}" srcOrd="0" destOrd="0" presId="urn:microsoft.com/office/officeart/2005/8/layout/chevron1"/>
    <dgm:cxn modelId="{1AA63412-324D-4286-AFF3-31BAC6589E54}" type="presOf" srcId="{FFF7966F-A2EF-4191-A8E9-F2D69E638B58}" destId="{2819F83D-DB60-4020-BEC6-F1A6AEA35283}" srcOrd="0" destOrd="0" presId="urn:microsoft.com/office/officeart/2005/8/layout/chevron1"/>
    <dgm:cxn modelId="{E1915639-87AD-4A73-BB7A-C0B9AE4BF707}" srcId="{C0E7B51B-5E82-4749-ABE7-3797990DDE50}" destId="{FFF7966F-A2EF-4191-A8E9-F2D69E638B58}" srcOrd="3" destOrd="0" parTransId="{60F4CB05-B6C8-46AA-96DD-F7D6FD3DF58B}" sibTransId="{F82E42D0-AB39-479E-9AE3-71223A631742}"/>
    <dgm:cxn modelId="{66570B60-50F9-4A99-9A39-140CA00E8DDC}" srcId="{C0E7B51B-5E82-4749-ABE7-3797990DDE50}" destId="{D38E46C1-DBD2-42B6-AB8E-8A8FBD730333}" srcOrd="2" destOrd="0" parTransId="{F67D0592-04F7-49C1-BDA2-6B940A6C8952}" sibTransId="{18E94F4B-18F5-451D-A0F7-9B1394939965}"/>
    <dgm:cxn modelId="{4BF9BA45-D977-4B28-A26D-BA0DA2D647D0}" type="presOf" srcId="{9D05BD1C-DF90-4EA0-8C0E-4FBEFEBB783B}" destId="{2BABA521-7EAB-4CB7-B19A-9527B1BF0D89}" srcOrd="0" destOrd="0" presId="urn:microsoft.com/office/officeart/2005/8/layout/chevron1"/>
    <dgm:cxn modelId="{48135A6B-65B2-4B8A-89FF-A670340798C9}" srcId="{C0E7B51B-5E82-4749-ABE7-3797990DDE50}" destId="{9374645C-8EC5-4053-B36D-CD6FC98946AA}" srcOrd="0" destOrd="0" parTransId="{221E2FF9-FA30-4FF1-93A4-D77CF5ADE943}" sibTransId="{F0B1A548-6045-41E3-A279-FCA4463CF113}"/>
    <dgm:cxn modelId="{5F957470-F824-4F33-A333-B9DCCF4CEE4B}" type="presOf" srcId="{D38E46C1-DBD2-42B6-AB8E-8A8FBD730333}" destId="{619A9960-01ED-4CD7-97AA-9A36BF76EF6C}" srcOrd="0" destOrd="0" presId="urn:microsoft.com/office/officeart/2005/8/layout/chevron1"/>
    <dgm:cxn modelId="{96DEAC8C-4774-48BF-A21C-775FB35ACA31}" type="presOf" srcId="{C0E7B51B-5E82-4749-ABE7-3797990DDE50}" destId="{3024EC3C-6F8E-4E00-B727-069B1A7D114E}" srcOrd="0" destOrd="0" presId="urn:microsoft.com/office/officeart/2005/8/layout/chevron1"/>
    <dgm:cxn modelId="{31FBBB9C-2B19-4C23-8CC0-1C2E63A07992}" type="presOf" srcId="{634019C7-8E49-46F5-B95F-59E74FBA5872}" destId="{75D608CD-FA3A-4433-BFDF-E6EB089334AB}" srcOrd="0" destOrd="0" presId="urn:microsoft.com/office/officeart/2005/8/layout/chevron1"/>
    <dgm:cxn modelId="{B3EB69EA-ACC8-4A98-9277-091EFB7A298B}" srcId="{C0E7B51B-5E82-4749-ABE7-3797990DDE50}" destId="{634019C7-8E49-46F5-B95F-59E74FBA5872}" srcOrd="4" destOrd="0" parTransId="{1836332D-11D2-426C-9794-3CAE4FA0D68F}" sibTransId="{56375725-8F21-4073-9531-37FC7DDB0471}"/>
    <dgm:cxn modelId="{B035BF48-7FA3-4601-B576-1898308E0CCC}" type="presParOf" srcId="{3024EC3C-6F8E-4E00-B727-069B1A7D114E}" destId="{2AE82F59-3A0C-4CE7-9674-9FC9E1FA5DCB}" srcOrd="0" destOrd="0" presId="urn:microsoft.com/office/officeart/2005/8/layout/chevron1"/>
    <dgm:cxn modelId="{040BFC8B-8AC3-4D91-82EF-A01EEF654C98}" type="presParOf" srcId="{3024EC3C-6F8E-4E00-B727-069B1A7D114E}" destId="{83D371A2-05F2-410F-9E98-E0056CEAD544}" srcOrd="1" destOrd="0" presId="urn:microsoft.com/office/officeart/2005/8/layout/chevron1"/>
    <dgm:cxn modelId="{03919DC5-C77F-4769-8A90-B81F538BDBAB}" type="presParOf" srcId="{3024EC3C-6F8E-4E00-B727-069B1A7D114E}" destId="{2BABA521-7EAB-4CB7-B19A-9527B1BF0D89}" srcOrd="2" destOrd="0" presId="urn:microsoft.com/office/officeart/2005/8/layout/chevron1"/>
    <dgm:cxn modelId="{6F040A8F-72A5-44B6-90B4-852F4741045C}" type="presParOf" srcId="{3024EC3C-6F8E-4E00-B727-069B1A7D114E}" destId="{1FBA3752-4E02-4AC0-8F60-4BFF0EC4ACD5}" srcOrd="3" destOrd="0" presId="urn:microsoft.com/office/officeart/2005/8/layout/chevron1"/>
    <dgm:cxn modelId="{301C7115-A708-43B7-9164-1345FD0E185D}" type="presParOf" srcId="{3024EC3C-6F8E-4E00-B727-069B1A7D114E}" destId="{619A9960-01ED-4CD7-97AA-9A36BF76EF6C}" srcOrd="4" destOrd="0" presId="urn:microsoft.com/office/officeart/2005/8/layout/chevron1"/>
    <dgm:cxn modelId="{31BA740D-746D-4266-B45B-4D4ED39425F6}" type="presParOf" srcId="{3024EC3C-6F8E-4E00-B727-069B1A7D114E}" destId="{6559C558-7FE4-45B5-9210-9792EE285AB4}" srcOrd="5" destOrd="0" presId="urn:microsoft.com/office/officeart/2005/8/layout/chevron1"/>
    <dgm:cxn modelId="{AC5CFAA5-68B8-44AA-B08A-B94B9A88DEEA}" type="presParOf" srcId="{3024EC3C-6F8E-4E00-B727-069B1A7D114E}" destId="{2819F83D-DB60-4020-BEC6-F1A6AEA35283}" srcOrd="6" destOrd="0" presId="urn:microsoft.com/office/officeart/2005/8/layout/chevron1"/>
    <dgm:cxn modelId="{186CFC2E-5F98-4147-BC83-41FB8E97AC96}" type="presParOf" srcId="{3024EC3C-6F8E-4E00-B727-069B1A7D114E}" destId="{994A1F02-CD6E-4CAC-966C-37228E9B15A5}" srcOrd="7" destOrd="0" presId="urn:microsoft.com/office/officeart/2005/8/layout/chevron1"/>
    <dgm:cxn modelId="{8DB98060-BD6D-442F-921E-8363B8A7B331}" type="presParOf" srcId="{3024EC3C-6F8E-4E00-B727-069B1A7D114E}" destId="{75D608CD-FA3A-4433-BFDF-E6EB089334AB}"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E7B51B-5E82-4749-ABE7-3797990DDE50}"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374645C-8EC5-4053-B36D-CD6FC98946AA}">
      <dgm:prSet phldrT="[Text]" custT="1"/>
      <dgm:spPr/>
      <dgm:t>
        <a:bodyPr/>
        <a:lstStyle/>
        <a:p>
          <a:r>
            <a:rPr lang="en-US" sz="2500" b="1" i="0" dirty="0"/>
            <a:t>Matching an Email Address</a:t>
          </a:r>
          <a:endParaRPr lang="en-US" sz="2500" b="1" dirty="0"/>
        </a:p>
      </dgm:t>
    </dgm:pt>
    <dgm:pt modelId="{221E2FF9-FA30-4FF1-93A4-D77CF5ADE943}" type="parTrans" cxnId="{48135A6B-65B2-4B8A-89FF-A670340798C9}">
      <dgm:prSet/>
      <dgm:spPr/>
      <dgm:t>
        <a:bodyPr/>
        <a:lstStyle/>
        <a:p>
          <a:endParaRPr lang="en-US" sz="1100"/>
        </a:p>
      </dgm:t>
    </dgm:pt>
    <dgm:pt modelId="{F0B1A548-6045-41E3-A279-FCA4463CF113}" type="sibTrans" cxnId="{48135A6B-65B2-4B8A-89FF-A670340798C9}">
      <dgm:prSet/>
      <dgm:spPr/>
      <dgm:t>
        <a:bodyPr/>
        <a:lstStyle/>
        <a:p>
          <a:endParaRPr lang="en-US" sz="1100"/>
        </a:p>
      </dgm:t>
    </dgm:pt>
    <dgm:pt modelId="{3024EC3C-6F8E-4E00-B727-069B1A7D114E}" type="pres">
      <dgm:prSet presAssocID="{C0E7B51B-5E82-4749-ABE7-3797990DDE50}" presName="Name0" presStyleCnt="0">
        <dgm:presLayoutVars>
          <dgm:dir/>
          <dgm:animLvl val="lvl"/>
          <dgm:resizeHandles val="exact"/>
        </dgm:presLayoutVars>
      </dgm:prSet>
      <dgm:spPr/>
    </dgm:pt>
    <dgm:pt modelId="{EE0CEE4E-2AEB-46E7-9BA9-4F80B994E403}" type="pres">
      <dgm:prSet presAssocID="{9374645C-8EC5-4053-B36D-CD6FC98946AA}" presName="parTxOnly" presStyleLbl="node1" presStyleIdx="0" presStyleCnt="1">
        <dgm:presLayoutVars>
          <dgm:chMax val="0"/>
          <dgm:chPref val="0"/>
          <dgm:bulletEnabled val="1"/>
        </dgm:presLayoutVars>
      </dgm:prSet>
      <dgm:spPr/>
    </dgm:pt>
  </dgm:ptLst>
  <dgm:cxnLst>
    <dgm:cxn modelId="{48135A6B-65B2-4B8A-89FF-A670340798C9}" srcId="{C0E7B51B-5E82-4749-ABE7-3797990DDE50}" destId="{9374645C-8EC5-4053-B36D-CD6FC98946AA}" srcOrd="0" destOrd="0" parTransId="{221E2FF9-FA30-4FF1-93A4-D77CF5ADE943}" sibTransId="{F0B1A548-6045-41E3-A279-FCA4463CF113}"/>
    <dgm:cxn modelId="{96DEAC8C-4774-48BF-A21C-775FB35ACA31}" type="presOf" srcId="{C0E7B51B-5E82-4749-ABE7-3797990DDE50}" destId="{3024EC3C-6F8E-4E00-B727-069B1A7D114E}" srcOrd="0" destOrd="0" presId="urn:microsoft.com/office/officeart/2005/8/layout/chevron1"/>
    <dgm:cxn modelId="{4C1AB2FC-65DE-49E4-B98C-E9DFC86E0E12}" type="presOf" srcId="{9374645C-8EC5-4053-B36D-CD6FC98946AA}" destId="{EE0CEE4E-2AEB-46E7-9BA9-4F80B994E403}" srcOrd="0" destOrd="0" presId="urn:microsoft.com/office/officeart/2005/8/layout/chevron1"/>
    <dgm:cxn modelId="{1026076E-259C-4BEA-8168-B35366E21F14}" type="presParOf" srcId="{3024EC3C-6F8E-4E00-B727-069B1A7D114E}" destId="{EE0CEE4E-2AEB-46E7-9BA9-4F80B994E403}"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E7B51B-5E82-4749-ABE7-3797990DDE50}"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374645C-8EC5-4053-B36D-CD6FC98946AA}">
      <dgm:prSet phldrT="[Text]" custT="1"/>
      <dgm:spPr/>
      <dgm:t>
        <a:bodyPr/>
        <a:lstStyle/>
        <a:p>
          <a:r>
            <a:rPr lang="en-US" sz="2500" b="1" i="0" dirty="0"/>
            <a:t>Extracting Phone Numbers</a:t>
          </a:r>
          <a:endParaRPr lang="en-US" sz="2500" b="1" dirty="0"/>
        </a:p>
      </dgm:t>
    </dgm:pt>
    <dgm:pt modelId="{221E2FF9-FA30-4FF1-93A4-D77CF5ADE943}" type="parTrans" cxnId="{48135A6B-65B2-4B8A-89FF-A670340798C9}">
      <dgm:prSet/>
      <dgm:spPr/>
      <dgm:t>
        <a:bodyPr/>
        <a:lstStyle/>
        <a:p>
          <a:endParaRPr lang="en-US" sz="1100"/>
        </a:p>
      </dgm:t>
    </dgm:pt>
    <dgm:pt modelId="{F0B1A548-6045-41E3-A279-FCA4463CF113}" type="sibTrans" cxnId="{48135A6B-65B2-4B8A-89FF-A670340798C9}">
      <dgm:prSet/>
      <dgm:spPr/>
      <dgm:t>
        <a:bodyPr/>
        <a:lstStyle/>
        <a:p>
          <a:endParaRPr lang="en-US" sz="1100"/>
        </a:p>
      </dgm:t>
    </dgm:pt>
    <dgm:pt modelId="{3024EC3C-6F8E-4E00-B727-069B1A7D114E}" type="pres">
      <dgm:prSet presAssocID="{C0E7B51B-5E82-4749-ABE7-3797990DDE50}" presName="Name0" presStyleCnt="0">
        <dgm:presLayoutVars>
          <dgm:dir/>
          <dgm:animLvl val="lvl"/>
          <dgm:resizeHandles val="exact"/>
        </dgm:presLayoutVars>
      </dgm:prSet>
      <dgm:spPr/>
    </dgm:pt>
    <dgm:pt modelId="{EE0CEE4E-2AEB-46E7-9BA9-4F80B994E403}" type="pres">
      <dgm:prSet presAssocID="{9374645C-8EC5-4053-B36D-CD6FC98946AA}" presName="parTxOnly" presStyleLbl="node1" presStyleIdx="0" presStyleCnt="1">
        <dgm:presLayoutVars>
          <dgm:chMax val="0"/>
          <dgm:chPref val="0"/>
          <dgm:bulletEnabled val="1"/>
        </dgm:presLayoutVars>
      </dgm:prSet>
      <dgm:spPr/>
    </dgm:pt>
  </dgm:ptLst>
  <dgm:cxnLst>
    <dgm:cxn modelId="{48135A6B-65B2-4B8A-89FF-A670340798C9}" srcId="{C0E7B51B-5E82-4749-ABE7-3797990DDE50}" destId="{9374645C-8EC5-4053-B36D-CD6FC98946AA}" srcOrd="0" destOrd="0" parTransId="{221E2FF9-FA30-4FF1-93A4-D77CF5ADE943}" sibTransId="{F0B1A548-6045-41E3-A279-FCA4463CF113}"/>
    <dgm:cxn modelId="{96DEAC8C-4774-48BF-A21C-775FB35ACA31}" type="presOf" srcId="{C0E7B51B-5E82-4749-ABE7-3797990DDE50}" destId="{3024EC3C-6F8E-4E00-B727-069B1A7D114E}" srcOrd="0" destOrd="0" presId="urn:microsoft.com/office/officeart/2005/8/layout/chevron1"/>
    <dgm:cxn modelId="{4C1AB2FC-65DE-49E4-B98C-E9DFC86E0E12}" type="presOf" srcId="{9374645C-8EC5-4053-B36D-CD6FC98946AA}" destId="{EE0CEE4E-2AEB-46E7-9BA9-4F80B994E403}" srcOrd="0" destOrd="0" presId="urn:microsoft.com/office/officeart/2005/8/layout/chevron1"/>
    <dgm:cxn modelId="{1026076E-259C-4BEA-8168-B35366E21F14}" type="presParOf" srcId="{3024EC3C-6F8E-4E00-B727-069B1A7D114E}" destId="{EE0CEE4E-2AEB-46E7-9BA9-4F80B994E403}"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E7B51B-5E82-4749-ABE7-3797990DDE50}"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374645C-8EC5-4053-B36D-CD6FC98946AA}">
      <dgm:prSet phldrT="[Text]" custT="1"/>
      <dgm:spPr/>
      <dgm:t>
        <a:bodyPr/>
        <a:lstStyle/>
        <a:p>
          <a:r>
            <a:rPr lang="en-US" sz="2500" b="1" i="0" dirty="0"/>
            <a:t>Validating URLs</a:t>
          </a:r>
          <a:endParaRPr lang="en-US" sz="2500" b="1" dirty="0"/>
        </a:p>
      </dgm:t>
    </dgm:pt>
    <dgm:pt modelId="{221E2FF9-FA30-4FF1-93A4-D77CF5ADE943}" type="parTrans" cxnId="{48135A6B-65B2-4B8A-89FF-A670340798C9}">
      <dgm:prSet/>
      <dgm:spPr/>
      <dgm:t>
        <a:bodyPr/>
        <a:lstStyle/>
        <a:p>
          <a:endParaRPr lang="en-US" sz="1100"/>
        </a:p>
      </dgm:t>
    </dgm:pt>
    <dgm:pt modelId="{F0B1A548-6045-41E3-A279-FCA4463CF113}" type="sibTrans" cxnId="{48135A6B-65B2-4B8A-89FF-A670340798C9}">
      <dgm:prSet/>
      <dgm:spPr/>
      <dgm:t>
        <a:bodyPr/>
        <a:lstStyle/>
        <a:p>
          <a:endParaRPr lang="en-US" sz="1100"/>
        </a:p>
      </dgm:t>
    </dgm:pt>
    <dgm:pt modelId="{3024EC3C-6F8E-4E00-B727-069B1A7D114E}" type="pres">
      <dgm:prSet presAssocID="{C0E7B51B-5E82-4749-ABE7-3797990DDE50}" presName="Name0" presStyleCnt="0">
        <dgm:presLayoutVars>
          <dgm:dir/>
          <dgm:animLvl val="lvl"/>
          <dgm:resizeHandles val="exact"/>
        </dgm:presLayoutVars>
      </dgm:prSet>
      <dgm:spPr/>
    </dgm:pt>
    <dgm:pt modelId="{EE0CEE4E-2AEB-46E7-9BA9-4F80B994E403}" type="pres">
      <dgm:prSet presAssocID="{9374645C-8EC5-4053-B36D-CD6FC98946AA}" presName="parTxOnly" presStyleLbl="node1" presStyleIdx="0" presStyleCnt="1">
        <dgm:presLayoutVars>
          <dgm:chMax val="0"/>
          <dgm:chPref val="0"/>
          <dgm:bulletEnabled val="1"/>
        </dgm:presLayoutVars>
      </dgm:prSet>
      <dgm:spPr/>
    </dgm:pt>
  </dgm:ptLst>
  <dgm:cxnLst>
    <dgm:cxn modelId="{48135A6B-65B2-4B8A-89FF-A670340798C9}" srcId="{C0E7B51B-5E82-4749-ABE7-3797990DDE50}" destId="{9374645C-8EC5-4053-B36D-CD6FC98946AA}" srcOrd="0" destOrd="0" parTransId="{221E2FF9-FA30-4FF1-93A4-D77CF5ADE943}" sibTransId="{F0B1A548-6045-41E3-A279-FCA4463CF113}"/>
    <dgm:cxn modelId="{96DEAC8C-4774-48BF-A21C-775FB35ACA31}" type="presOf" srcId="{C0E7B51B-5E82-4749-ABE7-3797990DDE50}" destId="{3024EC3C-6F8E-4E00-B727-069B1A7D114E}" srcOrd="0" destOrd="0" presId="urn:microsoft.com/office/officeart/2005/8/layout/chevron1"/>
    <dgm:cxn modelId="{4C1AB2FC-65DE-49E4-B98C-E9DFC86E0E12}" type="presOf" srcId="{9374645C-8EC5-4053-B36D-CD6FC98946AA}" destId="{EE0CEE4E-2AEB-46E7-9BA9-4F80B994E403}" srcOrd="0" destOrd="0" presId="urn:microsoft.com/office/officeart/2005/8/layout/chevron1"/>
    <dgm:cxn modelId="{1026076E-259C-4BEA-8168-B35366E21F14}" type="presParOf" srcId="{3024EC3C-6F8E-4E00-B727-069B1A7D114E}" destId="{EE0CEE4E-2AEB-46E7-9BA9-4F80B994E403}"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E7B51B-5E82-4749-ABE7-3797990DDE50}"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374645C-8EC5-4053-B36D-CD6FC98946AA}">
      <dgm:prSet phldrT="[Text]" custT="1"/>
      <dgm:spPr/>
      <dgm:t>
        <a:bodyPr/>
        <a:lstStyle/>
        <a:p>
          <a:r>
            <a:rPr lang="en-US" sz="2500" b="1" i="0" dirty="0"/>
            <a:t>Parsing CSV Data</a:t>
          </a:r>
          <a:endParaRPr lang="en-US" sz="2500" b="1" dirty="0"/>
        </a:p>
      </dgm:t>
    </dgm:pt>
    <dgm:pt modelId="{221E2FF9-FA30-4FF1-93A4-D77CF5ADE943}" type="parTrans" cxnId="{48135A6B-65B2-4B8A-89FF-A670340798C9}">
      <dgm:prSet/>
      <dgm:spPr/>
      <dgm:t>
        <a:bodyPr/>
        <a:lstStyle/>
        <a:p>
          <a:endParaRPr lang="en-US" sz="1100"/>
        </a:p>
      </dgm:t>
    </dgm:pt>
    <dgm:pt modelId="{F0B1A548-6045-41E3-A279-FCA4463CF113}" type="sibTrans" cxnId="{48135A6B-65B2-4B8A-89FF-A670340798C9}">
      <dgm:prSet/>
      <dgm:spPr/>
      <dgm:t>
        <a:bodyPr/>
        <a:lstStyle/>
        <a:p>
          <a:endParaRPr lang="en-US" sz="1100"/>
        </a:p>
      </dgm:t>
    </dgm:pt>
    <dgm:pt modelId="{3024EC3C-6F8E-4E00-B727-069B1A7D114E}" type="pres">
      <dgm:prSet presAssocID="{C0E7B51B-5E82-4749-ABE7-3797990DDE50}" presName="Name0" presStyleCnt="0">
        <dgm:presLayoutVars>
          <dgm:dir/>
          <dgm:animLvl val="lvl"/>
          <dgm:resizeHandles val="exact"/>
        </dgm:presLayoutVars>
      </dgm:prSet>
      <dgm:spPr/>
    </dgm:pt>
    <dgm:pt modelId="{EE0CEE4E-2AEB-46E7-9BA9-4F80B994E403}" type="pres">
      <dgm:prSet presAssocID="{9374645C-8EC5-4053-B36D-CD6FC98946AA}" presName="parTxOnly" presStyleLbl="node1" presStyleIdx="0" presStyleCnt="1">
        <dgm:presLayoutVars>
          <dgm:chMax val="0"/>
          <dgm:chPref val="0"/>
          <dgm:bulletEnabled val="1"/>
        </dgm:presLayoutVars>
      </dgm:prSet>
      <dgm:spPr/>
    </dgm:pt>
  </dgm:ptLst>
  <dgm:cxnLst>
    <dgm:cxn modelId="{48135A6B-65B2-4B8A-89FF-A670340798C9}" srcId="{C0E7B51B-5E82-4749-ABE7-3797990DDE50}" destId="{9374645C-8EC5-4053-B36D-CD6FC98946AA}" srcOrd="0" destOrd="0" parTransId="{221E2FF9-FA30-4FF1-93A4-D77CF5ADE943}" sibTransId="{F0B1A548-6045-41E3-A279-FCA4463CF113}"/>
    <dgm:cxn modelId="{96DEAC8C-4774-48BF-A21C-775FB35ACA31}" type="presOf" srcId="{C0E7B51B-5E82-4749-ABE7-3797990DDE50}" destId="{3024EC3C-6F8E-4E00-B727-069B1A7D114E}" srcOrd="0" destOrd="0" presId="urn:microsoft.com/office/officeart/2005/8/layout/chevron1"/>
    <dgm:cxn modelId="{4C1AB2FC-65DE-49E4-B98C-E9DFC86E0E12}" type="presOf" srcId="{9374645C-8EC5-4053-B36D-CD6FC98946AA}" destId="{EE0CEE4E-2AEB-46E7-9BA9-4F80B994E403}" srcOrd="0" destOrd="0" presId="urn:microsoft.com/office/officeart/2005/8/layout/chevron1"/>
    <dgm:cxn modelId="{1026076E-259C-4BEA-8168-B35366E21F14}" type="presParOf" srcId="{3024EC3C-6F8E-4E00-B727-069B1A7D114E}" destId="{EE0CEE4E-2AEB-46E7-9BA9-4F80B994E403}"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E7B51B-5E82-4749-ABE7-3797990DDE50}"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374645C-8EC5-4053-B36D-CD6FC98946AA}">
      <dgm:prSet phldrT="[Text]" custT="1"/>
      <dgm:spPr/>
      <dgm:t>
        <a:bodyPr/>
        <a:lstStyle/>
        <a:p>
          <a:r>
            <a:rPr lang="en-US" sz="2500" b="1" i="0" dirty="0"/>
            <a:t>Matching HTML Tags</a:t>
          </a:r>
          <a:endParaRPr lang="en-US" sz="2500" b="1" dirty="0"/>
        </a:p>
      </dgm:t>
    </dgm:pt>
    <dgm:pt modelId="{221E2FF9-FA30-4FF1-93A4-D77CF5ADE943}" type="parTrans" cxnId="{48135A6B-65B2-4B8A-89FF-A670340798C9}">
      <dgm:prSet/>
      <dgm:spPr/>
      <dgm:t>
        <a:bodyPr/>
        <a:lstStyle/>
        <a:p>
          <a:endParaRPr lang="en-US" sz="1100"/>
        </a:p>
      </dgm:t>
    </dgm:pt>
    <dgm:pt modelId="{F0B1A548-6045-41E3-A279-FCA4463CF113}" type="sibTrans" cxnId="{48135A6B-65B2-4B8A-89FF-A670340798C9}">
      <dgm:prSet/>
      <dgm:spPr/>
      <dgm:t>
        <a:bodyPr/>
        <a:lstStyle/>
        <a:p>
          <a:endParaRPr lang="en-US" sz="1100"/>
        </a:p>
      </dgm:t>
    </dgm:pt>
    <dgm:pt modelId="{3024EC3C-6F8E-4E00-B727-069B1A7D114E}" type="pres">
      <dgm:prSet presAssocID="{C0E7B51B-5E82-4749-ABE7-3797990DDE50}" presName="Name0" presStyleCnt="0">
        <dgm:presLayoutVars>
          <dgm:dir/>
          <dgm:animLvl val="lvl"/>
          <dgm:resizeHandles val="exact"/>
        </dgm:presLayoutVars>
      </dgm:prSet>
      <dgm:spPr/>
    </dgm:pt>
    <dgm:pt modelId="{EE0CEE4E-2AEB-46E7-9BA9-4F80B994E403}" type="pres">
      <dgm:prSet presAssocID="{9374645C-8EC5-4053-B36D-CD6FC98946AA}" presName="parTxOnly" presStyleLbl="node1" presStyleIdx="0" presStyleCnt="1">
        <dgm:presLayoutVars>
          <dgm:chMax val="0"/>
          <dgm:chPref val="0"/>
          <dgm:bulletEnabled val="1"/>
        </dgm:presLayoutVars>
      </dgm:prSet>
      <dgm:spPr/>
    </dgm:pt>
  </dgm:ptLst>
  <dgm:cxnLst>
    <dgm:cxn modelId="{48135A6B-65B2-4B8A-89FF-A670340798C9}" srcId="{C0E7B51B-5E82-4749-ABE7-3797990DDE50}" destId="{9374645C-8EC5-4053-B36D-CD6FC98946AA}" srcOrd="0" destOrd="0" parTransId="{221E2FF9-FA30-4FF1-93A4-D77CF5ADE943}" sibTransId="{F0B1A548-6045-41E3-A279-FCA4463CF113}"/>
    <dgm:cxn modelId="{96DEAC8C-4774-48BF-A21C-775FB35ACA31}" type="presOf" srcId="{C0E7B51B-5E82-4749-ABE7-3797990DDE50}" destId="{3024EC3C-6F8E-4E00-B727-069B1A7D114E}" srcOrd="0" destOrd="0" presId="urn:microsoft.com/office/officeart/2005/8/layout/chevron1"/>
    <dgm:cxn modelId="{4C1AB2FC-65DE-49E4-B98C-E9DFC86E0E12}" type="presOf" srcId="{9374645C-8EC5-4053-B36D-CD6FC98946AA}" destId="{EE0CEE4E-2AEB-46E7-9BA9-4F80B994E403}" srcOrd="0" destOrd="0" presId="urn:microsoft.com/office/officeart/2005/8/layout/chevron1"/>
    <dgm:cxn modelId="{1026076E-259C-4BEA-8168-B35366E21F14}" type="presParOf" srcId="{3024EC3C-6F8E-4E00-B727-069B1A7D114E}" destId="{EE0CEE4E-2AEB-46E7-9BA9-4F80B994E403}"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E82F59-3A0C-4CE7-9674-9FC9E1FA5DCB}">
      <dsp:nvSpPr>
        <dsp:cNvPr id="0" name=""/>
        <dsp:cNvSpPr/>
      </dsp:nvSpPr>
      <dsp:spPr>
        <a:xfrm>
          <a:off x="2941" y="2840164"/>
          <a:ext cx="2617603" cy="104704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i="0" kern="1200" dirty="0"/>
            <a:t>Matching an Email Address</a:t>
          </a:r>
          <a:endParaRPr lang="en-US" sz="2000" b="1" kern="1200" dirty="0"/>
        </a:p>
      </dsp:txBody>
      <dsp:txXfrm>
        <a:off x="526462" y="2840164"/>
        <a:ext cx="1570562" cy="1047041"/>
      </dsp:txXfrm>
    </dsp:sp>
    <dsp:sp modelId="{2BABA521-7EAB-4CB7-B19A-9527B1BF0D89}">
      <dsp:nvSpPr>
        <dsp:cNvPr id="0" name=""/>
        <dsp:cNvSpPr/>
      </dsp:nvSpPr>
      <dsp:spPr>
        <a:xfrm>
          <a:off x="2358784" y="2840164"/>
          <a:ext cx="2617603" cy="104704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i="0" kern="1200" dirty="0"/>
            <a:t>Extracting Phone Numbers</a:t>
          </a:r>
          <a:endParaRPr lang="en-US" sz="2000" b="1" kern="1200" dirty="0"/>
        </a:p>
      </dsp:txBody>
      <dsp:txXfrm>
        <a:off x="2882305" y="2840164"/>
        <a:ext cx="1570562" cy="1047041"/>
      </dsp:txXfrm>
    </dsp:sp>
    <dsp:sp modelId="{619A9960-01ED-4CD7-97AA-9A36BF76EF6C}">
      <dsp:nvSpPr>
        <dsp:cNvPr id="0" name=""/>
        <dsp:cNvSpPr/>
      </dsp:nvSpPr>
      <dsp:spPr>
        <a:xfrm>
          <a:off x="4714626" y="2840164"/>
          <a:ext cx="2617603" cy="104704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i="0" kern="1200" dirty="0"/>
            <a:t>Validating URLs</a:t>
          </a:r>
          <a:r>
            <a:rPr lang="en-US" sz="2000" b="0" i="0" kern="1200" dirty="0"/>
            <a:t>:</a:t>
          </a:r>
        </a:p>
      </dsp:txBody>
      <dsp:txXfrm>
        <a:off x="5238147" y="2840164"/>
        <a:ext cx="1570562" cy="1047041"/>
      </dsp:txXfrm>
    </dsp:sp>
    <dsp:sp modelId="{2819F83D-DB60-4020-BEC6-F1A6AEA35283}">
      <dsp:nvSpPr>
        <dsp:cNvPr id="0" name=""/>
        <dsp:cNvSpPr/>
      </dsp:nvSpPr>
      <dsp:spPr>
        <a:xfrm>
          <a:off x="7070469" y="2840164"/>
          <a:ext cx="2617603" cy="104704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i="0" kern="1200" dirty="0"/>
            <a:t>Parsing CSV Data</a:t>
          </a:r>
          <a:endParaRPr lang="en-US" sz="2000" b="1" kern="1200" dirty="0"/>
        </a:p>
      </dsp:txBody>
      <dsp:txXfrm>
        <a:off x="7593990" y="2840164"/>
        <a:ext cx="1570562" cy="1047041"/>
      </dsp:txXfrm>
    </dsp:sp>
    <dsp:sp modelId="{75D608CD-FA3A-4433-BFDF-E6EB089334AB}">
      <dsp:nvSpPr>
        <dsp:cNvPr id="0" name=""/>
        <dsp:cNvSpPr/>
      </dsp:nvSpPr>
      <dsp:spPr>
        <a:xfrm>
          <a:off x="9426312" y="2840164"/>
          <a:ext cx="2617603" cy="104704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i="0" kern="1200"/>
            <a:t>Matching HTML Tags</a:t>
          </a:r>
          <a:endParaRPr lang="en-US" sz="2000" kern="1200" dirty="0"/>
        </a:p>
      </dsp:txBody>
      <dsp:txXfrm>
        <a:off x="9949833" y="2840164"/>
        <a:ext cx="1570562" cy="10470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CEE4E-2AEB-46E7-9BA9-4F80B994E403}">
      <dsp:nvSpPr>
        <dsp:cNvPr id="0" name=""/>
        <dsp:cNvSpPr/>
      </dsp:nvSpPr>
      <dsp:spPr>
        <a:xfrm>
          <a:off x="0" y="639716"/>
          <a:ext cx="4267200" cy="17068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i="0" kern="1200" dirty="0"/>
            <a:t>Matching an Email Address</a:t>
          </a:r>
          <a:endParaRPr lang="en-US" sz="2500" b="1" kern="1200" dirty="0"/>
        </a:p>
      </dsp:txBody>
      <dsp:txXfrm>
        <a:off x="853440" y="639716"/>
        <a:ext cx="2560320" cy="1706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CEE4E-2AEB-46E7-9BA9-4F80B994E403}">
      <dsp:nvSpPr>
        <dsp:cNvPr id="0" name=""/>
        <dsp:cNvSpPr/>
      </dsp:nvSpPr>
      <dsp:spPr>
        <a:xfrm>
          <a:off x="0" y="639716"/>
          <a:ext cx="4267200" cy="17068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i="0" kern="1200" dirty="0"/>
            <a:t>Extracting Phone Numbers</a:t>
          </a:r>
          <a:endParaRPr lang="en-US" sz="2500" b="1" kern="1200" dirty="0"/>
        </a:p>
      </dsp:txBody>
      <dsp:txXfrm>
        <a:off x="853440" y="639716"/>
        <a:ext cx="2560320" cy="1706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CEE4E-2AEB-46E7-9BA9-4F80B994E403}">
      <dsp:nvSpPr>
        <dsp:cNvPr id="0" name=""/>
        <dsp:cNvSpPr/>
      </dsp:nvSpPr>
      <dsp:spPr>
        <a:xfrm>
          <a:off x="0" y="639716"/>
          <a:ext cx="4267200" cy="17068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i="0" kern="1200" dirty="0"/>
            <a:t>Validating URLs</a:t>
          </a:r>
          <a:endParaRPr lang="en-US" sz="2500" b="1" kern="1200" dirty="0"/>
        </a:p>
      </dsp:txBody>
      <dsp:txXfrm>
        <a:off x="853440" y="639716"/>
        <a:ext cx="2560320" cy="17068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CEE4E-2AEB-46E7-9BA9-4F80B994E403}">
      <dsp:nvSpPr>
        <dsp:cNvPr id="0" name=""/>
        <dsp:cNvSpPr/>
      </dsp:nvSpPr>
      <dsp:spPr>
        <a:xfrm>
          <a:off x="0" y="639716"/>
          <a:ext cx="4267200" cy="17068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i="0" kern="1200" dirty="0"/>
            <a:t>Parsing CSV Data</a:t>
          </a:r>
          <a:endParaRPr lang="en-US" sz="2500" b="1" kern="1200" dirty="0"/>
        </a:p>
      </dsp:txBody>
      <dsp:txXfrm>
        <a:off x="853440" y="639716"/>
        <a:ext cx="2560320" cy="17068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CEE4E-2AEB-46E7-9BA9-4F80B994E403}">
      <dsp:nvSpPr>
        <dsp:cNvPr id="0" name=""/>
        <dsp:cNvSpPr/>
      </dsp:nvSpPr>
      <dsp:spPr>
        <a:xfrm>
          <a:off x="0" y="639716"/>
          <a:ext cx="4267200" cy="17068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i="0" kern="1200" dirty="0"/>
            <a:t>Matching HTML Tags</a:t>
          </a:r>
          <a:endParaRPr lang="en-US" sz="2500" b="1" kern="1200" dirty="0"/>
        </a:p>
      </dsp:txBody>
      <dsp:txXfrm>
        <a:off x="853440" y="639716"/>
        <a:ext cx="2560320" cy="170688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A0354-4366-4DB3-B987-BB2A7A556564}" type="datetimeFigureOut">
              <a:rPr lang="en-US" smtClean="0"/>
              <a:t>10-Oct-23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BA655-71D8-4DB9-9E7C-29FD3FD16BDB}" type="slidenum">
              <a:rPr lang="en-US" smtClean="0"/>
              <a:t>‹#›</a:t>
            </a:fld>
            <a:endParaRPr lang="en-US"/>
          </a:p>
        </p:txBody>
      </p:sp>
    </p:spTree>
    <p:extLst>
      <p:ext uri="{BB962C8B-B14F-4D97-AF65-F5344CB8AC3E}">
        <p14:creationId xmlns:p14="http://schemas.microsoft.com/office/powerpoint/2010/main" val="3668303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regular expression, often abbreviated as "regex" or "</a:t>
            </a:r>
            <a:r>
              <a:rPr lang="en-US" dirty="0" err="1"/>
              <a:t>regexp</a:t>
            </a:r>
            <a:r>
              <a:rPr lang="en-US" dirty="0"/>
              <a:t>," is a pattern or sequence of characters that defines a search pattern. It is a powerful tool used in computer science and programming for text processing and pattern matching within strings or text data. Regular expressions allow you to specify a set of rules or criteria that a sequence of characters must meet in order to be considered a match.</a:t>
            </a:r>
          </a:p>
          <a:p>
            <a:endParaRPr lang="en-US" dirty="0"/>
          </a:p>
          <a:p>
            <a:r>
              <a:rPr lang="en-US" dirty="0"/>
              <a:t>In essence, a regular expression serves as a template for finding, extracting, or manipulating specific patterns or substrings within a larger body of text. It consists of a combination of regular characters, metacharacters, and special symbols that collectively define the pattern to be matched.</a:t>
            </a:r>
          </a:p>
          <a:p>
            <a:endParaRPr lang="en-US" dirty="0"/>
          </a:p>
          <a:p>
            <a:r>
              <a:rPr lang="en-US" dirty="0"/>
              <a:t>Regular expressions are widely used in tasks such as text search and replacement, data validation, parsing structured text, and extracting information from unstructured text. They provide a concise and flexible means of handling complex text-processing requirements.</a:t>
            </a:r>
          </a:p>
        </p:txBody>
      </p:sp>
      <p:sp>
        <p:nvSpPr>
          <p:cNvPr id="4" name="Slide Number Placeholder 3"/>
          <p:cNvSpPr>
            <a:spLocks noGrp="1"/>
          </p:cNvSpPr>
          <p:nvPr>
            <p:ph type="sldNum" sz="quarter" idx="5"/>
          </p:nvPr>
        </p:nvSpPr>
        <p:spPr/>
        <p:txBody>
          <a:bodyPr/>
          <a:lstStyle/>
          <a:p>
            <a:fld id="{AA4BA655-71D8-4DB9-9E7C-29FD3FD16BDB}" type="slidenum">
              <a:rPr lang="en-US" smtClean="0"/>
              <a:t>3</a:t>
            </a:fld>
            <a:endParaRPr lang="en-US"/>
          </a:p>
        </p:txBody>
      </p:sp>
    </p:spTree>
    <p:extLst>
      <p:ext uri="{BB962C8B-B14F-4D97-AF65-F5344CB8AC3E}">
        <p14:creationId xmlns:p14="http://schemas.microsoft.com/office/powerpoint/2010/main" val="2532220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regular expression, often abbreviated as "regex" or "</a:t>
            </a:r>
            <a:r>
              <a:rPr lang="en-US" dirty="0" err="1"/>
              <a:t>regexp</a:t>
            </a:r>
            <a:r>
              <a:rPr lang="en-US" dirty="0"/>
              <a:t>," is a pattern or sequence of characters that defines a search pattern. It is a powerful tool used in computer science and programming for text processing and pattern matching within strings or text data. Regular expressions allow you to specify a set of rules or criteria that a sequence of characters must meet in order to be considered a match.</a:t>
            </a:r>
          </a:p>
          <a:p>
            <a:endParaRPr lang="en-US" dirty="0"/>
          </a:p>
          <a:p>
            <a:r>
              <a:rPr lang="en-US" dirty="0"/>
              <a:t>In essence, a regular expression serves as a template for finding, extracting, or manipulating specific patterns or substrings within a larger body of text. It consists of a combination of regular characters, metacharacters, and special symbols that collectively define the pattern to be matched.</a:t>
            </a:r>
          </a:p>
          <a:p>
            <a:endParaRPr lang="en-US" dirty="0"/>
          </a:p>
          <a:p>
            <a:r>
              <a:rPr lang="en-US" dirty="0"/>
              <a:t>Regular expressions are widely used in tasks such as text search and replacement, data validation, parsing structured text, and extracting information from unstructured text. They provide a concise and flexible means of handling complex text-processing requirements.</a:t>
            </a:r>
          </a:p>
        </p:txBody>
      </p:sp>
      <p:sp>
        <p:nvSpPr>
          <p:cNvPr id="4" name="Slide Number Placeholder 3"/>
          <p:cNvSpPr>
            <a:spLocks noGrp="1"/>
          </p:cNvSpPr>
          <p:nvPr>
            <p:ph type="sldNum" sz="quarter" idx="5"/>
          </p:nvPr>
        </p:nvSpPr>
        <p:spPr/>
        <p:txBody>
          <a:bodyPr/>
          <a:lstStyle/>
          <a:p>
            <a:fld id="{AA4BA655-71D8-4DB9-9E7C-29FD3FD16BDB}" type="slidenum">
              <a:rPr lang="en-US" smtClean="0"/>
              <a:t>4</a:t>
            </a:fld>
            <a:endParaRPr lang="en-US"/>
          </a:p>
        </p:txBody>
      </p:sp>
    </p:spTree>
    <p:extLst>
      <p:ext uri="{BB962C8B-B14F-4D97-AF65-F5344CB8AC3E}">
        <p14:creationId xmlns:p14="http://schemas.microsoft.com/office/powerpoint/2010/main" val="174021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BA655-71D8-4DB9-9E7C-29FD3FD16BDB}" type="slidenum">
              <a:rPr lang="en-US" smtClean="0"/>
              <a:t>7</a:t>
            </a:fld>
            <a:endParaRPr lang="en-US"/>
          </a:p>
        </p:txBody>
      </p:sp>
    </p:spTree>
    <p:extLst>
      <p:ext uri="{BB962C8B-B14F-4D97-AF65-F5344CB8AC3E}">
        <p14:creationId xmlns:p14="http://schemas.microsoft.com/office/powerpoint/2010/main" val="1709857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BA655-71D8-4DB9-9E7C-29FD3FD16BDB}" type="slidenum">
              <a:rPr lang="en-US" smtClean="0"/>
              <a:t>8</a:t>
            </a:fld>
            <a:endParaRPr lang="en-US"/>
          </a:p>
        </p:txBody>
      </p:sp>
    </p:spTree>
    <p:extLst>
      <p:ext uri="{BB962C8B-B14F-4D97-AF65-F5344CB8AC3E}">
        <p14:creationId xmlns:p14="http://schemas.microsoft.com/office/powerpoint/2010/main" val="3734588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BA655-71D8-4DB9-9E7C-29FD3FD16BDB}" type="slidenum">
              <a:rPr lang="en-US" smtClean="0"/>
              <a:t>10</a:t>
            </a:fld>
            <a:endParaRPr lang="en-US"/>
          </a:p>
        </p:txBody>
      </p:sp>
    </p:spTree>
    <p:extLst>
      <p:ext uri="{BB962C8B-B14F-4D97-AF65-F5344CB8AC3E}">
        <p14:creationId xmlns:p14="http://schemas.microsoft.com/office/powerpoint/2010/main" val="437723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10-Oct-23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9421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10-Oct-23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7075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10-Oct-23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7045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10-Oct-23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8990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10-Oct-23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0995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10-Oct-23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2616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10-Oct-23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5866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10-Oct-23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1909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10-Oct-23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2123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10-Oct-23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4352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10-Oct-23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3911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10-Oct-23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15303055"/>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mailto:john.doe@example.com" TargetMode="Externa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hyperlink" Target="https://www.example.com/page" TargetMode="Externa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FD5BD59-CF9F-4FB4-8F8C-FBA90695CDF5}"/>
              </a:ext>
            </a:extLst>
          </p:cNvPr>
          <p:cNvSpPr>
            <a:spLocks noGrp="1"/>
          </p:cNvSpPr>
          <p:nvPr>
            <p:ph type="ctrTitle"/>
          </p:nvPr>
        </p:nvSpPr>
        <p:spPr>
          <a:xfrm>
            <a:off x="5907640" y="712457"/>
            <a:ext cx="6284358" cy="2286000"/>
          </a:xfrm>
        </p:spPr>
        <p:txBody>
          <a:bodyPr>
            <a:normAutofit/>
          </a:bodyPr>
          <a:lstStyle/>
          <a:p>
            <a:pPr algn="l"/>
            <a:r>
              <a:rPr lang="en-IN" sz="6700" dirty="0"/>
              <a:t>Software Construction</a:t>
            </a:r>
            <a:endParaRPr lang="en-US" sz="4400" dirty="0"/>
          </a:p>
        </p:txBody>
      </p:sp>
      <p:sp>
        <p:nvSpPr>
          <p:cNvPr id="3" name="Subtitle 2">
            <a:extLst>
              <a:ext uri="{FF2B5EF4-FFF2-40B4-BE49-F238E27FC236}">
                <a16:creationId xmlns:a16="http://schemas.microsoft.com/office/drawing/2014/main" id="{8DD7AA60-EDEE-4D30-BC58-09819CE0CD77}"/>
              </a:ext>
            </a:extLst>
          </p:cNvPr>
          <p:cNvSpPr>
            <a:spLocks noGrp="1"/>
          </p:cNvSpPr>
          <p:nvPr>
            <p:ph type="subTitle" idx="1"/>
          </p:nvPr>
        </p:nvSpPr>
        <p:spPr>
          <a:xfrm>
            <a:off x="6096000" y="4571999"/>
            <a:ext cx="5333999" cy="1524000"/>
          </a:xfrm>
        </p:spPr>
        <p:txBody>
          <a:bodyPr>
            <a:normAutofit/>
          </a:bodyPr>
          <a:lstStyle/>
          <a:p>
            <a:pPr algn="l"/>
            <a:r>
              <a:rPr lang="en-US" sz="2000" b="0" i="0" dirty="0">
                <a:solidFill>
                  <a:srgbClr val="D1D5DB"/>
                </a:solidFill>
                <a:effectLst/>
                <a:latin typeface="Söhne"/>
              </a:rPr>
              <a:t>Regular Expressions and Grammars, Parser Generators</a:t>
            </a:r>
            <a:endParaRPr lang="en-US" sz="2800" dirty="0">
              <a:latin typeface="Times New Roman" panose="02020603050405020304" pitchFamily="18" charset="0"/>
              <a:cs typeface="Times New Roman" panose="02020603050405020304" pitchFamily="18" charset="0"/>
            </a:endParaRPr>
          </a:p>
        </p:txBody>
      </p:sp>
      <p:sp>
        <p:nvSpPr>
          <p:cNvPr id="36"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5" name="Picture 3">
            <a:extLst>
              <a:ext uri="{FF2B5EF4-FFF2-40B4-BE49-F238E27FC236}">
                <a16:creationId xmlns:a16="http://schemas.microsoft.com/office/drawing/2014/main" id="{CAB1B820-9F9C-4205-9E12-0C18237A780E}"/>
              </a:ext>
            </a:extLst>
          </p:cNvPr>
          <p:cNvPicPr>
            <a:picLocks noChangeAspect="1"/>
          </p:cNvPicPr>
          <p:nvPr/>
        </p:nvPicPr>
        <p:blipFill rotWithShape="1">
          <a:blip r:embed="rId2"/>
          <a:srcRect l="14426" r="28974" b="2"/>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Tree>
    <p:extLst>
      <p:ext uri="{BB962C8B-B14F-4D97-AF65-F5344CB8AC3E}">
        <p14:creationId xmlns:p14="http://schemas.microsoft.com/office/powerpoint/2010/main" val="1408231935"/>
      </p:ext>
    </p:extLst>
  </p:cSld>
  <p:clrMapOvr>
    <a:masterClrMapping/>
  </p:clrMapOvr>
  <mc:AlternateContent xmlns:mc="http://schemas.openxmlformats.org/markup-compatibility/2006" xmlns:p14="http://schemas.microsoft.com/office/powerpoint/2010/main">
    <mc:Choice Requires="p14">
      <p:transition spd="slow" p14:dur="2000" advTm="667"/>
    </mc:Choice>
    <mc:Fallback xmlns="">
      <p:transition spd="slow" advTm="667"/>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630B34F-FFE2-6527-A0CF-7E27487EDD56}"/>
              </a:ext>
            </a:extLst>
          </p:cNvPr>
          <p:cNvGraphicFramePr/>
          <p:nvPr>
            <p:extLst>
              <p:ext uri="{D42A27DB-BD31-4B8C-83A1-F6EECF244321}">
                <p14:modId xmlns:p14="http://schemas.microsoft.com/office/powerpoint/2010/main" val="859470095"/>
              </p:ext>
            </p:extLst>
          </p:nvPr>
        </p:nvGraphicFramePr>
        <p:xfrm>
          <a:off x="145143" y="65314"/>
          <a:ext cx="12046857" cy="67273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299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630B34F-FFE2-6527-A0CF-7E27487EDD56}"/>
              </a:ext>
            </a:extLst>
          </p:cNvPr>
          <p:cNvGraphicFramePr/>
          <p:nvPr>
            <p:extLst>
              <p:ext uri="{D42A27DB-BD31-4B8C-83A1-F6EECF244321}">
                <p14:modId xmlns:p14="http://schemas.microsoft.com/office/powerpoint/2010/main" val="2153926327"/>
              </p:ext>
            </p:extLst>
          </p:nvPr>
        </p:nvGraphicFramePr>
        <p:xfrm>
          <a:off x="1" y="-149497"/>
          <a:ext cx="4267200" cy="2986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lowchart: Alternate Process 3">
            <a:extLst>
              <a:ext uri="{FF2B5EF4-FFF2-40B4-BE49-F238E27FC236}">
                <a16:creationId xmlns:a16="http://schemas.microsoft.com/office/drawing/2014/main" id="{C610AA1D-4366-B6C7-F758-646FAFEF8D8F}"/>
              </a:ext>
            </a:extLst>
          </p:cNvPr>
          <p:cNvSpPr/>
          <p:nvPr/>
        </p:nvSpPr>
        <p:spPr>
          <a:xfrm>
            <a:off x="4267201" y="1948545"/>
            <a:ext cx="7040880" cy="414528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US" b="1" dirty="0"/>
              <a:t>Expression</a:t>
            </a:r>
            <a:r>
              <a:rPr lang="en-US" dirty="0"/>
              <a:t>:^[A-Za-z0-9._%+-]+@[A-Za-z0-9.-]+\.[A-Za-z]{2,4}$</a:t>
            </a:r>
          </a:p>
          <a:p>
            <a:pPr algn="just"/>
            <a:endParaRPr lang="en-US" dirty="0"/>
          </a:p>
          <a:p>
            <a:pPr algn="just"/>
            <a:r>
              <a:rPr lang="en-US" b="1" dirty="0"/>
              <a:t>Matches</a:t>
            </a:r>
            <a:r>
              <a:rPr lang="en-US" dirty="0"/>
              <a:t>: </a:t>
            </a:r>
            <a:r>
              <a:rPr lang="en-US" dirty="0">
                <a:hlinkClick r:id="rId7"/>
              </a:rPr>
              <a:t>john.doe@example.com</a:t>
            </a:r>
            <a:endParaRPr lang="en-US" dirty="0"/>
          </a:p>
          <a:p>
            <a:pPr algn="just"/>
            <a:endParaRPr lang="en-US" dirty="0"/>
          </a:p>
          <a:p>
            <a:pPr algn="just"/>
            <a:r>
              <a:rPr lang="en-US" b="1" dirty="0"/>
              <a:t>Description</a:t>
            </a:r>
            <a:r>
              <a:rPr lang="en-US" dirty="0"/>
              <a:t>: Validates email addresses by matching the common email pattern.</a:t>
            </a:r>
          </a:p>
        </p:txBody>
      </p:sp>
    </p:spTree>
    <p:extLst>
      <p:ext uri="{BB962C8B-B14F-4D97-AF65-F5344CB8AC3E}">
        <p14:creationId xmlns:p14="http://schemas.microsoft.com/office/powerpoint/2010/main" val="3627145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630B34F-FFE2-6527-A0CF-7E27487EDD56}"/>
              </a:ext>
            </a:extLst>
          </p:cNvPr>
          <p:cNvGraphicFramePr/>
          <p:nvPr>
            <p:extLst>
              <p:ext uri="{D42A27DB-BD31-4B8C-83A1-F6EECF244321}">
                <p14:modId xmlns:p14="http://schemas.microsoft.com/office/powerpoint/2010/main" val="2229625025"/>
              </p:ext>
            </p:extLst>
          </p:nvPr>
        </p:nvGraphicFramePr>
        <p:xfrm>
          <a:off x="1" y="-149497"/>
          <a:ext cx="4267200" cy="2986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lowchart: Alternate Process 3">
            <a:extLst>
              <a:ext uri="{FF2B5EF4-FFF2-40B4-BE49-F238E27FC236}">
                <a16:creationId xmlns:a16="http://schemas.microsoft.com/office/drawing/2014/main" id="{C610AA1D-4366-B6C7-F758-646FAFEF8D8F}"/>
              </a:ext>
            </a:extLst>
          </p:cNvPr>
          <p:cNvSpPr/>
          <p:nvPr/>
        </p:nvSpPr>
        <p:spPr>
          <a:xfrm>
            <a:off x="4267201" y="1948545"/>
            <a:ext cx="7040880" cy="414528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venir Next LT Pro"/>
                <a:ea typeface="+mn-ea"/>
                <a:cs typeface="+mn-cs"/>
              </a:rPr>
              <a:t>Expression</a:t>
            </a:r>
            <a:r>
              <a:rPr kumimoji="0" lang="en-US" sz="1800" i="0" u="none" strike="noStrike" kern="1200" cap="none" spc="0" normalizeH="0" baseline="0" noProof="0" dirty="0">
                <a:ln>
                  <a:noFill/>
                </a:ln>
                <a:solidFill>
                  <a:prstClr val="black"/>
                </a:solidFill>
                <a:effectLst/>
                <a:uLnTx/>
                <a:uFillTx/>
                <a:latin typeface="Avenir Next LT Pro"/>
                <a:ea typeface="+mn-ea"/>
                <a:cs typeface="+mn-cs"/>
              </a:rPr>
              <a:t>: (\d{3}-\d{3}-\d{4})|(\(\d{3}\)\s*\d{3}-\d{4})</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dirty="0">
              <a:ln>
                <a:noFill/>
              </a:ln>
              <a:solidFill>
                <a:prstClr val="black"/>
              </a:solidFill>
              <a:effectLst/>
              <a:uLnTx/>
              <a:uFillTx/>
              <a:latin typeface="Avenir Next LT Pro"/>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venir Next LT Pro"/>
                <a:ea typeface="+mn-ea"/>
                <a:cs typeface="+mn-cs"/>
              </a:rPr>
              <a:t>Matches</a:t>
            </a:r>
            <a:r>
              <a:rPr kumimoji="0" lang="en-US" sz="1800" i="0" u="none" strike="noStrike" kern="1200" cap="none" spc="0" normalizeH="0" baseline="0" noProof="0" dirty="0">
                <a:ln>
                  <a:noFill/>
                </a:ln>
                <a:solidFill>
                  <a:prstClr val="black"/>
                </a:solidFill>
                <a:effectLst/>
                <a:uLnTx/>
                <a:uFillTx/>
                <a:latin typeface="Avenir Next LT Pro"/>
                <a:ea typeface="+mn-ea"/>
                <a:cs typeface="+mn-cs"/>
              </a:rPr>
              <a:t>: "555-123-4567" or "(555) 123-4567“</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dirty="0">
              <a:ln>
                <a:noFill/>
              </a:ln>
              <a:solidFill>
                <a:prstClr val="black"/>
              </a:solidFill>
              <a:effectLst/>
              <a:uLnTx/>
              <a:uFillTx/>
              <a:latin typeface="Avenir Next LT Pro"/>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venir Next LT Pro"/>
                <a:ea typeface="+mn-ea"/>
                <a:cs typeface="+mn-cs"/>
              </a:rPr>
              <a:t>Description</a:t>
            </a:r>
            <a:r>
              <a:rPr kumimoji="0" lang="en-US" sz="1800" i="0" u="none" strike="noStrike" kern="1200" cap="none" spc="0" normalizeH="0" baseline="0" noProof="0" dirty="0">
                <a:ln>
                  <a:noFill/>
                </a:ln>
                <a:solidFill>
                  <a:prstClr val="black"/>
                </a:solidFill>
                <a:effectLst/>
                <a:uLnTx/>
                <a:uFillTx/>
                <a:latin typeface="Avenir Next LT Pro"/>
                <a:ea typeface="+mn-ea"/>
                <a:cs typeface="+mn-cs"/>
              </a:rPr>
              <a:t>: Captures phone numbers in both hyphen and parentheses formats.</a:t>
            </a:r>
          </a:p>
        </p:txBody>
      </p:sp>
    </p:spTree>
    <p:extLst>
      <p:ext uri="{BB962C8B-B14F-4D97-AF65-F5344CB8AC3E}">
        <p14:creationId xmlns:p14="http://schemas.microsoft.com/office/powerpoint/2010/main" val="401286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630B34F-FFE2-6527-A0CF-7E27487EDD56}"/>
              </a:ext>
            </a:extLst>
          </p:cNvPr>
          <p:cNvGraphicFramePr/>
          <p:nvPr>
            <p:extLst>
              <p:ext uri="{D42A27DB-BD31-4B8C-83A1-F6EECF244321}">
                <p14:modId xmlns:p14="http://schemas.microsoft.com/office/powerpoint/2010/main" val="3547184281"/>
              </p:ext>
            </p:extLst>
          </p:nvPr>
        </p:nvGraphicFramePr>
        <p:xfrm>
          <a:off x="1" y="-149497"/>
          <a:ext cx="4267200" cy="2986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lowchart: Alternate Process 3">
            <a:extLst>
              <a:ext uri="{FF2B5EF4-FFF2-40B4-BE49-F238E27FC236}">
                <a16:creationId xmlns:a16="http://schemas.microsoft.com/office/drawing/2014/main" id="{C610AA1D-4366-B6C7-F758-646FAFEF8D8F}"/>
              </a:ext>
            </a:extLst>
          </p:cNvPr>
          <p:cNvSpPr/>
          <p:nvPr/>
        </p:nvSpPr>
        <p:spPr>
          <a:xfrm>
            <a:off x="4267201" y="1948545"/>
            <a:ext cx="7040880" cy="414528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venir Next LT Pro"/>
                <a:ea typeface="+mn-ea"/>
                <a:cs typeface="+mn-cs"/>
              </a:rPr>
              <a:t>Expression</a:t>
            </a:r>
            <a:r>
              <a:rPr kumimoji="0" lang="en-US" sz="1800" i="0" u="none" strike="noStrike" kern="1200" cap="none" spc="0" normalizeH="0" baseline="0" noProof="0" dirty="0">
                <a:ln>
                  <a:noFill/>
                </a:ln>
                <a:solidFill>
                  <a:prstClr val="black"/>
                </a:solidFill>
                <a:effectLst/>
                <a:uLnTx/>
                <a:uFillTx/>
                <a:latin typeface="Avenir Next LT Pro"/>
                <a:ea typeface="+mn-ea"/>
                <a:cs typeface="+mn-cs"/>
              </a:rPr>
              <a:t>: ^(https?|ftp)://[^\s/$.?#].[^\s]*$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dirty="0">
              <a:ln>
                <a:noFill/>
              </a:ln>
              <a:solidFill>
                <a:prstClr val="black"/>
              </a:solidFill>
              <a:effectLst/>
              <a:uLnTx/>
              <a:uFillTx/>
              <a:latin typeface="Avenir Next LT Pro"/>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venir Next LT Pro"/>
                <a:ea typeface="+mn-ea"/>
                <a:cs typeface="+mn-cs"/>
              </a:rPr>
              <a:t>Matches</a:t>
            </a:r>
            <a:r>
              <a:rPr kumimoji="0" lang="en-US" sz="1800" i="0" u="none" strike="noStrike" kern="1200" cap="none" spc="0" normalizeH="0" baseline="0" noProof="0" dirty="0">
                <a:ln>
                  <a:noFill/>
                </a:ln>
                <a:solidFill>
                  <a:prstClr val="black"/>
                </a:solidFill>
                <a:effectLst/>
                <a:uLnTx/>
                <a:uFillTx/>
                <a:latin typeface="Avenir Next LT Pro"/>
                <a:ea typeface="+mn-ea"/>
                <a:cs typeface="+mn-cs"/>
              </a:rPr>
              <a:t>: </a:t>
            </a:r>
            <a:r>
              <a:rPr kumimoji="0" lang="en-US" sz="1800" i="0" u="none" strike="noStrike" kern="1200" cap="none" spc="0" normalizeH="0" baseline="0" noProof="0" dirty="0">
                <a:ln>
                  <a:noFill/>
                </a:ln>
                <a:solidFill>
                  <a:prstClr val="black"/>
                </a:solidFill>
                <a:effectLst/>
                <a:uLnTx/>
                <a:uFillTx/>
                <a:latin typeface="Avenir Next LT Pro"/>
                <a:ea typeface="+mn-ea"/>
                <a:cs typeface="+mn-cs"/>
                <a:hlinkClick r:id="rId7"/>
              </a:rPr>
              <a:t>https://www.example.com/page</a:t>
            </a:r>
            <a:endParaRPr kumimoji="0" lang="en-US" sz="1800" i="0" u="none" strike="noStrike" kern="1200" cap="none" spc="0" normalizeH="0" baseline="0" noProof="0" dirty="0">
              <a:ln>
                <a:noFill/>
              </a:ln>
              <a:solidFill>
                <a:prstClr val="black"/>
              </a:solidFill>
              <a:effectLst/>
              <a:uLnTx/>
              <a:uFillTx/>
              <a:latin typeface="Avenir Next LT Pro"/>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dirty="0">
              <a:ln>
                <a:noFill/>
              </a:ln>
              <a:solidFill>
                <a:prstClr val="black"/>
              </a:solidFill>
              <a:effectLst/>
              <a:uLnTx/>
              <a:uFillTx/>
              <a:latin typeface="Avenir Next LT Pro"/>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venir Next LT Pro"/>
                <a:ea typeface="+mn-ea"/>
                <a:cs typeface="+mn-cs"/>
              </a:rPr>
              <a:t>Description</a:t>
            </a:r>
            <a:r>
              <a:rPr kumimoji="0" lang="en-US" sz="1800" i="0" u="none" strike="noStrike" kern="1200" cap="none" spc="0" normalizeH="0" baseline="0" noProof="0" dirty="0">
                <a:ln>
                  <a:noFill/>
                </a:ln>
                <a:solidFill>
                  <a:prstClr val="black"/>
                </a:solidFill>
                <a:effectLst/>
                <a:uLnTx/>
                <a:uFillTx/>
                <a:latin typeface="Avenir Next LT Pro"/>
                <a:ea typeface="+mn-ea"/>
                <a:cs typeface="+mn-cs"/>
              </a:rPr>
              <a:t>: Validates URLs, allowing both HTTP and FTP protocols.</a:t>
            </a:r>
          </a:p>
        </p:txBody>
      </p:sp>
    </p:spTree>
    <p:extLst>
      <p:ext uri="{BB962C8B-B14F-4D97-AF65-F5344CB8AC3E}">
        <p14:creationId xmlns:p14="http://schemas.microsoft.com/office/powerpoint/2010/main" val="1701348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630B34F-FFE2-6527-A0CF-7E27487EDD56}"/>
              </a:ext>
            </a:extLst>
          </p:cNvPr>
          <p:cNvGraphicFramePr/>
          <p:nvPr>
            <p:extLst>
              <p:ext uri="{D42A27DB-BD31-4B8C-83A1-F6EECF244321}">
                <p14:modId xmlns:p14="http://schemas.microsoft.com/office/powerpoint/2010/main" val="2134569235"/>
              </p:ext>
            </p:extLst>
          </p:nvPr>
        </p:nvGraphicFramePr>
        <p:xfrm>
          <a:off x="1" y="-149497"/>
          <a:ext cx="4267200" cy="2986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lowchart: Alternate Process 3">
            <a:extLst>
              <a:ext uri="{FF2B5EF4-FFF2-40B4-BE49-F238E27FC236}">
                <a16:creationId xmlns:a16="http://schemas.microsoft.com/office/drawing/2014/main" id="{C610AA1D-4366-B6C7-F758-646FAFEF8D8F}"/>
              </a:ext>
            </a:extLst>
          </p:cNvPr>
          <p:cNvSpPr/>
          <p:nvPr/>
        </p:nvSpPr>
        <p:spPr>
          <a:xfrm>
            <a:off x="4267201" y="1948545"/>
            <a:ext cx="7040880" cy="414528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venir Next LT Pro"/>
                <a:ea typeface="+mn-ea"/>
                <a:cs typeface="+mn-cs"/>
              </a:rPr>
              <a:t>Expression</a:t>
            </a:r>
            <a:r>
              <a:rPr kumimoji="0" lang="en-US" sz="1800" i="0" u="none" strike="noStrike" kern="1200" cap="none" spc="0" normalizeH="0" baseline="0" noProof="0" dirty="0">
                <a:ln>
                  <a:noFill/>
                </a:ln>
                <a:solidFill>
                  <a:prstClr val="black"/>
                </a:solidFill>
                <a:effectLst/>
                <a:uLnTx/>
                <a:uFillTx/>
                <a:latin typeface="Avenir Next LT Pro"/>
                <a:ea typeface="+mn-ea"/>
                <a:cs typeface="+mn-cs"/>
              </a:rPr>
              <a:t>: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dirty="0">
              <a:ln>
                <a:noFill/>
              </a:ln>
              <a:solidFill>
                <a:prstClr val="black"/>
              </a:solidFill>
              <a:effectLst/>
              <a:uLnTx/>
              <a:uFillTx/>
              <a:latin typeface="Avenir Next LT Pro"/>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venir Next LT Pro"/>
                <a:ea typeface="+mn-ea"/>
                <a:cs typeface="+mn-cs"/>
              </a:rPr>
              <a:t>Matches</a:t>
            </a:r>
            <a:r>
              <a:rPr kumimoji="0" lang="en-US" sz="1800" i="0" u="none" strike="noStrike" kern="1200" cap="none" spc="0" normalizeH="0" baseline="0" noProof="0" dirty="0">
                <a:ln>
                  <a:noFill/>
                </a:ln>
                <a:solidFill>
                  <a:prstClr val="black"/>
                </a:solidFill>
                <a:effectLst/>
                <a:uLnTx/>
                <a:uFillTx/>
                <a:latin typeface="Avenir Next LT Pro"/>
                <a:ea typeface="+mn-ea"/>
                <a:cs typeface="+mn-cs"/>
              </a:rPr>
              <a:t>: "John Doe", "30", "Male" in "John Doe,30, Male“</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dirty="0">
              <a:ln>
                <a:noFill/>
              </a:ln>
              <a:solidFill>
                <a:prstClr val="black"/>
              </a:solidFill>
              <a:effectLst/>
              <a:uLnTx/>
              <a:uFillTx/>
              <a:latin typeface="Avenir Next LT Pro"/>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venir Next LT Pro"/>
                <a:ea typeface="+mn-ea"/>
                <a:cs typeface="+mn-cs"/>
              </a:rPr>
              <a:t>Description</a:t>
            </a:r>
            <a:r>
              <a:rPr kumimoji="0" lang="en-US" sz="1800" i="0" u="none" strike="noStrike" kern="1200" cap="none" spc="0" normalizeH="0" baseline="0" noProof="0" dirty="0">
                <a:ln>
                  <a:noFill/>
                </a:ln>
                <a:solidFill>
                  <a:prstClr val="black"/>
                </a:solidFill>
                <a:effectLst/>
                <a:uLnTx/>
                <a:uFillTx/>
                <a:latin typeface="Avenir Next LT Pro"/>
                <a:ea typeface="+mn-ea"/>
                <a:cs typeface="+mn-cs"/>
              </a:rPr>
              <a:t>: Parses CSV (Comma-Separated Values) data into individual fields.</a:t>
            </a:r>
          </a:p>
        </p:txBody>
      </p:sp>
    </p:spTree>
    <p:extLst>
      <p:ext uri="{BB962C8B-B14F-4D97-AF65-F5344CB8AC3E}">
        <p14:creationId xmlns:p14="http://schemas.microsoft.com/office/powerpoint/2010/main" val="386830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630B34F-FFE2-6527-A0CF-7E27487EDD56}"/>
              </a:ext>
            </a:extLst>
          </p:cNvPr>
          <p:cNvGraphicFramePr/>
          <p:nvPr>
            <p:extLst>
              <p:ext uri="{D42A27DB-BD31-4B8C-83A1-F6EECF244321}">
                <p14:modId xmlns:p14="http://schemas.microsoft.com/office/powerpoint/2010/main" val="2635463026"/>
              </p:ext>
            </p:extLst>
          </p:nvPr>
        </p:nvGraphicFramePr>
        <p:xfrm>
          <a:off x="1" y="-149497"/>
          <a:ext cx="4267200" cy="2986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lowchart: Alternate Process 3">
            <a:extLst>
              <a:ext uri="{FF2B5EF4-FFF2-40B4-BE49-F238E27FC236}">
                <a16:creationId xmlns:a16="http://schemas.microsoft.com/office/drawing/2014/main" id="{C610AA1D-4366-B6C7-F758-646FAFEF8D8F}"/>
              </a:ext>
            </a:extLst>
          </p:cNvPr>
          <p:cNvSpPr/>
          <p:nvPr/>
        </p:nvSpPr>
        <p:spPr>
          <a:xfrm>
            <a:off x="4267201" y="1948545"/>
            <a:ext cx="7040880" cy="414528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Next LT Pro"/>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Avenir Next LT Pro"/>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Next LT Pro"/>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venir Next LT Pro"/>
                <a:ea typeface="+mn-ea"/>
                <a:cs typeface="+mn-cs"/>
              </a:rPr>
              <a:t>Expression</a:t>
            </a:r>
            <a:r>
              <a:rPr kumimoji="0" lang="en-US" sz="1800" b="0" i="0" u="none" strike="noStrike" kern="1200" cap="none" spc="0" normalizeH="0" baseline="0" noProof="0" dirty="0">
                <a:ln>
                  <a:noFill/>
                </a:ln>
                <a:solidFill>
                  <a:prstClr val="black"/>
                </a:solidFill>
                <a:effectLst/>
                <a:uLnTx/>
                <a:uFillTx/>
                <a:latin typeface="Avenir Next LT Pro"/>
                <a:ea typeface="+mn-ea"/>
                <a:cs typeface="+mn-cs"/>
              </a:rPr>
              <a:t>: &lt;\s*([a-zA-Z0-9]+)\s*&gt;.*&lt;\/\s*\1\s*&gt;</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Next LT Pro"/>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venir Next LT Pro"/>
                <a:ea typeface="+mn-ea"/>
                <a:cs typeface="+mn-cs"/>
              </a:rPr>
              <a:t>Matches</a:t>
            </a:r>
            <a:r>
              <a:rPr kumimoji="0" lang="en-US" sz="1800" b="0" i="0" u="none" strike="noStrike" kern="1200" cap="none" spc="0" normalizeH="0" baseline="0" noProof="0" dirty="0">
                <a:ln>
                  <a:noFill/>
                </a:ln>
                <a:solidFill>
                  <a:prstClr val="black"/>
                </a:solidFill>
                <a:effectLst/>
                <a:uLnTx/>
                <a:uFillTx/>
                <a:latin typeface="Avenir Next LT Pro"/>
                <a:ea typeface="+mn-ea"/>
                <a:cs typeface="+mn-cs"/>
              </a:rPr>
              <a:t>: "&lt;div&gt;Content&lt;/div&gt;“</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Next LT Pro"/>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venir Next LT Pro"/>
                <a:ea typeface="+mn-ea"/>
                <a:cs typeface="+mn-cs"/>
              </a:rPr>
              <a:t>Description</a:t>
            </a:r>
            <a:r>
              <a:rPr kumimoji="0" lang="en-US" sz="1800" b="0" i="0" u="none" strike="noStrike" kern="1200" cap="none" spc="0" normalizeH="0" baseline="0" noProof="0" dirty="0">
                <a:ln>
                  <a:noFill/>
                </a:ln>
                <a:solidFill>
                  <a:prstClr val="black"/>
                </a:solidFill>
                <a:effectLst/>
                <a:uLnTx/>
                <a:uFillTx/>
                <a:latin typeface="Avenir Next LT Pro"/>
                <a:ea typeface="+mn-ea"/>
                <a:cs typeface="+mn-cs"/>
              </a:rPr>
              <a:t>: Matches and captures HTML tags and their corresponding closing tags.</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venir Next LT Pro"/>
                <a:ea typeface="+mn-ea"/>
                <a:cs typeface="+mn-cs"/>
              </a:rPr>
              <a:t>These examples illustrate the versatility of regular expressions in tasks such as validation, data extraction, and pattern matching, combining various components and concepts.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Next LT Pro"/>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Next LT Pro"/>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Next LT Pro"/>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Next LT Pro"/>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944804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8E79-B25F-4FF4-A48C-6469C83C215C}"/>
              </a:ext>
            </a:extLst>
          </p:cNvPr>
          <p:cNvSpPr>
            <a:spLocks noGrp="1"/>
          </p:cNvSpPr>
          <p:nvPr>
            <p:ph type="title"/>
          </p:nvPr>
        </p:nvSpPr>
        <p:spPr>
          <a:xfrm>
            <a:off x="762000" y="2667000"/>
            <a:ext cx="10668000" cy="1524000"/>
          </a:xfrm>
        </p:spPr>
        <p:txBody>
          <a:bodyPr>
            <a:normAutofit/>
          </a:bodyPr>
          <a:lstStyle/>
          <a:p>
            <a:r>
              <a:rPr lang="en-US" sz="4800" b="0" i="0" dirty="0">
                <a:solidFill>
                  <a:srgbClr val="D1D5DB"/>
                </a:solidFill>
                <a:effectLst/>
                <a:latin typeface="Söhne"/>
              </a:rPr>
              <a:t>Software Applications That Demonstrate The Use Of Regular Expressions</a:t>
            </a:r>
            <a:endParaRPr lang="en-US" sz="4800" dirty="0"/>
          </a:p>
        </p:txBody>
      </p:sp>
    </p:spTree>
    <p:extLst>
      <p:ext uri="{BB962C8B-B14F-4D97-AF65-F5344CB8AC3E}">
        <p14:creationId xmlns:p14="http://schemas.microsoft.com/office/powerpoint/2010/main" val="1998220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44C5-9F20-4FC0-860E-5DF0AED7CAFA}"/>
              </a:ext>
            </a:extLst>
          </p:cNvPr>
          <p:cNvSpPr>
            <a:spLocks noGrp="1"/>
          </p:cNvSpPr>
          <p:nvPr>
            <p:ph type="title"/>
          </p:nvPr>
        </p:nvSpPr>
        <p:spPr/>
        <p:txBody>
          <a:bodyPr/>
          <a:lstStyle/>
          <a:p>
            <a:r>
              <a:rPr lang="en-US" dirty="0"/>
              <a:t>Text Editors and IDEs (Python code using re module):</a:t>
            </a:r>
          </a:p>
        </p:txBody>
      </p:sp>
      <p:sp>
        <p:nvSpPr>
          <p:cNvPr id="3" name="Content Placeholder 2">
            <a:extLst>
              <a:ext uri="{FF2B5EF4-FFF2-40B4-BE49-F238E27FC236}">
                <a16:creationId xmlns:a16="http://schemas.microsoft.com/office/drawing/2014/main" id="{655F484F-2667-4398-B338-0D35F61082BF}"/>
              </a:ext>
            </a:extLst>
          </p:cNvPr>
          <p:cNvSpPr>
            <a:spLocks noGrp="1"/>
          </p:cNvSpPr>
          <p:nvPr>
            <p:ph idx="1"/>
          </p:nvPr>
        </p:nvSpPr>
        <p:spPr>
          <a:solidFill>
            <a:schemeClr val="bg2">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lnSpcReduction="10000"/>
          </a:bodyPr>
          <a:lstStyle/>
          <a:p>
            <a:pPr algn="just"/>
            <a:r>
              <a:rPr lang="en-US" dirty="0"/>
              <a:t>import re</a:t>
            </a:r>
          </a:p>
          <a:p>
            <a:pPr algn="just"/>
            <a:endParaRPr lang="en-US" dirty="0"/>
          </a:p>
          <a:p>
            <a:pPr algn="just"/>
            <a:r>
              <a:rPr lang="en-US" dirty="0"/>
              <a:t>text = "Hello, World! This is a sample text."</a:t>
            </a:r>
          </a:p>
          <a:p>
            <a:pPr algn="just"/>
            <a:r>
              <a:rPr lang="en-US" dirty="0"/>
              <a:t>pattern = </a:t>
            </a:r>
            <a:r>
              <a:rPr lang="en-US" dirty="0" err="1"/>
              <a:t>r"sample</a:t>
            </a:r>
            <a:r>
              <a:rPr lang="en-US" dirty="0"/>
              <a:t> \w+"</a:t>
            </a:r>
          </a:p>
          <a:p>
            <a:pPr algn="just"/>
            <a:r>
              <a:rPr lang="en-US" dirty="0"/>
              <a:t>result = </a:t>
            </a:r>
            <a:r>
              <a:rPr lang="en-US" dirty="0" err="1"/>
              <a:t>re.search</a:t>
            </a:r>
            <a:r>
              <a:rPr lang="en-US" dirty="0"/>
              <a:t>(pattern, text)</a:t>
            </a:r>
          </a:p>
          <a:p>
            <a:pPr algn="just"/>
            <a:r>
              <a:rPr lang="en-US" dirty="0"/>
              <a:t>print(</a:t>
            </a:r>
            <a:r>
              <a:rPr lang="en-US" dirty="0" err="1"/>
              <a:t>result.group</a:t>
            </a:r>
            <a:r>
              <a:rPr lang="en-US" dirty="0"/>
              <a:t>())  # Matches "sample text"</a:t>
            </a:r>
          </a:p>
        </p:txBody>
      </p:sp>
    </p:spTree>
    <p:extLst>
      <p:ext uri="{BB962C8B-B14F-4D97-AF65-F5344CB8AC3E}">
        <p14:creationId xmlns:p14="http://schemas.microsoft.com/office/powerpoint/2010/main" val="3737345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44C5-9F20-4FC0-860E-5DF0AED7CAFA}"/>
              </a:ext>
            </a:extLst>
          </p:cNvPr>
          <p:cNvSpPr>
            <a:spLocks noGrp="1"/>
          </p:cNvSpPr>
          <p:nvPr>
            <p:ph type="title"/>
          </p:nvPr>
        </p:nvSpPr>
        <p:spPr/>
        <p:txBody>
          <a:bodyPr/>
          <a:lstStyle/>
          <a:p>
            <a:r>
              <a:rPr lang="en-US" dirty="0"/>
              <a:t>Programming Languages (JavaScript code):</a:t>
            </a:r>
          </a:p>
        </p:txBody>
      </p:sp>
      <p:sp>
        <p:nvSpPr>
          <p:cNvPr id="3" name="Content Placeholder 2">
            <a:extLst>
              <a:ext uri="{FF2B5EF4-FFF2-40B4-BE49-F238E27FC236}">
                <a16:creationId xmlns:a16="http://schemas.microsoft.com/office/drawing/2014/main" id="{655F484F-2667-4398-B338-0D35F61082BF}"/>
              </a:ext>
            </a:extLst>
          </p:cNvPr>
          <p:cNvSpPr>
            <a:spLocks noGrp="1"/>
          </p:cNvSpPr>
          <p:nvPr>
            <p:ph idx="1"/>
          </p:nvPr>
        </p:nvSpPr>
        <p:spPr>
          <a:solidFill>
            <a:schemeClr val="bg2">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pPr algn="just"/>
            <a:r>
              <a:rPr lang="en-US" dirty="0"/>
              <a:t>const text = "Email: john@example.com";</a:t>
            </a:r>
          </a:p>
          <a:p>
            <a:pPr algn="just"/>
            <a:r>
              <a:rPr lang="en-US" dirty="0"/>
              <a:t>const pattern = /\b[A-Za-z0-9._%+-]+@[A-Za-z0-9.-]+\.[</a:t>
            </a:r>
            <a:r>
              <a:rPr lang="en-US" dirty="0" err="1"/>
              <a:t>A-Z|a-z</a:t>
            </a:r>
            <a:r>
              <a:rPr lang="en-US" dirty="0"/>
              <a:t>]{2,7}\b/;</a:t>
            </a:r>
          </a:p>
          <a:p>
            <a:pPr algn="just"/>
            <a:r>
              <a:rPr lang="en-US" dirty="0"/>
              <a:t>const match = </a:t>
            </a:r>
            <a:r>
              <a:rPr lang="en-US" dirty="0" err="1"/>
              <a:t>text.match</a:t>
            </a:r>
            <a:r>
              <a:rPr lang="en-US" dirty="0"/>
              <a:t>(pattern);</a:t>
            </a:r>
          </a:p>
          <a:p>
            <a:pPr algn="just"/>
            <a:r>
              <a:rPr lang="en-US" dirty="0"/>
              <a:t>console.log(match[0]);  // Matches "john@example.com"</a:t>
            </a:r>
          </a:p>
        </p:txBody>
      </p:sp>
    </p:spTree>
    <p:extLst>
      <p:ext uri="{BB962C8B-B14F-4D97-AF65-F5344CB8AC3E}">
        <p14:creationId xmlns:p14="http://schemas.microsoft.com/office/powerpoint/2010/main" val="3639159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44C5-9F20-4FC0-860E-5DF0AED7CAFA}"/>
              </a:ext>
            </a:extLst>
          </p:cNvPr>
          <p:cNvSpPr>
            <a:spLocks noGrp="1"/>
          </p:cNvSpPr>
          <p:nvPr>
            <p:ph type="title"/>
          </p:nvPr>
        </p:nvSpPr>
        <p:spPr/>
        <p:txBody>
          <a:bodyPr/>
          <a:lstStyle/>
          <a:p>
            <a:r>
              <a:rPr lang="en-US" i="0" dirty="0">
                <a:effectLst/>
                <a:latin typeface="Söhne"/>
              </a:rPr>
              <a:t>Database Management</a:t>
            </a:r>
            <a:r>
              <a:rPr lang="en-US" i="0" dirty="0">
                <a:solidFill>
                  <a:srgbClr val="D1D5DB"/>
                </a:solidFill>
                <a:effectLst/>
                <a:latin typeface="Söhne"/>
              </a:rPr>
              <a:t> (SQL query):</a:t>
            </a:r>
            <a:endParaRPr lang="en-US" dirty="0"/>
          </a:p>
        </p:txBody>
      </p:sp>
      <p:sp>
        <p:nvSpPr>
          <p:cNvPr id="3" name="Content Placeholder 2">
            <a:extLst>
              <a:ext uri="{FF2B5EF4-FFF2-40B4-BE49-F238E27FC236}">
                <a16:creationId xmlns:a16="http://schemas.microsoft.com/office/drawing/2014/main" id="{655F484F-2667-4398-B338-0D35F61082BF}"/>
              </a:ext>
            </a:extLst>
          </p:cNvPr>
          <p:cNvSpPr>
            <a:spLocks noGrp="1"/>
          </p:cNvSpPr>
          <p:nvPr>
            <p:ph idx="1"/>
          </p:nvPr>
        </p:nvSpPr>
        <p:spPr>
          <a:xfrm>
            <a:off x="762000" y="2926080"/>
            <a:ext cx="10668000" cy="1645921"/>
          </a:xfrm>
          <a:solidFill>
            <a:schemeClr val="bg2">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pPr algn="just"/>
            <a:r>
              <a:rPr lang="en-US" dirty="0"/>
              <a:t>SELECT * FROM users WHERE email REGEXP '^[A-Za-z0-9._%+-]+@[A-Za-z0-9.-]+\.[A-Za-z]{2,4}$';</a:t>
            </a:r>
          </a:p>
        </p:txBody>
      </p:sp>
    </p:spTree>
    <p:extLst>
      <p:ext uri="{BB962C8B-B14F-4D97-AF65-F5344CB8AC3E}">
        <p14:creationId xmlns:p14="http://schemas.microsoft.com/office/powerpoint/2010/main" val="54289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IN" dirty="0"/>
              <a:t>Overview</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algn="just"/>
            <a:r>
              <a:rPr lang="en-US" dirty="0"/>
              <a:t>Comprehend grammar productions and regular expression operators.</a:t>
            </a:r>
          </a:p>
          <a:p>
            <a:pPr algn="just"/>
            <a:r>
              <a:rPr lang="en-US" dirty="0"/>
              <a:t>Evaluate if a given grammar or regular expression matches a character sequence.</a:t>
            </a:r>
          </a:p>
          <a:p>
            <a:pPr algn="just"/>
            <a:r>
              <a:rPr lang="en-US" dirty="0"/>
              <a:t>Create grammar or regular expressions to match character sequences and parse them into structured data.</a:t>
            </a:r>
          </a:p>
        </p:txBody>
      </p:sp>
    </p:spTree>
    <p:extLst>
      <p:ext uri="{BB962C8B-B14F-4D97-AF65-F5344CB8AC3E}">
        <p14:creationId xmlns:p14="http://schemas.microsoft.com/office/powerpoint/2010/main" val="2244029322"/>
      </p:ext>
    </p:extLst>
  </p:cSld>
  <p:clrMapOvr>
    <a:masterClrMapping/>
  </p:clrMapOvr>
  <mc:AlternateContent xmlns:mc="http://schemas.openxmlformats.org/markup-compatibility/2006" xmlns:p14="http://schemas.microsoft.com/office/powerpoint/2010/main">
    <mc:Choice Requires="p14">
      <p:transition spd="slow" p14:dur="2000" advTm="17107"/>
    </mc:Choice>
    <mc:Fallback xmlns="">
      <p:transition spd="slow" advTm="1710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44C5-9F20-4FC0-860E-5DF0AED7CAFA}"/>
              </a:ext>
            </a:extLst>
          </p:cNvPr>
          <p:cNvSpPr>
            <a:spLocks noGrp="1"/>
          </p:cNvSpPr>
          <p:nvPr>
            <p:ph type="title"/>
          </p:nvPr>
        </p:nvSpPr>
        <p:spPr/>
        <p:txBody>
          <a:bodyPr/>
          <a:lstStyle/>
          <a:p>
            <a:r>
              <a:rPr lang="en-US" i="0" dirty="0">
                <a:effectLst/>
                <a:latin typeface="Söhne"/>
              </a:rPr>
              <a:t>Web Development</a:t>
            </a:r>
            <a:r>
              <a:rPr lang="en-US" i="0" dirty="0">
                <a:solidFill>
                  <a:srgbClr val="D1D5DB"/>
                </a:solidFill>
                <a:effectLst/>
                <a:latin typeface="Söhne"/>
              </a:rPr>
              <a:t> (Python code using Django):</a:t>
            </a:r>
            <a:endParaRPr lang="en-US" dirty="0"/>
          </a:p>
        </p:txBody>
      </p:sp>
      <p:sp>
        <p:nvSpPr>
          <p:cNvPr id="3" name="Content Placeholder 2">
            <a:extLst>
              <a:ext uri="{FF2B5EF4-FFF2-40B4-BE49-F238E27FC236}">
                <a16:creationId xmlns:a16="http://schemas.microsoft.com/office/drawing/2014/main" id="{655F484F-2667-4398-B338-0D35F61082BF}"/>
              </a:ext>
            </a:extLst>
          </p:cNvPr>
          <p:cNvSpPr>
            <a:spLocks noGrp="1"/>
          </p:cNvSpPr>
          <p:nvPr>
            <p:ph idx="1"/>
          </p:nvPr>
        </p:nvSpPr>
        <p:spPr>
          <a:solidFill>
            <a:schemeClr val="bg2">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lnSpcReduction="10000"/>
          </a:bodyPr>
          <a:lstStyle/>
          <a:p>
            <a:pPr algn="just"/>
            <a:r>
              <a:rPr lang="en-US" dirty="0"/>
              <a:t>import re</a:t>
            </a:r>
          </a:p>
          <a:p>
            <a:pPr algn="just"/>
            <a:endParaRPr lang="en-US" dirty="0"/>
          </a:p>
          <a:p>
            <a:pPr algn="just"/>
            <a:r>
              <a:rPr lang="en-US" dirty="0" err="1"/>
              <a:t>url</a:t>
            </a:r>
            <a:r>
              <a:rPr lang="en-US" dirty="0"/>
              <a:t> = "https://www.example.com/page/123"</a:t>
            </a:r>
          </a:p>
          <a:p>
            <a:pPr algn="just"/>
            <a:r>
              <a:rPr lang="en-US" dirty="0"/>
              <a:t>pattern = r"/page/(\d+)"</a:t>
            </a:r>
          </a:p>
          <a:p>
            <a:pPr algn="just"/>
            <a:r>
              <a:rPr lang="en-US" dirty="0"/>
              <a:t>match = </a:t>
            </a:r>
            <a:r>
              <a:rPr lang="en-US" dirty="0" err="1"/>
              <a:t>re.search</a:t>
            </a:r>
            <a:r>
              <a:rPr lang="en-US" dirty="0"/>
              <a:t>(pattern, </a:t>
            </a:r>
            <a:r>
              <a:rPr lang="en-US" dirty="0" err="1"/>
              <a:t>url</a:t>
            </a:r>
            <a:r>
              <a:rPr lang="en-US" dirty="0"/>
              <a:t>)</a:t>
            </a:r>
          </a:p>
          <a:p>
            <a:pPr algn="just"/>
            <a:r>
              <a:rPr lang="en-US" dirty="0" err="1"/>
              <a:t>page_number</a:t>
            </a:r>
            <a:r>
              <a:rPr lang="en-US" dirty="0"/>
              <a:t> = </a:t>
            </a:r>
            <a:r>
              <a:rPr lang="en-US" dirty="0" err="1"/>
              <a:t>match.group</a:t>
            </a:r>
            <a:r>
              <a:rPr lang="en-US" dirty="0"/>
              <a:t>(1)  # Extracts "123"</a:t>
            </a:r>
          </a:p>
        </p:txBody>
      </p:sp>
    </p:spTree>
    <p:extLst>
      <p:ext uri="{BB962C8B-B14F-4D97-AF65-F5344CB8AC3E}">
        <p14:creationId xmlns:p14="http://schemas.microsoft.com/office/powerpoint/2010/main" val="629794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44C5-9F20-4FC0-860E-5DF0AED7CAFA}"/>
              </a:ext>
            </a:extLst>
          </p:cNvPr>
          <p:cNvSpPr>
            <a:spLocks noGrp="1"/>
          </p:cNvSpPr>
          <p:nvPr>
            <p:ph type="title"/>
          </p:nvPr>
        </p:nvSpPr>
        <p:spPr/>
        <p:txBody>
          <a:bodyPr/>
          <a:lstStyle/>
          <a:p>
            <a:pPr algn="just"/>
            <a:r>
              <a:rPr lang="en-US" i="0" dirty="0">
                <a:effectLst/>
                <a:latin typeface="Söhne"/>
              </a:rPr>
              <a:t>Data Science and Analytics</a:t>
            </a:r>
            <a:r>
              <a:rPr lang="en-US" i="0" dirty="0">
                <a:solidFill>
                  <a:srgbClr val="D1D5DB"/>
                </a:solidFill>
                <a:effectLst/>
                <a:latin typeface="Söhne"/>
              </a:rPr>
              <a:t> (Python code using Pandas):</a:t>
            </a:r>
            <a:endParaRPr lang="en-US" dirty="0"/>
          </a:p>
        </p:txBody>
      </p:sp>
      <p:sp>
        <p:nvSpPr>
          <p:cNvPr id="3" name="Content Placeholder 2">
            <a:extLst>
              <a:ext uri="{FF2B5EF4-FFF2-40B4-BE49-F238E27FC236}">
                <a16:creationId xmlns:a16="http://schemas.microsoft.com/office/drawing/2014/main" id="{655F484F-2667-4398-B338-0D35F61082BF}"/>
              </a:ext>
            </a:extLst>
          </p:cNvPr>
          <p:cNvSpPr>
            <a:spLocks noGrp="1"/>
          </p:cNvSpPr>
          <p:nvPr>
            <p:ph idx="1"/>
          </p:nvPr>
        </p:nvSpPr>
        <p:spPr>
          <a:solidFill>
            <a:schemeClr val="bg2">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pPr algn="just"/>
            <a:r>
              <a:rPr lang="en-US" dirty="0"/>
              <a:t>import pandas as pd</a:t>
            </a:r>
          </a:p>
          <a:p>
            <a:pPr algn="just"/>
            <a:endParaRPr lang="en-US" dirty="0"/>
          </a:p>
          <a:p>
            <a:pPr algn="just"/>
            <a:r>
              <a:rPr lang="en-US" dirty="0"/>
              <a:t>data = </a:t>
            </a:r>
            <a:r>
              <a:rPr lang="en-US" dirty="0" err="1"/>
              <a:t>pd.DataFrame</a:t>
            </a:r>
            <a:r>
              <a:rPr lang="en-US" dirty="0"/>
              <a:t>({'text': ['apple123', 'banana456', 'cherry789']})</a:t>
            </a:r>
          </a:p>
          <a:p>
            <a:pPr algn="just"/>
            <a:r>
              <a:rPr lang="en-US" dirty="0"/>
              <a:t>pattern = r'(\D+)(\d+)'</a:t>
            </a:r>
          </a:p>
          <a:p>
            <a:pPr algn="just"/>
            <a:r>
              <a:rPr lang="en-US" dirty="0"/>
              <a:t>data[['fruit', 'number']] = data['text'].</a:t>
            </a:r>
            <a:r>
              <a:rPr lang="en-US" dirty="0" err="1"/>
              <a:t>str.extract</a:t>
            </a:r>
            <a:r>
              <a:rPr lang="en-US" dirty="0"/>
              <a:t>(pattern)</a:t>
            </a:r>
          </a:p>
        </p:txBody>
      </p:sp>
    </p:spTree>
    <p:extLst>
      <p:ext uri="{BB962C8B-B14F-4D97-AF65-F5344CB8AC3E}">
        <p14:creationId xmlns:p14="http://schemas.microsoft.com/office/powerpoint/2010/main" val="1151817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44C5-9F20-4FC0-860E-5DF0AED7CAFA}"/>
              </a:ext>
            </a:extLst>
          </p:cNvPr>
          <p:cNvSpPr>
            <a:spLocks noGrp="1"/>
          </p:cNvSpPr>
          <p:nvPr>
            <p:ph type="title"/>
          </p:nvPr>
        </p:nvSpPr>
        <p:spPr/>
        <p:txBody>
          <a:bodyPr/>
          <a:lstStyle/>
          <a:p>
            <a:r>
              <a:rPr lang="en-US" i="0" dirty="0">
                <a:effectLst/>
                <a:latin typeface="Söhne"/>
              </a:rPr>
              <a:t>Network Security</a:t>
            </a:r>
            <a:r>
              <a:rPr lang="en-US" i="0" dirty="0">
                <a:solidFill>
                  <a:srgbClr val="D1D5DB"/>
                </a:solidFill>
                <a:effectLst/>
                <a:latin typeface="Söhne"/>
              </a:rPr>
              <a:t> (Python code using </a:t>
            </a:r>
            <a:r>
              <a:rPr lang="en-US" i="0" dirty="0" err="1">
                <a:solidFill>
                  <a:srgbClr val="D1D5DB"/>
                </a:solidFill>
                <a:effectLst/>
                <a:latin typeface="Söhne"/>
              </a:rPr>
              <a:t>Scapy</a:t>
            </a:r>
            <a:r>
              <a:rPr lang="en-US" i="0" dirty="0">
                <a:solidFill>
                  <a:srgbClr val="D1D5DB"/>
                </a:solidFill>
                <a:effectLst/>
                <a:latin typeface="Söhne"/>
              </a:rPr>
              <a:t> for packet analysis):</a:t>
            </a:r>
            <a:endParaRPr lang="en-US" dirty="0"/>
          </a:p>
        </p:txBody>
      </p:sp>
      <p:sp>
        <p:nvSpPr>
          <p:cNvPr id="3" name="Content Placeholder 2">
            <a:extLst>
              <a:ext uri="{FF2B5EF4-FFF2-40B4-BE49-F238E27FC236}">
                <a16:creationId xmlns:a16="http://schemas.microsoft.com/office/drawing/2014/main" id="{655F484F-2667-4398-B338-0D35F61082BF}"/>
              </a:ext>
            </a:extLst>
          </p:cNvPr>
          <p:cNvSpPr>
            <a:spLocks noGrp="1"/>
          </p:cNvSpPr>
          <p:nvPr>
            <p:ph idx="1"/>
          </p:nvPr>
        </p:nvSpPr>
        <p:spPr>
          <a:xfrm>
            <a:off x="762000" y="2286000"/>
            <a:ext cx="10668000" cy="4069080"/>
          </a:xfrm>
          <a:solidFill>
            <a:schemeClr val="bg2">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pPr algn="just"/>
            <a:r>
              <a:rPr lang="en-US" dirty="0"/>
              <a:t>from </a:t>
            </a:r>
            <a:r>
              <a:rPr lang="en-US" dirty="0" err="1"/>
              <a:t>scapy.all</a:t>
            </a:r>
            <a:r>
              <a:rPr lang="en-US" dirty="0"/>
              <a:t> import *</a:t>
            </a:r>
          </a:p>
          <a:p>
            <a:pPr algn="just"/>
            <a:r>
              <a:rPr lang="en-US" dirty="0"/>
              <a:t>packets = </a:t>
            </a:r>
            <a:r>
              <a:rPr lang="en-US" dirty="0" err="1"/>
              <a:t>rdpcap</a:t>
            </a:r>
            <a:r>
              <a:rPr lang="en-US" dirty="0"/>
              <a:t>('</a:t>
            </a:r>
            <a:r>
              <a:rPr lang="en-US" dirty="0" err="1"/>
              <a:t>network_traffic.pcap</a:t>
            </a:r>
            <a:r>
              <a:rPr lang="en-US" dirty="0"/>
              <a:t>')</a:t>
            </a:r>
          </a:p>
          <a:p>
            <a:pPr algn="just"/>
            <a:r>
              <a:rPr lang="en-US" dirty="0"/>
              <a:t>pattern = </a:t>
            </a:r>
            <a:r>
              <a:rPr lang="en-US" dirty="0" err="1"/>
              <a:t>r"user</a:t>
            </a:r>
            <a:r>
              <a:rPr lang="en-US" dirty="0"/>
              <a:t>=([\w\d]+)&amp;password=([\w\d]+)"</a:t>
            </a:r>
          </a:p>
          <a:p>
            <a:pPr algn="just"/>
            <a:r>
              <a:rPr lang="en-US" dirty="0"/>
              <a:t>for packet in packets:</a:t>
            </a:r>
          </a:p>
          <a:p>
            <a:pPr algn="just"/>
            <a:r>
              <a:rPr lang="en-US" dirty="0"/>
              <a:t>    if 'HTTP' in packet and 'POST' in packet:</a:t>
            </a:r>
          </a:p>
          <a:p>
            <a:pPr algn="just"/>
            <a:r>
              <a:rPr lang="en-US" dirty="0"/>
              <a:t>        match = </a:t>
            </a:r>
            <a:r>
              <a:rPr lang="en-US" dirty="0" err="1"/>
              <a:t>re.search</a:t>
            </a:r>
            <a:r>
              <a:rPr lang="en-US" dirty="0"/>
              <a:t>(pattern, str(packet['HTTP']['Raw']))</a:t>
            </a:r>
          </a:p>
          <a:p>
            <a:pPr algn="just"/>
            <a:r>
              <a:rPr lang="en-US" dirty="0"/>
              <a:t>        if match:</a:t>
            </a:r>
          </a:p>
          <a:p>
            <a:pPr algn="just"/>
            <a:r>
              <a:rPr lang="en-US" dirty="0"/>
              <a:t>            print("Username:", </a:t>
            </a:r>
            <a:r>
              <a:rPr lang="en-US" dirty="0" err="1"/>
              <a:t>match.group</a:t>
            </a:r>
            <a:r>
              <a:rPr lang="en-US" dirty="0"/>
              <a:t>(1))</a:t>
            </a:r>
          </a:p>
          <a:p>
            <a:pPr algn="just"/>
            <a:r>
              <a:rPr lang="en-US" dirty="0"/>
              <a:t>            print("Password:", </a:t>
            </a:r>
            <a:r>
              <a:rPr lang="en-US" dirty="0" err="1"/>
              <a:t>match.group</a:t>
            </a:r>
            <a:r>
              <a:rPr lang="en-US" dirty="0"/>
              <a:t>(2))</a:t>
            </a:r>
          </a:p>
        </p:txBody>
      </p:sp>
    </p:spTree>
    <p:extLst>
      <p:ext uri="{BB962C8B-B14F-4D97-AF65-F5344CB8AC3E}">
        <p14:creationId xmlns:p14="http://schemas.microsoft.com/office/powerpoint/2010/main" val="391200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44C5-9F20-4FC0-860E-5DF0AED7CAFA}"/>
              </a:ext>
            </a:extLst>
          </p:cNvPr>
          <p:cNvSpPr>
            <a:spLocks noGrp="1"/>
          </p:cNvSpPr>
          <p:nvPr>
            <p:ph type="title"/>
          </p:nvPr>
        </p:nvSpPr>
        <p:spPr/>
        <p:txBody>
          <a:bodyPr/>
          <a:lstStyle/>
          <a:p>
            <a:r>
              <a:rPr lang="en-US" dirty="0"/>
              <a:t>Command-Line Tools (Bash script):</a:t>
            </a:r>
          </a:p>
        </p:txBody>
      </p:sp>
      <p:sp>
        <p:nvSpPr>
          <p:cNvPr id="3" name="Content Placeholder 2">
            <a:extLst>
              <a:ext uri="{FF2B5EF4-FFF2-40B4-BE49-F238E27FC236}">
                <a16:creationId xmlns:a16="http://schemas.microsoft.com/office/drawing/2014/main" id="{655F484F-2667-4398-B338-0D35F61082BF}"/>
              </a:ext>
            </a:extLst>
          </p:cNvPr>
          <p:cNvSpPr>
            <a:spLocks noGrp="1"/>
          </p:cNvSpPr>
          <p:nvPr>
            <p:ph idx="1"/>
          </p:nvPr>
        </p:nvSpPr>
        <p:spPr>
          <a:solidFill>
            <a:schemeClr val="bg2">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pPr algn="just"/>
            <a:r>
              <a:rPr lang="en-US" dirty="0"/>
              <a:t># Extract email addresses from a file</a:t>
            </a:r>
          </a:p>
          <a:p>
            <a:pPr algn="just"/>
            <a:r>
              <a:rPr lang="en-US" dirty="0"/>
              <a:t>cat input.txt | grep -</a:t>
            </a:r>
            <a:r>
              <a:rPr lang="en-US" dirty="0" err="1"/>
              <a:t>oE</a:t>
            </a:r>
            <a:r>
              <a:rPr lang="en-US" dirty="0"/>
              <a:t> "\b[A-Za-z0-9._%+-]+@[A-Za-z0-9.-]+\.[A-Za-z]{2,7}\b"</a:t>
            </a:r>
          </a:p>
        </p:txBody>
      </p:sp>
    </p:spTree>
    <p:extLst>
      <p:ext uri="{BB962C8B-B14F-4D97-AF65-F5344CB8AC3E}">
        <p14:creationId xmlns:p14="http://schemas.microsoft.com/office/powerpoint/2010/main" val="133336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44C5-9F20-4FC0-860E-5DF0AED7CAFA}"/>
              </a:ext>
            </a:extLst>
          </p:cNvPr>
          <p:cNvSpPr>
            <a:spLocks noGrp="1"/>
          </p:cNvSpPr>
          <p:nvPr>
            <p:ph type="title"/>
          </p:nvPr>
        </p:nvSpPr>
        <p:spPr/>
        <p:txBody>
          <a:bodyPr/>
          <a:lstStyle/>
          <a:p>
            <a:pPr algn="just"/>
            <a:r>
              <a:rPr lang="en-US" i="0" dirty="0">
                <a:effectLst/>
                <a:latin typeface="Söhne"/>
              </a:rPr>
              <a:t>Text Processing Software (Python code using Tesseract OCR)</a:t>
            </a:r>
            <a:endParaRPr lang="en-US" dirty="0"/>
          </a:p>
        </p:txBody>
      </p:sp>
      <p:sp>
        <p:nvSpPr>
          <p:cNvPr id="3" name="Content Placeholder 2">
            <a:extLst>
              <a:ext uri="{FF2B5EF4-FFF2-40B4-BE49-F238E27FC236}">
                <a16:creationId xmlns:a16="http://schemas.microsoft.com/office/drawing/2014/main" id="{655F484F-2667-4398-B338-0D35F61082BF}"/>
              </a:ext>
            </a:extLst>
          </p:cNvPr>
          <p:cNvSpPr>
            <a:spLocks noGrp="1"/>
          </p:cNvSpPr>
          <p:nvPr>
            <p:ph idx="1"/>
          </p:nvPr>
        </p:nvSpPr>
        <p:spPr>
          <a:solidFill>
            <a:schemeClr val="bg2">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pPr algn="just"/>
            <a:r>
              <a:rPr lang="en-US" dirty="0"/>
              <a:t>from PIL import Image</a:t>
            </a:r>
          </a:p>
          <a:p>
            <a:pPr algn="just"/>
            <a:r>
              <a:rPr lang="en-US" dirty="0"/>
              <a:t>import </a:t>
            </a:r>
            <a:r>
              <a:rPr lang="en-US" dirty="0" err="1"/>
              <a:t>pytesseract</a:t>
            </a:r>
            <a:endParaRPr lang="en-US" dirty="0"/>
          </a:p>
          <a:p>
            <a:pPr algn="just"/>
            <a:endParaRPr lang="en-US" dirty="0"/>
          </a:p>
          <a:p>
            <a:pPr algn="just"/>
            <a:r>
              <a:rPr lang="en-US" dirty="0"/>
              <a:t>image = </a:t>
            </a:r>
            <a:r>
              <a:rPr lang="en-US" dirty="0" err="1"/>
              <a:t>Image.open</a:t>
            </a:r>
            <a:r>
              <a:rPr lang="en-US" dirty="0"/>
              <a:t>('sample.png')</a:t>
            </a:r>
          </a:p>
          <a:p>
            <a:pPr algn="just"/>
            <a:r>
              <a:rPr lang="en-US" dirty="0"/>
              <a:t>text = </a:t>
            </a:r>
            <a:r>
              <a:rPr lang="en-US" dirty="0" err="1"/>
              <a:t>pytesseract.image_to_string</a:t>
            </a:r>
            <a:r>
              <a:rPr lang="en-US" dirty="0"/>
              <a:t>(image)</a:t>
            </a:r>
          </a:p>
        </p:txBody>
      </p:sp>
    </p:spTree>
    <p:extLst>
      <p:ext uri="{BB962C8B-B14F-4D97-AF65-F5344CB8AC3E}">
        <p14:creationId xmlns:p14="http://schemas.microsoft.com/office/powerpoint/2010/main" val="3244578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44C5-9F20-4FC0-860E-5DF0AED7CAFA}"/>
              </a:ext>
            </a:extLst>
          </p:cNvPr>
          <p:cNvSpPr>
            <a:spLocks noGrp="1"/>
          </p:cNvSpPr>
          <p:nvPr>
            <p:ph type="title"/>
          </p:nvPr>
        </p:nvSpPr>
        <p:spPr/>
        <p:txBody>
          <a:bodyPr/>
          <a:lstStyle/>
          <a:p>
            <a:r>
              <a:rPr lang="en-US" i="0" dirty="0">
                <a:effectLst/>
                <a:latin typeface="Söhne"/>
              </a:rPr>
              <a:t>Content Management Systems (CMS) (WordPress URL rewriting):</a:t>
            </a:r>
            <a:endParaRPr lang="en-US" dirty="0"/>
          </a:p>
        </p:txBody>
      </p:sp>
      <p:sp>
        <p:nvSpPr>
          <p:cNvPr id="3" name="Content Placeholder 2">
            <a:extLst>
              <a:ext uri="{FF2B5EF4-FFF2-40B4-BE49-F238E27FC236}">
                <a16:creationId xmlns:a16="http://schemas.microsoft.com/office/drawing/2014/main" id="{655F484F-2667-4398-B338-0D35F61082BF}"/>
              </a:ext>
            </a:extLst>
          </p:cNvPr>
          <p:cNvSpPr>
            <a:spLocks noGrp="1"/>
          </p:cNvSpPr>
          <p:nvPr>
            <p:ph idx="1"/>
          </p:nvPr>
        </p:nvSpPr>
        <p:spPr>
          <a:xfrm>
            <a:off x="762000" y="2286000"/>
            <a:ext cx="10668000" cy="4069080"/>
          </a:xfrm>
          <a:solidFill>
            <a:schemeClr val="bg2">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pPr algn="just"/>
            <a:r>
              <a:rPr lang="en-US" dirty="0" err="1"/>
              <a:t>RewriteEngine</a:t>
            </a:r>
            <a:r>
              <a:rPr lang="en-US" dirty="0"/>
              <a:t> On</a:t>
            </a:r>
          </a:p>
          <a:p>
            <a:pPr algn="just"/>
            <a:r>
              <a:rPr lang="en-US" dirty="0" err="1"/>
              <a:t>RewriteRule</a:t>
            </a:r>
            <a:r>
              <a:rPr lang="en-US" dirty="0"/>
              <a:t> ^news/([0-9]+)/?$ </a:t>
            </a:r>
            <a:r>
              <a:rPr lang="en-US" dirty="0" err="1"/>
              <a:t>index.php?news_id</a:t>
            </a:r>
            <a:r>
              <a:rPr lang="en-US" dirty="0"/>
              <a:t>=$1 [L]</a:t>
            </a:r>
          </a:p>
        </p:txBody>
      </p:sp>
    </p:spTree>
    <p:extLst>
      <p:ext uri="{BB962C8B-B14F-4D97-AF65-F5344CB8AC3E}">
        <p14:creationId xmlns:p14="http://schemas.microsoft.com/office/powerpoint/2010/main" val="36840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44C5-9F20-4FC0-860E-5DF0AED7CAFA}"/>
              </a:ext>
            </a:extLst>
          </p:cNvPr>
          <p:cNvSpPr>
            <a:spLocks noGrp="1"/>
          </p:cNvSpPr>
          <p:nvPr>
            <p:ph type="title"/>
          </p:nvPr>
        </p:nvSpPr>
        <p:spPr/>
        <p:txBody>
          <a:bodyPr/>
          <a:lstStyle/>
          <a:p>
            <a:r>
              <a:rPr lang="en-US" dirty="0"/>
              <a:t>Search Engines (Python code for search query parsing):</a:t>
            </a:r>
          </a:p>
        </p:txBody>
      </p:sp>
      <p:sp>
        <p:nvSpPr>
          <p:cNvPr id="3" name="Content Placeholder 2">
            <a:extLst>
              <a:ext uri="{FF2B5EF4-FFF2-40B4-BE49-F238E27FC236}">
                <a16:creationId xmlns:a16="http://schemas.microsoft.com/office/drawing/2014/main" id="{655F484F-2667-4398-B338-0D35F61082BF}"/>
              </a:ext>
            </a:extLst>
          </p:cNvPr>
          <p:cNvSpPr>
            <a:spLocks noGrp="1"/>
          </p:cNvSpPr>
          <p:nvPr>
            <p:ph idx="1"/>
          </p:nvPr>
        </p:nvSpPr>
        <p:spPr>
          <a:solidFill>
            <a:schemeClr val="bg2">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pPr algn="just"/>
            <a:r>
              <a:rPr lang="en-US" dirty="0"/>
              <a:t>import re</a:t>
            </a:r>
          </a:p>
          <a:p>
            <a:pPr algn="just"/>
            <a:endParaRPr lang="en-US" dirty="0"/>
          </a:p>
          <a:p>
            <a:pPr algn="just"/>
            <a:r>
              <a:rPr lang="en-US" dirty="0"/>
              <a:t>query = "apple OR banana NOT cherry"</a:t>
            </a:r>
          </a:p>
          <a:p>
            <a:pPr algn="just"/>
            <a:r>
              <a:rPr lang="en-US" dirty="0"/>
              <a:t>pattern = r"(\w+)|([AND|OR|NOT]+)"</a:t>
            </a:r>
          </a:p>
          <a:p>
            <a:pPr algn="just"/>
            <a:r>
              <a:rPr lang="en-US" dirty="0"/>
              <a:t>tokens = </a:t>
            </a:r>
            <a:r>
              <a:rPr lang="en-US" dirty="0" err="1"/>
              <a:t>re.findall</a:t>
            </a:r>
            <a:r>
              <a:rPr lang="en-US" dirty="0"/>
              <a:t>(pattern, query)</a:t>
            </a:r>
          </a:p>
        </p:txBody>
      </p:sp>
    </p:spTree>
    <p:extLst>
      <p:ext uri="{BB962C8B-B14F-4D97-AF65-F5344CB8AC3E}">
        <p14:creationId xmlns:p14="http://schemas.microsoft.com/office/powerpoint/2010/main" val="278531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اچ تی ام ال (HTML) یک زبان برنامه نویسی DSLـه Declarative است - ویرگول">
            <a:extLst>
              <a:ext uri="{FF2B5EF4-FFF2-40B4-BE49-F238E27FC236}">
                <a16:creationId xmlns:a16="http://schemas.microsoft.com/office/drawing/2014/main" id="{A2901862-5950-66C3-5218-9936225CA2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89600" y="3429000"/>
            <a:ext cx="5675722" cy="28618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Four Stages Of Compilation | What, Phases, Order">
            <a:extLst>
              <a:ext uri="{FF2B5EF4-FFF2-40B4-BE49-F238E27FC236}">
                <a16:creationId xmlns:a16="http://schemas.microsoft.com/office/drawing/2014/main" id="{DA79F8E8-CAD5-DB11-98FD-2FA8F710E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2721377"/>
            <a:ext cx="4502150" cy="400191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02CAFC29-5590-DBFF-8EF2-20107893BBF8}"/>
              </a:ext>
            </a:extLst>
          </p:cNvPr>
          <p:cNvSpPr>
            <a:spLocks noGrp="1"/>
          </p:cNvSpPr>
          <p:nvPr>
            <p:ph type="title"/>
          </p:nvPr>
        </p:nvSpPr>
        <p:spPr>
          <a:xfrm>
            <a:off x="355600" y="625247"/>
            <a:ext cx="10668000" cy="1524000"/>
          </a:xfrm>
        </p:spPr>
        <p:txBody>
          <a:bodyPr/>
          <a:lstStyle/>
          <a:p>
            <a:r>
              <a:rPr lang="en-US" dirty="0"/>
              <a:t>Compilation</a:t>
            </a:r>
          </a:p>
        </p:txBody>
      </p:sp>
      <p:sp>
        <p:nvSpPr>
          <p:cNvPr id="6" name="TextBox 5">
            <a:extLst>
              <a:ext uri="{FF2B5EF4-FFF2-40B4-BE49-F238E27FC236}">
                <a16:creationId xmlns:a16="http://schemas.microsoft.com/office/drawing/2014/main" id="{A1F948B0-298C-186D-B75E-D5CC4C20A7BC}"/>
              </a:ext>
            </a:extLst>
          </p:cNvPr>
          <p:cNvSpPr txBox="1"/>
          <p:nvPr/>
        </p:nvSpPr>
        <p:spPr>
          <a:xfrm>
            <a:off x="484188" y="1668047"/>
            <a:ext cx="11009722" cy="923330"/>
          </a:xfrm>
          <a:prstGeom prst="rect">
            <a:avLst/>
          </a:prstGeom>
          <a:noFill/>
        </p:spPr>
        <p:txBody>
          <a:bodyPr wrap="square">
            <a:spAutoFit/>
          </a:bodyPr>
          <a:lstStyle/>
          <a:p>
            <a:r>
              <a:rPr lang="en-US" b="0" i="0" dirty="0">
                <a:effectLst/>
                <a:latin typeface="Source Sans Pro" panose="020B0503030403020204" pitchFamily="34" charset="0"/>
              </a:rPr>
              <a:t>Compilation is the way toward changing over source code into object code. This is finished with the assistance of the compiler. The compiler checks the source code for linguistic or basic mistakes, and if there are no blunders in the source code, it creates the objective code.</a:t>
            </a:r>
            <a:endParaRPr lang="en-US" dirty="0"/>
          </a:p>
        </p:txBody>
      </p:sp>
    </p:spTree>
    <p:extLst>
      <p:ext uri="{BB962C8B-B14F-4D97-AF65-F5344CB8AC3E}">
        <p14:creationId xmlns:p14="http://schemas.microsoft.com/office/powerpoint/2010/main" val="3203176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8EE3-F17F-D4B1-2867-6B16FA77AFD1}"/>
              </a:ext>
            </a:extLst>
          </p:cNvPr>
          <p:cNvSpPr>
            <a:spLocks noGrp="1"/>
          </p:cNvSpPr>
          <p:nvPr>
            <p:ph type="title"/>
          </p:nvPr>
        </p:nvSpPr>
        <p:spPr>
          <a:xfrm>
            <a:off x="762000" y="189982"/>
            <a:ext cx="10668000" cy="1524000"/>
          </a:xfrm>
        </p:spPr>
        <p:txBody>
          <a:bodyPr/>
          <a:lstStyle/>
          <a:p>
            <a:r>
              <a:rPr lang="en-US" dirty="0"/>
              <a:t>Process</a:t>
            </a:r>
          </a:p>
        </p:txBody>
      </p:sp>
      <p:pic>
        <p:nvPicPr>
          <p:cNvPr id="1026" name="Picture 2" descr="Parser – The Startup – Medium">
            <a:extLst>
              <a:ext uri="{FF2B5EF4-FFF2-40B4-BE49-F238E27FC236}">
                <a16:creationId xmlns:a16="http://schemas.microsoft.com/office/drawing/2014/main" id="{D5FB3579-85BC-1BB7-59EC-1024E452D7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30569"/>
            <a:ext cx="9874815" cy="33819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40D8304E-C5F5-515A-C768-E05F9F3A0320}"/>
              </a:ext>
            </a:extLst>
          </p:cNvPr>
          <p:cNvSpPr/>
          <p:nvPr/>
        </p:nvSpPr>
        <p:spPr>
          <a:xfrm>
            <a:off x="3893684" y="3167062"/>
            <a:ext cx="1406978" cy="565488"/>
          </a:xfrm>
          <a:prstGeom prst="roundRect">
            <a:avLst/>
          </a:prstGeom>
          <a:solidFill>
            <a:schemeClr val="bg2">
              <a:lumMod val="20000"/>
              <a:lumOff val="8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Lexical Analyzer</a:t>
            </a:r>
          </a:p>
        </p:txBody>
      </p:sp>
      <p:sp>
        <p:nvSpPr>
          <p:cNvPr id="6" name="Rectangle: Rounded Corners 5">
            <a:extLst>
              <a:ext uri="{FF2B5EF4-FFF2-40B4-BE49-F238E27FC236}">
                <a16:creationId xmlns:a16="http://schemas.microsoft.com/office/drawing/2014/main" id="{740EF2AB-A7FA-C7E3-32AE-EDA1E858A85B}"/>
              </a:ext>
            </a:extLst>
          </p:cNvPr>
          <p:cNvSpPr/>
          <p:nvPr/>
        </p:nvSpPr>
        <p:spPr>
          <a:xfrm>
            <a:off x="3893684" y="3929063"/>
            <a:ext cx="1406978" cy="565488"/>
          </a:xfrm>
          <a:prstGeom prst="roundRect">
            <a:avLst/>
          </a:prstGeom>
          <a:solidFill>
            <a:schemeClr val="bg2">
              <a:lumMod val="20000"/>
              <a:lumOff val="8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Syntax Analyzer</a:t>
            </a:r>
          </a:p>
        </p:txBody>
      </p:sp>
      <p:sp>
        <p:nvSpPr>
          <p:cNvPr id="7" name="Rectangle: Rounded Corners 6">
            <a:extLst>
              <a:ext uri="{FF2B5EF4-FFF2-40B4-BE49-F238E27FC236}">
                <a16:creationId xmlns:a16="http://schemas.microsoft.com/office/drawing/2014/main" id="{58DA3AC0-30B7-B273-F904-5DF92F096450}"/>
              </a:ext>
            </a:extLst>
          </p:cNvPr>
          <p:cNvSpPr/>
          <p:nvPr/>
        </p:nvSpPr>
        <p:spPr>
          <a:xfrm>
            <a:off x="9958387" y="841599"/>
            <a:ext cx="1843088" cy="642938"/>
          </a:xfrm>
          <a:prstGeom prst="roundRect">
            <a:avLst/>
          </a:prstGeom>
          <a:solidFill>
            <a:schemeClr val="bg2">
              <a:lumMod val="20000"/>
              <a:lumOff val="8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Semantic  Analyzer</a:t>
            </a:r>
          </a:p>
        </p:txBody>
      </p:sp>
      <p:sp>
        <p:nvSpPr>
          <p:cNvPr id="8" name="Rectangle: Rounded Corners 7">
            <a:extLst>
              <a:ext uri="{FF2B5EF4-FFF2-40B4-BE49-F238E27FC236}">
                <a16:creationId xmlns:a16="http://schemas.microsoft.com/office/drawing/2014/main" id="{5D26671C-A149-894D-AB46-D6256B459853}"/>
              </a:ext>
            </a:extLst>
          </p:cNvPr>
          <p:cNvSpPr/>
          <p:nvPr/>
        </p:nvSpPr>
        <p:spPr>
          <a:xfrm>
            <a:off x="9730144" y="2060971"/>
            <a:ext cx="2299573" cy="697707"/>
          </a:xfrm>
          <a:prstGeom prst="roundRect">
            <a:avLst/>
          </a:prstGeom>
          <a:solidFill>
            <a:schemeClr val="bg2">
              <a:lumMod val="20000"/>
              <a:lumOff val="8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Intermediate code generator</a:t>
            </a:r>
          </a:p>
        </p:txBody>
      </p:sp>
      <p:sp>
        <p:nvSpPr>
          <p:cNvPr id="9" name="Rectangle: Rounded Corners 8">
            <a:extLst>
              <a:ext uri="{FF2B5EF4-FFF2-40B4-BE49-F238E27FC236}">
                <a16:creationId xmlns:a16="http://schemas.microsoft.com/office/drawing/2014/main" id="{B67856C2-BC88-4A6C-A728-4C5A92F494C0}"/>
              </a:ext>
            </a:extLst>
          </p:cNvPr>
          <p:cNvSpPr/>
          <p:nvPr/>
        </p:nvSpPr>
        <p:spPr>
          <a:xfrm>
            <a:off x="9958386" y="4603707"/>
            <a:ext cx="1843088" cy="642938"/>
          </a:xfrm>
          <a:prstGeom prst="roundRect">
            <a:avLst/>
          </a:prstGeom>
          <a:solidFill>
            <a:schemeClr val="bg2">
              <a:lumMod val="20000"/>
              <a:lumOff val="8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Target Code generation</a:t>
            </a:r>
          </a:p>
        </p:txBody>
      </p:sp>
      <p:sp>
        <p:nvSpPr>
          <p:cNvPr id="10" name="Rectangle: Rounded Corners 9">
            <a:extLst>
              <a:ext uri="{FF2B5EF4-FFF2-40B4-BE49-F238E27FC236}">
                <a16:creationId xmlns:a16="http://schemas.microsoft.com/office/drawing/2014/main" id="{7A0CCE38-04DE-72C3-7E3E-5F6CC1D7B462}"/>
              </a:ext>
            </a:extLst>
          </p:cNvPr>
          <p:cNvSpPr/>
          <p:nvPr/>
        </p:nvSpPr>
        <p:spPr>
          <a:xfrm>
            <a:off x="9958386" y="3394455"/>
            <a:ext cx="1843088" cy="642938"/>
          </a:xfrm>
          <a:prstGeom prst="roundRect">
            <a:avLst/>
          </a:prstGeom>
          <a:solidFill>
            <a:schemeClr val="bg2">
              <a:lumMod val="20000"/>
              <a:lumOff val="8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Code Optimizer</a:t>
            </a:r>
          </a:p>
        </p:txBody>
      </p:sp>
      <p:sp>
        <p:nvSpPr>
          <p:cNvPr id="11" name="Cloud 10">
            <a:extLst>
              <a:ext uri="{FF2B5EF4-FFF2-40B4-BE49-F238E27FC236}">
                <a16:creationId xmlns:a16="http://schemas.microsoft.com/office/drawing/2014/main" id="{26145FFB-5040-27C6-8303-DB3E2A91BC33}"/>
              </a:ext>
            </a:extLst>
          </p:cNvPr>
          <p:cNvSpPr/>
          <p:nvPr/>
        </p:nvSpPr>
        <p:spPr>
          <a:xfrm>
            <a:off x="3581386" y="4879182"/>
            <a:ext cx="2043113" cy="1083468"/>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Error Handling </a:t>
            </a:r>
          </a:p>
        </p:txBody>
      </p:sp>
      <p:sp>
        <p:nvSpPr>
          <p:cNvPr id="12" name="Flowchart: Internal Storage 11">
            <a:extLst>
              <a:ext uri="{FF2B5EF4-FFF2-40B4-BE49-F238E27FC236}">
                <a16:creationId xmlns:a16="http://schemas.microsoft.com/office/drawing/2014/main" id="{D56642E4-2418-B60D-576D-A72917520215}"/>
              </a:ext>
            </a:extLst>
          </p:cNvPr>
          <p:cNvSpPr/>
          <p:nvPr/>
        </p:nvSpPr>
        <p:spPr>
          <a:xfrm>
            <a:off x="6567503" y="5022056"/>
            <a:ext cx="2153957" cy="797720"/>
          </a:xfrm>
          <a:prstGeom prst="flowChartInternalStora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Symbol Table</a:t>
            </a:r>
          </a:p>
        </p:txBody>
      </p:sp>
      <p:sp>
        <p:nvSpPr>
          <p:cNvPr id="14" name="Arrow: Left-Right 13">
            <a:extLst>
              <a:ext uri="{FF2B5EF4-FFF2-40B4-BE49-F238E27FC236}">
                <a16:creationId xmlns:a16="http://schemas.microsoft.com/office/drawing/2014/main" id="{F266B802-6448-4AD5-895D-2635D4DBC2C5}"/>
              </a:ext>
            </a:extLst>
          </p:cNvPr>
          <p:cNvSpPr/>
          <p:nvPr/>
        </p:nvSpPr>
        <p:spPr>
          <a:xfrm>
            <a:off x="2507193" y="6096000"/>
            <a:ext cx="7222951" cy="642938"/>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E2796CDD-24DC-5940-E9E7-6493595CC9D2}"/>
              </a:ext>
            </a:extLst>
          </p:cNvPr>
          <p:cNvSpPr txBox="1"/>
          <p:nvPr/>
        </p:nvSpPr>
        <p:spPr>
          <a:xfrm>
            <a:off x="9680134" y="6155859"/>
            <a:ext cx="1230399" cy="523220"/>
          </a:xfrm>
          <a:prstGeom prst="rect">
            <a:avLst/>
          </a:prstGeom>
          <a:noFill/>
        </p:spPr>
        <p:txBody>
          <a:bodyPr wrap="square" rtlCol="0">
            <a:spAutoFit/>
          </a:bodyPr>
          <a:lstStyle/>
          <a:p>
            <a:r>
              <a:rPr lang="en-US" sz="2800" b="1" dirty="0"/>
              <a:t>LLL</a:t>
            </a:r>
          </a:p>
        </p:txBody>
      </p:sp>
      <p:sp>
        <p:nvSpPr>
          <p:cNvPr id="16" name="TextBox 15">
            <a:extLst>
              <a:ext uri="{FF2B5EF4-FFF2-40B4-BE49-F238E27FC236}">
                <a16:creationId xmlns:a16="http://schemas.microsoft.com/office/drawing/2014/main" id="{B8731231-1187-3A45-2631-944C26C1F68E}"/>
              </a:ext>
            </a:extLst>
          </p:cNvPr>
          <p:cNvSpPr txBox="1"/>
          <p:nvPr/>
        </p:nvSpPr>
        <p:spPr>
          <a:xfrm>
            <a:off x="1725726" y="6138862"/>
            <a:ext cx="1230399" cy="523220"/>
          </a:xfrm>
          <a:prstGeom prst="rect">
            <a:avLst/>
          </a:prstGeom>
          <a:noFill/>
        </p:spPr>
        <p:txBody>
          <a:bodyPr wrap="square" rtlCol="0">
            <a:spAutoFit/>
          </a:bodyPr>
          <a:lstStyle/>
          <a:p>
            <a:r>
              <a:rPr lang="en-US" sz="2800" b="1" dirty="0"/>
              <a:t>HLL</a:t>
            </a:r>
          </a:p>
        </p:txBody>
      </p:sp>
      <p:cxnSp>
        <p:nvCxnSpPr>
          <p:cNvPr id="18" name="Straight Connector 17">
            <a:extLst>
              <a:ext uri="{FF2B5EF4-FFF2-40B4-BE49-F238E27FC236}">
                <a16:creationId xmlns:a16="http://schemas.microsoft.com/office/drawing/2014/main" id="{88F87380-A410-DCA2-AF3C-5106C6DD62DB}"/>
              </a:ext>
            </a:extLst>
          </p:cNvPr>
          <p:cNvCxnSpPr>
            <a:endCxn id="4" idx="0"/>
          </p:cNvCxnSpPr>
          <p:nvPr/>
        </p:nvCxnSpPr>
        <p:spPr>
          <a:xfrm>
            <a:off x="4597173" y="2758678"/>
            <a:ext cx="0" cy="408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90426C-E442-1439-BAAD-76D0587A8C33}"/>
              </a:ext>
            </a:extLst>
          </p:cNvPr>
          <p:cNvCxnSpPr>
            <a:stCxn id="4" idx="2"/>
            <a:endCxn id="6" idx="0"/>
          </p:cNvCxnSpPr>
          <p:nvPr/>
        </p:nvCxnSpPr>
        <p:spPr>
          <a:xfrm>
            <a:off x="4597173" y="3732550"/>
            <a:ext cx="0" cy="196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865FBD-12F2-FA28-A555-50AA033EBB41}"/>
              </a:ext>
            </a:extLst>
          </p:cNvPr>
          <p:cNvCxnSpPr>
            <a:stCxn id="7" idx="2"/>
            <a:endCxn id="8" idx="0"/>
          </p:cNvCxnSpPr>
          <p:nvPr/>
        </p:nvCxnSpPr>
        <p:spPr>
          <a:xfrm>
            <a:off x="10879931" y="1484537"/>
            <a:ext cx="0" cy="576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CBA8901-97CF-D089-73BC-8460818FF710}"/>
              </a:ext>
            </a:extLst>
          </p:cNvPr>
          <p:cNvCxnSpPr>
            <a:stCxn id="8" idx="2"/>
            <a:endCxn id="10" idx="0"/>
          </p:cNvCxnSpPr>
          <p:nvPr/>
        </p:nvCxnSpPr>
        <p:spPr>
          <a:xfrm flipH="1">
            <a:off x="10879930" y="2758678"/>
            <a:ext cx="1" cy="635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9B98BF-1BCF-E9AD-F396-5C26F8C169A2}"/>
              </a:ext>
            </a:extLst>
          </p:cNvPr>
          <p:cNvCxnSpPr>
            <a:stCxn id="10" idx="2"/>
            <a:endCxn id="9" idx="0"/>
          </p:cNvCxnSpPr>
          <p:nvPr/>
        </p:nvCxnSpPr>
        <p:spPr>
          <a:xfrm>
            <a:off x="10879930" y="4037393"/>
            <a:ext cx="0" cy="566314"/>
          </a:xfrm>
          <a:prstGeom prst="line">
            <a:avLst/>
          </a:prstGeom>
        </p:spPr>
        <p:style>
          <a:lnRef idx="1">
            <a:schemeClr val="accent1"/>
          </a:lnRef>
          <a:fillRef idx="0">
            <a:schemeClr val="accent1"/>
          </a:fillRef>
          <a:effectRef idx="0">
            <a:schemeClr val="accent1"/>
          </a:effectRef>
          <a:fontRef idx="minor">
            <a:schemeClr val="tx1"/>
          </a:fontRef>
        </p:style>
      </p:cxnSp>
      <p:sp>
        <p:nvSpPr>
          <p:cNvPr id="1024" name="TextBox 1023">
            <a:extLst>
              <a:ext uri="{FF2B5EF4-FFF2-40B4-BE49-F238E27FC236}">
                <a16:creationId xmlns:a16="http://schemas.microsoft.com/office/drawing/2014/main" id="{D12E59B1-C323-3D8A-F8BD-2F54AFCD50F3}"/>
              </a:ext>
            </a:extLst>
          </p:cNvPr>
          <p:cNvSpPr txBox="1"/>
          <p:nvPr/>
        </p:nvSpPr>
        <p:spPr>
          <a:xfrm>
            <a:off x="10905697" y="2766595"/>
            <a:ext cx="1256194" cy="646331"/>
          </a:xfrm>
          <a:prstGeom prst="rect">
            <a:avLst/>
          </a:prstGeom>
          <a:noFill/>
        </p:spPr>
        <p:txBody>
          <a:bodyPr wrap="square" rtlCol="0">
            <a:spAutoFit/>
          </a:bodyPr>
          <a:lstStyle/>
          <a:p>
            <a:r>
              <a:rPr lang="en-US" dirty="0"/>
              <a:t>3 Address code</a:t>
            </a:r>
          </a:p>
        </p:txBody>
      </p:sp>
    </p:spTree>
    <p:extLst>
      <p:ext uri="{BB962C8B-B14F-4D97-AF65-F5344CB8AC3E}">
        <p14:creationId xmlns:p14="http://schemas.microsoft.com/office/powerpoint/2010/main" val="322755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CE8A-3073-0AB7-4CD4-BA6A1D94570A}"/>
              </a:ext>
            </a:extLst>
          </p:cNvPr>
          <p:cNvSpPr>
            <a:spLocks noGrp="1"/>
          </p:cNvSpPr>
          <p:nvPr>
            <p:ph type="title"/>
          </p:nvPr>
        </p:nvSpPr>
        <p:spPr/>
        <p:txBody>
          <a:bodyPr/>
          <a:lstStyle/>
          <a:p>
            <a:r>
              <a:rPr lang="en-US" dirty="0"/>
              <a:t>Parser</a:t>
            </a:r>
          </a:p>
        </p:txBody>
      </p:sp>
      <p:sp>
        <p:nvSpPr>
          <p:cNvPr id="3" name="Content Placeholder 2">
            <a:extLst>
              <a:ext uri="{FF2B5EF4-FFF2-40B4-BE49-F238E27FC236}">
                <a16:creationId xmlns:a16="http://schemas.microsoft.com/office/drawing/2014/main" id="{64C40963-3B1E-753A-4EAE-14F2CE59BBE3}"/>
              </a:ext>
            </a:extLst>
          </p:cNvPr>
          <p:cNvSpPr>
            <a:spLocks noGrp="1"/>
          </p:cNvSpPr>
          <p:nvPr>
            <p:ph idx="1"/>
          </p:nvPr>
        </p:nvSpPr>
        <p:spPr/>
        <p:txBody>
          <a:bodyPr/>
          <a:lstStyle/>
          <a:p>
            <a:pPr algn="just"/>
            <a:r>
              <a:rPr lang="en-US" b="0" i="0" dirty="0">
                <a:solidFill>
                  <a:srgbClr val="D1D5DB"/>
                </a:solidFill>
                <a:effectLst/>
                <a:latin typeface="Söhne"/>
              </a:rPr>
              <a:t>A parser is a software component or tool that is used to analyze and interpret the structure of a given input, typically in the form of text or code, based on a specific grammar or syntax. </a:t>
            </a:r>
          </a:p>
          <a:p>
            <a:pPr algn="just"/>
            <a:r>
              <a:rPr lang="en-US" b="0" i="0" dirty="0">
                <a:solidFill>
                  <a:srgbClr val="D1D5DB"/>
                </a:solidFill>
                <a:effectLst/>
                <a:latin typeface="Söhne"/>
              </a:rPr>
              <a:t>The primary purpose of a parser is to break down the input into its constituent elements and determine whether it conforms to the expected structure defined by the grammar.</a:t>
            </a:r>
            <a:endParaRPr lang="en-US" dirty="0"/>
          </a:p>
        </p:txBody>
      </p:sp>
    </p:spTree>
    <p:extLst>
      <p:ext uri="{BB962C8B-B14F-4D97-AF65-F5344CB8AC3E}">
        <p14:creationId xmlns:p14="http://schemas.microsoft.com/office/powerpoint/2010/main" val="413856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687F1-8DE0-4BC3-B19F-974C2BB47D16}"/>
              </a:ext>
            </a:extLst>
          </p:cNvPr>
          <p:cNvSpPr>
            <a:spLocks noGrp="1"/>
          </p:cNvSpPr>
          <p:nvPr>
            <p:ph type="title"/>
          </p:nvPr>
        </p:nvSpPr>
        <p:spPr/>
        <p:txBody>
          <a:bodyPr/>
          <a:lstStyle/>
          <a:p>
            <a:r>
              <a:rPr lang="en-IN" dirty="0"/>
              <a:t>Regular Expressions</a:t>
            </a:r>
            <a:endParaRPr lang="en-US" dirty="0"/>
          </a:p>
        </p:txBody>
      </p:sp>
      <p:sp>
        <p:nvSpPr>
          <p:cNvPr id="3" name="Content Placeholder 2">
            <a:extLst>
              <a:ext uri="{FF2B5EF4-FFF2-40B4-BE49-F238E27FC236}">
                <a16:creationId xmlns:a16="http://schemas.microsoft.com/office/drawing/2014/main" id="{551F4518-A46A-46A4-A5C6-F26B13B828FE}"/>
              </a:ext>
            </a:extLst>
          </p:cNvPr>
          <p:cNvSpPr>
            <a:spLocks noGrp="1"/>
          </p:cNvSpPr>
          <p:nvPr>
            <p:ph idx="1"/>
          </p:nvPr>
        </p:nvSpPr>
        <p:spPr/>
        <p:txBody>
          <a:bodyPr>
            <a:normAutofit fontScale="92500"/>
          </a:bodyPr>
          <a:lstStyle/>
          <a:p>
            <a:pPr algn="just" eaLnBrk="1" hangingPunct="1">
              <a:buFont typeface="Wingdings" panose="05000000000000000000" pitchFamily="2" charset="2"/>
              <a:buChar char="n"/>
            </a:pPr>
            <a:r>
              <a:rPr lang="en-US" b="0" i="0" dirty="0">
                <a:solidFill>
                  <a:srgbClr val="D1D5DB"/>
                </a:solidFill>
                <a:effectLst/>
                <a:latin typeface="Söhne"/>
              </a:rPr>
              <a:t>A regular expression (regex) is a concise pattern or sequence of characters used </a:t>
            </a:r>
            <a:r>
              <a:rPr lang="en-US" dirty="0">
                <a:solidFill>
                  <a:srgbClr val="D1D5DB"/>
                </a:solidFill>
                <a:latin typeface="Söhne"/>
              </a:rPr>
              <a:t>for pattern matching and text processing, defining rules to search, validate, or manipulate text data.</a:t>
            </a:r>
          </a:p>
          <a:p>
            <a:pPr algn="just">
              <a:buFont typeface="Wingdings" panose="05000000000000000000" pitchFamily="2" charset="2"/>
              <a:buChar char="n"/>
            </a:pPr>
            <a:r>
              <a:rPr lang="en-US" dirty="0">
                <a:solidFill>
                  <a:srgbClr val="D1D5DB"/>
                </a:solidFill>
                <a:latin typeface="Söhne"/>
              </a:rPr>
              <a:t>In essence, a regular expression serves as a template for finding, extracting, or manipulating specific patterns or substrings within a larger body of text. It consists of a combination of regular characters, metacharacters, and special symbols that collectively define the pattern to be matched.</a:t>
            </a:r>
          </a:p>
          <a:p>
            <a:pPr algn="just" eaLnBrk="1" hangingPunct="1">
              <a:buFont typeface="Wingdings" panose="05000000000000000000" pitchFamily="2" charset="2"/>
              <a:buChar char="n"/>
            </a:pPr>
            <a:endParaRPr lang="en-US" dirty="0"/>
          </a:p>
        </p:txBody>
      </p:sp>
    </p:spTree>
    <p:extLst>
      <p:ext uri="{BB962C8B-B14F-4D97-AF65-F5344CB8AC3E}">
        <p14:creationId xmlns:p14="http://schemas.microsoft.com/office/powerpoint/2010/main" val="1217811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CE8A-3073-0AB7-4CD4-BA6A1D94570A}"/>
              </a:ext>
            </a:extLst>
          </p:cNvPr>
          <p:cNvSpPr>
            <a:spLocks noGrp="1"/>
          </p:cNvSpPr>
          <p:nvPr>
            <p:ph type="title"/>
          </p:nvPr>
        </p:nvSpPr>
        <p:spPr/>
        <p:txBody>
          <a:bodyPr/>
          <a:lstStyle/>
          <a:p>
            <a:r>
              <a:rPr lang="en-US" dirty="0"/>
              <a:t>Parser</a:t>
            </a:r>
          </a:p>
        </p:txBody>
      </p:sp>
      <p:sp>
        <p:nvSpPr>
          <p:cNvPr id="3" name="Content Placeholder 2">
            <a:extLst>
              <a:ext uri="{FF2B5EF4-FFF2-40B4-BE49-F238E27FC236}">
                <a16:creationId xmlns:a16="http://schemas.microsoft.com/office/drawing/2014/main" id="{64C40963-3B1E-753A-4EAE-14F2CE59BBE3}"/>
              </a:ext>
            </a:extLst>
          </p:cNvPr>
          <p:cNvSpPr>
            <a:spLocks noGrp="1"/>
          </p:cNvSpPr>
          <p:nvPr>
            <p:ph idx="1"/>
          </p:nvPr>
        </p:nvSpPr>
        <p:spPr/>
        <p:txBody>
          <a:bodyPr/>
          <a:lstStyle/>
          <a:p>
            <a:pPr algn="just"/>
            <a:r>
              <a:rPr lang="en-US" b="0" i="0" dirty="0">
                <a:solidFill>
                  <a:srgbClr val="D1D5DB"/>
                </a:solidFill>
                <a:effectLst/>
                <a:latin typeface="Söhne"/>
              </a:rPr>
              <a:t>Parsers can be classified into different types based on their parsing techniques, including recursive descent parsers, LL parsers, LR parsers, and more. The choice of parser and parsing technique depends on the complexity of the language or grammar being parsed and the specific requirements of the application.</a:t>
            </a:r>
            <a:endParaRPr lang="en-US" dirty="0"/>
          </a:p>
        </p:txBody>
      </p:sp>
    </p:spTree>
    <p:extLst>
      <p:ext uri="{BB962C8B-B14F-4D97-AF65-F5344CB8AC3E}">
        <p14:creationId xmlns:p14="http://schemas.microsoft.com/office/powerpoint/2010/main" val="2292781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D224-0F0E-76F6-163D-EEC1D10AE412}"/>
              </a:ext>
            </a:extLst>
          </p:cNvPr>
          <p:cNvSpPr>
            <a:spLocks noGrp="1"/>
          </p:cNvSpPr>
          <p:nvPr>
            <p:ph type="title"/>
          </p:nvPr>
        </p:nvSpPr>
        <p:spPr/>
        <p:txBody>
          <a:bodyPr/>
          <a:lstStyle/>
          <a:p>
            <a:r>
              <a:rPr lang="en-US"/>
              <a:t>Cont</a:t>
            </a:r>
            <a:endParaRPr lang="en-US" dirty="0"/>
          </a:p>
        </p:txBody>
      </p:sp>
      <p:sp>
        <p:nvSpPr>
          <p:cNvPr id="3" name="Content Placeholder 2">
            <a:extLst>
              <a:ext uri="{FF2B5EF4-FFF2-40B4-BE49-F238E27FC236}">
                <a16:creationId xmlns:a16="http://schemas.microsoft.com/office/drawing/2014/main" id="{C697ADD2-C074-8E2C-E345-71B2C294FF34}"/>
              </a:ext>
            </a:extLst>
          </p:cNvPr>
          <p:cNvSpPr>
            <a:spLocks noGrp="1"/>
          </p:cNvSpPr>
          <p:nvPr>
            <p:ph idx="1"/>
          </p:nvPr>
        </p:nvSpPr>
        <p:spPr>
          <a:xfrm>
            <a:off x="761999" y="1872343"/>
            <a:ext cx="5958115" cy="4455885"/>
          </a:xfrm>
        </p:spPr>
        <p:txBody>
          <a:bodyPr>
            <a:normAutofit fontScale="85000" lnSpcReduction="20000"/>
          </a:bodyPr>
          <a:lstStyle/>
          <a:p>
            <a:pPr algn="just"/>
            <a:r>
              <a:rPr lang="en-US" dirty="0"/>
              <a:t>Parser is a compiler that is used to break the data into smaller elements coming from lexical analysis phase.</a:t>
            </a:r>
          </a:p>
          <a:p>
            <a:pPr algn="just"/>
            <a:endParaRPr lang="en-US" dirty="0"/>
          </a:p>
          <a:p>
            <a:pPr algn="just"/>
            <a:r>
              <a:rPr lang="en-US" dirty="0"/>
              <a:t>A parser takes input in the form of sequence of tokens and produces output in the form of parse tree.</a:t>
            </a:r>
          </a:p>
          <a:p>
            <a:pPr algn="just"/>
            <a:endParaRPr lang="en-US" dirty="0"/>
          </a:p>
          <a:p>
            <a:pPr algn="just"/>
            <a:r>
              <a:rPr lang="en-US" dirty="0"/>
              <a:t>Parsing is of two types: top down parsing and bottom up parsing.</a:t>
            </a:r>
          </a:p>
          <a:p>
            <a:pPr algn="just"/>
            <a:endParaRPr lang="en-US" dirty="0"/>
          </a:p>
          <a:p>
            <a:pPr algn="just"/>
            <a:endParaRPr lang="en-US" dirty="0"/>
          </a:p>
        </p:txBody>
      </p:sp>
      <p:pic>
        <p:nvPicPr>
          <p:cNvPr id="4" name="Picture 3">
            <a:extLst>
              <a:ext uri="{FF2B5EF4-FFF2-40B4-BE49-F238E27FC236}">
                <a16:creationId xmlns:a16="http://schemas.microsoft.com/office/drawing/2014/main" id="{6B462813-322C-B049-08B7-FC3F5B87599E}"/>
              </a:ext>
            </a:extLst>
          </p:cNvPr>
          <p:cNvPicPr>
            <a:picLocks noChangeAspect="1"/>
          </p:cNvPicPr>
          <p:nvPr/>
        </p:nvPicPr>
        <p:blipFill>
          <a:blip r:embed="rId2"/>
          <a:stretch>
            <a:fillRect/>
          </a:stretch>
        </p:blipFill>
        <p:spPr>
          <a:xfrm>
            <a:off x="7115175" y="2362201"/>
            <a:ext cx="4314825" cy="2209800"/>
          </a:xfrm>
          <a:prstGeom prst="rect">
            <a:avLst/>
          </a:prstGeom>
        </p:spPr>
      </p:pic>
    </p:spTree>
    <p:extLst>
      <p:ext uri="{BB962C8B-B14F-4D97-AF65-F5344CB8AC3E}">
        <p14:creationId xmlns:p14="http://schemas.microsoft.com/office/powerpoint/2010/main" val="1218256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3BA2E71-8E5C-44AF-80E2-34A649FA5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AC0368F0-DEE4-42C8-A456-3D935D44E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5639"/>
            <a:ext cx="5210175" cy="5022362"/>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pic>
        <p:nvPicPr>
          <p:cNvPr id="2050" name="Picture 2" descr="Classification of Parser">
            <a:extLst>
              <a:ext uri="{FF2B5EF4-FFF2-40B4-BE49-F238E27FC236}">
                <a16:creationId xmlns:a16="http://schemas.microsoft.com/office/drawing/2014/main" id="{92C1039E-6114-EB5B-B00D-05E5EBEA41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0" r="-1" b="-1"/>
          <a:stretch/>
        </p:blipFill>
        <p:spPr bwMode="auto">
          <a:xfrm>
            <a:off x="762000" y="762000"/>
            <a:ext cx="10667999" cy="5333999"/>
          </a:xfrm>
          <a:prstGeom prst="rect">
            <a:avLst/>
          </a:prstGeom>
          <a:noFill/>
          <a:extLst>
            <a:ext uri="{909E8E84-426E-40DD-AFC4-6F175D3DCCD1}">
              <a14:hiddenFill xmlns:a14="http://schemas.microsoft.com/office/drawing/2010/main">
                <a:solidFill>
                  <a:srgbClr val="FFFFFF"/>
                </a:solidFill>
              </a14:hiddenFill>
            </a:ext>
          </a:extLst>
        </p:spPr>
      </p:pic>
      <p:sp>
        <p:nvSpPr>
          <p:cNvPr id="2059" name="Freeform: Shape 2058">
            <a:extLst>
              <a:ext uri="{FF2B5EF4-FFF2-40B4-BE49-F238E27FC236}">
                <a16:creationId xmlns:a16="http://schemas.microsoft.com/office/drawing/2014/main" id="{740291AF-A97E-4C43-A763-5023B143C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236" y="-614912"/>
            <a:ext cx="1085853"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sp>
        <p:nvSpPr>
          <p:cNvPr id="2061" name="Freeform: Shape 2060">
            <a:extLst>
              <a:ext uri="{FF2B5EF4-FFF2-40B4-BE49-F238E27FC236}">
                <a16:creationId xmlns:a16="http://schemas.microsoft.com/office/drawing/2014/main" id="{EB48800F-1911-4388-AEF0-087CD49D1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19349"/>
            <a:ext cx="1028700" cy="443865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extBox 1">
            <a:extLst>
              <a:ext uri="{FF2B5EF4-FFF2-40B4-BE49-F238E27FC236}">
                <a16:creationId xmlns:a16="http://schemas.microsoft.com/office/drawing/2014/main" id="{1F15EB6E-DAFB-3FEC-D9AB-875E6F21BFB8}"/>
              </a:ext>
            </a:extLst>
          </p:cNvPr>
          <p:cNvSpPr txBox="1"/>
          <p:nvPr/>
        </p:nvSpPr>
        <p:spPr>
          <a:xfrm>
            <a:off x="3167417" y="4876801"/>
            <a:ext cx="1942391" cy="369332"/>
          </a:xfrm>
          <a:prstGeom prst="rect">
            <a:avLst/>
          </a:prstGeom>
          <a:noFill/>
        </p:spPr>
        <p:txBody>
          <a:bodyPr wrap="none" rtlCol="0">
            <a:spAutoFit/>
          </a:bodyPr>
          <a:lstStyle/>
          <a:p>
            <a:r>
              <a:rPr lang="en-US" u="sng" dirty="0">
                <a:solidFill>
                  <a:schemeClr val="bg1"/>
                </a:solidFill>
              </a:rPr>
              <a:t>Predictive parser</a:t>
            </a:r>
          </a:p>
        </p:txBody>
      </p:sp>
    </p:spTree>
    <p:extLst>
      <p:ext uri="{BB962C8B-B14F-4D97-AF65-F5344CB8AC3E}">
        <p14:creationId xmlns:p14="http://schemas.microsoft.com/office/powerpoint/2010/main" val="102778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687F1-8DE0-4BC3-B19F-974C2BB47D16}"/>
              </a:ext>
            </a:extLst>
          </p:cNvPr>
          <p:cNvSpPr>
            <a:spLocks noGrp="1"/>
          </p:cNvSpPr>
          <p:nvPr>
            <p:ph type="title"/>
          </p:nvPr>
        </p:nvSpPr>
        <p:spPr/>
        <p:txBody>
          <a:bodyPr/>
          <a:lstStyle/>
          <a:p>
            <a:r>
              <a:rPr lang="en-IN" dirty="0"/>
              <a:t>Regular Expressions Cont.</a:t>
            </a:r>
            <a:endParaRPr lang="en-US" dirty="0"/>
          </a:p>
        </p:txBody>
      </p:sp>
      <p:sp>
        <p:nvSpPr>
          <p:cNvPr id="3" name="Content Placeholder 2">
            <a:extLst>
              <a:ext uri="{FF2B5EF4-FFF2-40B4-BE49-F238E27FC236}">
                <a16:creationId xmlns:a16="http://schemas.microsoft.com/office/drawing/2014/main" id="{551F4518-A46A-46A4-A5C6-F26B13B828FE}"/>
              </a:ext>
            </a:extLst>
          </p:cNvPr>
          <p:cNvSpPr>
            <a:spLocks noGrp="1"/>
          </p:cNvSpPr>
          <p:nvPr>
            <p:ph idx="1"/>
          </p:nvPr>
        </p:nvSpPr>
        <p:spPr/>
        <p:txBody>
          <a:bodyPr>
            <a:normAutofit/>
          </a:bodyPr>
          <a:lstStyle/>
          <a:p>
            <a:pPr algn="just"/>
            <a:r>
              <a:rPr lang="en-US" dirty="0"/>
              <a:t>Regular expressions are widely used in tasks such as </a:t>
            </a:r>
            <a:r>
              <a:rPr lang="en-US" b="1" dirty="0"/>
              <a:t>text search </a:t>
            </a:r>
            <a:r>
              <a:rPr lang="en-US" dirty="0"/>
              <a:t>and </a:t>
            </a:r>
            <a:r>
              <a:rPr lang="en-US" b="1" dirty="0"/>
              <a:t>replacement</a:t>
            </a:r>
            <a:r>
              <a:rPr lang="en-US" dirty="0"/>
              <a:t>, </a:t>
            </a:r>
            <a:r>
              <a:rPr lang="en-US" b="1" dirty="0"/>
              <a:t>data validation</a:t>
            </a:r>
            <a:r>
              <a:rPr lang="en-US" dirty="0"/>
              <a:t>, </a:t>
            </a:r>
            <a:r>
              <a:rPr lang="en-US" b="1" dirty="0"/>
              <a:t>parsing structured text</a:t>
            </a:r>
            <a:r>
              <a:rPr lang="en-US" dirty="0"/>
              <a:t>, and </a:t>
            </a:r>
            <a:r>
              <a:rPr lang="en-US" b="1" dirty="0"/>
              <a:t>extracting</a:t>
            </a:r>
            <a:r>
              <a:rPr lang="en-US" dirty="0"/>
              <a:t> </a:t>
            </a:r>
            <a:r>
              <a:rPr lang="en-US" b="1" dirty="0"/>
              <a:t>information</a:t>
            </a:r>
            <a:r>
              <a:rPr lang="en-US" dirty="0"/>
              <a:t> from unstructured text. </a:t>
            </a:r>
          </a:p>
          <a:p>
            <a:pPr algn="just"/>
            <a:r>
              <a:rPr lang="en-US" dirty="0"/>
              <a:t>They provide a concise and flexible means of handling complex text-processing requirements.</a:t>
            </a:r>
          </a:p>
        </p:txBody>
      </p:sp>
    </p:spTree>
    <p:extLst>
      <p:ext uri="{BB962C8B-B14F-4D97-AF65-F5344CB8AC3E}">
        <p14:creationId xmlns:p14="http://schemas.microsoft.com/office/powerpoint/2010/main" val="382809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0FD8-C4A4-2A1B-9382-BA06E7766824}"/>
              </a:ext>
            </a:extLst>
          </p:cNvPr>
          <p:cNvSpPr>
            <a:spLocks noGrp="1"/>
          </p:cNvSpPr>
          <p:nvPr>
            <p:ph type="title"/>
          </p:nvPr>
        </p:nvSpPr>
        <p:spPr>
          <a:xfrm>
            <a:off x="762000" y="182880"/>
            <a:ext cx="10668000" cy="1524000"/>
          </a:xfrm>
        </p:spPr>
        <p:txBody>
          <a:bodyPr/>
          <a:lstStyle/>
          <a:p>
            <a:r>
              <a:rPr lang="en-US" dirty="0">
                <a:solidFill>
                  <a:srgbClr val="D1D5DB"/>
                </a:solidFill>
                <a:latin typeface="Söhne"/>
              </a:rPr>
              <a:t>K</a:t>
            </a:r>
            <a:r>
              <a:rPr lang="en-US" b="0" i="0" dirty="0">
                <a:solidFill>
                  <a:srgbClr val="D1D5DB"/>
                </a:solidFill>
                <a:effectLst/>
                <a:latin typeface="Söhne"/>
              </a:rPr>
              <a:t>ey components and concepts</a:t>
            </a:r>
            <a:endParaRPr lang="en-US" dirty="0"/>
          </a:p>
        </p:txBody>
      </p:sp>
      <p:sp>
        <p:nvSpPr>
          <p:cNvPr id="3" name="Content Placeholder 2">
            <a:extLst>
              <a:ext uri="{FF2B5EF4-FFF2-40B4-BE49-F238E27FC236}">
                <a16:creationId xmlns:a16="http://schemas.microsoft.com/office/drawing/2014/main" id="{A978AC08-C7A4-A00C-8204-1E6276752DEC}"/>
              </a:ext>
            </a:extLst>
          </p:cNvPr>
          <p:cNvSpPr>
            <a:spLocks noGrp="1"/>
          </p:cNvSpPr>
          <p:nvPr>
            <p:ph idx="1"/>
          </p:nvPr>
        </p:nvSpPr>
        <p:spPr>
          <a:xfrm>
            <a:off x="762000" y="1463040"/>
            <a:ext cx="10668000" cy="5212080"/>
          </a:xfrm>
        </p:spPr>
        <p:txBody>
          <a:bodyPr>
            <a:normAutofit fontScale="85000" lnSpcReduction="10000"/>
          </a:bodyPr>
          <a:lstStyle/>
          <a:p>
            <a:pPr algn="just">
              <a:buFont typeface="+mj-lt"/>
              <a:buAutoNum type="arabicPeriod"/>
            </a:pPr>
            <a:r>
              <a:rPr lang="en-US" b="1" i="0" dirty="0">
                <a:solidFill>
                  <a:srgbClr val="D1D5DB"/>
                </a:solidFill>
                <a:effectLst/>
                <a:latin typeface="Söhne"/>
              </a:rPr>
              <a:t>Characters</a:t>
            </a:r>
            <a:r>
              <a:rPr lang="en-US" b="0" i="0" dirty="0">
                <a:solidFill>
                  <a:srgbClr val="D1D5DB"/>
                </a:solidFill>
                <a:effectLst/>
                <a:latin typeface="Söhne"/>
              </a:rPr>
              <a:t>: Regular characters(letters, digits, symbols) represent themselves in patterns (e.g., "a" matches "a"). The regular expression "hello" will match the string "hello" in the input text.</a:t>
            </a:r>
          </a:p>
          <a:p>
            <a:pPr algn="just">
              <a:buFont typeface="+mj-lt"/>
              <a:buAutoNum type="arabicPeriod"/>
            </a:pPr>
            <a:r>
              <a:rPr lang="en-US" b="1" i="0" dirty="0">
                <a:solidFill>
                  <a:srgbClr val="D1D5DB"/>
                </a:solidFill>
                <a:effectLst/>
                <a:latin typeface="Söhne"/>
              </a:rPr>
              <a:t>Metacharacters</a:t>
            </a:r>
            <a:r>
              <a:rPr lang="en-US" b="0" i="0" dirty="0">
                <a:solidFill>
                  <a:srgbClr val="D1D5DB"/>
                </a:solidFill>
                <a:effectLst/>
                <a:latin typeface="Söhne"/>
              </a:rPr>
              <a:t>: Special characters with predefined meanings Some common metacharacters include . (matches any character), * (matches zero or more occurrences of the preceding character or group), + (matches one or more occurrences), ? (matches zero or one occurrence), and more.</a:t>
            </a:r>
          </a:p>
          <a:p>
            <a:pPr algn="just">
              <a:buFont typeface="+mj-lt"/>
              <a:buAutoNum type="arabicPeriod"/>
            </a:pPr>
            <a:r>
              <a:rPr lang="en-US" b="1" i="0" dirty="0">
                <a:solidFill>
                  <a:srgbClr val="D1D5DB"/>
                </a:solidFill>
                <a:effectLst/>
                <a:latin typeface="Söhne"/>
              </a:rPr>
              <a:t>Character Classes</a:t>
            </a:r>
            <a:r>
              <a:rPr lang="en-US" b="0" i="0" dirty="0">
                <a:solidFill>
                  <a:srgbClr val="D1D5DB"/>
                </a:solidFill>
                <a:effectLst/>
                <a:latin typeface="Söhne"/>
              </a:rPr>
              <a:t>: Enclosed in square brackets, they specify sets of characters to match (e.g., "[0-9]" matches any digit, and “[</a:t>
            </a:r>
            <a:r>
              <a:rPr lang="en-US" b="0" i="0" dirty="0" err="1">
                <a:solidFill>
                  <a:srgbClr val="D1D5DB"/>
                </a:solidFill>
                <a:effectLst/>
                <a:latin typeface="Söhne"/>
              </a:rPr>
              <a:t>aeiou</a:t>
            </a:r>
            <a:r>
              <a:rPr lang="en-US" b="0" i="0" dirty="0">
                <a:solidFill>
                  <a:srgbClr val="D1D5DB"/>
                </a:solidFill>
                <a:effectLst/>
                <a:latin typeface="Söhne"/>
              </a:rPr>
              <a:t>]” matches any vowel ).</a:t>
            </a:r>
          </a:p>
          <a:p>
            <a:pPr algn="just">
              <a:buFont typeface="+mj-lt"/>
              <a:buAutoNum type="arabicPeriod"/>
            </a:pPr>
            <a:r>
              <a:rPr lang="en-US" b="1" i="0" dirty="0">
                <a:solidFill>
                  <a:srgbClr val="D1D5DB"/>
                </a:solidFill>
                <a:effectLst/>
                <a:latin typeface="Söhne"/>
              </a:rPr>
              <a:t>Anchors</a:t>
            </a:r>
            <a:r>
              <a:rPr lang="en-US" b="0" i="0" dirty="0">
                <a:solidFill>
                  <a:srgbClr val="D1D5DB"/>
                </a:solidFill>
                <a:effectLst/>
                <a:latin typeface="Söhne"/>
              </a:rPr>
              <a:t>: Anchors are used to specify the position of a match within the input text. "^" matches the start of a line, "$" matches the end.</a:t>
            </a:r>
          </a:p>
        </p:txBody>
      </p:sp>
    </p:spTree>
    <p:extLst>
      <p:ext uri="{BB962C8B-B14F-4D97-AF65-F5344CB8AC3E}">
        <p14:creationId xmlns:p14="http://schemas.microsoft.com/office/powerpoint/2010/main" val="150685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45F080-A34F-3DFA-10D9-32D43DA8284E}"/>
              </a:ext>
            </a:extLst>
          </p:cNvPr>
          <p:cNvSpPr>
            <a:spLocks noGrp="1"/>
          </p:cNvSpPr>
          <p:nvPr>
            <p:ph idx="1"/>
          </p:nvPr>
        </p:nvSpPr>
        <p:spPr>
          <a:xfrm>
            <a:off x="762000" y="365760"/>
            <a:ext cx="10668000" cy="5738323"/>
          </a:xfrm>
        </p:spPr>
        <p:txBody>
          <a:bodyPr>
            <a:normAutofit fontScale="85000" lnSpcReduction="20000"/>
          </a:bodyPr>
          <a:lstStyle/>
          <a:p>
            <a:endParaRPr lang="en-US" dirty="0">
              <a:solidFill>
                <a:schemeClr val="bg1"/>
              </a:solidFill>
            </a:endParaRPr>
          </a:p>
          <a:p>
            <a:r>
              <a:rPr lang="en-US" b="1" dirty="0">
                <a:solidFill>
                  <a:schemeClr val="bg1"/>
                </a:solidFill>
              </a:rPr>
              <a:t>Regular Characters:</a:t>
            </a:r>
          </a:p>
          <a:p>
            <a:pPr lvl="1"/>
            <a:r>
              <a:rPr lang="en-US" dirty="0">
                <a:solidFill>
                  <a:schemeClr val="bg1"/>
                </a:solidFill>
              </a:rPr>
              <a:t>Expression: "apple"</a:t>
            </a:r>
          </a:p>
          <a:p>
            <a:pPr lvl="1"/>
            <a:r>
              <a:rPr lang="en-US" dirty="0">
                <a:solidFill>
                  <a:schemeClr val="bg1"/>
                </a:solidFill>
              </a:rPr>
              <a:t>Matches: "apple" in "I have an apple."</a:t>
            </a:r>
          </a:p>
          <a:p>
            <a:r>
              <a:rPr lang="en-US" sz="2600" b="1" dirty="0">
                <a:solidFill>
                  <a:schemeClr val="bg1"/>
                </a:solidFill>
              </a:rPr>
              <a:t>Metacharacters:</a:t>
            </a:r>
          </a:p>
          <a:p>
            <a:pPr lvl="1"/>
            <a:r>
              <a:rPr lang="en-US" dirty="0">
                <a:solidFill>
                  <a:schemeClr val="bg1"/>
                </a:solidFill>
              </a:rPr>
              <a:t>Expression: "</a:t>
            </a:r>
            <a:r>
              <a:rPr lang="en-US" dirty="0" err="1">
                <a:solidFill>
                  <a:schemeClr val="bg1"/>
                </a:solidFill>
              </a:rPr>
              <a:t>a.b</a:t>
            </a:r>
            <a:r>
              <a:rPr lang="en-US" dirty="0">
                <a:solidFill>
                  <a:schemeClr val="bg1"/>
                </a:solidFill>
              </a:rPr>
              <a:t>"</a:t>
            </a:r>
          </a:p>
          <a:p>
            <a:pPr lvl="1"/>
            <a:r>
              <a:rPr lang="en-US" dirty="0">
                <a:solidFill>
                  <a:schemeClr val="bg1"/>
                </a:solidFill>
              </a:rPr>
              <a:t>Matches: "</a:t>
            </a:r>
            <a:r>
              <a:rPr lang="en-US" dirty="0" err="1">
                <a:solidFill>
                  <a:schemeClr val="bg1"/>
                </a:solidFill>
              </a:rPr>
              <a:t>axb</a:t>
            </a:r>
            <a:r>
              <a:rPr lang="en-US" dirty="0">
                <a:solidFill>
                  <a:schemeClr val="bg1"/>
                </a:solidFill>
              </a:rPr>
              <a:t>" in "</a:t>
            </a:r>
            <a:r>
              <a:rPr lang="en-US" dirty="0" err="1">
                <a:solidFill>
                  <a:schemeClr val="bg1"/>
                </a:solidFill>
              </a:rPr>
              <a:t>a.b</a:t>
            </a:r>
            <a:r>
              <a:rPr lang="en-US" dirty="0">
                <a:solidFill>
                  <a:schemeClr val="bg1"/>
                </a:solidFill>
              </a:rPr>
              <a:t> is a regex pattern."</a:t>
            </a:r>
          </a:p>
          <a:p>
            <a:r>
              <a:rPr lang="en-US" sz="2600" b="1" dirty="0">
                <a:solidFill>
                  <a:schemeClr val="bg1"/>
                </a:solidFill>
              </a:rPr>
              <a:t>Character Classes:</a:t>
            </a:r>
          </a:p>
          <a:p>
            <a:pPr lvl="1"/>
            <a:r>
              <a:rPr lang="en-US" sz="2800" dirty="0">
                <a:solidFill>
                  <a:schemeClr val="bg1"/>
                </a:solidFill>
              </a:rPr>
              <a:t>Expression: "[0-9]"</a:t>
            </a:r>
          </a:p>
          <a:p>
            <a:pPr lvl="1"/>
            <a:r>
              <a:rPr lang="en-US" dirty="0">
                <a:solidFill>
                  <a:schemeClr val="bg1"/>
                </a:solidFill>
              </a:rPr>
              <a:t>Matches: "7" in "The number is 7."</a:t>
            </a:r>
          </a:p>
          <a:p>
            <a:r>
              <a:rPr lang="en-US" sz="2600" b="1" dirty="0">
                <a:solidFill>
                  <a:schemeClr val="bg1"/>
                </a:solidFill>
              </a:rPr>
              <a:t>Anchors:</a:t>
            </a:r>
          </a:p>
          <a:p>
            <a:pPr lvl="1"/>
            <a:r>
              <a:rPr lang="en-US" dirty="0">
                <a:solidFill>
                  <a:schemeClr val="bg1"/>
                </a:solidFill>
              </a:rPr>
              <a:t>Expression: "^start"</a:t>
            </a:r>
          </a:p>
          <a:p>
            <a:pPr lvl="1"/>
            <a:r>
              <a:rPr lang="en-US" dirty="0">
                <a:solidFill>
                  <a:schemeClr val="bg1"/>
                </a:solidFill>
              </a:rPr>
              <a:t>Matches: "start" at the beginning of a line.</a:t>
            </a:r>
          </a:p>
        </p:txBody>
      </p:sp>
      <p:sp>
        <p:nvSpPr>
          <p:cNvPr id="4" name="Arrow: Left 3">
            <a:extLst>
              <a:ext uri="{FF2B5EF4-FFF2-40B4-BE49-F238E27FC236}">
                <a16:creationId xmlns:a16="http://schemas.microsoft.com/office/drawing/2014/main" id="{A0DC5B41-F3E0-F71E-C4FF-B24937C24DC7}"/>
              </a:ext>
            </a:extLst>
          </p:cNvPr>
          <p:cNvSpPr/>
          <p:nvPr/>
        </p:nvSpPr>
        <p:spPr>
          <a:xfrm>
            <a:off x="6659880" y="1325880"/>
            <a:ext cx="4297680" cy="355092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dirty="0">
                <a:solidFill>
                  <a:srgbClr val="D1D5DB"/>
                </a:solidFill>
                <a:effectLst/>
                <a:latin typeface="Söhne"/>
              </a:rPr>
              <a:t>"</a:t>
            </a:r>
            <a:r>
              <a:rPr lang="en-US" b="0" i="0" dirty="0" err="1">
                <a:solidFill>
                  <a:srgbClr val="D1D5DB"/>
                </a:solidFill>
                <a:effectLst/>
                <a:latin typeface="Söhne"/>
              </a:rPr>
              <a:t>acb</a:t>
            </a:r>
            <a:r>
              <a:rPr lang="en-US" b="0" i="0" dirty="0">
                <a:solidFill>
                  <a:srgbClr val="D1D5DB"/>
                </a:solidFill>
                <a:effectLst/>
                <a:latin typeface="Söhne"/>
              </a:rPr>
              <a:t>" (matches)</a:t>
            </a:r>
          </a:p>
          <a:p>
            <a:pPr algn="l">
              <a:buFont typeface="Arial" panose="020B0604020202020204" pitchFamily="34" charset="0"/>
              <a:buChar char="•"/>
            </a:pPr>
            <a:r>
              <a:rPr lang="en-US" b="0" i="0" dirty="0">
                <a:solidFill>
                  <a:srgbClr val="D1D5DB"/>
                </a:solidFill>
                <a:effectLst/>
                <a:latin typeface="Söhne"/>
              </a:rPr>
              <a:t>"a1b" (matches)</a:t>
            </a:r>
          </a:p>
          <a:p>
            <a:pPr algn="l">
              <a:buFont typeface="Arial" panose="020B0604020202020204" pitchFamily="34" charset="0"/>
              <a:buChar char="•"/>
            </a:pPr>
            <a:r>
              <a:rPr lang="en-US" b="0" i="0" dirty="0">
                <a:solidFill>
                  <a:srgbClr val="D1D5DB"/>
                </a:solidFill>
                <a:effectLst/>
                <a:latin typeface="Söhne"/>
              </a:rPr>
              <a:t>"</a:t>
            </a:r>
            <a:r>
              <a:rPr lang="en-US" b="0" i="0" dirty="0" err="1">
                <a:solidFill>
                  <a:srgbClr val="D1D5DB"/>
                </a:solidFill>
                <a:effectLst/>
                <a:latin typeface="Söhne"/>
              </a:rPr>
              <a:t>axb</a:t>
            </a:r>
            <a:r>
              <a:rPr lang="en-US" b="0" i="0" dirty="0">
                <a:solidFill>
                  <a:srgbClr val="D1D5DB"/>
                </a:solidFill>
                <a:effectLst/>
                <a:latin typeface="Söhne"/>
              </a:rPr>
              <a:t>" (matches)</a:t>
            </a:r>
          </a:p>
          <a:p>
            <a:pPr algn="l">
              <a:buFont typeface="Arial" panose="020B0604020202020204" pitchFamily="34" charset="0"/>
              <a:buChar char="•"/>
            </a:pPr>
            <a:r>
              <a:rPr lang="en-US" b="0" i="0" dirty="0">
                <a:solidFill>
                  <a:srgbClr val="D1D5DB"/>
                </a:solidFill>
                <a:effectLst/>
                <a:latin typeface="Söhne"/>
              </a:rPr>
              <a:t>"a b" (matches, as the space is considered a character)</a:t>
            </a:r>
          </a:p>
        </p:txBody>
      </p:sp>
      <p:sp>
        <p:nvSpPr>
          <p:cNvPr id="5" name="Arrow: Left 4">
            <a:extLst>
              <a:ext uri="{FF2B5EF4-FFF2-40B4-BE49-F238E27FC236}">
                <a16:creationId xmlns:a16="http://schemas.microsoft.com/office/drawing/2014/main" id="{1E4190B9-59E3-BCD1-8CE1-C57A330AAD37}"/>
              </a:ext>
            </a:extLst>
          </p:cNvPr>
          <p:cNvSpPr/>
          <p:nvPr/>
        </p:nvSpPr>
        <p:spPr>
          <a:xfrm>
            <a:off x="6659880" y="3825240"/>
            <a:ext cx="4297680" cy="3032760"/>
          </a:xfrm>
          <a:prstGeom prst="leftArrow">
            <a:avLst>
              <a:gd name="adj1" fmla="val 50000"/>
              <a:gd name="adj2" fmla="val 5042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"start the engine" (matches)</a:t>
            </a:r>
          </a:p>
          <a:p>
            <a:r>
              <a:rPr lang="en-US" dirty="0"/>
              <a:t>"starting point" (matches)</a:t>
            </a:r>
          </a:p>
          <a:p>
            <a:r>
              <a:rPr lang="en-US" dirty="0"/>
              <a:t>"start with a smile" (matches)</a:t>
            </a:r>
          </a:p>
        </p:txBody>
      </p:sp>
    </p:spTree>
    <p:extLst>
      <p:ext uri="{BB962C8B-B14F-4D97-AF65-F5344CB8AC3E}">
        <p14:creationId xmlns:p14="http://schemas.microsoft.com/office/powerpoint/2010/main" val="123095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84CE9-F0DF-E3D8-494F-FFC638A4DDC7}"/>
              </a:ext>
            </a:extLst>
          </p:cNvPr>
          <p:cNvSpPr>
            <a:spLocks noGrp="1"/>
          </p:cNvSpPr>
          <p:nvPr>
            <p:ph type="title"/>
          </p:nvPr>
        </p:nvSpPr>
        <p:spPr/>
        <p:txBody>
          <a:bodyPr/>
          <a:lstStyle/>
          <a:p>
            <a:r>
              <a:rPr lang="en-US" dirty="0">
                <a:solidFill>
                  <a:srgbClr val="D1D5DB"/>
                </a:solidFill>
                <a:latin typeface="Söhne"/>
              </a:rPr>
              <a:t>K</a:t>
            </a:r>
            <a:r>
              <a:rPr lang="en-US" b="0" i="0" dirty="0">
                <a:solidFill>
                  <a:srgbClr val="D1D5DB"/>
                </a:solidFill>
                <a:effectLst/>
                <a:latin typeface="Söhne"/>
              </a:rPr>
              <a:t>ey components and concepts</a:t>
            </a:r>
            <a:endParaRPr lang="en-US" dirty="0"/>
          </a:p>
        </p:txBody>
      </p:sp>
      <p:sp>
        <p:nvSpPr>
          <p:cNvPr id="3" name="Content Placeholder 2">
            <a:extLst>
              <a:ext uri="{FF2B5EF4-FFF2-40B4-BE49-F238E27FC236}">
                <a16:creationId xmlns:a16="http://schemas.microsoft.com/office/drawing/2014/main" id="{E2CF7560-F019-5420-37D7-3930B4F989A2}"/>
              </a:ext>
            </a:extLst>
          </p:cNvPr>
          <p:cNvSpPr>
            <a:spLocks noGrp="1"/>
          </p:cNvSpPr>
          <p:nvPr>
            <p:ph idx="1"/>
          </p:nvPr>
        </p:nvSpPr>
        <p:spPr/>
        <p:txBody>
          <a:bodyPr>
            <a:normAutofit fontScale="92500" lnSpcReduction="20000"/>
          </a:bodyPr>
          <a:lstStyle/>
          <a:p>
            <a:pPr marL="514350" indent="-514350" algn="just">
              <a:buFont typeface="+mj-lt"/>
              <a:buAutoNum type="arabicPeriod" startAt="5"/>
            </a:pPr>
            <a:r>
              <a:rPr lang="en-US" b="1" i="0" dirty="0">
                <a:solidFill>
                  <a:srgbClr val="D1D5DB"/>
                </a:solidFill>
                <a:effectLst/>
                <a:latin typeface="Söhne"/>
              </a:rPr>
              <a:t>Quantifiers</a:t>
            </a:r>
            <a:r>
              <a:rPr lang="en-US" b="0" i="0" dirty="0">
                <a:solidFill>
                  <a:srgbClr val="D1D5DB"/>
                </a:solidFill>
                <a:effectLst/>
                <a:latin typeface="Söhne"/>
              </a:rPr>
              <a:t>: Specify repetition (e.g., “{n}” (exactly n times), “{n,}” (at least n times), and “{</a:t>
            </a:r>
            <a:r>
              <a:rPr lang="en-US" b="0" i="0" dirty="0" err="1">
                <a:solidFill>
                  <a:srgbClr val="D1D5DB"/>
                </a:solidFill>
                <a:effectLst/>
                <a:latin typeface="Söhne"/>
              </a:rPr>
              <a:t>n,m</a:t>
            </a:r>
            <a:r>
              <a:rPr lang="en-US" b="0" i="0" dirty="0">
                <a:solidFill>
                  <a:srgbClr val="D1D5DB"/>
                </a:solidFill>
                <a:effectLst/>
                <a:latin typeface="Söhne"/>
              </a:rPr>
              <a:t>}” (between n and m times), "{3}" for exactly three times, "{1,3}" for one to three times).</a:t>
            </a:r>
          </a:p>
          <a:p>
            <a:pPr marL="514350" indent="-514350" algn="just">
              <a:buFont typeface="+mj-lt"/>
              <a:buAutoNum type="arabicPeriod" startAt="5"/>
            </a:pPr>
            <a:r>
              <a:rPr lang="en-US" b="1" i="0" dirty="0">
                <a:solidFill>
                  <a:srgbClr val="D1D5DB"/>
                </a:solidFill>
                <a:effectLst/>
                <a:latin typeface="Söhne"/>
              </a:rPr>
              <a:t>Grouping</a:t>
            </a:r>
            <a:r>
              <a:rPr lang="en-US" b="0" i="0" dirty="0">
                <a:solidFill>
                  <a:srgbClr val="D1D5DB"/>
                </a:solidFill>
                <a:effectLst/>
                <a:latin typeface="Söhne"/>
              </a:rPr>
              <a:t>: Parentheses “()” create sub-patterns for grouping.</a:t>
            </a:r>
          </a:p>
          <a:p>
            <a:pPr marL="514350" indent="-514350" algn="just">
              <a:buFont typeface="+mj-lt"/>
              <a:buAutoNum type="arabicPeriod" startAt="5"/>
            </a:pPr>
            <a:r>
              <a:rPr lang="en-US" b="1" i="0" dirty="0">
                <a:solidFill>
                  <a:srgbClr val="D1D5DB"/>
                </a:solidFill>
                <a:effectLst/>
                <a:latin typeface="Söhne"/>
              </a:rPr>
              <a:t>Alternation</a:t>
            </a:r>
            <a:r>
              <a:rPr lang="en-US" b="0" i="0" dirty="0">
                <a:solidFill>
                  <a:srgbClr val="D1D5DB"/>
                </a:solidFill>
                <a:effectLst/>
                <a:latin typeface="Söhne"/>
              </a:rPr>
              <a:t>: "|" represents choices (e.g., "</a:t>
            </a:r>
            <a:r>
              <a:rPr lang="en-US" b="0" i="0" dirty="0" err="1">
                <a:solidFill>
                  <a:srgbClr val="D1D5DB"/>
                </a:solidFill>
                <a:effectLst/>
                <a:latin typeface="Söhne"/>
              </a:rPr>
              <a:t>cat|dog</a:t>
            </a:r>
            <a:r>
              <a:rPr lang="en-US" b="0" i="0" dirty="0">
                <a:solidFill>
                  <a:srgbClr val="D1D5DB"/>
                </a:solidFill>
                <a:effectLst/>
                <a:latin typeface="Söhne"/>
              </a:rPr>
              <a:t>" matches "cat" or "dog").</a:t>
            </a:r>
          </a:p>
          <a:p>
            <a:pPr marL="514350" indent="-514350" algn="just">
              <a:buFont typeface="+mj-lt"/>
              <a:buAutoNum type="arabicPeriod" startAt="5"/>
            </a:pPr>
            <a:r>
              <a:rPr lang="en-US" b="1" i="0" dirty="0">
                <a:solidFill>
                  <a:srgbClr val="D1D5DB"/>
                </a:solidFill>
                <a:effectLst/>
                <a:latin typeface="Söhne"/>
              </a:rPr>
              <a:t>Escape Sequences</a:t>
            </a:r>
            <a:r>
              <a:rPr lang="en-US" b="0" i="0" dirty="0">
                <a:solidFill>
                  <a:srgbClr val="D1D5DB"/>
                </a:solidFill>
                <a:effectLst/>
                <a:latin typeface="Söhne"/>
              </a:rPr>
              <a:t>: Backslashes “\" escape metacharacters (e.g., "\." matches a period).</a:t>
            </a:r>
          </a:p>
          <a:p>
            <a:pPr algn="just"/>
            <a:endParaRPr lang="en-US" dirty="0"/>
          </a:p>
        </p:txBody>
      </p:sp>
    </p:spTree>
    <p:extLst>
      <p:ext uri="{BB962C8B-B14F-4D97-AF65-F5344CB8AC3E}">
        <p14:creationId xmlns:p14="http://schemas.microsoft.com/office/powerpoint/2010/main" val="3457956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24E72-7E4A-EB76-BE9A-5651F007871B}"/>
              </a:ext>
            </a:extLst>
          </p:cNvPr>
          <p:cNvSpPr txBox="1">
            <a:spLocks/>
          </p:cNvSpPr>
          <p:nvPr/>
        </p:nvSpPr>
        <p:spPr>
          <a:xfrm>
            <a:off x="762000" y="838200"/>
            <a:ext cx="10668000" cy="5265883"/>
          </a:xfrm>
          <a:prstGeom prst="rect">
            <a:avLst/>
          </a:prstGeom>
        </p:spPr>
        <p:txBody>
          <a:bodyPr>
            <a:normAutofit fontScale="85000" lnSpcReduction="2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Quantifiers:</a:t>
            </a:r>
          </a:p>
          <a:p>
            <a:pPr lvl="1"/>
            <a:r>
              <a:rPr lang="en-US" dirty="0">
                <a:solidFill>
                  <a:schemeClr val="bg1"/>
                </a:solidFill>
              </a:rPr>
              <a:t>Expression: "\d{3}"</a:t>
            </a:r>
          </a:p>
          <a:p>
            <a:pPr lvl="1"/>
            <a:r>
              <a:rPr lang="en-US" dirty="0">
                <a:solidFill>
                  <a:schemeClr val="bg1"/>
                </a:solidFill>
              </a:rPr>
              <a:t>Matches: "123" in "The code is 12345."</a:t>
            </a:r>
          </a:p>
          <a:p>
            <a:r>
              <a:rPr lang="en-US" b="1" dirty="0">
                <a:solidFill>
                  <a:schemeClr val="bg1"/>
                </a:solidFill>
              </a:rPr>
              <a:t>Grouping:</a:t>
            </a:r>
          </a:p>
          <a:p>
            <a:pPr lvl="1"/>
            <a:r>
              <a:rPr lang="en-US" dirty="0">
                <a:solidFill>
                  <a:schemeClr val="bg1"/>
                </a:solidFill>
              </a:rPr>
              <a:t>Expression: "(</a:t>
            </a:r>
            <a:r>
              <a:rPr lang="en-US" dirty="0" err="1">
                <a:solidFill>
                  <a:schemeClr val="bg1"/>
                </a:solidFill>
              </a:rPr>
              <a:t>apple|banana</a:t>
            </a:r>
            <a:r>
              <a:rPr lang="en-US" dirty="0">
                <a:solidFill>
                  <a:schemeClr val="bg1"/>
                </a:solidFill>
              </a:rPr>
              <a:t>)"</a:t>
            </a:r>
          </a:p>
          <a:p>
            <a:pPr lvl="1"/>
            <a:r>
              <a:rPr lang="en-US" dirty="0">
                <a:solidFill>
                  <a:schemeClr val="bg1"/>
                </a:solidFill>
              </a:rPr>
              <a:t>Matches: "apple" or "banana" in "I like apple and banana."</a:t>
            </a:r>
          </a:p>
          <a:p>
            <a:r>
              <a:rPr lang="en-US" b="1" dirty="0">
                <a:solidFill>
                  <a:schemeClr val="bg1"/>
                </a:solidFill>
              </a:rPr>
              <a:t>Alternation:</a:t>
            </a:r>
          </a:p>
          <a:p>
            <a:pPr lvl="1"/>
            <a:r>
              <a:rPr lang="en-US" dirty="0">
                <a:solidFill>
                  <a:schemeClr val="bg1"/>
                </a:solidFill>
              </a:rPr>
              <a:t>Expression: "</a:t>
            </a:r>
            <a:r>
              <a:rPr lang="en-US" dirty="0" err="1">
                <a:solidFill>
                  <a:schemeClr val="bg1"/>
                </a:solidFill>
              </a:rPr>
              <a:t>cat|dog</a:t>
            </a:r>
            <a:r>
              <a:rPr lang="en-US" dirty="0">
                <a:solidFill>
                  <a:schemeClr val="bg1"/>
                </a:solidFill>
              </a:rPr>
              <a:t>"</a:t>
            </a:r>
          </a:p>
          <a:p>
            <a:pPr lvl="1"/>
            <a:r>
              <a:rPr lang="en-US" dirty="0">
                <a:solidFill>
                  <a:schemeClr val="bg1"/>
                </a:solidFill>
              </a:rPr>
              <a:t>Matches: "cat" or "dog" in "I have a cat and a dog."</a:t>
            </a:r>
          </a:p>
          <a:p>
            <a:r>
              <a:rPr lang="en-US" b="1" dirty="0">
                <a:solidFill>
                  <a:schemeClr val="bg1"/>
                </a:solidFill>
              </a:rPr>
              <a:t>Escape Sequences:</a:t>
            </a:r>
          </a:p>
          <a:p>
            <a:pPr lvl="1"/>
            <a:r>
              <a:rPr lang="en-US" dirty="0">
                <a:solidFill>
                  <a:schemeClr val="bg1"/>
                </a:solidFill>
              </a:rPr>
              <a:t>Expression: "\\."</a:t>
            </a:r>
          </a:p>
          <a:p>
            <a:pPr lvl="1"/>
            <a:r>
              <a:rPr lang="en-US" dirty="0">
                <a:solidFill>
                  <a:schemeClr val="bg1"/>
                </a:solidFill>
              </a:rPr>
              <a:t>Matches: "." in "The price is $5.99."</a:t>
            </a:r>
          </a:p>
        </p:txBody>
      </p:sp>
    </p:spTree>
    <p:extLst>
      <p:ext uri="{BB962C8B-B14F-4D97-AF65-F5344CB8AC3E}">
        <p14:creationId xmlns:p14="http://schemas.microsoft.com/office/powerpoint/2010/main" val="171471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FD9A-6E9A-BBA1-97A4-168CA5954A0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2279F21-86B3-B85B-0CE8-7D6DECF37C4E}"/>
              </a:ext>
            </a:extLst>
          </p:cNvPr>
          <p:cNvSpPr>
            <a:spLocks noGrp="1"/>
          </p:cNvSpPr>
          <p:nvPr>
            <p:ph idx="1"/>
          </p:nvPr>
        </p:nvSpPr>
        <p:spPr/>
        <p:txBody>
          <a:bodyPr>
            <a:normAutofit fontScale="85000" lnSpcReduction="10000"/>
          </a:bodyPr>
          <a:lstStyle/>
          <a:p>
            <a:pPr algn="just"/>
            <a:r>
              <a:rPr lang="en-US" dirty="0"/>
              <a:t>The regular expression \d{3}-\d{2}-\d{4} matches a string in the format of "123-45-6789," which is a common pattern for Social Security numbers.</a:t>
            </a:r>
          </a:p>
          <a:p>
            <a:pPr algn="just"/>
            <a:endParaRPr lang="en-US" dirty="0"/>
          </a:p>
          <a:p>
            <a:pPr algn="just"/>
            <a:r>
              <a:rPr lang="en-US" dirty="0"/>
              <a:t>Regular expressions are an essential tool for tasks like data validation (e.g., email or phone number validation), text parsing (e.g., extracting data from log files), and text searching (e.g., finding specific words or patterns in a document). They are supported in many programming languages, including Python, JavaScript, Java, and Perl, among others.</a:t>
            </a:r>
          </a:p>
        </p:txBody>
      </p:sp>
    </p:spTree>
    <p:extLst>
      <p:ext uri="{BB962C8B-B14F-4D97-AF65-F5344CB8AC3E}">
        <p14:creationId xmlns:p14="http://schemas.microsoft.com/office/powerpoint/2010/main" val="3556430026"/>
      </p:ext>
    </p:extLst>
  </p:cSld>
  <p:clrMapOvr>
    <a:masterClrMapping/>
  </p:clrMapOvr>
</p:sld>
</file>

<file path=ppt/theme/theme1.xml><?xml version="1.0" encoding="utf-8"?>
<a:theme xmlns:a="http://schemas.openxmlformats.org/drawingml/2006/main" name="PebbleVTI">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1460</TotalTime>
  <Words>2155</Words>
  <Application>Microsoft Office PowerPoint</Application>
  <PresentationFormat>Widescreen</PresentationFormat>
  <Paragraphs>197</Paragraphs>
  <Slides>32</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Avenir Next LT Pro</vt:lpstr>
      <vt:lpstr>Avenir Next LT Pro Light</vt:lpstr>
      <vt:lpstr>Calibri</vt:lpstr>
      <vt:lpstr>Sitka Subheading</vt:lpstr>
      <vt:lpstr>Söhne</vt:lpstr>
      <vt:lpstr>Source Sans Pro</vt:lpstr>
      <vt:lpstr>Times New Roman</vt:lpstr>
      <vt:lpstr>Wingdings</vt:lpstr>
      <vt:lpstr>PebbleVTI</vt:lpstr>
      <vt:lpstr>Software Construction</vt:lpstr>
      <vt:lpstr>Overview</vt:lpstr>
      <vt:lpstr>Regular Expressions</vt:lpstr>
      <vt:lpstr>Regular Expressions Cont.</vt:lpstr>
      <vt:lpstr>Key components and concepts</vt:lpstr>
      <vt:lpstr>PowerPoint Presentation</vt:lpstr>
      <vt:lpstr>Key components and concepts</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Software Applications That Demonstrate The Use Of Regular Expressions</vt:lpstr>
      <vt:lpstr>Text Editors and IDEs (Python code using re module):</vt:lpstr>
      <vt:lpstr>Programming Languages (JavaScript code):</vt:lpstr>
      <vt:lpstr>Database Management (SQL query):</vt:lpstr>
      <vt:lpstr>Web Development (Python code using Django):</vt:lpstr>
      <vt:lpstr>Data Science and Analytics (Python code using Pandas):</vt:lpstr>
      <vt:lpstr>Network Security (Python code using Scapy for packet analysis):</vt:lpstr>
      <vt:lpstr>Command-Line Tools (Bash script):</vt:lpstr>
      <vt:lpstr>Text Processing Software (Python code using Tesseract OCR)</vt:lpstr>
      <vt:lpstr>Content Management Systems (CMS) (WordPress URL rewriting):</vt:lpstr>
      <vt:lpstr>Search Engines (Python code for search query parsing):</vt:lpstr>
      <vt:lpstr>Compilation</vt:lpstr>
      <vt:lpstr>Process</vt:lpstr>
      <vt:lpstr>Parser</vt:lpstr>
      <vt:lpstr>Parser</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Perveen</dc:creator>
  <cp:lastModifiedBy>Misbah Parveen BUKC</cp:lastModifiedBy>
  <cp:revision>66</cp:revision>
  <dcterms:created xsi:type="dcterms:W3CDTF">2020-09-20T19:54:15Z</dcterms:created>
  <dcterms:modified xsi:type="dcterms:W3CDTF">2023-10-10T11:10:14Z</dcterms:modified>
</cp:coreProperties>
</file>