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56" r:id="rId2"/>
    <p:sldId id="257" r:id="rId3"/>
    <p:sldId id="264" r:id="rId4"/>
    <p:sldId id="267" r:id="rId5"/>
    <p:sldId id="269" r:id="rId6"/>
    <p:sldId id="270" r:id="rId7"/>
    <p:sldId id="271" r:id="rId8"/>
    <p:sldId id="272"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A0354-4366-4DB3-B987-BB2A7A556564}"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BA655-71D8-4DB9-9E7C-29FD3FD16BDB}" type="slidenum">
              <a:rPr lang="en-US" smtClean="0"/>
              <a:t>‹#›</a:t>
            </a:fld>
            <a:endParaRPr lang="en-US"/>
          </a:p>
        </p:txBody>
      </p:sp>
    </p:spTree>
    <p:extLst>
      <p:ext uri="{BB962C8B-B14F-4D97-AF65-F5344CB8AC3E}">
        <p14:creationId xmlns:p14="http://schemas.microsoft.com/office/powerpoint/2010/main" val="36683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5</a:t>
            </a:fld>
            <a:endParaRPr lang="en-US"/>
          </a:p>
        </p:txBody>
      </p:sp>
    </p:spTree>
    <p:extLst>
      <p:ext uri="{BB962C8B-B14F-4D97-AF65-F5344CB8AC3E}">
        <p14:creationId xmlns:p14="http://schemas.microsoft.com/office/powerpoint/2010/main" val="268721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6</a:t>
            </a:fld>
            <a:endParaRPr lang="en-US"/>
          </a:p>
        </p:txBody>
      </p:sp>
    </p:spTree>
    <p:extLst>
      <p:ext uri="{BB962C8B-B14F-4D97-AF65-F5344CB8AC3E}">
        <p14:creationId xmlns:p14="http://schemas.microsoft.com/office/powerpoint/2010/main" val="331000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7</a:t>
            </a:fld>
            <a:endParaRPr lang="en-US"/>
          </a:p>
        </p:txBody>
      </p:sp>
    </p:spTree>
    <p:extLst>
      <p:ext uri="{BB962C8B-B14F-4D97-AF65-F5344CB8AC3E}">
        <p14:creationId xmlns:p14="http://schemas.microsoft.com/office/powerpoint/2010/main" val="211875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8</a:t>
            </a:fld>
            <a:endParaRPr lang="en-US"/>
          </a:p>
        </p:txBody>
      </p:sp>
    </p:spTree>
    <p:extLst>
      <p:ext uri="{BB962C8B-B14F-4D97-AF65-F5344CB8AC3E}">
        <p14:creationId xmlns:p14="http://schemas.microsoft.com/office/powerpoint/2010/main" val="202795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In the field of software engineering, risk management is a methodology or a mechanism, carried out throughout the development process to identify, manage and control risks evolved before and during the development process. Basically, three types of activities are covered under the risk management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Risks: Technology risk, People risk, Organization risk, </a:t>
            </a:r>
            <a:r>
              <a:rPr lang="en-US" b="0" i="0" dirty="0">
                <a:solidFill>
                  <a:srgbClr val="000000"/>
                </a:solidFill>
                <a:effectLst/>
                <a:latin typeface="Verdana" panose="020B0604030504040204" pitchFamily="34" charset="0"/>
              </a:rPr>
              <a:t>Business risk, </a:t>
            </a:r>
            <a:r>
              <a:rPr lang="en-US" b="1" i="0" dirty="0">
                <a:solidFill>
                  <a:srgbClr val="000000"/>
                </a:solidFill>
                <a:effectLst/>
                <a:latin typeface="Verdana" panose="020B0604030504040204" pitchFamily="34" charset="0"/>
              </a:rPr>
              <a:t>Market risk, Strategic risk, Sales risk. Management risk, Budget risk</a:t>
            </a:r>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9</a:t>
            </a:fld>
            <a:endParaRPr lang="en-US"/>
          </a:p>
        </p:txBody>
      </p:sp>
    </p:spTree>
    <p:extLst>
      <p:ext uri="{BB962C8B-B14F-4D97-AF65-F5344CB8AC3E}">
        <p14:creationId xmlns:p14="http://schemas.microsoft.com/office/powerpoint/2010/main" val="142244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42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075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45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99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99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616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866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909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123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35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10/26/2022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911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10/26/2022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530305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5907640" y="712457"/>
            <a:ext cx="6284358" cy="2286000"/>
          </a:xfrm>
        </p:spPr>
        <p:txBody>
          <a:bodyPr>
            <a:normAutofit/>
          </a:bodyPr>
          <a:lstStyle/>
          <a:p>
            <a:pPr algn="l"/>
            <a:r>
              <a:rPr lang="en-IN" sz="6700" dirty="0"/>
              <a:t>Software Construction</a:t>
            </a:r>
            <a:endParaRPr lang="en-US" sz="44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6096000" y="4571999"/>
            <a:ext cx="5333999" cy="1524000"/>
          </a:xfrm>
        </p:spPr>
        <p:txBody>
          <a:bodyPr>
            <a:normAutofit/>
          </a:bodyPr>
          <a:lstStyle/>
          <a:p>
            <a:pPr algn="l"/>
            <a:r>
              <a:rPr lang="en-IN" sz="2800" dirty="0">
                <a:latin typeface="Times New Roman" panose="02020603050405020304" pitchFamily="18" charset="0"/>
                <a:cs typeface="Times New Roman" panose="02020603050405020304" pitchFamily="18" charset="0"/>
              </a:rPr>
              <a:t>Software Engineering Life Cycle Model</a:t>
            </a:r>
            <a:endParaRPr lang="en-US" sz="2800" dirty="0">
              <a:latin typeface="Times New Roman" panose="02020603050405020304" pitchFamily="18" charset="0"/>
              <a:cs typeface="Times New Roman" panose="02020603050405020304" pitchFamily="18" charset="0"/>
            </a:endParaRPr>
          </a:p>
        </p:txBody>
      </p:sp>
      <p:sp>
        <p:nvSpPr>
          <p:cNvPr id="36"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3">
            <a:extLst>
              <a:ext uri="{FF2B5EF4-FFF2-40B4-BE49-F238E27FC236}">
                <a16:creationId xmlns:a16="http://schemas.microsoft.com/office/drawing/2014/main" id="{CAB1B820-9F9C-4205-9E12-0C18237A780E}"/>
              </a:ext>
            </a:extLst>
          </p:cNvPr>
          <p:cNvPicPr>
            <a:picLocks noChangeAspect="1"/>
          </p:cNvPicPr>
          <p:nvPr/>
        </p:nvPicPr>
        <p:blipFill rotWithShape="1">
          <a:blip r:embed="rId2"/>
          <a:srcRect l="14426" r="28974" b="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Tree>
    <p:extLst>
      <p:ext uri="{BB962C8B-B14F-4D97-AF65-F5344CB8AC3E}">
        <p14:creationId xmlns:p14="http://schemas.microsoft.com/office/powerpoint/2010/main" val="140823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IN" dirty="0"/>
              <a:t>Software Development Process</a:t>
            </a:r>
          </a:p>
          <a:p>
            <a:r>
              <a:rPr lang="en-IN" dirty="0"/>
              <a:t>Software Engineering process Infrastructure</a:t>
            </a:r>
          </a:p>
          <a:p>
            <a:r>
              <a:rPr lang="en-IN" dirty="0"/>
              <a:t>Software Engineering Process Improvement</a:t>
            </a:r>
          </a:p>
        </p:txBody>
      </p:sp>
    </p:spTree>
    <p:extLst>
      <p:ext uri="{BB962C8B-B14F-4D97-AF65-F5344CB8AC3E}">
        <p14:creationId xmlns:p14="http://schemas.microsoft.com/office/powerpoint/2010/main" val="224402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467D-8DFD-42BA-B22D-0D83E235DFF0}"/>
              </a:ext>
            </a:extLst>
          </p:cNvPr>
          <p:cNvSpPr>
            <a:spLocks noGrp="1"/>
          </p:cNvSpPr>
          <p:nvPr>
            <p:ph type="title"/>
          </p:nvPr>
        </p:nvSpPr>
        <p:spPr/>
        <p:txBody>
          <a:bodyPr/>
          <a:lstStyle/>
          <a:p>
            <a:r>
              <a:rPr lang="en-US" dirty="0">
                <a:solidFill>
                  <a:schemeClr val="tx1">
                    <a:lumMod val="85000"/>
                    <a:lumOff val="15000"/>
                  </a:schemeClr>
                </a:solidFill>
              </a:rPr>
              <a:t>Software Engineering Life cycle model</a:t>
            </a:r>
            <a:endParaRPr lang="en-US" dirty="0"/>
          </a:p>
        </p:txBody>
      </p:sp>
      <p:sp>
        <p:nvSpPr>
          <p:cNvPr id="3" name="Content Placeholder 2">
            <a:extLst>
              <a:ext uri="{FF2B5EF4-FFF2-40B4-BE49-F238E27FC236}">
                <a16:creationId xmlns:a16="http://schemas.microsoft.com/office/drawing/2014/main" id="{766AE780-0C13-4FDE-B635-1D606C45539C}"/>
              </a:ext>
            </a:extLst>
          </p:cNvPr>
          <p:cNvSpPr>
            <a:spLocks noGrp="1"/>
          </p:cNvSpPr>
          <p:nvPr>
            <p:ph idx="1"/>
          </p:nvPr>
        </p:nvSpPr>
        <p:spPr/>
        <p:txBody>
          <a:bodyPr>
            <a:normAutofit/>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The system lifecycle in </a:t>
            </a:r>
            <a:r>
              <a:rPr lang="en-US" sz="1800" dirty="0">
                <a:solidFill>
                  <a:schemeClr val="tx1"/>
                </a:solidFill>
                <a:latin typeface="Times New Roman" panose="02020603050405020304" pitchFamily="18" charset="0"/>
                <a:cs typeface="Times New Roman" panose="02020603050405020304" pitchFamily="18" charset="0"/>
              </a:rPr>
              <a:t>systems engineering</a:t>
            </a:r>
            <a:r>
              <a:rPr lang="en-US" sz="1800" b="0" i="0" dirty="0">
                <a:solidFill>
                  <a:schemeClr val="tx1"/>
                </a:solidFill>
                <a:effectLst/>
                <a:latin typeface="Times New Roman" panose="02020603050405020304" pitchFamily="18" charset="0"/>
                <a:cs typeface="Times New Roman" panose="02020603050405020304" pitchFamily="18" charset="0"/>
              </a:rPr>
              <a:t> is a view of a system or proposed system that addresses all phases of its existence to include:</a:t>
            </a:r>
          </a:p>
          <a:p>
            <a:pPr marL="800100" lvl="1" indent="-342900"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S</a:t>
            </a:r>
            <a:r>
              <a:rPr lang="en-US" sz="1400" b="0" i="0" dirty="0">
                <a:solidFill>
                  <a:schemeClr val="tx1"/>
                </a:solidFill>
                <a:effectLst/>
                <a:latin typeface="Times New Roman" panose="02020603050405020304" pitchFamily="18" charset="0"/>
                <a:cs typeface="Times New Roman" panose="02020603050405020304" pitchFamily="18" charset="0"/>
              </a:rPr>
              <a:t>ystem conception</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Design</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Development</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production and/or construction</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Distribution</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Product and construction</a:t>
            </a:r>
          </a:p>
          <a:p>
            <a:pPr marL="800100" lvl="1" indent="-342900" algn="just">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Utilize and support</a:t>
            </a:r>
          </a:p>
          <a:p>
            <a:pPr marL="800100" lvl="1" indent="-342900"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P</a:t>
            </a:r>
            <a:r>
              <a:rPr lang="en-US" sz="1400" b="0" i="0" dirty="0">
                <a:solidFill>
                  <a:schemeClr val="tx1"/>
                </a:solidFill>
                <a:effectLst/>
                <a:latin typeface="Times New Roman" panose="02020603050405020304" pitchFamily="18" charset="0"/>
                <a:cs typeface="Times New Roman" panose="02020603050405020304" pitchFamily="18" charset="0"/>
              </a:rPr>
              <a:t>hase-out and disposal</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29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A888-4011-4F5A-AA66-7D563F8721C8}"/>
              </a:ext>
            </a:extLst>
          </p:cNvPr>
          <p:cNvSpPr>
            <a:spLocks noGrp="1"/>
          </p:cNvSpPr>
          <p:nvPr>
            <p:ph type="title"/>
          </p:nvPr>
        </p:nvSpPr>
        <p:spPr/>
        <p:txBody>
          <a:bodyPr/>
          <a:lstStyle/>
          <a:p>
            <a:r>
              <a:rPr lang="en-US" dirty="0">
                <a:solidFill>
                  <a:schemeClr val="tx1">
                    <a:lumMod val="85000"/>
                    <a:lumOff val="15000"/>
                  </a:schemeClr>
                </a:solidFill>
              </a:rPr>
              <a:t>Conceptual Model</a:t>
            </a:r>
            <a:endParaRPr lang="en-US" dirty="0"/>
          </a:p>
        </p:txBody>
      </p:sp>
      <p:sp>
        <p:nvSpPr>
          <p:cNvPr id="3" name="Content Placeholder 2">
            <a:extLst>
              <a:ext uri="{FF2B5EF4-FFF2-40B4-BE49-F238E27FC236}">
                <a16:creationId xmlns:a16="http://schemas.microsoft.com/office/drawing/2014/main" id="{CFAE6296-CCD5-4E1A-A9A4-75DF539A884C}"/>
              </a:ext>
            </a:extLst>
          </p:cNvPr>
          <p:cNvSpPr>
            <a:spLocks noGrp="1"/>
          </p:cNvSpPr>
          <p:nvPr>
            <p:ph idx="1"/>
          </p:nvPr>
        </p:nvSpPr>
        <p:spPr/>
        <p:txBody>
          <a:bodyPr>
            <a:normAutofit/>
          </a:bodyPr>
          <a:lstStyle/>
          <a:p>
            <a:pPr algn="just" eaLnBrk="1" hangingPunct="1"/>
            <a:r>
              <a:rPr lang="en-US" sz="1800" dirty="0">
                <a:solidFill>
                  <a:schemeClr val="tx1"/>
                </a:solidFill>
                <a:latin typeface="Times New Roman" panose="02020603050405020304" pitchFamily="18" charset="0"/>
                <a:cs typeface="Times New Roman" panose="02020603050405020304" pitchFamily="18" charset="0"/>
              </a:rPr>
              <a:t>In this stage an identified need is examined, requirements for potential solutions are defined, potential solutions are evaluated, and a system specification is developed.</a:t>
            </a:r>
          </a:p>
          <a:p>
            <a:pPr algn="just" eaLnBrk="1" hangingPunct="1"/>
            <a:r>
              <a:rPr lang="en-US" sz="1800" dirty="0">
                <a:solidFill>
                  <a:schemeClr val="tx1"/>
                </a:solidFill>
                <a:latin typeface="Times New Roman" panose="02020603050405020304" pitchFamily="18" charset="0"/>
                <a:cs typeface="Times New Roman" panose="02020603050405020304" pitchFamily="18" charset="0"/>
              </a:rPr>
              <a:t>Key steps within the conceptual design stage include:</a:t>
            </a:r>
          </a:p>
          <a:p>
            <a:pPr lvl="1" algn="just"/>
            <a:r>
              <a:rPr lang="en-US" sz="1400" dirty="0">
                <a:solidFill>
                  <a:schemeClr val="tx1"/>
                </a:solidFill>
                <a:latin typeface="Times New Roman" panose="02020603050405020304" pitchFamily="18" charset="0"/>
                <a:cs typeface="Times New Roman" panose="02020603050405020304" pitchFamily="18" charset="0"/>
              </a:rPr>
              <a:t>Need identification</a:t>
            </a:r>
          </a:p>
          <a:p>
            <a:pPr lvl="1" algn="just"/>
            <a:r>
              <a:rPr lang="en-US" sz="1400" dirty="0">
                <a:solidFill>
                  <a:schemeClr val="tx1"/>
                </a:solidFill>
                <a:latin typeface="Times New Roman" panose="02020603050405020304" pitchFamily="18" charset="0"/>
                <a:cs typeface="Times New Roman" panose="02020603050405020304" pitchFamily="18" charset="0"/>
              </a:rPr>
              <a:t>Feasibility analysis</a:t>
            </a:r>
          </a:p>
          <a:p>
            <a:pPr lvl="1" algn="just"/>
            <a:r>
              <a:rPr lang="en-US" sz="1400" dirty="0">
                <a:solidFill>
                  <a:schemeClr val="tx1"/>
                </a:solidFill>
                <a:latin typeface="Times New Roman" panose="02020603050405020304" pitchFamily="18" charset="0"/>
                <a:cs typeface="Times New Roman" panose="02020603050405020304" pitchFamily="18" charset="0"/>
              </a:rPr>
              <a:t>System requirements analysis</a:t>
            </a:r>
          </a:p>
          <a:p>
            <a:pPr lvl="1" algn="just"/>
            <a:r>
              <a:rPr lang="en-US" sz="1400" dirty="0">
                <a:solidFill>
                  <a:schemeClr val="tx1"/>
                </a:solidFill>
                <a:latin typeface="Times New Roman" panose="02020603050405020304" pitchFamily="18" charset="0"/>
                <a:cs typeface="Times New Roman" panose="02020603050405020304" pitchFamily="18" charset="0"/>
              </a:rPr>
              <a:t>System specification</a:t>
            </a:r>
          </a:p>
          <a:p>
            <a:pPr lvl="1" algn="just"/>
            <a:r>
              <a:rPr lang="en-US" sz="1400" dirty="0">
                <a:solidFill>
                  <a:schemeClr val="tx1"/>
                </a:solidFill>
                <a:latin typeface="Times New Roman" panose="02020603050405020304" pitchFamily="18" charset="0"/>
                <a:cs typeface="Times New Roman" panose="02020603050405020304" pitchFamily="18" charset="0"/>
              </a:rPr>
              <a:t>Conceptual design review</a:t>
            </a:r>
          </a:p>
          <a:p>
            <a:pPr algn="just" eaLnBrk="1" hangingPunct="1"/>
            <a:endParaRPr lang="en-US" dirty="0"/>
          </a:p>
        </p:txBody>
      </p:sp>
    </p:spTree>
    <p:extLst>
      <p:ext uri="{BB962C8B-B14F-4D97-AF65-F5344CB8AC3E}">
        <p14:creationId xmlns:p14="http://schemas.microsoft.com/office/powerpoint/2010/main" val="280734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a:xfrm>
            <a:off x="762000" y="165652"/>
            <a:ext cx="10668000" cy="921026"/>
          </a:xfrm>
        </p:spPr>
        <p:txBody>
          <a:bodyPr/>
          <a:lstStyle/>
          <a:p>
            <a:r>
              <a:rPr lang="en-US" altLang="en-US" dirty="0"/>
              <a:t>Preliminary system design</a:t>
            </a:r>
            <a:endParaRPr lang="en-US"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a:xfrm>
            <a:off x="762000" y="1086678"/>
            <a:ext cx="10668000" cy="3818083"/>
          </a:xfrm>
        </p:spPr>
        <p:txBody>
          <a:bodyPr>
            <a:noAutofit/>
          </a:bodyPr>
          <a:lstStyle/>
          <a:p>
            <a:pPr algn="just" eaLnBrk="1" hangingPunct="1">
              <a:buFont typeface="Wingdings" panose="05000000000000000000" pitchFamily="2" charset="2"/>
              <a:buChar char="n"/>
            </a:pPr>
            <a:r>
              <a:rPr lang="en-US" altLang="en-US" sz="2000" dirty="0">
                <a:solidFill>
                  <a:schemeClr val="tx1"/>
                </a:solidFill>
                <a:latin typeface="Times New Roman" panose="02020603050405020304" pitchFamily="18" charset="0"/>
                <a:cs typeface="Times New Roman" panose="02020603050405020304" pitchFamily="18" charset="0"/>
              </a:rPr>
              <a:t>Subsystems that perform the desired system functions are designed and specified in compliance with the system specification.</a:t>
            </a:r>
          </a:p>
          <a:p>
            <a:pPr algn="just" eaLnBrk="1" hangingPunct="1">
              <a:buFont typeface="Wingdings" panose="05000000000000000000" pitchFamily="2" charset="2"/>
              <a:buChar char="n"/>
            </a:pPr>
            <a:r>
              <a:rPr lang="en-US" sz="2000" dirty="0">
                <a:solidFill>
                  <a:schemeClr val="tx1"/>
                </a:solidFill>
                <a:latin typeface="Times New Roman" panose="02020603050405020304" pitchFamily="18" charset="0"/>
                <a:cs typeface="Times New Roman" panose="02020603050405020304" pitchFamily="18" charset="0"/>
              </a:rPr>
              <a:t>Interfaces between subsystems are defined, as well as overall test and evaluation requirements.</a:t>
            </a:r>
          </a:p>
          <a:p>
            <a:pPr algn="just" eaLnBrk="1" hangingPunct="1">
              <a:buFont typeface="Wingdings" panose="05000000000000000000" pitchFamily="2" charset="2"/>
              <a:buChar char="n"/>
            </a:pPr>
            <a:r>
              <a:rPr lang="en-US" sz="2000" dirty="0">
                <a:solidFill>
                  <a:schemeClr val="tx1"/>
                </a:solidFill>
                <a:latin typeface="Times New Roman" panose="02020603050405020304" pitchFamily="18" charset="0"/>
                <a:cs typeface="Times New Roman" panose="02020603050405020304" pitchFamily="18" charset="0"/>
              </a:rPr>
              <a:t>At the completion of this stage, a development specification is produced that is sufficient to perform detailed design and development.</a:t>
            </a:r>
          </a:p>
          <a:p>
            <a:pPr algn="just" eaLnBrk="1" hangingPunct="1">
              <a:buFont typeface="Wingdings" panose="05000000000000000000" pitchFamily="2" charset="2"/>
              <a:buChar char="n"/>
            </a:pPr>
            <a:r>
              <a:rPr lang="en-US" sz="2000" dirty="0">
                <a:solidFill>
                  <a:schemeClr val="tx1"/>
                </a:solidFill>
                <a:latin typeface="Times New Roman" panose="02020603050405020304" pitchFamily="18" charset="0"/>
                <a:cs typeface="Times New Roman" panose="02020603050405020304" pitchFamily="18" charset="0"/>
              </a:rPr>
              <a:t>Key steps within the preliminary design stage include:</a:t>
            </a:r>
          </a:p>
          <a:p>
            <a:pPr lvl="1"/>
            <a:r>
              <a:rPr lang="en-US" sz="2000" dirty="0">
                <a:solidFill>
                  <a:schemeClr val="tx1"/>
                </a:solidFill>
                <a:latin typeface="Times New Roman" panose="02020603050405020304" pitchFamily="18" charset="0"/>
                <a:cs typeface="Times New Roman" panose="02020603050405020304" pitchFamily="18" charset="0"/>
              </a:rPr>
              <a:t>Functional analysis</a:t>
            </a:r>
          </a:p>
          <a:p>
            <a:pPr lvl="1"/>
            <a:r>
              <a:rPr lang="en-US" sz="2000" dirty="0">
                <a:solidFill>
                  <a:schemeClr val="tx1"/>
                </a:solidFill>
                <a:latin typeface="Times New Roman" panose="02020603050405020304" pitchFamily="18" charset="0"/>
                <a:cs typeface="Times New Roman" panose="02020603050405020304" pitchFamily="18" charset="0"/>
              </a:rPr>
              <a:t>Requirements allocation</a:t>
            </a:r>
          </a:p>
          <a:p>
            <a:pPr lvl="1"/>
            <a:r>
              <a:rPr lang="en-US" sz="2000" dirty="0">
                <a:solidFill>
                  <a:schemeClr val="tx1"/>
                </a:solidFill>
                <a:latin typeface="Times New Roman" panose="02020603050405020304" pitchFamily="18" charset="0"/>
                <a:cs typeface="Times New Roman" panose="02020603050405020304" pitchFamily="18" charset="0"/>
              </a:rPr>
              <a:t>Detailed trade-off studies</a:t>
            </a:r>
          </a:p>
          <a:p>
            <a:pPr lvl="1"/>
            <a:r>
              <a:rPr lang="en-US" sz="2000" dirty="0">
                <a:solidFill>
                  <a:schemeClr val="tx1"/>
                </a:solidFill>
                <a:latin typeface="Times New Roman" panose="02020603050405020304" pitchFamily="18" charset="0"/>
                <a:cs typeface="Times New Roman" panose="02020603050405020304" pitchFamily="18" charset="0"/>
              </a:rPr>
              <a:t>Synthesis of system options</a:t>
            </a:r>
          </a:p>
          <a:p>
            <a:pPr lvl="1"/>
            <a:r>
              <a:rPr lang="en-US" sz="2000" dirty="0">
                <a:solidFill>
                  <a:schemeClr val="tx1"/>
                </a:solidFill>
                <a:latin typeface="Times New Roman" panose="02020603050405020304" pitchFamily="18" charset="0"/>
                <a:cs typeface="Times New Roman" panose="02020603050405020304" pitchFamily="18" charset="0"/>
              </a:rPr>
              <a:t>Preliminary design of engineering models</a:t>
            </a:r>
          </a:p>
          <a:p>
            <a:pPr lvl="1"/>
            <a:r>
              <a:rPr lang="en-US" sz="2000" dirty="0">
                <a:solidFill>
                  <a:schemeClr val="tx1"/>
                </a:solidFill>
                <a:latin typeface="Times New Roman" panose="02020603050405020304" pitchFamily="18" charset="0"/>
                <a:cs typeface="Times New Roman" panose="02020603050405020304" pitchFamily="18" charset="0"/>
              </a:rPr>
              <a:t>Development specification</a:t>
            </a:r>
          </a:p>
          <a:p>
            <a:pPr lvl="1"/>
            <a:r>
              <a:rPr lang="en-US" sz="2000" dirty="0">
                <a:solidFill>
                  <a:schemeClr val="tx1"/>
                </a:solidFill>
                <a:latin typeface="Times New Roman" panose="02020603050405020304" pitchFamily="18" charset="0"/>
                <a:cs typeface="Times New Roman" panose="02020603050405020304" pitchFamily="18" charset="0"/>
              </a:rPr>
              <a:t>Preliminary design review</a:t>
            </a:r>
          </a:p>
          <a:p>
            <a:pPr algn="just" eaLnBrk="1" hangingPunct="1">
              <a:buFont typeface="Wingdings" panose="05000000000000000000" pitchFamily="2" charset="2"/>
              <a:buChar char="n"/>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73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p:txBody>
          <a:bodyPr/>
          <a:lstStyle/>
          <a:p>
            <a:r>
              <a:rPr lang="en-US" altLang="en-US" dirty="0"/>
              <a:t>Detail design and development</a:t>
            </a:r>
            <a:endParaRPr lang="en-US"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p:txBody>
          <a:bodyPr>
            <a:normAutofit fontScale="92500" lnSpcReduction="20000"/>
          </a:bodyPr>
          <a:lstStyle/>
          <a:p>
            <a:pPr algn="just" eaLnBrk="1" hangingPunct="1">
              <a:buFont typeface="Wingdings" panose="05000000000000000000" pitchFamily="2" charset="2"/>
              <a:buChar char="n"/>
            </a:pPr>
            <a:r>
              <a:rPr lang="en-US" altLang="en-US" sz="1800" dirty="0">
                <a:solidFill>
                  <a:schemeClr val="tx1"/>
                </a:solidFill>
                <a:latin typeface="Times New Roman" panose="02020603050405020304" pitchFamily="18" charset="0"/>
                <a:cs typeface="Times New Roman" panose="02020603050405020304" pitchFamily="18" charset="0"/>
              </a:rPr>
              <a:t>The development of detailed designs that brings initial design work into a completed form of specifications.</a:t>
            </a:r>
          </a:p>
          <a:p>
            <a:pPr algn="just" eaLnBrk="1" hangingPunct="1">
              <a:buFont typeface="Wingdings" panose="05000000000000000000" pitchFamily="2" charset="2"/>
              <a:buChar char="n"/>
            </a:pPr>
            <a:r>
              <a:rPr lang="en-US" altLang="en-US" sz="1800" dirty="0">
                <a:solidFill>
                  <a:schemeClr val="tx1"/>
                </a:solidFill>
                <a:latin typeface="Times New Roman" panose="02020603050405020304" pitchFamily="18" charset="0"/>
                <a:cs typeface="Times New Roman" panose="02020603050405020304" pitchFamily="18" charset="0"/>
              </a:rPr>
              <a:t>This work includes the specification of interfaces between the system and its intended environment and a comprehensive evaluation of the systems logistical, maintenance and support requirements.</a:t>
            </a:r>
          </a:p>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The detail design and development is responsible for producing the product, process and material specifications and may result in substantial changes to the development specification.</a:t>
            </a:r>
          </a:p>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Key steps within the detail design and development stage include:</a:t>
            </a:r>
          </a:p>
          <a:p>
            <a:pPr lvl="1"/>
            <a:r>
              <a:rPr lang="en-US" sz="1400" dirty="0">
                <a:solidFill>
                  <a:schemeClr val="tx1"/>
                </a:solidFill>
                <a:latin typeface="Times New Roman" panose="02020603050405020304" pitchFamily="18" charset="0"/>
                <a:cs typeface="Times New Roman" panose="02020603050405020304" pitchFamily="18" charset="0"/>
              </a:rPr>
              <a:t>Detailed design</a:t>
            </a:r>
          </a:p>
          <a:p>
            <a:pPr lvl="1"/>
            <a:r>
              <a:rPr lang="en-US" sz="1400" dirty="0">
                <a:solidFill>
                  <a:schemeClr val="tx1"/>
                </a:solidFill>
                <a:latin typeface="Times New Roman" panose="02020603050405020304" pitchFamily="18" charset="0"/>
                <a:cs typeface="Times New Roman" panose="02020603050405020304" pitchFamily="18" charset="0"/>
              </a:rPr>
              <a:t>Detailed synthesis</a:t>
            </a:r>
          </a:p>
          <a:p>
            <a:pPr lvl="1"/>
            <a:r>
              <a:rPr lang="en-US" sz="1400" dirty="0">
                <a:solidFill>
                  <a:schemeClr val="tx1"/>
                </a:solidFill>
                <a:latin typeface="Times New Roman" panose="02020603050405020304" pitchFamily="18" charset="0"/>
                <a:cs typeface="Times New Roman" panose="02020603050405020304" pitchFamily="18" charset="0"/>
              </a:rPr>
              <a:t>Development of engineering and prototype models</a:t>
            </a:r>
          </a:p>
          <a:p>
            <a:pPr lvl="1"/>
            <a:r>
              <a:rPr lang="en-US" sz="1400" dirty="0">
                <a:solidFill>
                  <a:schemeClr val="tx1"/>
                </a:solidFill>
                <a:latin typeface="Times New Roman" panose="02020603050405020304" pitchFamily="18" charset="0"/>
                <a:cs typeface="Times New Roman" panose="02020603050405020304" pitchFamily="18" charset="0"/>
              </a:rPr>
              <a:t>Revision of development specification</a:t>
            </a:r>
          </a:p>
          <a:p>
            <a:pPr lvl="1"/>
            <a:r>
              <a:rPr lang="en-US" sz="1400" dirty="0">
                <a:solidFill>
                  <a:schemeClr val="tx1"/>
                </a:solidFill>
                <a:latin typeface="Times New Roman" panose="02020603050405020304" pitchFamily="18" charset="0"/>
                <a:cs typeface="Times New Roman" panose="02020603050405020304" pitchFamily="18" charset="0"/>
              </a:rPr>
              <a:t>Product, process and material specification</a:t>
            </a:r>
          </a:p>
          <a:p>
            <a:pPr lvl="1"/>
            <a:r>
              <a:rPr lang="en-US" sz="1400" dirty="0">
                <a:solidFill>
                  <a:schemeClr val="tx1"/>
                </a:solidFill>
                <a:latin typeface="Times New Roman" panose="02020603050405020304" pitchFamily="18" charset="0"/>
                <a:cs typeface="Times New Roman" panose="02020603050405020304" pitchFamily="18" charset="0"/>
              </a:rPr>
              <a:t>Critical design review</a:t>
            </a:r>
          </a:p>
          <a:p>
            <a:pPr algn="just" eaLnBrk="1" hangingPunct="1">
              <a:buFont typeface="Wingdings" panose="05000000000000000000" pitchFamily="2" charset="2"/>
              <a:buChar char="n"/>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29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p:txBody>
          <a:bodyPr>
            <a:normAutofit/>
          </a:bodyPr>
          <a:lstStyle/>
          <a:p>
            <a:r>
              <a:rPr lang="en-US" altLang="en-US" sz="4000" dirty="0"/>
              <a:t>P</a:t>
            </a:r>
            <a:r>
              <a:rPr lang="en-US" sz="4000" dirty="0"/>
              <a:t>roduction and construction</a:t>
            </a:r>
            <a:br>
              <a:rPr lang="en-US" sz="4000" dirty="0"/>
            </a:br>
            <a:endParaRPr lang="en-US" sz="4000"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p:txBody>
          <a:bodyPr>
            <a:normAutofit/>
          </a:bodyPr>
          <a:lstStyle/>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During the production and/or construction stage the product is built or assembled in accordance with the requirements specified in the product, process and material specifications and is deployed and tested within the operational target environment. System assessments are conducted in order to correct deficiencies and adapt the system for continued improvement.</a:t>
            </a:r>
          </a:p>
          <a:p>
            <a:pPr algn="just">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Key steps within the product construction stage include:</a:t>
            </a:r>
          </a:p>
          <a:p>
            <a:pPr lvl="1"/>
            <a:r>
              <a:rPr lang="en-US" sz="1400" dirty="0">
                <a:solidFill>
                  <a:schemeClr val="tx1"/>
                </a:solidFill>
                <a:latin typeface="Times New Roman" panose="02020603050405020304" pitchFamily="18" charset="0"/>
                <a:cs typeface="Times New Roman" panose="02020603050405020304" pitchFamily="18" charset="0"/>
              </a:rPr>
              <a:t>Production and/or construction of system components</a:t>
            </a:r>
          </a:p>
          <a:p>
            <a:pPr lvl="1"/>
            <a:r>
              <a:rPr lang="en-US" sz="1400" dirty="0">
                <a:solidFill>
                  <a:schemeClr val="tx1"/>
                </a:solidFill>
                <a:latin typeface="Times New Roman" panose="02020603050405020304" pitchFamily="18" charset="0"/>
                <a:cs typeface="Times New Roman" panose="02020603050405020304" pitchFamily="18" charset="0"/>
              </a:rPr>
              <a:t>Acceptance testing</a:t>
            </a:r>
          </a:p>
          <a:p>
            <a:pPr lvl="1"/>
            <a:r>
              <a:rPr lang="en-US" sz="1400" dirty="0">
                <a:solidFill>
                  <a:schemeClr val="tx1"/>
                </a:solidFill>
                <a:latin typeface="Times New Roman" panose="02020603050405020304" pitchFamily="18" charset="0"/>
                <a:cs typeface="Times New Roman" panose="02020603050405020304" pitchFamily="18" charset="0"/>
              </a:rPr>
              <a:t>System distribution and operation</a:t>
            </a:r>
          </a:p>
          <a:p>
            <a:pPr lvl="1"/>
            <a:r>
              <a:rPr lang="en-US" sz="1400" dirty="0">
                <a:solidFill>
                  <a:schemeClr val="tx1"/>
                </a:solidFill>
                <a:latin typeface="Times New Roman" panose="02020603050405020304" pitchFamily="18" charset="0"/>
                <a:cs typeface="Times New Roman" panose="02020603050405020304" pitchFamily="18" charset="0"/>
              </a:rPr>
              <a:t>Operational testing and evaluation</a:t>
            </a:r>
          </a:p>
          <a:p>
            <a:pPr lvl="1"/>
            <a:r>
              <a:rPr lang="en-US" sz="1400" dirty="0">
                <a:solidFill>
                  <a:schemeClr val="tx1"/>
                </a:solidFill>
                <a:latin typeface="Times New Roman" panose="02020603050405020304" pitchFamily="18" charset="0"/>
                <a:cs typeface="Times New Roman" panose="02020603050405020304" pitchFamily="18" charset="0"/>
              </a:rPr>
              <a:t>System assessment</a:t>
            </a:r>
          </a:p>
          <a:p>
            <a:pPr algn="just" eaLnBrk="1" hangingPunct="1">
              <a:buFont typeface="Wingdings" panose="05000000000000000000" pitchFamily="2" charset="2"/>
              <a:buChar char="n"/>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69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p:txBody>
          <a:bodyPr>
            <a:normAutofit/>
          </a:bodyPr>
          <a:lstStyle/>
          <a:p>
            <a:r>
              <a:rPr lang="en-US" altLang="en-US" sz="4000" dirty="0"/>
              <a:t>P</a:t>
            </a:r>
            <a:r>
              <a:rPr lang="en-US" sz="4000" dirty="0"/>
              <a:t>roduction and construction</a:t>
            </a:r>
            <a:br>
              <a:rPr lang="en-US" sz="4000" dirty="0"/>
            </a:br>
            <a:endParaRPr lang="en-US" sz="4000"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p:txBody>
          <a:bodyPr>
            <a:normAutofit/>
          </a:bodyPr>
          <a:lstStyle/>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Once fully deployed, the system is used for its intended operational role and maintained within its operational environment.</a:t>
            </a:r>
          </a:p>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Key steps within the utilization and support stage include:</a:t>
            </a:r>
          </a:p>
          <a:p>
            <a:pPr lvl="1" algn="just"/>
            <a:r>
              <a:rPr lang="en-US" sz="1400" dirty="0">
                <a:solidFill>
                  <a:schemeClr val="tx1"/>
                </a:solidFill>
                <a:latin typeface="Times New Roman" panose="02020603050405020304" pitchFamily="18" charset="0"/>
                <a:cs typeface="Times New Roman" panose="02020603050405020304" pitchFamily="18" charset="0"/>
              </a:rPr>
              <a:t>System operation in the user environment</a:t>
            </a:r>
          </a:p>
          <a:p>
            <a:pPr lvl="1" algn="just"/>
            <a:r>
              <a:rPr lang="en-US" sz="1400" dirty="0">
                <a:solidFill>
                  <a:schemeClr val="tx1"/>
                </a:solidFill>
                <a:latin typeface="Times New Roman" panose="02020603050405020304" pitchFamily="18" charset="0"/>
                <a:cs typeface="Times New Roman" panose="02020603050405020304" pitchFamily="18" charset="0"/>
              </a:rPr>
              <a:t>Change management</a:t>
            </a:r>
          </a:p>
          <a:p>
            <a:pPr lvl="1" algn="just"/>
            <a:r>
              <a:rPr lang="en-US" sz="1400" dirty="0">
                <a:solidFill>
                  <a:schemeClr val="tx1"/>
                </a:solidFill>
                <a:latin typeface="Times New Roman" panose="02020603050405020304" pitchFamily="18" charset="0"/>
                <a:cs typeface="Times New Roman" panose="02020603050405020304" pitchFamily="18" charset="0"/>
              </a:rPr>
              <a:t>System modifications for improvement</a:t>
            </a:r>
          </a:p>
          <a:p>
            <a:pPr lvl="1" algn="just"/>
            <a:r>
              <a:rPr lang="en-US" sz="1400" dirty="0">
                <a:solidFill>
                  <a:schemeClr val="tx1"/>
                </a:solidFill>
                <a:latin typeface="Times New Roman" panose="02020603050405020304" pitchFamily="18" charset="0"/>
                <a:cs typeface="Times New Roman" panose="02020603050405020304" pitchFamily="18" charset="0"/>
              </a:rPr>
              <a:t>System assessment</a:t>
            </a:r>
            <a:endParaRPr lang="en-US"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49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5C62-32B5-4219-924D-50F2054980CD}"/>
              </a:ext>
            </a:extLst>
          </p:cNvPr>
          <p:cNvSpPr>
            <a:spLocks noGrp="1"/>
          </p:cNvSpPr>
          <p:nvPr>
            <p:ph type="title"/>
          </p:nvPr>
        </p:nvSpPr>
        <p:spPr/>
        <p:txBody>
          <a:bodyPr>
            <a:normAutofit/>
          </a:bodyPr>
          <a:lstStyle/>
          <a:p>
            <a:r>
              <a:rPr lang="en-US" altLang="en-US" sz="4000" dirty="0"/>
              <a:t>Phase-out and disposal</a:t>
            </a:r>
            <a:endParaRPr lang="en-US" sz="4000" dirty="0"/>
          </a:p>
        </p:txBody>
      </p:sp>
      <p:sp>
        <p:nvSpPr>
          <p:cNvPr id="3" name="Content Placeholder 2">
            <a:extLst>
              <a:ext uri="{FF2B5EF4-FFF2-40B4-BE49-F238E27FC236}">
                <a16:creationId xmlns:a16="http://schemas.microsoft.com/office/drawing/2014/main" id="{DD2999AE-CDC3-450E-88F1-16D938DB2CDA}"/>
              </a:ext>
            </a:extLst>
          </p:cNvPr>
          <p:cNvSpPr>
            <a:spLocks noGrp="1"/>
          </p:cNvSpPr>
          <p:nvPr>
            <p:ph idx="1"/>
          </p:nvPr>
        </p:nvSpPr>
        <p:spPr/>
        <p:txBody>
          <a:bodyPr>
            <a:normAutofit/>
          </a:bodyPr>
          <a:lstStyle/>
          <a:p>
            <a:pPr algn="just" eaLnBrk="1" hangingPunct="1">
              <a:buFont typeface="Wingdings" panose="05000000000000000000" pitchFamily="2" charset="2"/>
              <a:buChar char="n"/>
            </a:pPr>
            <a:r>
              <a:rPr lang="en-US" sz="1800">
                <a:solidFill>
                  <a:schemeClr val="tx1"/>
                </a:solidFill>
                <a:latin typeface="Times New Roman" panose="02020603050405020304" pitchFamily="18" charset="0"/>
                <a:cs typeface="Times New Roman" panose="02020603050405020304" pitchFamily="18" charset="0"/>
              </a:rPr>
              <a:t>Effectiveness and efficiency of the system must be continuously evaluated to determine when the product has met its maximum effective lifecycle.</a:t>
            </a:r>
          </a:p>
          <a:p>
            <a:pPr algn="just" eaLnBrk="1" hangingPunct="1">
              <a:buFont typeface="Wingdings" panose="05000000000000000000" pitchFamily="2" charset="2"/>
              <a:buChar char="n"/>
            </a:pPr>
            <a:r>
              <a:rPr lang="en-US" sz="1800" dirty="0">
                <a:solidFill>
                  <a:schemeClr val="tx1"/>
                </a:solidFill>
                <a:latin typeface="Times New Roman" panose="02020603050405020304" pitchFamily="18" charset="0"/>
                <a:cs typeface="Times New Roman" panose="02020603050405020304" pitchFamily="18" charset="0"/>
              </a:rPr>
              <a:t>Considerations include: Continued existence of operational need, matching between operational requirements and system performance, feasibility of system phase-out versus maintenance, and availability of alternative systems.</a:t>
            </a:r>
            <a:endParaRPr lang="en-US"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926908"/>
      </p:ext>
    </p:extLst>
  </p:cSld>
  <p:clrMapOvr>
    <a:masterClrMapping/>
  </p:clrMapOvr>
</p:sld>
</file>

<file path=ppt/theme/theme1.xml><?xml version="1.0" encoding="utf-8"?>
<a:theme xmlns:a="http://schemas.openxmlformats.org/drawingml/2006/main" name="Pebble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909</Words>
  <Application>Microsoft Office PowerPoint</Application>
  <PresentationFormat>Widescreen</PresentationFormat>
  <Paragraphs>80</Paragraphs>
  <Slides>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Avenir Next LT Pro</vt:lpstr>
      <vt:lpstr>Avenir Next LT Pro Light</vt:lpstr>
      <vt:lpstr>Calibri</vt:lpstr>
      <vt:lpstr>helvetica neue</vt:lpstr>
      <vt:lpstr>Sitka Subheading</vt:lpstr>
      <vt:lpstr>Times New Roman</vt:lpstr>
      <vt:lpstr>Verdana</vt:lpstr>
      <vt:lpstr>Wingdings</vt:lpstr>
      <vt:lpstr>PebbleVTI</vt:lpstr>
      <vt:lpstr>Software Construction</vt:lpstr>
      <vt:lpstr>Overview</vt:lpstr>
      <vt:lpstr>Software Engineering Life cycle model</vt:lpstr>
      <vt:lpstr>Conceptual Model</vt:lpstr>
      <vt:lpstr>Preliminary system design</vt:lpstr>
      <vt:lpstr>Detail design and development</vt:lpstr>
      <vt:lpstr>Production and construction </vt:lpstr>
      <vt:lpstr>Production and construction </vt:lpstr>
      <vt:lpstr>Phase-out and disposal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Dr.Salah</cp:lastModifiedBy>
  <cp:revision>31</cp:revision>
  <dcterms:created xsi:type="dcterms:W3CDTF">2020-09-20T19:54:15Z</dcterms:created>
  <dcterms:modified xsi:type="dcterms:W3CDTF">2022-10-26T10:12:07Z</dcterms:modified>
</cp:coreProperties>
</file>