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220138-F031-4360-A718-F4915D0BE41B}">
          <p14:sldIdLst>
            <p14:sldId id="256"/>
            <p14:sldId id="257"/>
            <p14:sldId id="258"/>
            <p14:sldId id="259"/>
            <p14:sldId id="260"/>
            <p14:sldId id="261"/>
            <p14:sldId id="262"/>
          </p14:sldIdLst>
        </p14:section>
        <p14:section name="Untitled Section" id="{4E9C4338-04E3-49D6-9B74-EF931A886398}">
          <p14:sldIdLst>
            <p14:sldId id="263"/>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10/23/2020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10/23/2020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10/23/2020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Software Construction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a:t>Lehman's laws of software evolution</a:t>
            </a:r>
          </a:p>
        </p:txBody>
      </p:sp>
    </p:spTree>
    <p:extLst>
      <p:ext uri="{BB962C8B-B14F-4D97-AF65-F5344CB8AC3E}">
        <p14:creationId xmlns:p14="http://schemas.microsoft.com/office/powerpoint/2010/main" val="188128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Conservation of Familiarity</a:t>
            </a:r>
            <a:endParaRPr lang="en-US" dirty="0"/>
          </a:p>
        </p:txBody>
      </p:sp>
      <p:sp>
        <p:nvSpPr>
          <p:cNvPr id="3" name="Content Placeholder 2"/>
          <p:cNvSpPr>
            <a:spLocks noGrp="1"/>
          </p:cNvSpPr>
          <p:nvPr>
            <p:ph idx="1"/>
          </p:nvPr>
        </p:nvSpPr>
        <p:spPr/>
        <p:txBody>
          <a:bodyPr>
            <a:normAutofit/>
          </a:bodyPr>
          <a:lstStyle/>
          <a:p>
            <a:pPr algn="just"/>
            <a:r>
              <a:rPr lang="en-US" sz="2400" dirty="0" smtClean="0"/>
              <a:t>As </a:t>
            </a:r>
            <a:r>
              <a:rPr lang="en-US" sz="2400" dirty="0"/>
              <a:t>an E-type system evolves, all associated with it, developers, sales personnel and users, for example, must maintain mastery of its content and </a:t>
            </a:r>
            <a:r>
              <a:rPr lang="en-US" sz="2400" dirty="0" smtClean="0"/>
              <a:t>behavior </a:t>
            </a:r>
            <a:r>
              <a:rPr lang="en-US" sz="2400" dirty="0"/>
              <a:t>to achieve satisfactory evolution. Excessive growth diminishes that mastery. Hence the average incremental growth remains invariant as the system evolves.</a:t>
            </a:r>
            <a:endParaRPr lang="en-US" sz="2400" dirty="0"/>
          </a:p>
        </p:txBody>
      </p:sp>
    </p:spTree>
    <p:extLst>
      <p:ext uri="{BB962C8B-B14F-4D97-AF65-F5344CB8AC3E}">
        <p14:creationId xmlns:p14="http://schemas.microsoft.com/office/powerpoint/2010/main" val="372958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Continuing Growth</a:t>
            </a:r>
            <a:endParaRPr lang="en-US" dirty="0"/>
          </a:p>
        </p:txBody>
      </p:sp>
      <p:sp>
        <p:nvSpPr>
          <p:cNvPr id="3" name="Content Placeholder 2"/>
          <p:cNvSpPr>
            <a:spLocks noGrp="1"/>
          </p:cNvSpPr>
          <p:nvPr>
            <p:ph idx="1"/>
          </p:nvPr>
        </p:nvSpPr>
        <p:spPr/>
        <p:txBody>
          <a:bodyPr/>
          <a:lstStyle/>
          <a:p>
            <a:r>
              <a:rPr lang="en-US" sz="2400" dirty="0"/>
              <a:t>T</a:t>
            </a:r>
            <a:r>
              <a:rPr lang="en-US" sz="2400" dirty="0" smtClean="0"/>
              <a:t>he </a:t>
            </a:r>
            <a:r>
              <a:rPr lang="en-US" sz="2400" dirty="0"/>
              <a:t>functional content of an E-type system must be continually increased to maintain user satisfaction over its lifetime.</a:t>
            </a:r>
          </a:p>
          <a:p>
            <a:r>
              <a:rPr lang="en-US" dirty="0"/>
              <a:t/>
            </a:r>
            <a:br>
              <a:rPr lang="en-US" dirty="0"/>
            </a:br>
            <a:endParaRPr lang="en-US" dirty="0"/>
          </a:p>
        </p:txBody>
      </p:sp>
    </p:spTree>
    <p:extLst>
      <p:ext uri="{BB962C8B-B14F-4D97-AF65-F5344CB8AC3E}">
        <p14:creationId xmlns:p14="http://schemas.microsoft.com/office/powerpoint/2010/main" val="3598131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Declining Quality</a:t>
            </a:r>
            <a:endParaRPr lang="en-US" dirty="0"/>
          </a:p>
        </p:txBody>
      </p:sp>
      <p:sp>
        <p:nvSpPr>
          <p:cNvPr id="3" name="Content Placeholder 2"/>
          <p:cNvSpPr>
            <a:spLocks noGrp="1"/>
          </p:cNvSpPr>
          <p:nvPr>
            <p:ph idx="1"/>
          </p:nvPr>
        </p:nvSpPr>
        <p:spPr/>
        <p:txBody>
          <a:bodyPr>
            <a:normAutofit/>
          </a:bodyPr>
          <a:lstStyle/>
          <a:p>
            <a:r>
              <a:rPr lang="en-US" sz="2400" dirty="0"/>
              <a:t>T</a:t>
            </a:r>
            <a:r>
              <a:rPr lang="en-US" sz="2400" dirty="0" smtClean="0"/>
              <a:t>he </a:t>
            </a:r>
            <a:r>
              <a:rPr lang="en-US" sz="2400" dirty="0"/>
              <a:t>quality of an E-type system will appear to be declining unless it is rigorously maintained and adapted to operational environment changes.</a:t>
            </a:r>
            <a:endParaRPr lang="en-US" sz="2400" dirty="0"/>
          </a:p>
        </p:txBody>
      </p:sp>
    </p:spTree>
    <p:extLst>
      <p:ext uri="{BB962C8B-B14F-4D97-AF65-F5344CB8AC3E}">
        <p14:creationId xmlns:p14="http://schemas.microsoft.com/office/powerpoint/2010/main" val="249187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 System</a:t>
            </a:r>
            <a:endParaRPr lang="en-US" dirty="0"/>
          </a:p>
        </p:txBody>
      </p:sp>
      <p:sp>
        <p:nvSpPr>
          <p:cNvPr id="3" name="Content Placeholder 2"/>
          <p:cNvSpPr>
            <a:spLocks noGrp="1"/>
          </p:cNvSpPr>
          <p:nvPr>
            <p:ph idx="1"/>
          </p:nvPr>
        </p:nvSpPr>
        <p:spPr/>
        <p:txBody>
          <a:bodyPr>
            <a:normAutofit/>
          </a:bodyPr>
          <a:lstStyle/>
          <a:p>
            <a:pPr algn="just"/>
            <a:r>
              <a:rPr lang="en-US" sz="2400" dirty="0"/>
              <a:t>E-type evolution processes constitute multi-level, multi-loop, multi-agent feedback systems and must be treated as such to achieve significant improvement over any reasonable </a:t>
            </a:r>
            <a:r>
              <a:rPr lang="en-US" sz="2400" dirty="0" smtClean="0"/>
              <a:t>base.</a:t>
            </a:r>
            <a:endParaRPr lang="en-US" sz="2400" dirty="0"/>
          </a:p>
        </p:txBody>
      </p:sp>
    </p:spTree>
    <p:extLst>
      <p:ext uri="{BB962C8B-B14F-4D97-AF65-F5344CB8AC3E}">
        <p14:creationId xmlns:p14="http://schemas.microsoft.com/office/powerpoint/2010/main" val="130639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pPr algn="just"/>
            <a:r>
              <a:rPr lang="en-US" sz="2400" dirty="0">
                <a:solidFill>
                  <a:schemeClr val="tx1"/>
                </a:solidFill>
              </a:rPr>
              <a:t>In software engineering, the </a:t>
            </a:r>
            <a:r>
              <a:rPr lang="en-US" sz="2400" b="1" dirty="0">
                <a:solidFill>
                  <a:schemeClr val="tx1"/>
                </a:solidFill>
              </a:rPr>
              <a:t>laws of software evolution</a:t>
            </a:r>
            <a:r>
              <a:rPr lang="en-US" sz="2400" dirty="0">
                <a:solidFill>
                  <a:schemeClr val="tx1"/>
                </a:solidFill>
              </a:rPr>
              <a:t> refer to a series of laws that Lehman and </a:t>
            </a:r>
            <a:r>
              <a:rPr lang="en-US" sz="2400" dirty="0" err="1">
                <a:solidFill>
                  <a:schemeClr val="tx1"/>
                </a:solidFill>
              </a:rPr>
              <a:t>Belady</a:t>
            </a:r>
            <a:r>
              <a:rPr lang="en-US" sz="2400" dirty="0">
                <a:solidFill>
                  <a:schemeClr val="tx1"/>
                </a:solidFill>
              </a:rPr>
              <a:t> formulated starting in 1974 with respect to software evolution</a:t>
            </a:r>
            <a:r>
              <a:rPr lang="en-US" sz="2400" dirty="0" smtClean="0">
                <a:solidFill>
                  <a:schemeClr val="tx1"/>
                </a:solidFill>
              </a:rPr>
              <a:t>.</a:t>
            </a:r>
          </a:p>
          <a:p>
            <a:pPr algn="just"/>
            <a:r>
              <a:rPr lang="en-US" sz="2400" dirty="0">
                <a:solidFill>
                  <a:schemeClr val="tx1"/>
                </a:solidFill>
              </a:rPr>
              <a:t>The laws describe a balance between forces driving new developments on one hand, and forces that slow down progress on the other hand. Over the past decades the laws have been revised and extended several </a:t>
            </a:r>
            <a:r>
              <a:rPr lang="en-US" sz="2400" dirty="0" smtClean="0">
                <a:solidFill>
                  <a:schemeClr val="tx1"/>
                </a:solidFill>
              </a:rPr>
              <a:t>times.</a:t>
            </a:r>
            <a:endParaRPr lang="en-US" sz="2400" dirty="0">
              <a:solidFill>
                <a:schemeClr val="tx1"/>
              </a:solidFill>
            </a:endParaRPr>
          </a:p>
        </p:txBody>
      </p:sp>
    </p:spTree>
    <p:extLst>
      <p:ext uri="{BB962C8B-B14F-4D97-AF65-F5344CB8AC3E}">
        <p14:creationId xmlns:p14="http://schemas.microsoft.com/office/powerpoint/2010/main" val="141324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endParaRPr lang="en-US" dirty="0"/>
          </a:p>
        </p:txBody>
      </p:sp>
      <p:sp>
        <p:nvSpPr>
          <p:cNvPr id="3" name="Content Placeholder 2"/>
          <p:cNvSpPr>
            <a:spLocks noGrp="1"/>
          </p:cNvSpPr>
          <p:nvPr>
            <p:ph idx="1"/>
          </p:nvPr>
        </p:nvSpPr>
        <p:spPr/>
        <p:txBody>
          <a:bodyPr>
            <a:normAutofit/>
          </a:bodyPr>
          <a:lstStyle/>
          <a:p>
            <a:pPr algn="just"/>
            <a:r>
              <a:rPr lang="en-US" sz="2400" dirty="0"/>
              <a:t>Observing that most software is subject to change in the course of its existence, the authors set out to determine laws that these changes will typically obey, or must obey in order for the software to survive.</a:t>
            </a:r>
            <a:endParaRPr lang="en-US" sz="2400" dirty="0"/>
          </a:p>
        </p:txBody>
      </p:sp>
    </p:spTree>
    <p:extLst>
      <p:ext uri="{BB962C8B-B14F-4D97-AF65-F5344CB8AC3E}">
        <p14:creationId xmlns:p14="http://schemas.microsoft.com/office/powerpoint/2010/main" val="15340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Software</a:t>
            </a:r>
            <a:endParaRPr lang="en-US" dirty="0"/>
          </a:p>
        </p:txBody>
      </p:sp>
      <p:sp>
        <p:nvSpPr>
          <p:cNvPr id="3" name="Content Placeholder 2"/>
          <p:cNvSpPr>
            <a:spLocks noGrp="1"/>
          </p:cNvSpPr>
          <p:nvPr>
            <p:ph idx="1"/>
          </p:nvPr>
        </p:nvSpPr>
        <p:spPr/>
        <p:txBody>
          <a:bodyPr/>
          <a:lstStyle/>
          <a:p>
            <a:pPr algn="just"/>
            <a:r>
              <a:rPr lang="en-US" dirty="0"/>
              <a:t>Lehman qualified the application of such laws by distinguishing between three categories of software:</a:t>
            </a:r>
          </a:p>
          <a:p>
            <a:pPr marL="749808" lvl="1" indent="-457200" algn="just">
              <a:buFont typeface="+mj-lt"/>
              <a:buAutoNum type="arabicPeriod"/>
            </a:pPr>
            <a:r>
              <a:rPr lang="en-US" dirty="0"/>
              <a:t>An </a:t>
            </a:r>
            <a:r>
              <a:rPr lang="en-US" i="1" dirty="0"/>
              <a:t>S</a:t>
            </a:r>
            <a:r>
              <a:rPr lang="en-US" dirty="0"/>
              <a:t>-program is written according to an exact specification of what that program can do</a:t>
            </a:r>
          </a:p>
          <a:p>
            <a:pPr marL="749808" lvl="1" indent="-457200" algn="just">
              <a:buFont typeface="+mj-lt"/>
              <a:buAutoNum type="arabicPeriod"/>
            </a:pPr>
            <a:r>
              <a:rPr lang="en-US" dirty="0"/>
              <a:t>A </a:t>
            </a:r>
            <a:r>
              <a:rPr lang="en-US" i="1" dirty="0"/>
              <a:t>P</a:t>
            </a:r>
            <a:r>
              <a:rPr lang="en-US" dirty="0"/>
              <a:t>-program is written to implement certain procedures that completely determine what the program can do (the example mentioned is a program to play chess)</a:t>
            </a:r>
          </a:p>
          <a:p>
            <a:pPr marL="749808" lvl="1" indent="-457200" algn="just">
              <a:buFont typeface="+mj-lt"/>
              <a:buAutoNum type="arabicPeriod"/>
            </a:pPr>
            <a:r>
              <a:rPr lang="en-US" dirty="0"/>
              <a:t>An </a:t>
            </a:r>
            <a:r>
              <a:rPr lang="en-US" i="1" dirty="0"/>
              <a:t>E</a:t>
            </a:r>
            <a:r>
              <a:rPr lang="en-US" dirty="0"/>
              <a:t>-program is written to perform some real-world activity; how it should behave is strongly linked to the environment in which it runs, and such a program needs to adapt to varying requirements and circumstances in that environment</a:t>
            </a:r>
          </a:p>
          <a:p>
            <a:pPr algn="just"/>
            <a:r>
              <a:rPr lang="en-US" dirty="0"/>
              <a:t>The laws are said to apply only to the last category of systems.</a:t>
            </a:r>
          </a:p>
          <a:p>
            <a:pPr algn="just"/>
            <a:r>
              <a:rPr lang="en-US" dirty="0"/>
              <a:t/>
            </a:r>
            <a:br>
              <a:rPr lang="en-US" dirty="0"/>
            </a:br>
            <a:endParaRPr lang="en-US" dirty="0"/>
          </a:p>
        </p:txBody>
      </p:sp>
    </p:spTree>
    <p:extLst>
      <p:ext uri="{BB962C8B-B14F-4D97-AF65-F5344CB8AC3E}">
        <p14:creationId xmlns:p14="http://schemas.microsoft.com/office/powerpoint/2010/main" val="318901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laws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Continuing </a:t>
            </a:r>
            <a:r>
              <a:rPr lang="en-US" dirty="0" smtClean="0"/>
              <a:t>Change</a:t>
            </a:r>
          </a:p>
          <a:p>
            <a:pPr marL="457200" indent="-457200">
              <a:buFont typeface="+mj-lt"/>
              <a:buAutoNum type="arabicPeriod"/>
            </a:pPr>
            <a:r>
              <a:rPr lang="en-US" dirty="0" smtClean="0"/>
              <a:t>Increasing Complexity</a:t>
            </a:r>
          </a:p>
          <a:p>
            <a:pPr marL="457200" indent="-457200">
              <a:buFont typeface="+mj-lt"/>
              <a:buAutoNum type="arabicPeriod"/>
            </a:pPr>
            <a:r>
              <a:rPr lang="en-US" dirty="0" smtClean="0"/>
              <a:t>Self Regulation</a:t>
            </a:r>
          </a:p>
          <a:p>
            <a:pPr marL="457200" indent="-457200">
              <a:buFont typeface="+mj-lt"/>
              <a:buAutoNum type="arabicPeriod"/>
            </a:pPr>
            <a:r>
              <a:rPr lang="en-US" dirty="0" smtClean="0"/>
              <a:t>Conservation </a:t>
            </a:r>
            <a:r>
              <a:rPr lang="en-US" dirty="0"/>
              <a:t>of </a:t>
            </a:r>
            <a:r>
              <a:rPr lang="en-US" dirty="0" smtClean="0"/>
              <a:t>Organizational Stability</a:t>
            </a:r>
          </a:p>
          <a:p>
            <a:pPr marL="457200" indent="-457200">
              <a:buFont typeface="+mj-lt"/>
              <a:buAutoNum type="arabicPeriod"/>
            </a:pPr>
            <a:r>
              <a:rPr lang="en-US" dirty="0" smtClean="0"/>
              <a:t>Conservation </a:t>
            </a:r>
            <a:r>
              <a:rPr lang="en-US" dirty="0"/>
              <a:t>of </a:t>
            </a:r>
            <a:r>
              <a:rPr lang="en-US" dirty="0" smtClean="0"/>
              <a:t>Familiarity</a:t>
            </a:r>
            <a:endParaRPr lang="en-US" dirty="0"/>
          </a:p>
          <a:p>
            <a:pPr marL="457200" indent="-457200">
              <a:buFont typeface="+mj-lt"/>
              <a:buAutoNum type="arabicPeriod"/>
            </a:pPr>
            <a:r>
              <a:rPr lang="en-US" dirty="0" smtClean="0"/>
              <a:t>Continuing Growth </a:t>
            </a:r>
          </a:p>
          <a:p>
            <a:pPr marL="457200" indent="-457200">
              <a:buFont typeface="+mj-lt"/>
              <a:buAutoNum type="arabicPeriod"/>
            </a:pPr>
            <a:r>
              <a:rPr lang="en-US" dirty="0" smtClean="0"/>
              <a:t>Declining Quality</a:t>
            </a:r>
            <a:endParaRPr lang="en-US" dirty="0"/>
          </a:p>
          <a:p>
            <a:pPr marL="457200" indent="-457200">
              <a:buFont typeface="+mj-lt"/>
              <a:buAutoNum type="arabicPeriod"/>
            </a:pPr>
            <a:r>
              <a:rPr lang="en-US" dirty="0" smtClean="0"/>
              <a:t>Feedback System</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848076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Continuing Change</a:t>
            </a:r>
            <a:endParaRPr lang="en-US" dirty="0"/>
          </a:p>
        </p:txBody>
      </p:sp>
      <p:sp>
        <p:nvSpPr>
          <p:cNvPr id="3" name="Content Placeholder 2"/>
          <p:cNvSpPr>
            <a:spLocks noGrp="1"/>
          </p:cNvSpPr>
          <p:nvPr>
            <p:ph idx="1"/>
          </p:nvPr>
        </p:nvSpPr>
        <p:spPr/>
        <p:txBody>
          <a:bodyPr>
            <a:normAutofit/>
          </a:bodyPr>
          <a:lstStyle/>
          <a:p>
            <a:r>
              <a:rPr lang="en-US" sz="2400" dirty="0" smtClean="0"/>
              <a:t>An E-type system must be continually adapted or it becomes progressively less satisfactory</a:t>
            </a:r>
            <a:endParaRPr lang="en-US" sz="2400" dirty="0"/>
          </a:p>
        </p:txBody>
      </p:sp>
    </p:spTree>
    <p:extLst>
      <p:ext uri="{BB962C8B-B14F-4D97-AF65-F5344CB8AC3E}">
        <p14:creationId xmlns:p14="http://schemas.microsoft.com/office/powerpoint/2010/main" val="2526792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Increasing Complexity</a:t>
            </a:r>
            <a:endParaRPr lang="en-US" dirty="0"/>
          </a:p>
        </p:txBody>
      </p:sp>
      <p:sp>
        <p:nvSpPr>
          <p:cNvPr id="3" name="Content Placeholder 2"/>
          <p:cNvSpPr>
            <a:spLocks noGrp="1"/>
          </p:cNvSpPr>
          <p:nvPr>
            <p:ph idx="1"/>
          </p:nvPr>
        </p:nvSpPr>
        <p:spPr/>
        <p:txBody>
          <a:bodyPr>
            <a:normAutofit/>
          </a:bodyPr>
          <a:lstStyle/>
          <a:p>
            <a:r>
              <a:rPr lang="en-US" sz="2400" dirty="0"/>
              <a:t>A</a:t>
            </a:r>
            <a:r>
              <a:rPr lang="en-US" sz="2400" dirty="0" smtClean="0"/>
              <a:t>s </a:t>
            </a:r>
            <a:r>
              <a:rPr lang="en-US" sz="2400" dirty="0"/>
              <a:t>an E-type system evolves, its complexity increases unless work is done to maintain or reduce it.</a:t>
            </a:r>
            <a:endParaRPr lang="en-US" sz="2400" dirty="0"/>
          </a:p>
        </p:txBody>
      </p:sp>
    </p:spTree>
    <p:extLst>
      <p:ext uri="{BB962C8B-B14F-4D97-AF65-F5344CB8AC3E}">
        <p14:creationId xmlns:p14="http://schemas.microsoft.com/office/powerpoint/2010/main" val="131073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Regulation</a:t>
            </a:r>
            <a:endParaRPr lang="en-US" dirty="0"/>
          </a:p>
        </p:txBody>
      </p:sp>
      <p:sp>
        <p:nvSpPr>
          <p:cNvPr id="3" name="Content Placeholder 2"/>
          <p:cNvSpPr>
            <a:spLocks noGrp="1"/>
          </p:cNvSpPr>
          <p:nvPr>
            <p:ph idx="1"/>
          </p:nvPr>
        </p:nvSpPr>
        <p:spPr/>
        <p:txBody>
          <a:bodyPr>
            <a:normAutofit/>
          </a:bodyPr>
          <a:lstStyle/>
          <a:p>
            <a:pPr algn="just"/>
            <a:r>
              <a:rPr lang="en-US" sz="2400" dirty="0"/>
              <a:t> E-type system evolution processes are self-regulating with the distribution of product and process measures close to normal.</a:t>
            </a:r>
          </a:p>
        </p:txBody>
      </p:sp>
    </p:spTree>
    <p:extLst>
      <p:ext uri="{BB962C8B-B14F-4D97-AF65-F5344CB8AC3E}">
        <p14:creationId xmlns:p14="http://schemas.microsoft.com/office/powerpoint/2010/main" val="109830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Conservation of </a:t>
            </a:r>
            <a:r>
              <a:rPr lang="en-US" dirty="0" smtClean="0"/>
              <a:t>Organizational </a:t>
            </a:r>
            <a:r>
              <a:rPr lang="en-US" dirty="0"/>
              <a:t>Stability</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dirty="0"/>
              <a:t>average effective global activity rate in an evolving E-type system is invariant over the product's lifetime.</a:t>
            </a:r>
          </a:p>
        </p:txBody>
      </p:sp>
    </p:spTree>
    <p:extLst>
      <p:ext uri="{BB962C8B-B14F-4D97-AF65-F5344CB8AC3E}">
        <p14:creationId xmlns:p14="http://schemas.microsoft.com/office/powerpoint/2010/main" val="396012632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100</TotalTime>
  <Words>289</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Times New Roman</vt:lpstr>
      <vt:lpstr>Retrospect</vt:lpstr>
      <vt:lpstr>Software Construction</vt:lpstr>
      <vt:lpstr>Introduction </vt:lpstr>
      <vt:lpstr>Context </vt:lpstr>
      <vt:lpstr>Categories of Software</vt:lpstr>
      <vt:lpstr>The laws</vt:lpstr>
      <vt:lpstr>Continuing Change</vt:lpstr>
      <vt:lpstr>Increasing Complexity</vt:lpstr>
      <vt:lpstr>Self Regulation</vt:lpstr>
      <vt:lpstr>Conservation of Organizational Stability</vt:lpstr>
      <vt:lpstr>Conservation of Familiarity</vt:lpstr>
      <vt:lpstr>Continuing Growth</vt:lpstr>
      <vt:lpstr>Declining Quality</vt:lpstr>
      <vt:lpstr>Feedback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Guest</dc:creator>
  <cp:lastModifiedBy>Guest</cp:lastModifiedBy>
  <cp:revision>14</cp:revision>
  <dcterms:created xsi:type="dcterms:W3CDTF">2020-10-22T19:05:17Z</dcterms:created>
  <dcterms:modified xsi:type="dcterms:W3CDTF">2020-10-22T20:46:06Z</dcterms:modified>
</cp:coreProperties>
</file>