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1287" r:id="rId3"/>
    <p:sldId id="1304" r:id="rId4"/>
    <p:sldId id="1308" r:id="rId5"/>
    <p:sldId id="1321" r:id="rId6"/>
    <p:sldId id="1307" r:id="rId7"/>
    <p:sldId id="1322" r:id="rId8"/>
    <p:sldId id="1309" r:id="rId9"/>
    <p:sldId id="1310" r:id="rId10"/>
    <p:sldId id="1324" r:id="rId11"/>
    <p:sldId id="1311" r:id="rId12"/>
    <p:sldId id="1323" r:id="rId13"/>
    <p:sldId id="1312" r:id="rId14"/>
    <p:sldId id="1313" r:id="rId15"/>
    <p:sldId id="1314" r:id="rId16"/>
    <p:sldId id="1315" r:id="rId17"/>
    <p:sldId id="1316" r:id="rId18"/>
    <p:sldId id="1317" r:id="rId19"/>
    <p:sldId id="1318" r:id="rId20"/>
    <p:sldId id="1319" r:id="rId21"/>
    <p:sldId id="1320" r:id="rId22"/>
    <p:sldId id="1325" r:id="rId23"/>
    <p:sldId id="1326" r:id="rId24"/>
    <p:sldId id="1327" r:id="rId25"/>
    <p:sldId id="132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220138-F031-4360-A718-F4915D0BE41B}">
          <p14:sldIdLst>
            <p14:sldId id="256"/>
            <p14:sldId id="1287"/>
            <p14:sldId id="1304"/>
            <p14:sldId id="1308"/>
            <p14:sldId id="1321"/>
            <p14:sldId id="1307"/>
            <p14:sldId id="1322"/>
            <p14:sldId id="1309"/>
            <p14:sldId id="1310"/>
            <p14:sldId id="1324"/>
            <p14:sldId id="1311"/>
            <p14:sldId id="1323"/>
            <p14:sldId id="1312"/>
            <p14:sldId id="1313"/>
            <p14:sldId id="1314"/>
            <p14:sldId id="1315"/>
            <p14:sldId id="1316"/>
            <p14:sldId id="1317"/>
            <p14:sldId id="1318"/>
            <p14:sldId id="1319"/>
            <p14:sldId id="1320"/>
            <p14:sldId id="1325"/>
            <p14:sldId id="1326"/>
            <p14:sldId id="1327"/>
            <p14:sldId id="13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131D3D-DCE3-4284-B7A3-A0A80AD09678}" type="datetimeFigureOut">
              <a:rPr lang="aa-ET" smtClean="0"/>
              <a:t>10/20/2023</a:t>
            </a:fld>
            <a:endParaRPr lang="aa-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a-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305D5-846D-4699-8E2C-25844D07E282}" type="slidenum">
              <a:rPr lang="aa-ET" smtClean="0"/>
              <a:t>‹#›</a:t>
            </a:fld>
            <a:endParaRPr lang="aa-ET"/>
          </a:p>
        </p:txBody>
      </p:sp>
    </p:spTree>
    <p:extLst>
      <p:ext uri="{BB962C8B-B14F-4D97-AF65-F5344CB8AC3E}">
        <p14:creationId xmlns:p14="http://schemas.microsoft.com/office/powerpoint/2010/main" val="244699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2B91141-D1E8-4A28-A64F-1325AD66D815}"/>
              </a:ext>
            </a:extLst>
          </p:cNvPr>
          <p:cNvSpPr>
            <a:spLocks noGrp="1" noChangeArrowheads="1"/>
          </p:cNvSpPr>
          <p:nvPr>
            <p:ph type="sldNum" sz="quarter" idx="5"/>
          </p:nvPr>
        </p:nvSpPr>
        <p:spPr>
          <a:ln/>
        </p:spPr>
        <p:txBody>
          <a:bodyPr/>
          <a:lstStyle/>
          <a:p>
            <a:fld id="{E1DB196C-2793-48E9-B460-52A40DD9D751}" type="slidenum">
              <a:rPr lang="en-US" altLang="aa-ET"/>
              <a:pPr/>
              <a:t>2</a:t>
            </a:fld>
            <a:endParaRPr lang="en-US" altLang="aa-ET"/>
          </a:p>
        </p:txBody>
      </p:sp>
      <p:sp>
        <p:nvSpPr>
          <p:cNvPr id="2169858" name="Rectangle 2">
            <a:extLst>
              <a:ext uri="{FF2B5EF4-FFF2-40B4-BE49-F238E27FC236}">
                <a16:creationId xmlns:a16="http://schemas.microsoft.com/office/drawing/2014/main" id="{4CF78ADF-FD96-4384-A212-160A2A939F0F}"/>
              </a:ext>
            </a:extLst>
          </p:cNvPr>
          <p:cNvSpPr>
            <a:spLocks noGrp="1" noRot="1" noChangeAspect="1" noChangeArrowheads="1" noTextEdit="1"/>
          </p:cNvSpPr>
          <p:nvPr>
            <p:ph type="sldImg"/>
          </p:nvPr>
        </p:nvSpPr>
        <p:spPr/>
      </p:sp>
      <p:sp>
        <p:nvSpPr>
          <p:cNvPr id="2169859" name="Rectangle 3">
            <a:extLst>
              <a:ext uri="{FF2B5EF4-FFF2-40B4-BE49-F238E27FC236}">
                <a16:creationId xmlns:a16="http://schemas.microsoft.com/office/drawing/2014/main" id="{81F03662-025F-4CB7-8B49-D1170B46D6CF}"/>
              </a:ext>
            </a:extLst>
          </p:cNvPr>
          <p:cNvSpPr>
            <a:spLocks noGrp="1" noChangeArrowheads="1"/>
          </p:cNvSpPr>
          <p:nvPr>
            <p:ph type="body" idx="1"/>
          </p:nvPr>
        </p:nvSpPr>
        <p:spPr/>
        <p:txBody>
          <a:bodyPr/>
          <a:lstStyle/>
          <a:p>
            <a:endParaRPr lang="aa-ET" altLang="aa-ET"/>
          </a:p>
        </p:txBody>
      </p:sp>
    </p:spTree>
    <p:extLst>
      <p:ext uri="{BB962C8B-B14F-4D97-AF65-F5344CB8AC3E}">
        <p14:creationId xmlns:p14="http://schemas.microsoft.com/office/powerpoint/2010/main" val="248158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3150B7C-795A-46E6-9CD8-82D25F160155}"/>
              </a:ext>
            </a:extLst>
          </p:cNvPr>
          <p:cNvSpPr>
            <a:spLocks noGrp="1" noChangeArrowheads="1"/>
          </p:cNvSpPr>
          <p:nvPr>
            <p:ph type="sldNum" sz="quarter" idx="5"/>
          </p:nvPr>
        </p:nvSpPr>
        <p:spPr>
          <a:ln/>
        </p:spPr>
        <p:txBody>
          <a:bodyPr/>
          <a:lstStyle/>
          <a:p>
            <a:fld id="{6184C8AE-18A1-4693-8C36-E9C679DC4950}" type="slidenum">
              <a:rPr lang="en-US" altLang="aa-ET"/>
              <a:pPr/>
              <a:t>3</a:t>
            </a:fld>
            <a:endParaRPr lang="en-US" altLang="aa-ET"/>
          </a:p>
        </p:txBody>
      </p:sp>
      <p:sp>
        <p:nvSpPr>
          <p:cNvPr id="2196482" name="Rectangle 3074">
            <a:extLst>
              <a:ext uri="{FF2B5EF4-FFF2-40B4-BE49-F238E27FC236}">
                <a16:creationId xmlns:a16="http://schemas.microsoft.com/office/drawing/2014/main" id="{41EE6EEE-159B-4C21-BF4C-D31B82B62E39}"/>
              </a:ext>
            </a:extLst>
          </p:cNvPr>
          <p:cNvSpPr>
            <a:spLocks noGrp="1" noRot="1" noChangeAspect="1" noChangeArrowheads="1" noTextEdit="1"/>
          </p:cNvSpPr>
          <p:nvPr>
            <p:ph type="sldImg"/>
          </p:nvPr>
        </p:nvSpPr>
        <p:spPr/>
      </p:sp>
      <p:sp>
        <p:nvSpPr>
          <p:cNvPr id="2196483" name="Rectangle 3075">
            <a:extLst>
              <a:ext uri="{FF2B5EF4-FFF2-40B4-BE49-F238E27FC236}">
                <a16:creationId xmlns:a16="http://schemas.microsoft.com/office/drawing/2014/main" id="{18C757F1-F753-49E2-9989-24FB4FE7E4B6}"/>
              </a:ext>
            </a:extLst>
          </p:cNvPr>
          <p:cNvSpPr>
            <a:spLocks noGrp="1" noChangeArrowheads="1"/>
          </p:cNvSpPr>
          <p:nvPr>
            <p:ph type="body" idx="1"/>
          </p:nvPr>
        </p:nvSpPr>
        <p:spPr/>
        <p:txBody>
          <a:bodyPr/>
          <a:lstStyle/>
          <a:p>
            <a:endParaRPr lang="aa-ET" altLang="aa-ET"/>
          </a:p>
        </p:txBody>
      </p:sp>
    </p:spTree>
    <p:extLst>
      <p:ext uri="{BB962C8B-B14F-4D97-AF65-F5344CB8AC3E}">
        <p14:creationId xmlns:p14="http://schemas.microsoft.com/office/powerpoint/2010/main" val="185651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20-Oct-23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20-Oct-23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20-Oct-23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9D6C-D8C1-4766-8EF1-E2FC89E3E5C3}"/>
              </a:ext>
            </a:extLst>
          </p:cNvPr>
          <p:cNvSpPr>
            <a:spLocks noGrp="1"/>
          </p:cNvSpPr>
          <p:nvPr>
            <p:ph type="title"/>
          </p:nvPr>
        </p:nvSpPr>
        <p:spPr>
          <a:xfrm>
            <a:off x="1217084" y="511175"/>
            <a:ext cx="10498667" cy="609600"/>
          </a:xfrm>
        </p:spPr>
        <p:txBody>
          <a:bodyPr/>
          <a:lstStyle/>
          <a:p>
            <a:r>
              <a:rPr lang="en-US"/>
              <a:t>Click to edit Master title style</a:t>
            </a:r>
            <a:endParaRPr lang="aa-ET"/>
          </a:p>
        </p:txBody>
      </p:sp>
      <p:sp>
        <p:nvSpPr>
          <p:cNvPr id="3" name="Text Placeholder 2">
            <a:extLst>
              <a:ext uri="{FF2B5EF4-FFF2-40B4-BE49-F238E27FC236}">
                <a16:creationId xmlns:a16="http://schemas.microsoft.com/office/drawing/2014/main" id="{E363FB5F-224B-4BA7-91D0-885F5D333153}"/>
              </a:ext>
            </a:extLst>
          </p:cNvPr>
          <p:cNvSpPr>
            <a:spLocks noGrp="1"/>
          </p:cNvSpPr>
          <p:nvPr>
            <p:ph type="body" sz="half" idx="1"/>
          </p:nvPr>
        </p:nvSpPr>
        <p:spPr>
          <a:xfrm>
            <a:off x="1217084" y="1662113"/>
            <a:ext cx="5130800" cy="491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Chart Placeholder 3">
            <a:extLst>
              <a:ext uri="{FF2B5EF4-FFF2-40B4-BE49-F238E27FC236}">
                <a16:creationId xmlns:a16="http://schemas.microsoft.com/office/drawing/2014/main" id="{A1DD3B58-9FAB-42F7-8A01-A2E4BA3A619C}"/>
              </a:ext>
            </a:extLst>
          </p:cNvPr>
          <p:cNvSpPr>
            <a:spLocks noGrp="1"/>
          </p:cNvSpPr>
          <p:nvPr>
            <p:ph type="chart" sz="half" idx="2"/>
          </p:nvPr>
        </p:nvSpPr>
        <p:spPr>
          <a:xfrm>
            <a:off x="6551085" y="1662113"/>
            <a:ext cx="5132916" cy="4914900"/>
          </a:xfrm>
        </p:spPr>
        <p:txBody>
          <a:bodyPr/>
          <a:lstStyle/>
          <a:p>
            <a:endParaRPr lang="aa-ET"/>
          </a:p>
        </p:txBody>
      </p:sp>
      <p:sp>
        <p:nvSpPr>
          <p:cNvPr id="5" name="Slide Number Placeholder 4">
            <a:extLst>
              <a:ext uri="{FF2B5EF4-FFF2-40B4-BE49-F238E27FC236}">
                <a16:creationId xmlns:a16="http://schemas.microsoft.com/office/drawing/2014/main" id="{D622779A-EDD6-4785-BE1E-CE4977511622}"/>
              </a:ext>
            </a:extLst>
          </p:cNvPr>
          <p:cNvSpPr>
            <a:spLocks noGrp="1"/>
          </p:cNvSpPr>
          <p:nvPr>
            <p:ph type="sldNum" sz="quarter" idx="10"/>
          </p:nvPr>
        </p:nvSpPr>
        <p:spPr>
          <a:xfrm>
            <a:off x="11679768" y="6600826"/>
            <a:ext cx="410633" cy="214313"/>
          </a:xfrm>
        </p:spPr>
        <p:txBody>
          <a:bodyPr/>
          <a:lstStyle>
            <a:lvl1pPr>
              <a:defRPr/>
            </a:lvl1pPr>
          </a:lstStyle>
          <a:p>
            <a:fld id="{39DC8181-3992-48C0-B068-4A1012E235B6}" type="slidenum">
              <a:rPr lang="en-US" altLang="aa-ET"/>
              <a:pPr/>
              <a:t>‹#›</a:t>
            </a:fld>
            <a:endParaRPr lang="en-US" altLang="aa-ET"/>
          </a:p>
        </p:txBody>
      </p:sp>
    </p:spTree>
    <p:extLst>
      <p:ext uri="{BB962C8B-B14F-4D97-AF65-F5344CB8AC3E}">
        <p14:creationId xmlns:p14="http://schemas.microsoft.com/office/powerpoint/2010/main" val="264519590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20-Oct-23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20-Oct-23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20-Oct-23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20-Oct-23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20-Oct-23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20-Oct-23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20-Oct-23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20-Oct-23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20-Oct-23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Software Construction</a:t>
            </a:r>
          </a:p>
        </p:txBody>
      </p:sp>
      <p:sp>
        <p:nvSpPr>
          <p:cNvPr id="3" name="Subtitle 2"/>
          <p:cNvSpPr>
            <a:spLocks noGrp="1"/>
          </p:cNvSpPr>
          <p:nvPr>
            <p:ph type="subTitle" idx="1"/>
          </p:nvPr>
        </p:nvSpPr>
        <p:spPr/>
        <p:txBody>
          <a:bodyPr/>
          <a:lstStyle/>
          <a:p>
            <a:r>
              <a:rPr lang="en-US" dirty="0"/>
              <a:t>mutability and immutability</a:t>
            </a:r>
          </a:p>
        </p:txBody>
      </p:sp>
    </p:spTree>
    <p:extLst>
      <p:ext uri="{BB962C8B-B14F-4D97-AF65-F5344CB8AC3E}">
        <p14:creationId xmlns:p14="http://schemas.microsoft.com/office/powerpoint/2010/main" val="1881285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3F1D-BCC6-469D-BEDC-6DACD7B337C9}"/>
              </a:ext>
            </a:extLst>
          </p:cNvPr>
          <p:cNvSpPr>
            <a:spLocks noGrp="1"/>
          </p:cNvSpPr>
          <p:nvPr>
            <p:ph type="title"/>
          </p:nvPr>
        </p:nvSpPr>
        <p:spPr/>
        <p:txBody>
          <a:bodyPr/>
          <a:lstStyle/>
          <a:p>
            <a:r>
              <a:rPr lang="en-US" dirty="0"/>
              <a:t>Cont.</a:t>
            </a:r>
            <a:endParaRPr lang="aa-ET"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C63B72-8AB3-4E40-9B6E-BBAA6B926B14}"/>
                  </a:ext>
                </a:extLst>
              </p:cNvPr>
              <p:cNvSpPr>
                <a:spLocks noGrp="1"/>
              </p:cNvSpPr>
              <p:nvPr>
                <p:ph idx="1"/>
              </p:nvPr>
            </p:nvSpPr>
            <p:spPr/>
            <p:txBody>
              <a:bodyPr>
                <a:normAutofit/>
              </a:bodyPr>
              <a:lstStyle/>
              <a:p>
                <a:pPr marL="285750" indent="-285750" algn="just">
                  <a:buFont typeface="Wingdings" panose="05000000000000000000" pitchFamily="2" charset="2"/>
                  <a:buChar char="q"/>
                </a:pPr>
                <a:r>
                  <a:rPr lang="en-US" dirty="0"/>
                  <a:t>Using immutable strings, this makes a lot of temporary copies — the first number of the string ("0") is actually copied n times in the course of building up the final string, the second number is copied n-1 times, and so on. It actually costs </a:t>
                </a:r>
                <a:r>
                  <a:rPr lang="en-US" dirty="0">
                    <a:solidFill>
                      <a:srgbClr val="002060"/>
                    </a:solidFill>
                  </a:rPr>
                  <a:t>O(</a:t>
                </a:r>
                <a14:m>
                  <m:oMath xmlns:m="http://schemas.openxmlformats.org/officeDocument/2006/math">
                    <m:sSup>
                      <m:sSupPr>
                        <m:ctrlPr>
                          <a:rPr lang="en-US"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𝑛</m:t>
                        </m:r>
                      </m:e>
                      <m:sup>
                        <m:r>
                          <a:rPr lang="en-US" b="0" i="1" smtClean="0">
                            <a:solidFill>
                              <a:srgbClr val="002060"/>
                            </a:solidFill>
                            <a:latin typeface="Cambria Math" panose="02040503050406030204" pitchFamily="18" charset="0"/>
                          </a:rPr>
                          <m:t>2</m:t>
                        </m:r>
                      </m:sup>
                    </m:sSup>
                  </m:oMath>
                </a14:m>
                <a:r>
                  <a:rPr lang="en-US" dirty="0">
                    <a:solidFill>
                      <a:srgbClr val="002060"/>
                    </a:solidFill>
                  </a:rPr>
                  <a:t>)</a:t>
                </a:r>
                <a:r>
                  <a:rPr lang="en-US" dirty="0"/>
                  <a:t> time just to do all that copying, even though we only concatenated n elements. StringBuilder is designed to minimize this copying. It uses a simple but clever internal data structure to avoid doing any copying at all until the very end, when you ask for the final String with a </a:t>
                </a:r>
                <a:r>
                  <a:rPr lang="en-US" dirty="0" err="1"/>
                  <a:t>toString</a:t>
                </a:r>
                <a:r>
                  <a:rPr lang="en-US" dirty="0"/>
                  <a:t>() call:</a:t>
                </a:r>
              </a:p>
              <a:p>
                <a:pPr marL="285750" indent="-285750" algn="just">
                  <a:buFont typeface="Wingdings" panose="05000000000000000000" pitchFamily="2" charset="2"/>
                  <a:buChar char="q"/>
                </a:pPr>
                <a:endParaRPr lang="en-US" dirty="0"/>
              </a:p>
              <a:p>
                <a:pPr marL="292608" lvl="1" indent="0" algn="just">
                  <a:buNone/>
                </a:pPr>
                <a:r>
                  <a:rPr lang="pt-BR" sz="2000" dirty="0"/>
                  <a:t>StringBuilder sb = new StringBuilder();</a:t>
                </a:r>
              </a:p>
              <a:p>
                <a:pPr marL="292608" lvl="1" indent="0" algn="just">
                  <a:buNone/>
                </a:pPr>
                <a:r>
                  <a:rPr lang="pt-BR" sz="2000" dirty="0"/>
                  <a:t>for (int i = 0; i &lt; n; ++i) {</a:t>
                </a:r>
              </a:p>
              <a:p>
                <a:pPr marL="292608" lvl="1" indent="0" algn="just">
                  <a:buNone/>
                </a:pPr>
                <a:r>
                  <a:rPr lang="pt-BR" sz="2000" dirty="0"/>
                  <a:t>  sb.append(String.valueOf(i));</a:t>
                </a:r>
              </a:p>
              <a:p>
                <a:pPr marL="292608" lvl="1" indent="0" algn="just">
                  <a:buNone/>
                </a:pPr>
                <a:r>
                  <a:rPr lang="pt-BR" sz="2000" dirty="0"/>
                  <a:t>}</a:t>
                </a:r>
              </a:p>
              <a:p>
                <a:pPr marL="292608" lvl="1" indent="0" algn="just">
                  <a:buNone/>
                </a:pPr>
                <a:r>
                  <a:rPr lang="pt-BR" sz="2000" dirty="0"/>
                  <a:t>String s = sb.toString();</a:t>
                </a:r>
              </a:p>
              <a:p>
                <a:pPr marL="292608" lvl="1" indent="0" algn="just">
                  <a:buNone/>
                </a:pPr>
                <a:endParaRPr lang="aa-ET" dirty="0"/>
              </a:p>
            </p:txBody>
          </p:sp>
        </mc:Choice>
        <mc:Fallback>
          <p:sp>
            <p:nvSpPr>
              <p:cNvPr id="3" name="Content Placeholder 2">
                <a:extLst>
                  <a:ext uri="{FF2B5EF4-FFF2-40B4-BE49-F238E27FC236}">
                    <a16:creationId xmlns:a16="http://schemas.microsoft.com/office/drawing/2014/main" id="{03C63B72-8AB3-4E40-9B6E-BBAA6B926B14}"/>
                  </a:ext>
                </a:extLst>
              </p:cNvPr>
              <p:cNvSpPr>
                <a:spLocks noGrp="1" noRot="1" noChangeAspect="1" noMove="1" noResize="1" noEditPoints="1" noAdjustHandles="1" noChangeArrowheads="1" noChangeShapeType="1" noTextEdit="1"/>
              </p:cNvSpPr>
              <p:nvPr>
                <p:ph idx="1"/>
              </p:nvPr>
            </p:nvSpPr>
            <p:spPr>
              <a:blipFill>
                <a:blip r:embed="rId2"/>
                <a:stretch>
                  <a:fillRect l="-1455" t="-1667" r="-1515" b="-152"/>
                </a:stretch>
              </a:blipFill>
            </p:spPr>
            <p:txBody>
              <a:bodyPr/>
              <a:lstStyle/>
              <a:p>
                <a:r>
                  <a:rPr lang="en-US">
                    <a:noFill/>
                  </a:rPr>
                  <a:t> </a:t>
                </a:r>
              </a:p>
            </p:txBody>
          </p:sp>
        </mc:Fallback>
      </mc:AlternateContent>
    </p:spTree>
    <p:extLst>
      <p:ext uri="{BB962C8B-B14F-4D97-AF65-F5344CB8AC3E}">
        <p14:creationId xmlns:p14="http://schemas.microsoft.com/office/powerpoint/2010/main" val="3073757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D067-717C-4F3E-A57C-D1AD08D588F7}"/>
              </a:ext>
            </a:extLst>
          </p:cNvPr>
          <p:cNvSpPr>
            <a:spLocks noGrp="1"/>
          </p:cNvSpPr>
          <p:nvPr>
            <p:ph type="title"/>
          </p:nvPr>
        </p:nvSpPr>
        <p:spPr/>
        <p:txBody>
          <a:bodyPr/>
          <a:lstStyle/>
          <a:p>
            <a:r>
              <a:rPr lang="en-US" dirty="0"/>
              <a:t>Cont.</a:t>
            </a:r>
            <a:endParaRPr lang="aa-ET" dirty="0"/>
          </a:p>
        </p:txBody>
      </p:sp>
      <p:sp>
        <p:nvSpPr>
          <p:cNvPr id="3" name="Content Placeholder 2">
            <a:extLst>
              <a:ext uri="{FF2B5EF4-FFF2-40B4-BE49-F238E27FC236}">
                <a16:creationId xmlns:a16="http://schemas.microsoft.com/office/drawing/2014/main" id="{60FF2EC1-302F-4934-A875-23260BC56F83}"/>
              </a:ext>
            </a:extLst>
          </p:cNvPr>
          <p:cNvSpPr>
            <a:spLocks noGrp="1"/>
          </p:cNvSpPr>
          <p:nvPr>
            <p:ph idx="1"/>
          </p:nvPr>
        </p:nvSpPr>
        <p:spPr/>
        <p:txBody>
          <a:bodyPr/>
          <a:lstStyle/>
          <a:p>
            <a:pPr algn="just">
              <a:buFont typeface="Wingdings" panose="05000000000000000000" pitchFamily="2" charset="2"/>
              <a:buChar char="q"/>
            </a:pPr>
            <a:r>
              <a:rPr lang="en-US" b="0" i="0" dirty="0">
                <a:solidFill>
                  <a:srgbClr val="333333"/>
                </a:solidFill>
                <a:effectLst/>
                <a:latin typeface="Helvetica Neue"/>
              </a:rPr>
              <a:t>Getting good performance is one reason why we use mutable objects. </a:t>
            </a:r>
          </a:p>
          <a:p>
            <a:pPr algn="just">
              <a:buFont typeface="Wingdings" panose="05000000000000000000" pitchFamily="2" charset="2"/>
              <a:buChar char="q"/>
            </a:pPr>
            <a:r>
              <a:rPr lang="en-US" b="0" i="0" dirty="0">
                <a:solidFill>
                  <a:srgbClr val="333333"/>
                </a:solidFill>
                <a:effectLst/>
                <a:latin typeface="Helvetica Neue"/>
              </a:rPr>
              <a:t>Another is convenient sharing: two parts of your program can communicate more conveniently by sharing a common mutable data structure.</a:t>
            </a:r>
            <a:endParaRPr lang="aa-ET" dirty="0"/>
          </a:p>
        </p:txBody>
      </p:sp>
    </p:spTree>
    <p:extLst>
      <p:ext uri="{BB962C8B-B14F-4D97-AF65-F5344CB8AC3E}">
        <p14:creationId xmlns:p14="http://schemas.microsoft.com/office/powerpoint/2010/main" val="377903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819F-3F88-AF9F-38C8-778F939D5926}"/>
              </a:ext>
            </a:extLst>
          </p:cNvPr>
          <p:cNvSpPr>
            <a:spLocks noGrp="1"/>
          </p:cNvSpPr>
          <p:nvPr>
            <p:ph type="title"/>
          </p:nvPr>
        </p:nvSpPr>
        <p:spPr/>
        <p:txBody>
          <a:bodyPr/>
          <a:lstStyle/>
          <a:p>
            <a:r>
              <a:rPr lang="en-US" dirty="0"/>
              <a:t>Example (Python)</a:t>
            </a:r>
          </a:p>
        </p:txBody>
      </p:sp>
      <p:sp>
        <p:nvSpPr>
          <p:cNvPr id="3" name="Content Placeholder 2">
            <a:extLst>
              <a:ext uri="{FF2B5EF4-FFF2-40B4-BE49-F238E27FC236}">
                <a16:creationId xmlns:a16="http://schemas.microsoft.com/office/drawing/2014/main" id="{1CC19FAD-19C5-0E9B-5174-C4C502F974E0}"/>
              </a:ext>
            </a:extLst>
          </p:cNvPr>
          <p:cNvSpPr>
            <a:spLocks noGrp="1"/>
          </p:cNvSpPr>
          <p:nvPr>
            <p:ph idx="1"/>
          </p:nvPr>
        </p:nvSpPr>
        <p:spPr/>
        <p:txBody>
          <a:bodyPr>
            <a:normAutofit fontScale="92500" lnSpcReduction="20000"/>
          </a:bodyPr>
          <a:lstStyle/>
          <a:p>
            <a:r>
              <a:rPr lang="en-US" b="1" dirty="0"/>
              <a:t># Immutable Data Type (String)</a:t>
            </a:r>
          </a:p>
          <a:p>
            <a:r>
              <a:rPr lang="en-US" dirty="0" err="1"/>
              <a:t>immutable_str</a:t>
            </a:r>
            <a:r>
              <a:rPr lang="en-US" dirty="0"/>
              <a:t> = "Hello"</a:t>
            </a:r>
          </a:p>
          <a:p>
            <a:r>
              <a:rPr lang="en-US" dirty="0" err="1"/>
              <a:t>new_str</a:t>
            </a:r>
            <a:r>
              <a:rPr lang="en-US" dirty="0"/>
              <a:t> = </a:t>
            </a:r>
            <a:r>
              <a:rPr lang="en-US" dirty="0" err="1"/>
              <a:t>immutable_str.upper</a:t>
            </a:r>
            <a:r>
              <a:rPr lang="en-US" dirty="0"/>
              <a:t>()  # Creates a new instance</a:t>
            </a:r>
          </a:p>
          <a:p>
            <a:r>
              <a:rPr lang="en-US" dirty="0"/>
              <a:t>print(</a:t>
            </a:r>
            <a:r>
              <a:rPr lang="en-US" dirty="0" err="1"/>
              <a:t>immutable_str</a:t>
            </a:r>
            <a:r>
              <a:rPr lang="en-US" dirty="0"/>
              <a:t>)  # Output: "Hello"</a:t>
            </a:r>
          </a:p>
          <a:p>
            <a:r>
              <a:rPr lang="en-US" dirty="0"/>
              <a:t>print(</a:t>
            </a:r>
            <a:r>
              <a:rPr lang="en-US" dirty="0" err="1"/>
              <a:t>new_str</a:t>
            </a:r>
            <a:r>
              <a:rPr lang="en-US" dirty="0"/>
              <a:t>)        # Output: "HELLO"</a:t>
            </a:r>
          </a:p>
          <a:p>
            <a:endParaRPr lang="en-US" dirty="0"/>
          </a:p>
          <a:p>
            <a:r>
              <a:rPr lang="en-US" b="1" dirty="0"/>
              <a:t># Mutable Data Type (List)</a:t>
            </a:r>
          </a:p>
          <a:p>
            <a:r>
              <a:rPr lang="en-US" dirty="0" err="1"/>
              <a:t>mutable_list</a:t>
            </a:r>
            <a:r>
              <a:rPr lang="en-US" dirty="0"/>
              <a:t> = [1, 2, 3]</a:t>
            </a:r>
          </a:p>
          <a:p>
            <a:r>
              <a:rPr lang="en-US" dirty="0" err="1"/>
              <a:t>mutable_list.append</a:t>
            </a:r>
            <a:r>
              <a:rPr lang="en-US" dirty="0"/>
              <a:t>(4)  # Modifies the existing list</a:t>
            </a:r>
          </a:p>
          <a:p>
            <a:r>
              <a:rPr lang="en-US" dirty="0"/>
              <a:t>print(</a:t>
            </a:r>
            <a:r>
              <a:rPr lang="en-US" dirty="0" err="1"/>
              <a:t>mutable_list</a:t>
            </a:r>
            <a:r>
              <a:rPr lang="en-US" dirty="0"/>
              <a:t>)    # Output: [1, 2, 3, 4]</a:t>
            </a:r>
          </a:p>
          <a:p>
            <a:endParaRPr lang="en-US" dirty="0"/>
          </a:p>
        </p:txBody>
      </p:sp>
    </p:spTree>
    <p:extLst>
      <p:ext uri="{BB962C8B-B14F-4D97-AF65-F5344CB8AC3E}">
        <p14:creationId xmlns:p14="http://schemas.microsoft.com/office/powerpoint/2010/main" val="1952384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7A6C-7CBC-4C0B-9BE3-888EFEAC352D}"/>
              </a:ext>
            </a:extLst>
          </p:cNvPr>
          <p:cNvSpPr>
            <a:spLocks noGrp="1"/>
          </p:cNvSpPr>
          <p:nvPr>
            <p:ph type="title"/>
          </p:nvPr>
        </p:nvSpPr>
        <p:spPr/>
        <p:txBody>
          <a:bodyPr/>
          <a:lstStyle/>
          <a:p>
            <a:r>
              <a:rPr lang="en-US" b="1" i="0" dirty="0">
                <a:solidFill>
                  <a:srgbClr val="333333"/>
                </a:solidFill>
                <a:effectLst/>
                <a:latin typeface="Lato"/>
              </a:rPr>
              <a:t>Risks of mutation</a:t>
            </a:r>
            <a:endParaRPr lang="aa-ET" dirty="0"/>
          </a:p>
        </p:txBody>
      </p:sp>
      <p:sp>
        <p:nvSpPr>
          <p:cNvPr id="3" name="Content Placeholder 2">
            <a:extLst>
              <a:ext uri="{FF2B5EF4-FFF2-40B4-BE49-F238E27FC236}">
                <a16:creationId xmlns:a16="http://schemas.microsoft.com/office/drawing/2014/main" id="{1476FC3A-266B-41C3-92B9-B29AC83C4054}"/>
              </a:ext>
            </a:extLst>
          </p:cNvPr>
          <p:cNvSpPr>
            <a:spLocks noGrp="1"/>
          </p:cNvSpPr>
          <p:nvPr>
            <p:ph idx="1"/>
          </p:nvPr>
        </p:nvSpPr>
        <p:spPr/>
        <p:txBody>
          <a:bodyPr/>
          <a:lstStyle/>
          <a:p>
            <a:pPr algn="just">
              <a:buFont typeface="Wingdings" panose="05000000000000000000" pitchFamily="2" charset="2"/>
              <a:buChar char="q"/>
            </a:pPr>
            <a:r>
              <a:rPr lang="en-US" dirty="0"/>
              <a:t>Mutable types seem much more powerful than immutable types. If you were shopping in the Datatype Supermarket, and you had to choose between a boring immutable String and a super-powerful-do-anything mutable StringBuilder, why on earth would you choose the immutable one? StringBuilder should be able to do everything that String can do, plus set() and append() and everything else.</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The answer is that immutable types are </a:t>
            </a:r>
            <a:r>
              <a:rPr lang="en-US" b="1" dirty="0">
                <a:solidFill>
                  <a:srgbClr val="002060"/>
                </a:solidFill>
              </a:rPr>
              <a:t>safer from bugs, easier to understand, and more ready for change</a:t>
            </a:r>
            <a:r>
              <a:rPr lang="en-US" dirty="0"/>
              <a:t>. Mutability makes it harder to understand what your program is doing, and much harder to enforce contracts. Here are two examples that illustrate why.</a:t>
            </a:r>
            <a:endParaRPr lang="aa-ET" dirty="0"/>
          </a:p>
        </p:txBody>
      </p:sp>
    </p:spTree>
    <p:extLst>
      <p:ext uri="{BB962C8B-B14F-4D97-AF65-F5344CB8AC3E}">
        <p14:creationId xmlns:p14="http://schemas.microsoft.com/office/powerpoint/2010/main" val="387019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BEAB-09BF-4140-8314-0B56D01A2D28}"/>
              </a:ext>
            </a:extLst>
          </p:cNvPr>
          <p:cNvSpPr>
            <a:spLocks noGrp="1"/>
          </p:cNvSpPr>
          <p:nvPr>
            <p:ph type="title"/>
          </p:nvPr>
        </p:nvSpPr>
        <p:spPr/>
        <p:txBody>
          <a:bodyPr>
            <a:normAutofit/>
          </a:bodyPr>
          <a:lstStyle/>
          <a:p>
            <a:r>
              <a:rPr lang="en-US" b="1" i="0" dirty="0">
                <a:solidFill>
                  <a:srgbClr val="333333"/>
                </a:solidFill>
                <a:effectLst/>
                <a:latin typeface="Lato"/>
              </a:rPr>
              <a:t>Risky example #1: passing mutable values</a:t>
            </a:r>
            <a:endParaRPr lang="aa-ET" dirty="0"/>
          </a:p>
        </p:txBody>
      </p:sp>
      <p:sp>
        <p:nvSpPr>
          <p:cNvPr id="3" name="Content Placeholder 2">
            <a:extLst>
              <a:ext uri="{FF2B5EF4-FFF2-40B4-BE49-F238E27FC236}">
                <a16:creationId xmlns:a16="http://schemas.microsoft.com/office/drawing/2014/main" id="{A8DDE6F4-1271-47E4-8494-20F8B24B2A0D}"/>
              </a:ext>
            </a:extLst>
          </p:cNvPr>
          <p:cNvSpPr>
            <a:spLocks noGrp="1"/>
          </p:cNvSpPr>
          <p:nvPr>
            <p:ph idx="1"/>
          </p:nvPr>
        </p:nvSpPr>
        <p:spPr/>
        <p:txBody>
          <a:bodyPr/>
          <a:lstStyle/>
          <a:p>
            <a:r>
              <a:rPr lang="en-US" b="0" i="0" dirty="0">
                <a:solidFill>
                  <a:srgbClr val="333333"/>
                </a:solidFill>
                <a:effectLst/>
                <a:latin typeface="Helvetica Neue"/>
              </a:rPr>
              <a:t>Let’s start with a simple method that sums the integers in a list:</a:t>
            </a:r>
          </a:p>
          <a:p>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sum(List&lt;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&gt; list)</a:t>
            </a:r>
          </a:p>
          <a:p>
            <a:r>
              <a:rPr lang="aa-ET"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sum = 0;</a:t>
            </a:r>
          </a:p>
          <a:p>
            <a:r>
              <a:rPr lang="en-US" sz="1800" dirty="0">
                <a:solidFill>
                  <a:srgbClr val="0000FF"/>
                </a:solidFill>
                <a:latin typeface="Consolas" panose="020B0609020204030204" pitchFamily="49" charset="0"/>
              </a:rPr>
              <a:t>foreach</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x </a:t>
            </a:r>
            <a:r>
              <a:rPr lang="en-US" sz="1800" dirty="0">
                <a:solidFill>
                  <a:srgbClr val="0000FF"/>
                </a:solidFill>
                <a:latin typeface="Consolas" panose="020B0609020204030204" pitchFamily="49" charset="0"/>
              </a:rPr>
              <a:t>in</a:t>
            </a:r>
            <a:r>
              <a:rPr lang="en-US" sz="1800" dirty="0">
                <a:solidFill>
                  <a:srgbClr val="000000"/>
                </a:solidFill>
                <a:latin typeface="Consolas" panose="020B0609020204030204" pitchFamily="49" charset="0"/>
              </a:rPr>
              <a:t> list)</a:t>
            </a:r>
          </a:p>
          <a:p>
            <a:r>
              <a:rPr lang="en-US" sz="1800" dirty="0">
                <a:solidFill>
                  <a:srgbClr val="000000"/>
                </a:solidFill>
                <a:latin typeface="Consolas" panose="020B0609020204030204" pitchFamily="49" charset="0"/>
              </a:rPr>
              <a:t>sum += x;</a:t>
            </a:r>
          </a:p>
          <a:p>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sum;</a:t>
            </a:r>
          </a:p>
          <a:p>
            <a:r>
              <a:rPr lang="aa-ET" sz="1800" dirty="0">
                <a:solidFill>
                  <a:srgbClr val="000000"/>
                </a:solidFill>
                <a:latin typeface="Consolas" panose="020B0609020204030204" pitchFamily="49" charset="0"/>
              </a:rPr>
              <a:t>}</a:t>
            </a:r>
            <a:endParaRPr lang="aa-ET" dirty="0"/>
          </a:p>
        </p:txBody>
      </p:sp>
    </p:spTree>
    <p:extLst>
      <p:ext uri="{BB962C8B-B14F-4D97-AF65-F5344CB8AC3E}">
        <p14:creationId xmlns:p14="http://schemas.microsoft.com/office/powerpoint/2010/main" val="225003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B448-652D-4969-BFE9-BD80A0479BD1}"/>
              </a:ext>
            </a:extLst>
          </p:cNvPr>
          <p:cNvSpPr>
            <a:spLocks noGrp="1"/>
          </p:cNvSpPr>
          <p:nvPr>
            <p:ph type="title"/>
          </p:nvPr>
        </p:nvSpPr>
        <p:spPr/>
        <p:txBody>
          <a:bodyPr/>
          <a:lstStyle/>
          <a:p>
            <a:r>
              <a:rPr lang="en-US" dirty="0"/>
              <a:t>Cont.</a:t>
            </a:r>
            <a:endParaRPr lang="aa-ET" dirty="0"/>
          </a:p>
        </p:txBody>
      </p:sp>
      <p:sp>
        <p:nvSpPr>
          <p:cNvPr id="3" name="Content Placeholder 2">
            <a:extLst>
              <a:ext uri="{FF2B5EF4-FFF2-40B4-BE49-F238E27FC236}">
                <a16:creationId xmlns:a16="http://schemas.microsoft.com/office/drawing/2014/main" id="{3F3A4CB6-9E59-4D09-8378-326163065382}"/>
              </a:ext>
            </a:extLst>
          </p:cNvPr>
          <p:cNvSpPr>
            <a:spLocks noGrp="1"/>
          </p:cNvSpPr>
          <p:nvPr>
            <p:ph idx="1"/>
          </p:nvPr>
        </p:nvSpPr>
        <p:spPr>
          <a:xfrm>
            <a:off x="1097280" y="1836209"/>
            <a:ext cx="10058400" cy="4023360"/>
          </a:xfrm>
        </p:spPr>
        <p:txBody>
          <a:bodyPr>
            <a:normAutofit fontScale="77500" lnSpcReduction="20000"/>
          </a:bodyPr>
          <a:lstStyle/>
          <a:p>
            <a:pPr algn="just"/>
            <a:r>
              <a:rPr lang="en-US" sz="2400" dirty="0">
                <a:solidFill>
                  <a:srgbClr val="333333"/>
                </a:solidFill>
                <a:latin typeface="Helvetica Neue"/>
              </a:rPr>
              <a:t>Suppose we also need a method that sums the absolute values. Following good DRY practice (Don’t Repeat Yourself), the implementer writes a method that uses sum():</a:t>
            </a:r>
          </a:p>
          <a:p>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sumAbsolute</a:t>
            </a:r>
            <a:r>
              <a:rPr lang="en-US" sz="1800" dirty="0">
                <a:solidFill>
                  <a:srgbClr val="000000"/>
                </a:solidFill>
                <a:latin typeface="Consolas" panose="020B0609020204030204" pitchFamily="49" charset="0"/>
              </a:rPr>
              <a:t>(List&lt;</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&gt; list)</a:t>
            </a:r>
          </a:p>
          <a:p>
            <a:r>
              <a:rPr lang="aa-ET" sz="1800" dirty="0">
                <a:solidFill>
                  <a:srgbClr val="000000"/>
                </a:solidFill>
                <a:latin typeface="Consolas" panose="020B0609020204030204" pitchFamily="49" charset="0"/>
              </a:rPr>
              <a:t>{</a:t>
            </a:r>
          </a:p>
          <a:p>
            <a:r>
              <a:rPr lang="en-US" sz="1800" dirty="0">
                <a:solidFill>
                  <a:srgbClr val="008000"/>
                </a:solidFill>
                <a:latin typeface="Consolas" panose="020B0609020204030204" pitchFamily="49" charset="0"/>
              </a:rPr>
              <a:t>// let's reuse sum(), because DRY, so first we take absolute values</a:t>
            </a:r>
            <a:endParaRPr lang="en-US" sz="1800" dirty="0">
              <a:solidFill>
                <a:srgbClr val="000000"/>
              </a:solidFill>
              <a:latin typeface="Consolas" panose="020B0609020204030204" pitchFamily="49" charset="0"/>
            </a:endParaRPr>
          </a:p>
          <a:p>
            <a:r>
              <a:rPr lang="nn-NO" sz="1800" dirty="0">
                <a:solidFill>
                  <a:srgbClr val="0000FF"/>
                </a:solidFill>
                <a:latin typeface="Consolas" panose="020B0609020204030204" pitchFamily="49" charset="0"/>
              </a:rPr>
              <a:t>for</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int</a:t>
            </a:r>
            <a:r>
              <a:rPr lang="nn-NO" sz="1800" dirty="0">
                <a:solidFill>
                  <a:srgbClr val="000000"/>
                </a:solidFill>
                <a:latin typeface="Consolas" panose="020B0609020204030204" pitchFamily="49" charset="0"/>
              </a:rPr>
              <a:t> i = 0; i &lt; list.Count; ++i)</a:t>
            </a:r>
          </a:p>
          <a:p>
            <a:r>
              <a:rPr lang="en-US" sz="1800" dirty="0" err="1">
                <a:solidFill>
                  <a:srgbClr val="000000"/>
                </a:solidFill>
                <a:latin typeface="Consolas" panose="020B0609020204030204" pitchFamily="49" charset="0"/>
              </a:rPr>
              <a:t>list.Insert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Math.Abs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list.IndexOf</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sum(list);</a:t>
            </a:r>
          </a:p>
          <a:p>
            <a:r>
              <a:rPr lang="aa-ET" sz="1800" dirty="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algn="just"/>
            <a:r>
              <a:rPr lang="en-US" sz="2400" dirty="0">
                <a:solidFill>
                  <a:srgbClr val="333333"/>
                </a:solidFill>
                <a:latin typeface="Helvetica Neue"/>
              </a:rPr>
              <a:t>Notice that this method does its job by mutating the list directly. It seemed sensible to the implementer, because it’s more efficient to reuse the existing list. If the list is millions of items long, then you’re saving the time and memory of generating a new million-item list of absolute values. So, the implementer has two very good reasons for this design: DRY, and performance.</a:t>
            </a:r>
            <a:endParaRPr lang="aa-ET" sz="2400" dirty="0">
              <a:solidFill>
                <a:srgbClr val="333333"/>
              </a:solidFill>
              <a:latin typeface="Helvetica Neue"/>
            </a:endParaRPr>
          </a:p>
        </p:txBody>
      </p:sp>
    </p:spTree>
    <p:extLst>
      <p:ext uri="{BB962C8B-B14F-4D97-AF65-F5344CB8AC3E}">
        <p14:creationId xmlns:p14="http://schemas.microsoft.com/office/powerpoint/2010/main" val="2928985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0C608-B6DD-4171-9925-8710505A4A29}"/>
              </a:ext>
            </a:extLst>
          </p:cNvPr>
          <p:cNvSpPr>
            <a:spLocks noGrp="1"/>
          </p:cNvSpPr>
          <p:nvPr>
            <p:ph type="title"/>
          </p:nvPr>
        </p:nvSpPr>
        <p:spPr/>
        <p:txBody>
          <a:bodyPr/>
          <a:lstStyle/>
          <a:p>
            <a:r>
              <a:rPr lang="en-US" dirty="0"/>
              <a:t>Cont.</a:t>
            </a:r>
            <a:endParaRPr lang="aa-ET" dirty="0"/>
          </a:p>
        </p:txBody>
      </p:sp>
      <p:sp>
        <p:nvSpPr>
          <p:cNvPr id="3" name="Content Placeholder 2">
            <a:extLst>
              <a:ext uri="{FF2B5EF4-FFF2-40B4-BE49-F238E27FC236}">
                <a16:creationId xmlns:a16="http://schemas.microsoft.com/office/drawing/2014/main" id="{1F34FF64-ED52-4347-BCFC-EDC44580BCD4}"/>
              </a:ext>
            </a:extLst>
          </p:cNvPr>
          <p:cNvSpPr>
            <a:spLocks noGrp="1"/>
          </p:cNvSpPr>
          <p:nvPr>
            <p:ph idx="1"/>
          </p:nvPr>
        </p:nvSpPr>
        <p:spPr>
          <a:xfrm>
            <a:off x="1097280" y="1845734"/>
            <a:ext cx="10058400" cy="4878916"/>
          </a:xfrm>
        </p:spPr>
        <p:txBody>
          <a:bodyPr>
            <a:normAutofit fontScale="92500"/>
          </a:bodyPr>
          <a:lstStyle/>
          <a:p>
            <a:pPr algn="just">
              <a:buFont typeface="Wingdings" panose="05000000000000000000" pitchFamily="2" charset="2"/>
              <a:buChar char="q"/>
            </a:pPr>
            <a:r>
              <a:rPr lang="en-US" sz="1600" dirty="0"/>
              <a:t>But the resulting behavior will be very surprising to anybody who uses it! For example:</a:t>
            </a:r>
          </a:p>
          <a:p>
            <a:pPr algn="just"/>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array =  { -5, -3, -2 };</a:t>
            </a:r>
          </a:p>
          <a:p>
            <a:pPr algn="just"/>
            <a:r>
              <a:rPr lang="en-US" sz="1400" dirty="0">
                <a:solidFill>
                  <a:srgbClr val="000000"/>
                </a:solidFill>
                <a:latin typeface="Consolas" panose="020B0609020204030204" pitchFamily="49" charset="0"/>
              </a:rPr>
              <a:t>List&lt;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myData</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&gt;(array);</a:t>
            </a:r>
          </a:p>
          <a:p>
            <a:pPr algn="just"/>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sumAbsolute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myData</a:t>
            </a:r>
            <a:r>
              <a:rPr lang="en-US" sz="1400" dirty="0">
                <a:solidFill>
                  <a:srgbClr val="000000"/>
                </a:solidFill>
                <a:latin typeface="Consolas" panose="020B0609020204030204" pitchFamily="49" charset="0"/>
              </a:rPr>
              <a:t>));</a:t>
            </a:r>
          </a:p>
          <a:p>
            <a:pPr algn="just"/>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(sum(</a:t>
            </a:r>
            <a:r>
              <a:rPr lang="en-US" sz="1400" dirty="0" err="1">
                <a:solidFill>
                  <a:srgbClr val="000000"/>
                </a:solidFill>
                <a:latin typeface="Consolas" panose="020B0609020204030204" pitchFamily="49" charset="0"/>
              </a:rPr>
              <a:t>myData</a:t>
            </a:r>
            <a:r>
              <a:rPr lang="en-US" sz="1400" dirty="0">
                <a:solidFill>
                  <a:srgbClr val="000000"/>
                </a:solidFill>
                <a:latin typeface="Consolas" panose="020B0609020204030204" pitchFamily="49" charset="0"/>
              </a:rPr>
              <a:t>));</a:t>
            </a:r>
            <a:r>
              <a:rPr lang="en-US" sz="1600" b="0" i="0" dirty="0">
                <a:solidFill>
                  <a:srgbClr val="333333"/>
                </a:solidFill>
                <a:effectLst/>
                <a:latin typeface="Helvetica Neue"/>
              </a:rPr>
              <a:t> </a:t>
            </a:r>
          </a:p>
          <a:p>
            <a:pPr algn="just"/>
            <a:endParaRPr lang="en-US" sz="1600" dirty="0">
              <a:solidFill>
                <a:srgbClr val="333333"/>
              </a:solidFill>
              <a:latin typeface="Helvetica Neue"/>
            </a:endParaRPr>
          </a:p>
          <a:p>
            <a:pPr algn="just"/>
            <a:r>
              <a:rPr lang="en-US" sz="1600" dirty="0"/>
              <a:t>What will this code print? Will it be 10 followed by -10? Or something else?</a:t>
            </a:r>
          </a:p>
          <a:p>
            <a:pPr algn="just"/>
            <a:r>
              <a:rPr lang="en-US" sz="1600" b="1" dirty="0"/>
              <a:t>Let’s think about the key points here:</a:t>
            </a:r>
          </a:p>
          <a:p>
            <a:pPr algn="just"/>
            <a:r>
              <a:rPr lang="en-US" sz="1600" dirty="0"/>
              <a:t>Safe from bugs? In this example, it’s easy to blame the implementer of </a:t>
            </a:r>
            <a:r>
              <a:rPr lang="en-US" sz="1600" dirty="0" err="1"/>
              <a:t>sum­Absolute</a:t>
            </a:r>
            <a:r>
              <a:rPr lang="en-US" sz="1600" dirty="0"/>
              <a:t>() for going beyond what its spec allowed. But really, passing mutable objects around is a latent bug. It’s just waiting for some programmer to inadvertently mutate that list, often with very good intentions like reuse or performance, but resulting in a bug that may be very hard to track down.</a:t>
            </a:r>
          </a:p>
          <a:p>
            <a:pPr algn="just"/>
            <a:r>
              <a:rPr lang="en-US" sz="1600" dirty="0"/>
              <a:t>Easy to understand? When reading main(), what would you assume about sum() and </a:t>
            </a:r>
            <a:r>
              <a:rPr lang="en-US" sz="1600" dirty="0" err="1"/>
              <a:t>sum­Absolute</a:t>
            </a:r>
            <a:r>
              <a:rPr lang="en-US" sz="1600" dirty="0"/>
              <a:t>()? Is it clearly visible to the reader that </a:t>
            </a:r>
            <a:r>
              <a:rPr lang="en-US" sz="1600" dirty="0" err="1"/>
              <a:t>myData</a:t>
            </a:r>
            <a:r>
              <a:rPr lang="en-US" sz="1600" dirty="0"/>
              <a:t> gets changed by one of them?</a:t>
            </a:r>
          </a:p>
          <a:p>
            <a:pPr algn="just"/>
            <a:br>
              <a:rPr lang="en-US" sz="1600" dirty="0"/>
            </a:br>
            <a:endParaRPr lang="aa-ET" sz="1600" dirty="0"/>
          </a:p>
        </p:txBody>
      </p:sp>
    </p:spTree>
    <p:extLst>
      <p:ext uri="{BB962C8B-B14F-4D97-AF65-F5344CB8AC3E}">
        <p14:creationId xmlns:p14="http://schemas.microsoft.com/office/powerpoint/2010/main" val="2863326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Risky example #2: returning mutable values</a:t>
            </a:r>
            <a:endParaRPr lang="en-US" dirty="0"/>
          </a:p>
        </p:txBody>
      </p:sp>
      <p:sp>
        <p:nvSpPr>
          <p:cNvPr id="3" name="Content Placeholder 2"/>
          <p:cNvSpPr>
            <a:spLocks noGrp="1"/>
          </p:cNvSpPr>
          <p:nvPr>
            <p:ph idx="1"/>
          </p:nvPr>
        </p:nvSpPr>
        <p:spPr/>
        <p:txBody>
          <a:bodyPr/>
          <a:lstStyle/>
          <a:p>
            <a:r>
              <a:rPr lang="en-US" dirty="0"/>
              <a:t>What about returning a mutable object?</a:t>
            </a:r>
          </a:p>
          <a:p>
            <a:endParaRPr lang="en-US" dirty="0"/>
          </a:p>
          <a:p>
            <a:r>
              <a:rPr lang="en-US" dirty="0"/>
              <a:t>Let’s consider Date , one of the built-in Java classes. Date happens to be a mutable type. Suppose we write a method that determines the first day of spring:</a:t>
            </a:r>
          </a:p>
          <a:p>
            <a:endParaRPr lang="en-US" dirty="0"/>
          </a:p>
          <a:p>
            <a:pPr lvl="1"/>
            <a:r>
              <a:rPr lang="en-US" dirty="0"/>
              <a:t>/** @return the first day of spring this year */</a:t>
            </a:r>
          </a:p>
          <a:p>
            <a:pPr lvl="1"/>
            <a:r>
              <a:rPr lang="en-US" dirty="0"/>
              <a:t>public static Date </a:t>
            </a:r>
            <a:r>
              <a:rPr lang="en-US" dirty="0" err="1"/>
              <a:t>startOfSpring</a:t>
            </a:r>
            <a:r>
              <a:rPr lang="en-US" dirty="0"/>
              <a:t>() {</a:t>
            </a:r>
          </a:p>
          <a:p>
            <a:pPr lvl="1"/>
            <a:r>
              <a:rPr lang="en-US" dirty="0"/>
              <a:t>    return </a:t>
            </a:r>
            <a:r>
              <a:rPr lang="en-US" dirty="0" err="1"/>
              <a:t>askGroundhog</a:t>
            </a:r>
            <a:r>
              <a:rPr lang="en-US" dirty="0"/>
              <a:t>();</a:t>
            </a:r>
          </a:p>
          <a:p>
            <a:pPr lvl="1"/>
            <a:r>
              <a:rPr lang="en-US" dirty="0"/>
              <a:t>}</a:t>
            </a:r>
          </a:p>
        </p:txBody>
      </p:sp>
    </p:spTree>
    <p:extLst>
      <p:ext uri="{BB962C8B-B14F-4D97-AF65-F5344CB8AC3E}">
        <p14:creationId xmlns:p14="http://schemas.microsoft.com/office/powerpoint/2010/main" val="1378066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Clients start using this method, for example to plan their big parties:</a:t>
            </a:r>
          </a:p>
          <a:p>
            <a:endParaRPr lang="en-US" dirty="0"/>
          </a:p>
          <a:p>
            <a:pPr lvl="1"/>
            <a:r>
              <a:rPr lang="en-US" dirty="0"/>
              <a:t>// somewhere else in the code...</a:t>
            </a:r>
          </a:p>
          <a:p>
            <a:pPr lvl="1"/>
            <a:r>
              <a:rPr lang="en-US" dirty="0"/>
              <a:t>public static void </a:t>
            </a:r>
            <a:r>
              <a:rPr lang="en-US" dirty="0" err="1"/>
              <a:t>partyPlanning</a:t>
            </a:r>
            <a:r>
              <a:rPr lang="en-US" dirty="0"/>
              <a:t>() {</a:t>
            </a:r>
          </a:p>
          <a:p>
            <a:pPr lvl="1"/>
            <a:r>
              <a:rPr lang="en-US" dirty="0"/>
              <a:t>    Date </a:t>
            </a:r>
            <a:r>
              <a:rPr lang="en-US" dirty="0" err="1"/>
              <a:t>partyDate</a:t>
            </a:r>
            <a:r>
              <a:rPr lang="en-US" dirty="0"/>
              <a:t> = </a:t>
            </a:r>
            <a:r>
              <a:rPr lang="en-US" dirty="0" err="1"/>
              <a:t>startOfSpring</a:t>
            </a:r>
            <a:r>
              <a:rPr lang="en-US" dirty="0"/>
              <a:t>();</a:t>
            </a:r>
          </a:p>
          <a:p>
            <a:pPr lvl="1"/>
            <a:r>
              <a:rPr lang="en-US" dirty="0"/>
              <a:t>    // ...</a:t>
            </a:r>
          </a:p>
          <a:p>
            <a:pPr lvl="1"/>
            <a:r>
              <a:rPr lang="en-US" dirty="0"/>
              <a:t>}</a:t>
            </a:r>
          </a:p>
        </p:txBody>
      </p:sp>
    </p:spTree>
    <p:extLst>
      <p:ext uri="{BB962C8B-B14F-4D97-AF65-F5344CB8AC3E}">
        <p14:creationId xmlns:p14="http://schemas.microsoft.com/office/powerpoint/2010/main" val="2403170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algn="just"/>
            <a:r>
              <a:rPr lang="en-US" dirty="0"/>
              <a:t>All the code works and people are happy. Now, independently, two things happen. First, the implementer of </a:t>
            </a:r>
            <a:r>
              <a:rPr lang="en-US" dirty="0" err="1"/>
              <a:t>startOfSpring</a:t>
            </a:r>
            <a:r>
              <a:rPr lang="en-US" dirty="0"/>
              <a:t>() realizes that the groundhog is starting to get annoyed from being constantly asked when spring will start. So the code is rewritten to ask the groundhog at most once, and then cache the groundhog’s answer for future calls:</a:t>
            </a:r>
          </a:p>
          <a:p>
            <a:endParaRPr lang="en-US" dirty="0"/>
          </a:p>
          <a:p>
            <a:pPr lvl="1"/>
            <a:r>
              <a:rPr lang="en-US" dirty="0"/>
              <a:t>/** @return the first day of spring this year */</a:t>
            </a:r>
          </a:p>
          <a:p>
            <a:pPr lvl="1"/>
            <a:r>
              <a:rPr lang="en-US" dirty="0"/>
              <a:t>public static Date </a:t>
            </a:r>
            <a:r>
              <a:rPr lang="en-US" dirty="0" err="1"/>
              <a:t>startOfSpring</a:t>
            </a:r>
            <a:r>
              <a:rPr lang="en-US" dirty="0"/>
              <a:t>() {</a:t>
            </a:r>
          </a:p>
          <a:p>
            <a:pPr lvl="1"/>
            <a:r>
              <a:rPr lang="en-US" dirty="0"/>
              <a:t>    if (</a:t>
            </a:r>
            <a:r>
              <a:rPr lang="en-US" dirty="0" err="1"/>
              <a:t>groundhogAnswer</a:t>
            </a:r>
            <a:r>
              <a:rPr lang="en-US" dirty="0"/>
              <a:t> == null) </a:t>
            </a:r>
            <a:r>
              <a:rPr lang="en-US" dirty="0" err="1"/>
              <a:t>groundhogAnswer</a:t>
            </a:r>
            <a:r>
              <a:rPr lang="en-US" dirty="0"/>
              <a:t> = </a:t>
            </a:r>
            <a:r>
              <a:rPr lang="en-US" dirty="0" err="1"/>
              <a:t>askGroundhog</a:t>
            </a:r>
            <a:r>
              <a:rPr lang="en-US" dirty="0"/>
              <a:t>();</a:t>
            </a:r>
          </a:p>
          <a:p>
            <a:pPr lvl="1"/>
            <a:r>
              <a:rPr lang="en-US" dirty="0"/>
              <a:t>    return </a:t>
            </a:r>
            <a:r>
              <a:rPr lang="en-US" dirty="0" err="1"/>
              <a:t>groundhogAnswer</a:t>
            </a:r>
            <a:r>
              <a:rPr lang="en-US" dirty="0"/>
              <a:t>;</a:t>
            </a:r>
          </a:p>
          <a:p>
            <a:pPr lvl="1"/>
            <a:r>
              <a:rPr lang="en-US" dirty="0"/>
              <a:t>}</a:t>
            </a:r>
          </a:p>
          <a:p>
            <a:pPr lvl="1"/>
            <a:r>
              <a:rPr lang="en-US" dirty="0"/>
              <a:t>private static Date </a:t>
            </a:r>
            <a:r>
              <a:rPr lang="en-US" dirty="0" err="1"/>
              <a:t>groundhogAnswer</a:t>
            </a:r>
            <a:r>
              <a:rPr lang="en-US" dirty="0"/>
              <a:t> = null;</a:t>
            </a:r>
          </a:p>
        </p:txBody>
      </p:sp>
    </p:spTree>
    <p:extLst>
      <p:ext uri="{BB962C8B-B14F-4D97-AF65-F5344CB8AC3E}">
        <p14:creationId xmlns:p14="http://schemas.microsoft.com/office/powerpoint/2010/main" val="261331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5" name="Rectangle 84">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87" name="Straight Connector 86">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D38589C0-4606-4156-BEC9-696F08B09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50402" name="Rectangle 2">
            <a:extLst>
              <a:ext uri="{FF2B5EF4-FFF2-40B4-BE49-F238E27FC236}">
                <a16:creationId xmlns:a16="http://schemas.microsoft.com/office/drawing/2014/main" id="{7980778A-3B19-4078-B49F-2A80BC7DA0BA}"/>
              </a:ext>
            </a:extLst>
          </p:cNvPr>
          <p:cNvSpPr>
            <a:spLocks noGrp="1" noChangeArrowheads="1"/>
          </p:cNvSpPr>
          <p:nvPr>
            <p:ph type="title"/>
          </p:nvPr>
        </p:nvSpPr>
        <p:spPr>
          <a:xfrm>
            <a:off x="643466" y="640080"/>
            <a:ext cx="3588859" cy="2912740"/>
          </a:xfrm>
        </p:spPr>
        <p:txBody>
          <a:bodyPr vert="horz" lIns="91440" tIns="45720" rIns="91440" bIns="45720" rtlCol="0" anchor="b">
            <a:normAutofit/>
          </a:bodyPr>
          <a:lstStyle/>
          <a:p>
            <a:r>
              <a:rPr lang="en-US" altLang="aa-ET" sz="5400" dirty="0">
                <a:solidFill>
                  <a:srgbClr val="FFFFFF"/>
                </a:solidFill>
              </a:rPr>
              <a:t>Introduction</a:t>
            </a:r>
          </a:p>
        </p:txBody>
      </p:sp>
      <p:sp>
        <p:nvSpPr>
          <p:cNvPr id="5" name="Slide Number Placeholder 4">
            <a:extLst>
              <a:ext uri="{FF2B5EF4-FFF2-40B4-BE49-F238E27FC236}">
                <a16:creationId xmlns:a16="http://schemas.microsoft.com/office/drawing/2014/main" id="{F9B00ABB-B3F9-4432-AF1D-0D9BD70D385A}"/>
              </a:ext>
            </a:extLst>
          </p:cNvPr>
          <p:cNvSpPr>
            <a:spLocks noGrp="1"/>
          </p:cNvSpPr>
          <p:nvPr>
            <p:ph type="sldNum" sz="quarter" idx="10"/>
          </p:nvPr>
        </p:nvSpPr>
        <p:spPr>
          <a:xfrm>
            <a:off x="643466" y="6459785"/>
            <a:ext cx="744681" cy="365125"/>
          </a:xfrm>
        </p:spPr>
        <p:txBody>
          <a:bodyPr vert="horz" lIns="91440" tIns="45720" rIns="91440" bIns="45720" rtlCol="0" anchor="ctr">
            <a:normAutofit/>
          </a:bodyPr>
          <a:lstStyle/>
          <a:p>
            <a:pPr algn="l" defTabSz="914400">
              <a:spcAft>
                <a:spcPts val="600"/>
              </a:spcAft>
            </a:pPr>
            <a:fld id="{A0CE81A6-716F-47B2-ADBD-8D9389411C0E}" type="slidenum">
              <a:rPr lang="en-US" altLang="aa-ET" smtClean="0"/>
              <a:pPr algn="l" defTabSz="914400">
                <a:spcAft>
                  <a:spcPts val="600"/>
                </a:spcAft>
              </a:pPr>
              <a:t>2</a:t>
            </a:fld>
            <a:endParaRPr lang="en-US" altLang="aa-ET"/>
          </a:p>
        </p:txBody>
      </p:sp>
      <p:sp>
        <p:nvSpPr>
          <p:cNvPr id="91" name="Rectangle 90">
            <a:extLst>
              <a:ext uri="{FF2B5EF4-FFF2-40B4-BE49-F238E27FC236}">
                <a16:creationId xmlns:a16="http://schemas.microsoft.com/office/drawing/2014/main" id="{278668EE-3D16-4B1B-8CFE-482C22669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rgbClr val="DE706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50407" name="Rectangle 7">
            <a:extLst>
              <a:ext uri="{FF2B5EF4-FFF2-40B4-BE49-F238E27FC236}">
                <a16:creationId xmlns:a16="http://schemas.microsoft.com/office/drawing/2014/main" id="{0FBC34EF-7E8F-4C38-AF8F-2E6D40090AC7}"/>
              </a:ext>
            </a:extLst>
          </p:cNvPr>
          <p:cNvSpPr>
            <a:spLocks noChangeArrowheads="1"/>
          </p:cNvSpPr>
          <p:nvPr/>
        </p:nvSpPr>
        <p:spPr bwMode="auto">
          <a:xfrm>
            <a:off x="3400425" y="1166813"/>
            <a:ext cx="9144000" cy="369332"/>
          </a:xfrm>
          <a:prstGeom prst="rect">
            <a:avLst/>
          </a:prstGeom>
          <a:noFill/>
          <a:ln>
            <a:noFill/>
          </a:ln>
          <a:effectLst/>
          <a:extLst>
            <a:ext uri="{909E8E84-426E-40DD-AFC4-6F175D3DCCD1}">
              <a14:hiddenFill xmlns:a14="http://schemas.microsoft.com/office/drawing/2010/main">
                <a:gradFill rotWithShape="0">
                  <a:gsLst>
                    <a:gs pos="0">
                      <a:srgbClr val="CC0000">
                        <a:gamma/>
                        <a:shade val="46275"/>
                        <a:invGamma/>
                      </a:srgbClr>
                    </a:gs>
                    <a:gs pos="100000">
                      <a:srgbClr val="CC0000"/>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aa-ET"/>
          </a:p>
        </p:txBody>
      </p:sp>
      <p:sp>
        <p:nvSpPr>
          <p:cNvPr id="12" name="TextBox 11">
            <a:extLst>
              <a:ext uri="{FF2B5EF4-FFF2-40B4-BE49-F238E27FC236}">
                <a16:creationId xmlns:a16="http://schemas.microsoft.com/office/drawing/2014/main" id="{3DE61D6D-86EF-47BC-B6A2-5AC1026B3A30}"/>
              </a:ext>
            </a:extLst>
          </p:cNvPr>
          <p:cNvSpPr txBox="1"/>
          <p:nvPr/>
        </p:nvSpPr>
        <p:spPr>
          <a:xfrm>
            <a:off x="4875775" y="1835025"/>
            <a:ext cx="6191109" cy="3108543"/>
          </a:xfrm>
          <a:prstGeom prst="rect">
            <a:avLst/>
          </a:prstGeom>
          <a:noFill/>
        </p:spPr>
        <p:txBody>
          <a:bodyPr wrap="square">
            <a:spAutoFit/>
          </a:bodyPr>
          <a:lstStyle/>
          <a:p>
            <a:pPr algn="just"/>
            <a:r>
              <a:rPr lang="en-US" sz="2000" b="0" i="0" dirty="0">
                <a:solidFill>
                  <a:srgbClr val="212121"/>
                </a:solidFill>
                <a:effectLst/>
                <a:latin typeface="open sans"/>
              </a:rPr>
              <a:t>Mutable and immutable are English words that mean "</a:t>
            </a:r>
            <a:r>
              <a:rPr lang="en-US" sz="2000" b="1" i="0" dirty="0">
                <a:solidFill>
                  <a:srgbClr val="212121"/>
                </a:solidFill>
                <a:effectLst/>
                <a:latin typeface="open sans"/>
              </a:rPr>
              <a:t>can change</a:t>
            </a:r>
            <a:r>
              <a:rPr lang="en-US" sz="2000" b="0" i="0" dirty="0">
                <a:solidFill>
                  <a:srgbClr val="212121"/>
                </a:solidFill>
                <a:effectLst/>
                <a:latin typeface="open sans"/>
              </a:rPr>
              <a:t>" and "</a:t>
            </a:r>
            <a:r>
              <a:rPr lang="en-US" sz="2000" b="1" i="0" dirty="0">
                <a:solidFill>
                  <a:srgbClr val="212121"/>
                </a:solidFill>
                <a:effectLst/>
                <a:latin typeface="open sans"/>
              </a:rPr>
              <a:t>cannot change</a:t>
            </a:r>
            <a:r>
              <a:rPr lang="en-US" sz="2000" b="0" i="0" dirty="0">
                <a:solidFill>
                  <a:srgbClr val="212121"/>
                </a:solidFill>
                <a:effectLst/>
                <a:latin typeface="open sans"/>
              </a:rPr>
              <a:t>" respectively. The meaning of these words is the same in C# programming language; that means the mutable types are those whose data members can be changed after the instance is created but Immutable types are those whose data members can not be changed after the instance is created.</a:t>
            </a:r>
          </a:p>
          <a:p>
            <a:pPr algn="just"/>
            <a:br>
              <a:rPr lang="en-US" dirty="0"/>
            </a:br>
            <a:endParaRPr lang="aa-ET" dirty="0"/>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Second, one of the clients of </a:t>
            </a:r>
            <a:r>
              <a:rPr lang="en-US" dirty="0" err="1"/>
              <a:t>startOfSpring</a:t>
            </a:r>
            <a:r>
              <a:rPr lang="en-US" dirty="0"/>
              <a:t>() decides that the actual first day of spring is too cold for the party, so the party will be exactly a month later instead:</a:t>
            </a:r>
          </a:p>
          <a:p>
            <a:endParaRPr lang="en-US" dirty="0"/>
          </a:p>
          <a:p>
            <a:pPr lvl="1"/>
            <a:r>
              <a:rPr lang="en-US" dirty="0"/>
              <a:t>// somewhere else in the code...</a:t>
            </a:r>
          </a:p>
          <a:p>
            <a:pPr lvl="1"/>
            <a:r>
              <a:rPr lang="en-US" dirty="0"/>
              <a:t>public static void </a:t>
            </a:r>
            <a:r>
              <a:rPr lang="en-US" dirty="0" err="1"/>
              <a:t>partyPlanning</a:t>
            </a:r>
            <a:r>
              <a:rPr lang="en-US" dirty="0"/>
              <a:t>() {</a:t>
            </a:r>
          </a:p>
          <a:p>
            <a:pPr lvl="1"/>
            <a:r>
              <a:rPr lang="en-US" dirty="0"/>
              <a:t>    // let's have a party one month after spring starts!</a:t>
            </a:r>
          </a:p>
          <a:p>
            <a:pPr lvl="1"/>
            <a:r>
              <a:rPr lang="en-US" dirty="0"/>
              <a:t>    Date </a:t>
            </a:r>
            <a:r>
              <a:rPr lang="en-US" dirty="0" err="1"/>
              <a:t>partyDate</a:t>
            </a:r>
            <a:r>
              <a:rPr lang="en-US" dirty="0"/>
              <a:t> = </a:t>
            </a:r>
            <a:r>
              <a:rPr lang="en-US" dirty="0" err="1"/>
              <a:t>startOfSpring</a:t>
            </a:r>
            <a:r>
              <a:rPr lang="en-US" dirty="0"/>
              <a:t>();</a:t>
            </a:r>
          </a:p>
          <a:p>
            <a:pPr lvl="1"/>
            <a:r>
              <a:rPr lang="en-US" dirty="0"/>
              <a:t>    </a:t>
            </a:r>
            <a:r>
              <a:rPr lang="en-US" dirty="0" err="1"/>
              <a:t>partyDate.setMonth</a:t>
            </a:r>
            <a:r>
              <a:rPr lang="en-US" dirty="0"/>
              <a:t>(</a:t>
            </a:r>
            <a:r>
              <a:rPr lang="en-US" dirty="0" err="1"/>
              <a:t>partyDate.getMonth</a:t>
            </a:r>
            <a:r>
              <a:rPr lang="en-US" dirty="0"/>
              <a:t>() + 1);</a:t>
            </a:r>
          </a:p>
          <a:p>
            <a:pPr lvl="1"/>
            <a:r>
              <a:rPr lang="en-US" dirty="0"/>
              <a:t>    // ... uh-oh. what just happened?</a:t>
            </a:r>
          </a:p>
          <a:p>
            <a:pPr lvl="1"/>
            <a:r>
              <a:rPr lang="en-US" dirty="0"/>
              <a:t>}</a:t>
            </a:r>
          </a:p>
        </p:txBody>
      </p:sp>
    </p:spTree>
    <p:extLst>
      <p:ext uri="{BB962C8B-B14F-4D97-AF65-F5344CB8AC3E}">
        <p14:creationId xmlns:p14="http://schemas.microsoft.com/office/powerpoint/2010/main" val="355168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In both of these examples </a:t>
            </a:r>
          </a:p>
          <a:p>
            <a:r>
              <a:rPr lang="en-US" dirty="0"/>
              <a:t>— the List&lt;Integer&gt; and the Date </a:t>
            </a:r>
          </a:p>
          <a:p>
            <a:pPr algn="just"/>
            <a:r>
              <a:rPr lang="en-US" dirty="0"/>
              <a:t>— the problems would have been completely avoided if the list and the date had been immutable types. The bugs would have been impossible by design.</a:t>
            </a:r>
          </a:p>
          <a:p>
            <a:pPr algn="just"/>
            <a:r>
              <a:rPr lang="en-US" dirty="0"/>
              <a:t>In fact, you should never use Date ! Use one of the classes from package </a:t>
            </a:r>
            <a:r>
              <a:rPr lang="en-US" dirty="0" err="1">
                <a:solidFill>
                  <a:srgbClr val="002060"/>
                </a:solidFill>
              </a:rPr>
              <a:t>java.time</a:t>
            </a:r>
            <a:r>
              <a:rPr lang="en-US" dirty="0">
                <a:solidFill>
                  <a:srgbClr val="002060"/>
                </a:solidFill>
              </a:rPr>
              <a:t> : </a:t>
            </a:r>
            <a:r>
              <a:rPr lang="en-US" dirty="0" err="1">
                <a:solidFill>
                  <a:srgbClr val="002060"/>
                </a:solidFill>
              </a:rPr>
              <a:t>LocalDateTime</a:t>
            </a:r>
            <a:r>
              <a:rPr lang="en-US" dirty="0">
                <a:solidFill>
                  <a:srgbClr val="002060"/>
                </a:solidFill>
              </a:rPr>
              <a:t> , Instant </a:t>
            </a:r>
            <a:r>
              <a:rPr lang="en-US" dirty="0"/>
              <a:t>, etc. All guarantee in their specifications that they are immutable .</a:t>
            </a:r>
          </a:p>
          <a:p>
            <a:pPr algn="just"/>
            <a:endParaRPr lang="en-US" dirty="0"/>
          </a:p>
          <a:p>
            <a:pPr algn="just"/>
            <a:r>
              <a:rPr lang="en-US" dirty="0"/>
              <a:t>return new Date(</a:t>
            </a:r>
            <a:r>
              <a:rPr lang="en-US" dirty="0" err="1"/>
              <a:t>groundhogAnswer.getTime</a:t>
            </a:r>
            <a:r>
              <a:rPr lang="en-US" dirty="0"/>
              <a:t>());</a:t>
            </a:r>
          </a:p>
        </p:txBody>
      </p:sp>
    </p:spTree>
    <p:extLst>
      <p:ext uri="{BB962C8B-B14F-4D97-AF65-F5344CB8AC3E}">
        <p14:creationId xmlns:p14="http://schemas.microsoft.com/office/powerpoint/2010/main" val="1217624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B894-5804-FE37-903C-71A597B1A828}"/>
              </a:ext>
            </a:extLst>
          </p:cNvPr>
          <p:cNvSpPr>
            <a:spLocks noGrp="1"/>
          </p:cNvSpPr>
          <p:nvPr>
            <p:ph type="title"/>
          </p:nvPr>
        </p:nvSpPr>
        <p:spPr/>
        <p:txBody>
          <a:bodyPr/>
          <a:lstStyle/>
          <a:p>
            <a:r>
              <a:rPr lang="en-US" b="1" i="0" dirty="0">
                <a:effectLst/>
                <a:latin typeface="Söhne"/>
              </a:rPr>
              <a:t>Scenario 1: Bank Transactions (Immutability)</a:t>
            </a:r>
            <a:endParaRPr lang="en-US" dirty="0"/>
          </a:p>
        </p:txBody>
      </p:sp>
      <p:sp>
        <p:nvSpPr>
          <p:cNvPr id="3" name="Content Placeholder 2">
            <a:extLst>
              <a:ext uri="{FF2B5EF4-FFF2-40B4-BE49-F238E27FC236}">
                <a16:creationId xmlns:a16="http://schemas.microsoft.com/office/drawing/2014/main" id="{B809AF6A-2EFE-305B-A174-66C489550021}"/>
              </a:ext>
            </a:extLst>
          </p:cNvPr>
          <p:cNvSpPr>
            <a:spLocks noGrp="1"/>
          </p:cNvSpPr>
          <p:nvPr>
            <p:ph idx="1"/>
          </p:nvPr>
        </p:nvSpPr>
        <p:spPr/>
        <p:txBody>
          <a:bodyPr>
            <a:normAutofit/>
          </a:bodyPr>
          <a:lstStyle/>
          <a:p>
            <a:pPr algn="just"/>
            <a:r>
              <a:rPr lang="en-US" sz="2400" dirty="0"/>
              <a:t>In a banking system, when a customer makes a financial transaction, it's important to maintain a history of these transactions. Immutability is crucial in this scenario to ensure the integrity of the transaction records. Here's how it works:</a:t>
            </a:r>
          </a:p>
          <a:p>
            <a:pPr algn="just"/>
            <a:endParaRPr lang="en-US" sz="2400" dirty="0"/>
          </a:p>
          <a:p>
            <a:pPr algn="just"/>
            <a:r>
              <a:rPr lang="en-US" sz="2400" b="1" dirty="0"/>
              <a:t>Immutability</a:t>
            </a:r>
            <a:r>
              <a:rPr lang="en-US" sz="2400" dirty="0"/>
              <a:t>: When a transaction occurs, a new transaction record is created and added to the customer's transaction history. The previous history remains unchanged. This ensures that the historical record of transactions is preserved, and any audit or investigation can rely on the integrity of the data.</a:t>
            </a:r>
          </a:p>
        </p:txBody>
      </p:sp>
    </p:spTree>
    <p:extLst>
      <p:ext uri="{BB962C8B-B14F-4D97-AF65-F5344CB8AC3E}">
        <p14:creationId xmlns:p14="http://schemas.microsoft.com/office/powerpoint/2010/main" val="1864967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B894-5804-FE37-903C-71A597B1A828}"/>
              </a:ext>
            </a:extLst>
          </p:cNvPr>
          <p:cNvSpPr>
            <a:spLocks noGrp="1"/>
          </p:cNvSpPr>
          <p:nvPr>
            <p:ph type="title"/>
          </p:nvPr>
        </p:nvSpPr>
        <p:spPr/>
        <p:txBody>
          <a:bodyPr/>
          <a:lstStyle/>
          <a:p>
            <a:r>
              <a:rPr lang="it-IT" b="1" i="0" dirty="0">
                <a:effectLst/>
                <a:latin typeface="Söhne"/>
              </a:rPr>
              <a:t>Scenario 2: Social Media Posts (Mutability)</a:t>
            </a:r>
            <a:endParaRPr lang="en-US" dirty="0"/>
          </a:p>
        </p:txBody>
      </p:sp>
      <p:sp>
        <p:nvSpPr>
          <p:cNvPr id="3" name="Content Placeholder 2">
            <a:extLst>
              <a:ext uri="{FF2B5EF4-FFF2-40B4-BE49-F238E27FC236}">
                <a16:creationId xmlns:a16="http://schemas.microsoft.com/office/drawing/2014/main" id="{B809AF6A-2EFE-305B-A174-66C489550021}"/>
              </a:ext>
            </a:extLst>
          </p:cNvPr>
          <p:cNvSpPr>
            <a:spLocks noGrp="1"/>
          </p:cNvSpPr>
          <p:nvPr>
            <p:ph idx="1"/>
          </p:nvPr>
        </p:nvSpPr>
        <p:spPr/>
        <p:txBody>
          <a:bodyPr>
            <a:normAutofit/>
          </a:bodyPr>
          <a:lstStyle/>
          <a:p>
            <a:pPr algn="just"/>
            <a:r>
              <a:rPr lang="en-US" sz="2400" dirty="0"/>
              <a:t>n a social media platform, users can post, edit, or delete their content. Mutability is important in this scenario to allow users to update their posts. Here's how it works:</a:t>
            </a:r>
          </a:p>
          <a:p>
            <a:pPr algn="just"/>
            <a:endParaRPr lang="en-US" sz="2400" dirty="0"/>
          </a:p>
          <a:p>
            <a:pPr algn="just"/>
            <a:r>
              <a:rPr lang="en-US" sz="2400" b="1" dirty="0"/>
              <a:t>Mutability</a:t>
            </a:r>
            <a:r>
              <a:rPr lang="en-US" sz="2400" dirty="0"/>
              <a:t>: Users can create a post, edit the content, and delete it if they choose. This flexibility allows users to correct typos, update information, or remove posts that are no longer relevant. The system updates the existing post rather than creating a new one each time the user edits.</a:t>
            </a:r>
          </a:p>
        </p:txBody>
      </p:sp>
    </p:spTree>
    <p:extLst>
      <p:ext uri="{BB962C8B-B14F-4D97-AF65-F5344CB8AC3E}">
        <p14:creationId xmlns:p14="http://schemas.microsoft.com/office/powerpoint/2010/main" val="2719502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B894-5804-FE37-903C-71A597B1A828}"/>
              </a:ext>
            </a:extLst>
          </p:cNvPr>
          <p:cNvSpPr>
            <a:spLocks noGrp="1"/>
          </p:cNvSpPr>
          <p:nvPr>
            <p:ph type="title"/>
          </p:nvPr>
        </p:nvSpPr>
        <p:spPr/>
        <p:txBody>
          <a:bodyPr/>
          <a:lstStyle/>
          <a:p>
            <a:r>
              <a:rPr lang="en-US" b="1" i="0" dirty="0">
                <a:effectLst/>
                <a:latin typeface="Söhne"/>
              </a:rPr>
              <a:t>Scenario 3: Medical Records (Immutability)</a:t>
            </a:r>
            <a:endParaRPr lang="en-US" dirty="0"/>
          </a:p>
        </p:txBody>
      </p:sp>
      <p:sp>
        <p:nvSpPr>
          <p:cNvPr id="3" name="Content Placeholder 2">
            <a:extLst>
              <a:ext uri="{FF2B5EF4-FFF2-40B4-BE49-F238E27FC236}">
                <a16:creationId xmlns:a16="http://schemas.microsoft.com/office/drawing/2014/main" id="{B809AF6A-2EFE-305B-A174-66C489550021}"/>
              </a:ext>
            </a:extLst>
          </p:cNvPr>
          <p:cNvSpPr>
            <a:spLocks noGrp="1"/>
          </p:cNvSpPr>
          <p:nvPr>
            <p:ph idx="1"/>
          </p:nvPr>
        </p:nvSpPr>
        <p:spPr/>
        <p:txBody>
          <a:bodyPr>
            <a:normAutofit/>
          </a:bodyPr>
          <a:lstStyle/>
          <a:p>
            <a:pPr algn="just"/>
            <a:r>
              <a:rPr lang="en-US" sz="2400" dirty="0"/>
              <a:t>In the healthcare industry, patient medical records must be kept secure and immutable to maintain a complete and accurate history of patient health. Here's how it works:</a:t>
            </a:r>
          </a:p>
          <a:p>
            <a:pPr algn="just"/>
            <a:endParaRPr lang="en-US" sz="2400" dirty="0"/>
          </a:p>
          <a:p>
            <a:pPr algn="just"/>
            <a:r>
              <a:rPr lang="en-US" sz="2400" b="1" dirty="0"/>
              <a:t>Immutability</a:t>
            </a:r>
            <a:r>
              <a:rPr lang="en-US" sz="2400" dirty="0"/>
              <a:t>: When a patient undergoes a medical procedure or consultation, a new entry is added to their medical record. Once recorded, these entries should not be altered. Immutability ensures that the patient's medical history remains intact, enabling doctors to make informed decisions based on the unchangeable historical data.</a:t>
            </a:r>
          </a:p>
        </p:txBody>
      </p:sp>
    </p:spTree>
    <p:extLst>
      <p:ext uri="{BB962C8B-B14F-4D97-AF65-F5344CB8AC3E}">
        <p14:creationId xmlns:p14="http://schemas.microsoft.com/office/powerpoint/2010/main" val="229172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B894-5804-FE37-903C-71A597B1A828}"/>
              </a:ext>
            </a:extLst>
          </p:cNvPr>
          <p:cNvSpPr>
            <a:spLocks noGrp="1"/>
          </p:cNvSpPr>
          <p:nvPr>
            <p:ph type="title"/>
          </p:nvPr>
        </p:nvSpPr>
        <p:spPr/>
        <p:txBody>
          <a:bodyPr/>
          <a:lstStyle/>
          <a:p>
            <a:r>
              <a:rPr lang="it-IT" b="1" i="0" dirty="0">
                <a:effectLst/>
                <a:latin typeface="Söhne"/>
              </a:rPr>
              <a:t>Scenario 4: Inventory Management (Mutability)</a:t>
            </a:r>
            <a:endParaRPr lang="en-US" dirty="0"/>
          </a:p>
        </p:txBody>
      </p:sp>
      <p:sp>
        <p:nvSpPr>
          <p:cNvPr id="3" name="Content Placeholder 2">
            <a:extLst>
              <a:ext uri="{FF2B5EF4-FFF2-40B4-BE49-F238E27FC236}">
                <a16:creationId xmlns:a16="http://schemas.microsoft.com/office/drawing/2014/main" id="{B809AF6A-2EFE-305B-A174-66C489550021}"/>
              </a:ext>
            </a:extLst>
          </p:cNvPr>
          <p:cNvSpPr>
            <a:spLocks noGrp="1"/>
          </p:cNvSpPr>
          <p:nvPr>
            <p:ph idx="1"/>
          </p:nvPr>
        </p:nvSpPr>
        <p:spPr/>
        <p:txBody>
          <a:bodyPr>
            <a:normAutofit/>
          </a:bodyPr>
          <a:lstStyle/>
          <a:p>
            <a:pPr algn="just"/>
            <a:r>
              <a:rPr lang="en-US" sz="2400" dirty="0"/>
              <a:t>In a retail environment, inventory levels constantly change due to sales, restocking, and returns. Mutability is important to reflect these real-time changes. Here's how it works:</a:t>
            </a:r>
          </a:p>
          <a:p>
            <a:pPr algn="just"/>
            <a:endParaRPr lang="en-US" sz="2400" dirty="0"/>
          </a:p>
          <a:p>
            <a:pPr algn="just"/>
            <a:r>
              <a:rPr lang="en-US" sz="2400" b="1" dirty="0"/>
              <a:t>Mutability</a:t>
            </a:r>
            <a:r>
              <a:rPr lang="en-US" sz="2400" dirty="0"/>
              <a:t>: When items are sold or restocked, the inventory management system updates the quantity on hand, deducting items sold and adding items restocked. This real-time mutability allows the system to maintain accurate inventory levels, helping businesses manage stock efficiently.</a:t>
            </a:r>
          </a:p>
        </p:txBody>
      </p:sp>
    </p:spTree>
    <p:extLst>
      <p:ext uri="{BB962C8B-B14F-4D97-AF65-F5344CB8AC3E}">
        <p14:creationId xmlns:p14="http://schemas.microsoft.com/office/powerpoint/2010/main" val="277982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D518A2-88C9-46EA-8BC3-5E4EC3A3A3FA}"/>
              </a:ext>
            </a:extLst>
          </p:cNvPr>
          <p:cNvSpPr>
            <a:spLocks noGrp="1"/>
          </p:cNvSpPr>
          <p:nvPr>
            <p:ph type="sldNum" sz="quarter" idx="10"/>
          </p:nvPr>
        </p:nvSpPr>
        <p:spPr/>
        <p:txBody>
          <a:bodyPr/>
          <a:lstStyle/>
          <a:p>
            <a:fld id="{B1609987-B0A1-4F3E-8EE7-CB6F62881AA0}" type="slidenum">
              <a:rPr lang="en-US" altLang="aa-ET"/>
              <a:pPr/>
              <a:t>3</a:t>
            </a:fld>
            <a:endParaRPr lang="en-US" altLang="aa-ET"/>
          </a:p>
        </p:txBody>
      </p:sp>
      <p:sp>
        <p:nvSpPr>
          <p:cNvPr id="2178050" name="Rectangle 2">
            <a:extLst>
              <a:ext uri="{FF2B5EF4-FFF2-40B4-BE49-F238E27FC236}">
                <a16:creationId xmlns:a16="http://schemas.microsoft.com/office/drawing/2014/main" id="{8726D572-65A6-4AFC-AE36-DD573567CD35}"/>
              </a:ext>
            </a:extLst>
          </p:cNvPr>
          <p:cNvSpPr>
            <a:spLocks noGrp="1" noChangeArrowheads="1"/>
          </p:cNvSpPr>
          <p:nvPr>
            <p:ph type="title"/>
          </p:nvPr>
        </p:nvSpPr>
        <p:spPr/>
        <p:txBody>
          <a:bodyPr/>
          <a:lstStyle/>
          <a:p>
            <a:r>
              <a:rPr lang="en-US" altLang="aa-ET" dirty="0"/>
              <a:t>Memory impact</a:t>
            </a:r>
          </a:p>
        </p:txBody>
      </p:sp>
      <p:sp>
        <p:nvSpPr>
          <p:cNvPr id="2178051" name="Rectangle 3">
            <a:extLst>
              <a:ext uri="{FF2B5EF4-FFF2-40B4-BE49-F238E27FC236}">
                <a16:creationId xmlns:a16="http://schemas.microsoft.com/office/drawing/2014/main" id="{2FA82739-4A93-4C6C-92D7-D0226B02F35F}"/>
              </a:ext>
            </a:extLst>
          </p:cNvPr>
          <p:cNvSpPr>
            <a:spLocks noGrp="1" noChangeArrowheads="1"/>
          </p:cNvSpPr>
          <p:nvPr>
            <p:ph type="body" idx="1"/>
          </p:nvPr>
        </p:nvSpPr>
        <p:spPr/>
        <p:txBody>
          <a:bodyPr/>
          <a:lstStyle/>
          <a:p>
            <a:pPr algn="just"/>
            <a:r>
              <a:rPr lang="en-US" b="0" i="0" dirty="0">
                <a:solidFill>
                  <a:srgbClr val="212121"/>
                </a:solidFill>
                <a:effectLst/>
                <a:latin typeface="open sans"/>
              </a:rPr>
              <a:t>When we change the value of mutable objects, value is changed in same memory. </a:t>
            </a:r>
          </a:p>
          <a:p>
            <a:pPr algn="just"/>
            <a:endParaRPr lang="en-US" b="0" i="0" dirty="0">
              <a:solidFill>
                <a:srgbClr val="212121"/>
              </a:solidFill>
              <a:effectLst/>
              <a:latin typeface="open sans"/>
            </a:endParaRPr>
          </a:p>
          <a:p>
            <a:pPr algn="ctr"/>
            <a:r>
              <a:rPr lang="en-US" b="0" i="0" dirty="0">
                <a:solidFill>
                  <a:srgbClr val="212121"/>
                </a:solidFill>
                <a:effectLst/>
                <a:latin typeface="open sans"/>
              </a:rPr>
              <a:t>But</a:t>
            </a:r>
          </a:p>
          <a:p>
            <a:pPr algn="ctr"/>
            <a:endParaRPr lang="en-US" b="0" i="0" dirty="0">
              <a:solidFill>
                <a:srgbClr val="212121"/>
              </a:solidFill>
              <a:effectLst/>
              <a:latin typeface="open sans"/>
            </a:endParaRPr>
          </a:p>
          <a:p>
            <a:pPr algn="just"/>
            <a:r>
              <a:rPr lang="en-US" dirty="0">
                <a:solidFill>
                  <a:srgbClr val="212121"/>
                </a:solidFill>
                <a:latin typeface="open sans"/>
              </a:rPr>
              <a:t>I</a:t>
            </a:r>
            <a:r>
              <a:rPr lang="en-US" b="0" i="0" dirty="0">
                <a:solidFill>
                  <a:srgbClr val="212121"/>
                </a:solidFill>
                <a:effectLst/>
                <a:latin typeface="open sans"/>
              </a:rPr>
              <a:t>n immutable type, the new memory is created, and the modified value is stored in new memory.</a:t>
            </a:r>
            <a:endParaRPr lang="en-US" altLang="aa-ET" dirty="0"/>
          </a:p>
        </p:txBody>
      </p:sp>
      <p:graphicFrame>
        <p:nvGraphicFramePr>
          <p:cNvPr id="2" name="Table 2">
            <a:extLst>
              <a:ext uri="{FF2B5EF4-FFF2-40B4-BE49-F238E27FC236}">
                <a16:creationId xmlns:a16="http://schemas.microsoft.com/office/drawing/2014/main" id="{9E90954E-6C19-4F33-A340-0BB7AED209EE}"/>
              </a:ext>
            </a:extLst>
          </p:cNvPr>
          <p:cNvGraphicFramePr>
            <a:graphicFrameLocks noGrp="1"/>
          </p:cNvGraphicFramePr>
          <p:nvPr>
            <p:extLst>
              <p:ext uri="{D42A27DB-BD31-4B8C-83A1-F6EECF244321}">
                <p14:modId xmlns:p14="http://schemas.microsoft.com/office/powerpoint/2010/main" val="3338494039"/>
              </p:ext>
            </p:extLst>
          </p:nvPr>
        </p:nvGraphicFramePr>
        <p:xfrm>
          <a:off x="1641475" y="4458970"/>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657465567"/>
                    </a:ext>
                  </a:extLst>
                </a:gridCol>
                <a:gridCol w="1625600">
                  <a:extLst>
                    <a:ext uri="{9D8B030D-6E8A-4147-A177-3AD203B41FA5}">
                      <a16:colId xmlns:a16="http://schemas.microsoft.com/office/drawing/2014/main" val="1335166590"/>
                    </a:ext>
                  </a:extLst>
                </a:gridCol>
                <a:gridCol w="1625600">
                  <a:extLst>
                    <a:ext uri="{9D8B030D-6E8A-4147-A177-3AD203B41FA5}">
                      <a16:colId xmlns:a16="http://schemas.microsoft.com/office/drawing/2014/main" val="637887667"/>
                    </a:ext>
                  </a:extLst>
                </a:gridCol>
                <a:gridCol w="1625600">
                  <a:extLst>
                    <a:ext uri="{9D8B030D-6E8A-4147-A177-3AD203B41FA5}">
                      <a16:colId xmlns:a16="http://schemas.microsoft.com/office/drawing/2014/main" val="1802290090"/>
                    </a:ext>
                  </a:extLst>
                </a:gridCol>
                <a:gridCol w="1625600">
                  <a:extLst>
                    <a:ext uri="{9D8B030D-6E8A-4147-A177-3AD203B41FA5}">
                      <a16:colId xmlns:a16="http://schemas.microsoft.com/office/drawing/2014/main" val="4196540897"/>
                    </a:ext>
                  </a:extLst>
                </a:gridCol>
              </a:tblGrid>
              <a:tr h="370840">
                <a:tc>
                  <a:txBody>
                    <a:bodyPr/>
                    <a:lstStyle/>
                    <a:p>
                      <a:r>
                        <a:rPr lang="en-US" dirty="0"/>
                        <a:t>a</a:t>
                      </a:r>
                      <a:endParaRPr lang="aa-ET" dirty="0"/>
                    </a:p>
                  </a:txBody>
                  <a:tcPr/>
                </a:tc>
                <a:tc>
                  <a:txBody>
                    <a:bodyPr/>
                    <a:lstStyle/>
                    <a:p>
                      <a:r>
                        <a:rPr lang="en-US" dirty="0"/>
                        <a:t>a</a:t>
                      </a:r>
                      <a:endParaRPr lang="aa-ET" dirty="0"/>
                    </a:p>
                  </a:txBody>
                  <a:tcPr/>
                </a:tc>
                <a:tc>
                  <a:txBody>
                    <a:bodyPr/>
                    <a:lstStyle/>
                    <a:p>
                      <a:r>
                        <a:rPr lang="en-US" dirty="0"/>
                        <a:t>a</a:t>
                      </a:r>
                      <a:endParaRPr lang="aa-ET" dirty="0"/>
                    </a:p>
                  </a:txBody>
                  <a:tcPr/>
                </a:tc>
                <a:tc>
                  <a:txBody>
                    <a:bodyPr/>
                    <a:lstStyle/>
                    <a:p>
                      <a:endParaRPr lang="aa-ET"/>
                    </a:p>
                  </a:txBody>
                  <a:tcPr/>
                </a:tc>
                <a:tc>
                  <a:txBody>
                    <a:bodyPr/>
                    <a:lstStyle/>
                    <a:p>
                      <a:endParaRPr lang="aa-ET"/>
                    </a:p>
                  </a:txBody>
                  <a:tcPr/>
                </a:tc>
                <a:extLst>
                  <a:ext uri="{0D108BD9-81ED-4DB2-BD59-A6C34878D82A}">
                    <a16:rowId xmlns:a16="http://schemas.microsoft.com/office/drawing/2014/main" val="1527603709"/>
                  </a:ext>
                </a:extLst>
              </a:tr>
              <a:tr h="370840">
                <a:tc>
                  <a:txBody>
                    <a:bodyPr/>
                    <a:lstStyle/>
                    <a:p>
                      <a:r>
                        <a:rPr lang="en-US" dirty="0"/>
                        <a:t>ac</a:t>
                      </a:r>
                      <a:endParaRPr lang="aa-ET" dirty="0"/>
                    </a:p>
                  </a:txBody>
                  <a:tcPr/>
                </a:tc>
                <a:tc>
                  <a:txBody>
                    <a:bodyPr/>
                    <a:lstStyle/>
                    <a:p>
                      <a:r>
                        <a:rPr lang="en-US" dirty="0"/>
                        <a:t>ad</a:t>
                      </a:r>
                      <a:endParaRPr lang="aa-ET" dirty="0"/>
                    </a:p>
                  </a:txBody>
                  <a:tcPr/>
                </a:tc>
                <a:tc>
                  <a:txBody>
                    <a:bodyPr/>
                    <a:lstStyle/>
                    <a:p>
                      <a:r>
                        <a:rPr lang="en-US" dirty="0" err="1"/>
                        <a:t>af</a:t>
                      </a:r>
                      <a:endParaRPr lang="aa-ET" dirty="0"/>
                    </a:p>
                  </a:txBody>
                  <a:tcPr/>
                </a:tc>
                <a:tc>
                  <a:txBody>
                    <a:bodyPr/>
                    <a:lstStyle/>
                    <a:p>
                      <a:endParaRPr lang="aa-ET"/>
                    </a:p>
                  </a:txBody>
                  <a:tcPr/>
                </a:tc>
                <a:tc>
                  <a:txBody>
                    <a:bodyPr/>
                    <a:lstStyle/>
                    <a:p>
                      <a:endParaRPr lang="aa-ET" dirty="0"/>
                    </a:p>
                  </a:txBody>
                  <a:tcPr/>
                </a:tc>
                <a:extLst>
                  <a:ext uri="{0D108BD9-81ED-4DB2-BD59-A6C34878D82A}">
                    <a16:rowId xmlns:a16="http://schemas.microsoft.com/office/drawing/2014/main" val="1198195146"/>
                  </a:ext>
                </a:extLst>
              </a:tr>
            </a:tbl>
          </a:graphicData>
        </a:graphic>
      </p:graphicFrame>
      <p:graphicFrame>
        <p:nvGraphicFramePr>
          <p:cNvPr id="6" name="Table 2">
            <a:extLst>
              <a:ext uri="{FF2B5EF4-FFF2-40B4-BE49-F238E27FC236}">
                <a16:creationId xmlns:a16="http://schemas.microsoft.com/office/drawing/2014/main" id="{634372E3-F58F-4ABD-B939-8843C218C186}"/>
              </a:ext>
            </a:extLst>
          </p:cNvPr>
          <p:cNvGraphicFramePr>
            <a:graphicFrameLocks noGrp="1"/>
          </p:cNvGraphicFramePr>
          <p:nvPr>
            <p:extLst>
              <p:ext uri="{D42A27DB-BD31-4B8C-83A1-F6EECF244321}">
                <p14:modId xmlns:p14="http://schemas.microsoft.com/office/powerpoint/2010/main" val="1378190816"/>
              </p:ext>
            </p:extLst>
          </p:nvPr>
        </p:nvGraphicFramePr>
        <p:xfrm>
          <a:off x="1641475" y="2506345"/>
          <a:ext cx="8128000" cy="7366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657465567"/>
                    </a:ext>
                  </a:extLst>
                </a:gridCol>
                <a:gridCol w="1625600">
                  <a:extLst>
                    <a:ext uri="{9D8B030D-6E8A-4147-A177-3AD203B41FA5}">
                      <a16:colId xmlns:a16="http://schemas.microsoft.com/office/drawing/2014/main" val="1335166590"/>
                    </a:ext>
                  </a:extLst>
                </a:gridCol>
                <a:gridCol w="1625600">
                  <a:extLst>
                    <a:ext uri="{9D8B030D-6E8A-4147-A177-3AD203B41FA5}">
                      <a16:colId xmlns:a16="http://schemas.microsoft.com/office/drawing/2014/main" val="637887667"/>
                    </a:ext>
                  </a:extLst>
                </a:gridCol>
                <a:gridCol w="1625600">
                  <a:extLst>
                    <a:ext uri="{9D8B030D-6E8A-4147-A177-3AD203B41FA5}">
                      <a16:colId xmlns:a16="http://schemas.microsoft.com/office/drawing/2014/main" val="1802290090"/>
                    </a:ext>
                  </a:extLst>
                </a:gridCol>
                <a:gridCol w="1625600">
                  <a:extLst>
                    <a:ext uri="{9D8B030D-6E8A-4147-A177-3AD203B41FA5}">
                      <a16:colId xmlns:a16="http://schemas.microsoft.com/office/drawing/2014/main" val="4196540897"/>
                    </a:ext>
                  </a:extLst>
                </a:gridCol>
              </a:tblGrid>
              <a:tr h="370840">
                <a:tc>
                  <a:txBody>
                    <a:bodyPr/>
                    <a:lstStyle/>
                    <a:p>
                      <a:r>
                        <a:rPr lang="en-US" dirty="0"/>
                        <a:t>a</a:t>
                      </a:r>
                      <a:endParaRPr lang="aa-ET" dirty="0"/>
                    </a:p>
                  </a:txBody>
                  <a:tcPr/>
                </a:tc>
                <a:tc>
                  <a:txBody>
                    <a:bodyPr/>
                    <a:lstStyle/>
                    <a:p>
                      <a:endParaRPr lang="aa-ET" dirty="0"/>
                    </a:p>
                  </a:txBody>
                  <a:tcPr/>
                </a:tc>
                <a:tc>
                  <a:txBody>
                    <a:bodyPr/>
                    <a:lstStyle/>
                    <a:p>
                      <a:endParaRPr lang="aa-ET" dirty="0"/>
                    </a:p>
                  </a:txBody>
                  <a:tcPr/>
                </a:tc>
                <a:tc>
                  <a:txBody>
                    <a:bodyPr/>
                    <a:lstStyle/>
                    <a:p>
                      <a:endParaRPr lang="aa-ET"/>
                    </a:p>
                  </a:txBody>
                  <a:tcPr/>
                </a:tc>
                <a:tc>
                  <a:txBody>
                    <a:bodyPr/>
                    <a:lstStyle/>
                    <a:p>
                      <a:endParaRPr lang="aa-ET"/>
                    </a:p>
                  </a:txBody>
                  <a:tcPr/>
                </a:tc>
                <a:extLst>
                  <a:ext uri="{0D108BD9-81ED-4DB2-BD59-A6C34878D82A}">
                    <a16:rowId xmlns:a16="http://schemas.microsoft.com/office/drawing/2014/main" val="1527603709"/>
                  </a:ext>
                </a:extLst>
              </a:tr>
              <a:tr h="0">
                <a:tc>
                  <a:txBody>
                    <a:bodyPr/>
                    <a:lstStyle/>
                    <a:p>
                      <a:r>
                        <a:rPr lang="en-US" dirty="0" err="1"/>
                        <a:t>af</a:t>
                      </a:r>
                      <a:endParaRPr lang="aa-ET" dirty="0"/>
                    </a:p>
                  </a:txBody>
                  <a:tcPr/>
                </a:tc>
                <a:tc>
                  <a:txBody>
                    <a:bodyPr/>
                    <a:lstStyle/>
                    <a:p>
                      <a:endParaRPr lang="aa-ET" dirty="0"/>
                    </a:p>
                  </a:txBody>
                  <a:tcPr/>
                </a:tc>
                <a:tc>
                  <a:txBody>
                    <a:bodyPr/>
                    <a:lstStyle/>
                    <a:p>
                      <a:endParaRPr lang="aa-ET" dirty="0"/>
                    </a:p>
                  </a:txBody>
                  <a:tcPr/>
                </a:tc>
                <a:tc>
                  <a:txBody>
                    <a:bodyPr/>
                    <a:lstStyle/>
                    <a:p>
                      <a:endParaRPr lang="aa-ET"/>
                    </a:p>
                  </a:txBody>
                  <a:tcPr/>
                </a:tc>
                <a:tc>
                  <a:txBody>
                    <a:bodyPr/>
                    <a:lstStyle/>
                    <a:p>
                      <a:endParaRPr lang="aa-ET" dirty="0"/>
                    </a:p>
                  </a:txBody>
                  <a:tcPr/>
                </a:tc>
                <a:extLst>
                  <a:ext uri="{0D108BD9-81ED-4DB2-BD59-A6C34878D82A}">
                    <a16:rowId xmlns:a16="http://schemas.microsoft.com/office/drawing/2014/main" val="119819514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2F662-A630-4FE9-8B91-DD0083FF1F26}"/>
              </a:ext>
            </a:extLst>
          </p:cNvPr>
          <p:cNvSpPr>
            <a:spLocks noGrp="1"/>
          </p:cNvSpPr>
          <p:nvPr>
            <p:ph type="title"/>
          </p:nvPr>
        </p:nvSpPr>
        <p:spPr/>
        <p:txBody>
          <a:bodyPr/>
          <a:lstStyle/>
          <a:p>
            <a:r>
              <a:rPr lang="en-US" altLang="aa-ET" dirty="0"/>
              <a:t>Mutable Variables</a:t>
            </a:r>
            <a:endParaRPr lang="aa-ET" dirty="0"/>
          </a:p>
        </p:txBody>
      </p:sp>
      <p:sp>
        <p:nvSpPr>
          <p:cNvPr id="3" name="Content Placeholder 2">
            <a:extLst>
              <a:ext uri="{FF2B5EF4-FFF2-40B4-BE49-F238E27FC236}">
                <a16:creationId xmlns:a16="http://schemas.microsoft.com/office/drawing/2014/main" id="{1A7C2482-3690-4808-BE78-DE85C0DEA5A8}"/>
              </a:ext>
            </a:extLst>
          </p:cNvPr>
          <p:cNvSpPr>
            <a:spLocks noGrp="1"/>
          </p:cNvSpPr>
          <p:nvPr>
            <p:ph idx="1"/>
          </p:nvPr>
        </p:nvSpPr>
        <p:spPr/>
        <p:txBody>
          <a:bodyPr>
            <a:normAutofit/>
          </a:bodyPr>
          <a:lstStyle/>
          <a:p>
            <a:pPr algn="just">
              <a:buFont typeface="Wingdings" panose="05000000000000000000" pitchFamily="2" charset="2"/>
              <a:buChar char="q"/>
            </a:pPr>
            <a:r>
              <a:rPr lang="en-US" dirty="0">
                <a:solidFill>
                  <a:srgbClr val="333333"/>
                </a:solidFill>
                <a:latin typeface="Helvetica Neue"/>
              </a:rPr>
              <a:t>Mutable data types are those whose values can be modified after they are created without creating a new instance.</a:t>
            </a:r>
          </a:p>
          <a:p>
            <a:pPr algn="just">
              <a:buFont typeface="Wingdings" panose="05000000000000000000" pitchFamily="2" charset="2"/>
              <a:buChar char="q"/>
            </a:pPr>
            <a:r>
              <a:rPr lang="en-US" dirty="0">
                <a:solidFill>
                  <a:srgbClr val="333333"/>
                </a:solidFill>
                <a:latin typeface="Helvetica Neue"/>
              </a:rPr>
              <a:t>T</a:t>
            </a:r>
            <a:r>
              <a:rPr lang="en-US" b="0" i="0" dirty="0">
                <a:solidFill>
                  <a:srgbClr val="333333"/>
                </a:solidFill>
                <a:effectLst/>
                <a:latin typeface="Helvetica Neue"/>
              </a:rPr>
              <a:t>hey have methods that change the value of the object.</a:t>
            </a:r>
          </a:p>
          <a:p>
            <a:pPr algn="just">
              <a:buFont typeface="Wingdings" panose="05000000000000000000" pitchFamily="2" charset="2"/>
              <a:buChar char="q"/>
            </a:pPr>
            <a:r>
              <a:rPr lang="en-US" b="0" i="0" dirty="0">
                <a:solidFill>
                  <a:srgbClr val="333333"/>
                </a:solidFill>
                <a:effectLst/>
                <a:latin typeface="Helvetica Neue"/>
              </a:rPr>
              <a:t>Operations on mutable data types directly modify the data in memory.</a:t>
            </a:r>
          </a:p>
          <a:p>
            <a:pPr algn="just">
              <a:buFont typeface="Wingdings" panose="05000000000000000000" pitchFamily="2" charset="2"/>
              <a:buChar char="q"/>
            </a:pPr>
            <a:r>
              <a:rPr lang="en-US" b="0" i="0" dirty="0">
                <a:solidFill>
                  <a:srgbClr val="333333"/>
                </a:solidFill>
                <a:effectLst/>
                <a:latin typeface="Helvetica Neue"/>
              </a:rPr>
              <a:t>Examples of mutable data types include lists and dictionaries in Python.</a:t>
            </a:r>
          </a:p>
          <a:p>
            <a:pPr algn="just">
              <a:buFont typeface="Wingdings" panose="05000000000000000000" pitchFamily="2" charset="2"/>
              <a:buChar char="q"/>
            </a:pPr>
            <a:r>
              <a:rPr lang="en-US" b="0" i="0" dirty="0">
                <a:solidFill>
                  <a:srgbClr val="333333"/>
                </a:solidFill>
                <a:effectLst/>
                <a:latin typeface="Helvetica Neue"/>
              </a:rPr>
              <a:t>Mutable data types are used when you need to modify data frequently or when you want to maintain a single instance with changing values.</a:t>
            </a:r>
          </a:p>
        </p:txBody>
      </p:sp>
    </p:spTree>
    <p:extLst>
      <p:ext uri="{BB962C8B-B14F-4D97-AF65-F5344CB8AC3E}">
        <p14:creationId xmlns:p14="http://schemas.microsoft.com/office/powerpoint/2010/main" val="105313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C8CA-6148-3C7C-9113-3A3F0F590FE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983D59B-88B1-B60A-584E-3F7464113BDE}"/>
              </a:ext>
            </a:extLst>
          </p:cNvPr>
          <p:cNvSpPr>
            <a:spLocks noGrp="1"/>
          </p:cNvSpPr>
          <p:nvPr>
            <p:ph idx="1"/>
          </p:nvPr>
        </p:nvSpPr>
        <p:spPr/>
        <p:txBody>
          <a:bodyPr/>
          <a:lstStyle/>
          <a:p>
            <a:pPr algn="just">
              <a:buFont typeface="Wingdings" panose="05000000000000000000" pitchFamily="2" charset="2"/>
              <a:buChar char="q"/>
            </a:pPr>
            <a:r>
              <a:rPr lang="en-US" dirty="0">
                <a:solidFill>
                  <a:srgbClr val="002060"/>
                </a:solidFill>
                <a:latin typeface="Helvetica Neue"/>
              </a:rPr>
              <a:t>StringBuilder</a:t>
            </a:r>
            <a:r>
              <a:rPr lang="en-US" dirty="0">
                <a:solidFill>
                  <a:srgbClr val="333333"/>
                </a:solidFill>
                <a:latin typeface="Helvetica Neue"/>
              </a:rPr>
              <a:t> is an example of a mutable type. It has methods to delete parts of the string, </a:t>
            </a:r>
            <a:r>
              <a:rPr lang="en-US" dirty="0">
                <a:solidFill>
                  <a:srgbClr val="002060"/>
                </a:solidFill>
                <a:latin typeface="Helvetica Neue"/>
              </a:rPr>
              <a:t>insert or replace </a:t>
            </a:r>
            <a:r>
              <a:rPr lang="en-US" dirty="0">
                <a:solidFill>
                  <a:srgbClr val="333333"/>
                </a:solidFill>
                <a:latin typeface="Helvetica Neue"/>
              </a:rPr>
              <a:t>characters, etc.</a:t>
            </a:r>
          </a:p>
          <a:p>
            <a:pPr lvl="1" algn="just"/>
            <a:r>
              <a:rPr lang="en-US" dirty="0">
                <a:solidFill>
                  <a:srgbClr val="000000"/>
                </a:solidFill>
                <a:latin typeface="Consolas" panose="020B0609020204030204" pitchFamily="49" charset="0"/>
              </a:rPr>
              <a:t>StringBuilder sb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StringBuilder(</a:t>
            </a:r>
            <a:r>
              <a:rPr lang="en-US" dirty="0">
                <a:solidFill>
                  <a:srgbClr val="A31515"/>
                </a:solidFill>
                <a:latin typeface="Consolas" panose="020B0609020204030204" pitchFamily="49" charset="0"/>
              </a:rPr>
              <a:t>"a"</a:t>
            </a:r>
            <a:r>
              <a:rPr lang="en-US" dirty="0">
                <a:solidFill>
                  <a:srgbClr val="000000"/>
                </a:solidFill>
                <a:latin typeface="Consolas" panose="020B0609020204030204" pitchFamily="49" charset="0"/>
              </a:rPr>
              <a:t>);</a:t>
            </a:r>
          </a:p>
          <a:p>
            <a:pPr lvl="1" algn="just"/>
            <a:r>
              <a:rPr lang="en-US" dirty="0" err="1">
                <a:solidFill>
                  <a:srgbClr val="000000"/>
                </a:solidFill>
                <a:latin typeface="Consolas" panose="020B0609020204030204" pitchFamily="49" charset="0"/>
              </a:rPr>
              <a:t>sb.Append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a:t>
            </a:r>
            <a:r>
              <a:rPr lang="en-US" dirty="0">
                <a:solidFill>
                  <a:srgbClr val="000000"/>
                </a:solidFill>
                <a:latin typeface="Consolas" panose="020B0609020204030204" pitchFamily="49" charset="0"/>
              </a:rPr>
              <a:t>);</a:t>
            </a:r>
          </a:p>
          <a:p>
            <a:pPr lvl="1" algn="just"/>
            <a:endParaRPr lang="en-US" sz="2000" dirty="0">
              <a:solidFill>
                <a:srgbClr val="000000"/>
              </a:solidFill>
              <a:latin typeface="Consolas" panose="020B0609020204030204" pitchFamily="49" charset="0"/>
            </a:endParaRPr>
          </a:p>
          <a:p>
            <a:pPr lvl="1" algn="just"/>
            <a:endParaRPr lang="en-US" sz="2000" dirty="0">
              <a:solidFill>
                <a:srgbClr val="333333"/>
              </a:solidFill>
              <a:latin typeface="Helvetica Neue"/>
            </a:endParaRPr>
          </a:p>
          <a:p>
            <a:pPr lvl="1" algn="just"/>
            <a:endParaRPr lang="en-US" sz="2000" dirty="0">
              <a:solidFill>
                <a:srgbClr val="333333"/>
              </a:solidFill>
              <a:latin typeface="Helvetica Neue"/>
            </a:endParaRPr>
          </a:p>
          <a:p>
            <a:pPr lvl="1" algn="just"/>
            <a:endParaRPr lang="en-US" sz="2000" dirty="0">
              <a:solidFill>
                <a:srgbClr val="333333"/>
              </a:solidFill>
              <a:latin typeface="Helvetica Neue"/>
            </a:endParaRPr>
          </a:p>
          <a:p>
            <a:pPr marL="91440" lvl="1" indent="-91440" algn="just">
              <a:spcBef>
                <a:spcPts val="1200"/>
              </a:spcBef>
              <a:spcAft>
                <a:spcPts val="200"/>
              </a:spcAft>
              <a:buSzPct val="100000"/>
              <a:buFont typeface="Wingdings" panose="05000000000000000000" pitchFamily="2" charset="2"/>
              <a:buChar char="q"/>
            </a:pPr>
            <a:r>
              <a:rPr lang="en-US" sz="2000" dirty="0">
                <a:solidFill>
                  <a:srgbClr val="333333"/>
                </a:solidFill>
                <a:latin typeface="Helvetica Neue"/>
              </a:rPr>
              <a:t>StringBuilder has other methods as well, for </a:t>
            </a:r>
            <a:r>
              <a:rPr lang="en-US" sz="2000" dirty="0">
                <a:solidFill>
                  <a:srgbClr val="002060"/>
                </a:solidFill>
                <a:latin typeface="Helvetica Neue"/>
              </a:rPr>
              <a:t>deleting</a:t>
            </a:r>
            <a:r>
              <a:rPr lang="en-US" sz="2000" dirty="0">
                <a:solidFill>
                  <a:srgbClr val="333333"/>
                </a:solidFill>
                <a:latin typeface="Helvetica Neue"/>
              </a:rPr>
              <a:t> parts of the string, </a:t>
            </a:r>
            <a:r>
              <a:rPr lang="en-US" sz="2000" dirty="0">
                <a:solidFill>
                  <a:srgbClr val="002060"/>
                </a:solidFill>
                <a:latin typeface="Helvetica Neue"/>
              </a:rPr>
              <a:t>inserting</a:t>
            </a:r>
            <a:r>
              <a:rPr lang="en-US" sz="2000" dirty="0">
                <a:solidFill>
                  <a:srgbClr val="333333"/>
                </a:solidFill>
                <a:latin typeface="Helvetica Neue"/>
              </a:rPr>
              <a:t> in the middle, or </a:t>
            </a:r>
            <a:r>
              <a:rPr lang="en-US" sz="2000" dirty="0">
                <a:solidFill>
                  <a:srgbClr val="002060"/>
                </a:solidFill>
                <a:latin typeface="Helvetica Neue"/>
              </a:rPr>
              <a:t>changing</a:t>
            </a:r>
            <a:r>
              <a:rPr lang="en-US" sz="2000" dirty="0">
                <a:solidFill>
                  <a:srgbClr val="333333"/>
                </a:solidFill>
                <a:latin typeface="Helvetica Neue"/>
              </a:rPr>
              <a:t> individual characters.</a:t>
            </a:r>
          </a:p>
        </p:txBody>
      </p:sp>
      <p:pic>
        <p:nvPicPr>
          <p:cNvPr id="4" name="Picture 3" descr="mutating an object">
            <a:extLst>
              <a:ext uri="{FF2B5EF4-FFF2-40B4-BE49-F238E27FC236}">
                <a16:creationId xmlns:a16="http://schemas.microsoft.com/office/drawing/2014/main" id="{06016855-07DE-F793-DD64-E64D6A5FF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420" y="2601667"/>
            <a:ext cx="2204403" cy="1654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414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5C101-5713-4C34-ACC3-98793BF9CDE1}"/>
              </a:ext>
            </a:extLst>
          </p:cNvPr>
          <p:cNvSpPr>
            <a:spLocks noGrp="1"/>
          </p:cNvSpPr>
          <p:nvPr>
            <p:ph type="title"/>
          </p:nvPr>
        </p:nvSpPr>
        <p:spPr/>
        <p:txBody>
          <a:bodyPr/>
          <a:lstStyle/>
          <a:p>
            <a:r>
              <a:rPr lang="en-US" altLang="aa-ET" dirty="0"/>
              <a:t>Immutable Variables</a:t>
            </a:r>
            <a:endParaRPr lang="aa-ET" dirty="0"/>
          </a:p>
        </p:txBody>
      </p:sp>
      <p:sp>
        <p:nvSpPr>
          <p:cNvPr id="3" name="Content Placeholder 2">
            <a:extLst>
              <a:ext uri="{FF2B5EF4-FFF2-40B4-BE49-F238E27FC236}">
                <a16:creationId xmlns:a16="http://schemas.microsoft.com/office/drawing/2014/main" id="{BD3934DE-65A8-44B2-86F2-36E5770A6911}"/>
              </a:ext>
            </a:extLst>
          </p:cNvPr>
          <p:cNvSpPr>
            <a:spLocks noGrp="1"/>
          </p:cNvSpPr>
          <p:nvPr>
            <p:ph idx="1"/>
          </p:nvPr>
        </p:nvSpPr>
        <p:spPr/>
        <p:txBody>
          <a:bodyPr/>
          <a:lstStyle/>
          <a:p>
            <a:pPr>
              <a:buFont typeface="Wingdings" panose="05000000000000000000" pitchFamily="2" charset="2"/>
              <a:buChar char="q"/>
            </a:pPr>
            <a:r>
              <a:rPr lang="en-US" dirty="0"/>
              <a:t>Immutable data types are those whose values cannot be changed or modified after they are created.</a:t>
            </a:r>
          </a:p>
          <a:p>
            <a:pPr>
              <a:buFont typeface="Wingdings" panose="05000000000000000000" pitchFamily="2" charset="2"/>
              <a:buChar char="q"/>
            </a:pPr>
            <a:r>
              <a:rPr lang="en-US" dirty="0"/>
              <a:t>Once created, they always represent the same value.</a:t>
            </a:r>
          </a:p>
          <a:p>
            <a:pPr>
              <a:buFont typeface="Wingdings" panose="05000000000000000000" pitchFamily="2" charset="2"/>
              <a:buChar char="q"/>
            </a:pPr>
            <a:r>
              <a:rPr lang="en-US" dirty="0"/>
              <a:t>Any operation that appears to modify an immutable data type actually creates a new instance with the desired changes.</a:t>
            </a:r>
          </a:p>
          <a:p>
            <a:pPr>
              <a:buFont typeface="Wingdings" panose="05000000000000000000" pitchFamily="2" charset="2"/>
              <a:buChar char="q"/>
            </a:pPr>
            <a:r>
              <a:rPr lang="en-US" dirty="0"/>
              <a:t>Examples of immutable data types include strings, tuples, and </a:t>
            </a:r>
            <a:r>
              <a:rPr lang="en-US" dirty="0" err="1"/>
              <a:t>frozensets</a:t>
            </a:r>
            <a:r>
              <a:rPr lang="en-US" dirty="0"/>
              <a:t> in Python.</a:t>
            </a:r>
          </a:p>
          <a:p>
            <a:pPr>
              <a:buFont typeface="Wingdings" panose="05000000000000000000" pitchFamily="2" charset="2"/>
              <a:buChar char="q"/>
            </a:pPr>
            <a:r>
              <a:rPr lang="en-US" dirty="0"/>
              <a:t>Immutable data types are useful for situations where you want to ensure that the data remains constant, avoiding unintended changes.</a:t>
            </a:r>
          </a:p>
        </p:txBody>
      </p:sp>
    </p:spTree>
    <p:extLst>
      <p:ext uri="{BB962C8B-B14F-4D97-AF65-F5344CB8AC3E}">
        <p14:creationId xmlns:p14="http://schemas.microsoft.com/office/powerpoint/2010/main" val="271590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BF09-3029-7419-6D31-9D4CDEC9B5FC}"/>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076B989D-20AA-B921-3186-9BA2C135ACDB}"/>
              </a:ext>
            </a:extLst>
          </p:cNvPr>
          <p:cNvSpPr>
            <a:spLocks noGrp="1"/>
          </p:cNvSpPr>
          <p:nvPr>
            <p:ph idx="1"/>
          </p:nvPr>
        </p:nvSpPr>
        <p:spPr/>
        <p:txBody>
          <a:bodyPr/>
          <a:lstStyle/>
          <a:p>
            <a:pPr>
              <a:buFont typeface="Wingdings" panose="05000000000000000000" pitchFamily="2" charset="2"/>
              <a:buChar char="q"/>
            </a:pPr>
            <a:r>
              <a:rPr lang="en-US" dirty="0"/>
              <a:t>String is an example of an immutable type. A String object always represents the </a:t>
            </a:r>
            <a:r>
              <a:rPr lang="en-US" dirty="0">
                <a:solidFill>
                  <a:srgbClr val="002060"/>
                </a:solidFill>
              </a:rPr>
              <a:t>same string</a:t>
            </a:r>
            <a:r>
              <a:rPr lang="en-US" dirty="0"/>
              <a:t>.</a:t>
            </a:r>
          </a:p>
          <a:p>
            <a:pPr>
              <a:buFont typeface="Wingdings" panose="05000000000000000000" pitchFamily="2" charset="2"/>
              <a:buChar char="q"/>
            </a:pPr>
            <a:r>
              <a:rPr lang="en-US" dirty="0"/>
              <a:t>Since String is immutable, once created, a String object always has the same value. To add something to the end of a String, you have to create a </a:t>
            </a:r>
            <a:r>
              <a:rPr lang="en-US" dirty="0">
                <a:solidFill>
                  <a:srgbClr val="002060"/>
                </a:solidFill>
              </a:rPr>
              <a:t>new String object</a:t>
            </a:r>
            <a:r>
              <a:rPr lang="en-US" dirty="0"/>
              <a:t>:</a:t>
            </a:r>
          </a:p>
          <a:p>
            <a:pPr lvl="1"/>
            <a:r>
              <a:rPr lang="en-US" sz="2000" dirty="0">
                <a:solidFill>
                  <a:srgbClr val="000000"/>
                </a:solidFill>
                <a:latin typeface="Consolas" panose="020B0609020204030204" pitchFamily="49" charset="0"/>
              </a:rPr>
              <a:t>String s = </a:t>
            </a:r>
            <a:r>
              <a:rPr lang="en-US" sz="2000" dirty="0">
                <a:solidFill>
                  <a:srgbClr val="A31515"/>
                </a:solidFill>
                <a:latin typeface="Consolas" panose="020B0609020204030204" pitchFamily="49" charset="0"/>
              </a:rPr>
              <a:t>"a"</a:t>
            </a:r>
            <a:r>
              <a:rPr lang="en-US" sz="2000" dirty="0">
                <a:solidFill>
                  <a:srgbClr val="000000"/>
                </a:solidFill>
                <a:latin typeface="Consolas" panose="020B0609020204030204" pitchFamily="49" charset="0"/>
              </a:rPr>
              <a:t>;</a:t>
            </a:r>
          </a:p>
          <a:p>
            <a:pPr lvl="1"/>
            <a:r>
              <a:rPr lang="en-US" sz="2000" dirty="0">
                <a:solidFill>
                  <a:srgbClr val="000000"/>
                </a:solidFill>
                <a:latin typeface="Consolas" panose="020B0609020204030204" pitchFamily="49" charset="0"/>
              </a:rPr>
              <a:t>s = s + (</a:t>
            </a:r>
            <a:r>
              <a:rPr lang="en-US" sz="2000" dirty="0">
                <a:solidFill>
                  <a:srgbClr val="A31515"/>
                </a:solidFill>
                <a:latin typeface="Consolas" panose="020B0609020204030204" pitchFamily="49" charset="0"/>
              </a:rPr>
              <a:t>"b"</a:t>
            </a:r>
            <a:r>
              <a:rPr lang="en-US" sz="2000" dirty="0">
                <a:solidFill>
                  <a:srgbClr val="000000"/>
                </a:solidFill>
                <a:latin typeface="Consolas" panose="020B0609020204030204" pitchFamily="49" charset="0"/>
              </a:rPr>
              <a:t>);</a:t>
            </a:r>
            <a:endParaRPr lang="en-US" dirty="0"/>
          </a:p>
        </p:txBody>
      </p:sp>
      <p:pic>
        <p:nvPicPr>
          <p:cNvPr id="4" name="Picture 10" descr="reassigning a variable">
            <a:extLst>
              <a:ext uri="{FF2B5EF4-FFF2-40B4-BE49-F238E27FC236}">
                <a16:creationId xmlns:a16="http://schemas.microsoft.com/office/drawing/2014/main" id="{445E69B6-AFDE-50EA-4A89-5A16A40FB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3321" y="3292008"/>
            <a:ext cx="3248025"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360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7A3A-6DE3-40F6-A665-FE1B4E127967}"/>
              </a:ext>
            </a:extLst>
          </p:cNvPr>
          <p:cNvSpPr>
            <a:spLocks noGrp="1"/>
          </p:cNvSpPr>
          <p:nvPr>
            <p:ph type="title"/>
          </p:nvPr>
        </p:nvSpPr>
        <p:spPr/>
        <p:txBody>
          <a:bodyPr/>
          <a:lstStyle/>
          <a:p>
            <a:r>
              <a:rPr lang="en-US" b="0" i="0">
                <a:solidFill>
                  <a:srgbClr val="333333"/>
                </a:solidFill>
                <a:effectLst/>
                <a:latin typeface="Helvetica Neue"/>
              </a:rPr>
              <a:t>So what?</a:t>
            </a:r>
            <a:endParaRPr lang="aa-ET" dirty="0"/>
          </a:p>
        </p:txBody>
      </p:sp>
      <p:sp>
        <p:nvSpPr>
          <p:cNvPr id="3" name="Content Placeholder 2">
            <a:extLst>
              <a:ext uri="{FF2B5EF4-FFF2-40B4-BE49-F238E27FC236}">
                <a16:creationId xmlns:a16="http://schemas.microsoft.com/office/drawing/2014/main" id="{65927817-950A-44B5-80C5-A7D1F2449E27}"/>
              </a:ext>
            </a:extLst>
          </p:cNvPr>
          <p:cNvSpPr>
            <a:spLocks noGrp="1"/>
          </p:cNvSpPr>
          <p:nvPr>
            <p:ph idx="1"/>
          </p:nvPr>
        </p:nvSpPr>
        <p:spPr/>
        <p:txBody>
          <a:bodyPr>
            <a:normAutofit lnSpcReduction="10000"/>
          </a:bodyPr>
          <a:lstStyle/>
          <a:p>
            <a:pPr algn="just"/>
            <a:r>
              <a:rPr lang="en-US" dirty="0"/>
              <a:t>In both cases, you end up with s and sb referring to the string of characters "ab". </a:t>
            </a:r>
          </a:p>
          <a:p>
            <a:pPr algn="just"/>
            <a:r>
              <a:rPr lang="en-US" dirty="0"/>
              <a:t>The difference between mutability and immutability doesn’t matter much when there’s only one reference to the object. </a:t>
            </a:r>
          </a:p>
          <a:p>
            <a:pPr algn="just"/>
            <a:r>
              <a:rPr lang="en-US" dirty="0"/>
              <a:t>But there are big differences in how they behave when there are other references to the object. </a:t>
            </a:r>
          </a:p>
          <a:p>
            <a:pPr algn="just"/>
            <a:r>
              <a:rPr lang="en-US" b="1" dirty="0"/>
              <a:t>For example</a:t>
            </a:r>
            <a:r>
              <a:rPr lang="en-US" dirty="0"/>
              <a:t>, when another variable t points to the same String object as s, and another variable tb points to the same StringBuilder as sb, then the differences between the immutable and mutable objects become more evident:</a:t>
            </a:r>
          </a:p>
          <a:p>
            <a:pPr lvl="1" algn="just"/>
            <a:r>
              <a:rPr lang="en-US" sz="1600" dirty="0">
                <a:solidFill>
                  <a:srgbClr val="000000"/>
                </a:solidFill>
                <a:latin typeface="Consolas" panose="020B0609020204030204" pitchFamily="49" charset="0"/>
              </a:rPr>
              <a:t>String t = s;</a:t>
            </a:r>
          </a:p>
          <a:p>
            <a:pPr lvl="1"/>
            <a:r>
              <a:rPr lang="en-US" sz="1600" dirty="0">
                <a:solidFill>
                  <a:srgbClr val="000000"/>
                </a:solidFill>
                <a:latin typeface="Consolas" panose="020B0609020204030204" pitchFamily="49" charset="0"/>
              </a:rPr>
              <a:t>t = t + </a:t>
            </a:r>
            <a:r>
              <a:rPr lang="en-US" sz="1600" dirty="0">
                <a:solidFill>
                  <a:srgbClr val="A31515"/>
                </a:solidFill>
                <a:latin typeface="Consolas" panose="020B0609020204030204" pitchFamily="49" charset="0"/>
              </a:rPr>
              <a:t>"c"</a:t>
            </a:r>
            <a:r>
              <a:rPr lang="en-US" sz="1600" dirty="0">
                <a:solidFill>
                  <a:srgbClr val="000000"/>
                </a:solidFill>
                <a:latin typeface="Consolas" panose="020B0609020204030204" pitchFamily="49" charset="0"/>
              </a:rPr>
              <a:t>;</a:t>
            </a:r>
          </a:p>
          <a:p>
            <a:pPr lvl="1"/>
            <a:endParaRPr lang="aa-ET" sz="1600" dirty="0">
              <a:solidFill>
                <a:srgbClr val="000000"/>
              </a:solidFill>
              <a:latin typeface="Consolas" panose="020B0609020204030204" pitchFamily="49" charset="0"/>
            </a:endParaRPr>
          </a:p>
          <a:p>
            <a:pPr lvl="1"/>
            <a:r>
              <a:rPr lang="en-US" sz="1600" dirty="0">
                <a:solidFill>
                  <a:srgbClr val="000000"/>
                </a:solidFill>
                <a:latin typeface="Consolas" panose="020B0609020204030204" pitchFamily="49" charset="0"/>
              </a:rPr>
              <a:t>StringBuilder tb = sb;</a:t>
            </a:r>
          </a:p>
          <a:p>
            <a:pPr lvl="1"/>
            <a:r>
              <a:rPr lang="en-US" sz="1600" dirty="0" err="1">
                <a:solidFill>
                  <a:srgbClr val="000000"/>
                </a:solidFill>
                <a:latin typeface="Consolas" panose="020B0609020204030204" pitchFamily="49" charset="0"/>
              </a:rPr>
              <a:t>tb.Append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a:t>
            </a:r>
            <a:r>
              <a:rPr lang="en-US" sz="1600" dirty="0">
                <a:solidFill>
                  <a:srgbClr val="000000"/>
                </a:solidFill>
                <a:latin typeface="Consolas" panose="020B0609020204030204" pitchFamily="49" charset="0"/>
              </a:rPr>
              <a:t>);</a:t>
            </a:r>
            <a:endParaRPr lang="en-US" dirty="0"/>
          </a:p>
          <a:p>
            <a:pPr algn="just"/>
            <a:endParaRPr lang="aa-ET" dirty="0"/>
          </a:p>
        </p:txBody>
      </p:sp>
      <p:pic>
        <p:nvPicPr>
          <p:cNvPr id="3075" name="Picture 3" descr="different behavior of String and StringBuilder">
            <a:extLst>
              <a:ext uri="{FF2B5EF4-FFF2-40B4-BE49-F238E27FC236}">
                <a16:creationId xmlns:a16="http://schemas.microsoft.com/office/drawing/2014/main" id="{50A66EDF-3E59-4048-A7E7-F540392E3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6960" y="4234615"/>
            <a:ext cx="5962333" cy="1488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667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3F1D-BCC6-469D-BEDC-6DACD7B337C9}"/>
              </a:ext>
            </a:extLst>
          </p:cNvPr>
          <p:cNvSpPr>
            <a:spLocks noGrp="1"/>
          </p:cNvSpPr>
          <p:nvPr>
            <p:ph type="title"/>
          </p:nvPr>
        </p:nvSpPr>
        <p:spPr/>
        <p:txBody>
          <a:bodyPr/>
          <a:lstStyle/>
          <a:p>
            <a:r>
              <a:rPr lang="en-US" dirty="0"/>
              <a:t>Cont.</a:t>
            </a:r>
            <a:endParaRPr lang="aa-ET" dirty="0"/>
          </a:p>
        </p:txBody>
      </p:sp>
      <p:sp>
        <p:nvSpPr>
          <p:cNvPr id="3" name="Content Placeholder 2">
            <a:extLst>
              <a:ext uri="{FF2B5EF4-FFF2-40B4-BE49-F238E27FC236}">
                <a16:creationId xmlns:a16="http://schemas.microsoft.com/office/drawing/2014/main" id="{03C63B72-8AB3-4E40-9B6E-BBAA6B926B14}"/>
              </a:ext>
            </a:extLst>
          </p:cNvPr>
          <p:cNvSpPr>
            <a:spLocks noGrp="1"/>
          </p:cNvSpPr>
          <p:nvPr>
            <p:ph idx="1"/>
          </p:nvPr>
        </p:nvSpPr>
        <p:spPr/>
        <p:txBody>
          <a:bodyPr>
            <a:normAutofit/>
          </a:bodyPr>
          <a:lstStyle/>
          <a:p>
            <a:pPr algn="just">
              <a:buFont typeface="Wingdings" panose="05000000000000000000" pitchFamily="2" charset="2"/>
              <a:buChar char="q"/>
            </a:pPr>
            <a:r>
              <a:rPr lang="en-US" dirty="0"/>
              <a:t>Since we have the immutable String class already, why do we even need the mutable StringBuilder in programming? A common use for it is to concatenate a large number of strings together. Consider this code:</a:t>
            </a:r>
          </a:p>
          <a:p>
            <a:pPr marL="292608" lvl="1" indent="0" algn="just">
              <a:buNone/>
            </a:pPr>
            <a:r>
              <a:rPr lang="pt-BR" sz="2000" dirty="0"/>
              <a:t>String s = "";</a:t>
            </a:r>
          </a:p>
          <a:p>
            <a:pPr marL="292608" lvl="1" indent="0" algn="just">
              <a:buNone/>
            </a:pPr>
            <a:r>
              <a:rPr lang="pt-BR" sz="2000" dirty="0"/>
              <a:t>for (int i = 0; i &lt; n; ++i) {</a:t>
            </a:r>
          </a:p>
          <a:p>
            <a:pPr marL="292608" lvl="1" indent="0" algn="just">
              <a:buNone/>
            </a:pPr>
            <a:r>
              <a:rPr lang="pt-BR" sz="2000" dirty="0"/>
              <a:t>    s = s + n;</a:t>
            </a:r>
          </a:p>
          <a:p>
            <a:pPr marL="292608" lvl="1" indent="0" algn="just">
              <a:buNone/>
            </a:pPr>
            <a:r>
              <a:rPr lang="pt-BR" sz="2000" dirty="0"/>
              <a:t>}</a:t>
            </a:r>
          </a:p>
          <a:p>
            <a:pPr marL="292608" lvl="1" indent="0" algn="just">
              <a:buNone/>
            </a:pPr>
            <a:endParaRPr lang="aa-ET" dirty="0"/>
          </a:p>
        </p:txBody>
      </p:sp>
    </p:spTree>
    <p:extLst>
      <p:ext uri="{BB962C8B-B14F-4D97-AF65-F5344CB8AC3E}">
        <p14:creationId xmlns:p14="http://schemas.microsoft.com/office/powerpoint/2010/main" val="94097141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2235</Words>
  <Application>Microsoft Office PowerPoint</Application>
  <PresentationFormat>Widescreen</PresentationFormat>
  <Paragraphs>180</Paragraphs>
  <Slides>25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Calibri</vt:lpstr>
      <vt:lpstr>Calibri Light</vt:lpstr>
      <vt:lpstr>Cambria Math</vt:lpstr>
      <vt:lpstr>Consolas</vt:lpstr>
      <vt:lpstr>Helvetica Neue</vt:lpstr>
      <vt:lpstr>Lato</vt:lpstr>
      <vt:lpstr>open sans</vt:lpstr>
      <vt:lpstr>Söhne</vt:lpstr>
      <vt:lpstr>Times New Roman</vt:lpstr>
      <vt:lpstr>Wingdings</vt:lpstr>
      <vt:lpstr>Retrospect</vt:lpstr>
      <vt:lpstr>Software Construction</vt:lpstr>
      <vt:lpstr>Introduction</vt:lpstr>
      <vt:lpstr>Memory impact</vt:lpstr>
      <vt:lpstr>Mutable Variables</vt:lpstr>
      <vt:lpstr>Cont..</vt:lpstr>
      <vt:lpstr>Immutable Variables</vt:lpstr>
      <vt:lpstr>Cont…</vt:lpstr>
      <vt:lpstr>So what?</vt:lpstr>
      <vt:lpstr>Cont.</vt:lpstr>
      <vt:lpstr>Cont.</vt:lpstr>
      <vt:lpstr>Cont.</vt:lpstr>
      <vt:lpstr>Example (Python)</vt:lpstr>
      <vt:lpstr>Risks of mutation</vt:lpstr>
      <vt:lpstr>Risky example #1: passing mutable values</vt:lpstr>
      <vt:lpstr>Cont.</vt:lpstr>
      <vt:lpstr>Cont.</vt:lpstr>
      <vt:lpstr>Risky example #2: returning mutable values</vt:lpstr>
      <vt:lpstr>Cont.</vt:lpstr>
      <vt:lpstr>Cont.</vt:lpstr>
      <vt:lpstr>PowerPoint Presentation</vt:lpstr>
      <vt:lpstr>Cont.</vt:lpstr>
      <vt:lpstr>Scenario 1: Bank Transactions (Immutability)</vt:lpstr>
      <vt:lpstr>Scenario 2: Social Media Posts (Mutability)</vt:lpstr>
      <vt:lpstr>Scenario 3: Medical Records (Immutability)</vt:lpstr>
      <vt:lpstr>Scenario 4: Inventory Management (Mutability)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dc:title>
  <dc:creator>Misbah Parveen BUKC</dc:creator>
  <cp:lastModifiedBy>Misbah Parveen BUKC</cp:lastModifiedBy>
  <cp:revision>45</cp:revision>
  <dcterms:created xsi:type="dcterms:W3CDTF">2020-11-29T19:39:01Z</dcterms:created>
  <dcterms:modified xsi:type="dcterms:W3CDTF">2023-10-20T09:23:34Z</dcterms:modified>
</cp:coreProperties>
</file>