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1287" r:id="rId3"/>
    <p:sldId id="273" r:id="rId4"/>
    <p:sldId id="1293" r:id="rId5"/>
    <p:sldId id="1288" r:id="rId6"/>
    <p:sldId id="1289" r:id="rId7"/>
    <p:sldId id="1290" r:id="rId8"/>
    <p:sldId id="1291" r:id="rId9"/>
    <p:sldId id="1294" r:id="rId10"/>
    <p:sldId id="1295" r:id="rId11"/>
    <p:sldId id="1296" r:id="rId12"/>
    <p:sldId id="129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1287"/>
            <p14:sldId id="273"/>
            <p14:sldId id="1293"/>
            <p14:sldId id="1288"/>
            <p14:sldId id="1289"/>
            <p14:sldId id="1290"/>
            <p14:sldId id="1291"/>
            <p14:sldId id="1294"/>
            <p14:sldId id="1295"/>
            <p14:sldId id="1296"/>
            <p14:sldId id="1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92"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sorterViewPr>
    <p:cViewPr>
      <p:scale>
        <a:sx n="100" d="100"/>
        <a:sy n="100" d="100"/>
      </p:scale>
      <p:origin x="0" y="-1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en-PK" smtClean="0"/>
              <a:t>10/20/2023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en-PK" smtClean="0"/>
              <a:t>‹#›</a:t>
            </a:fld>
            <a:endParaRPr lang="en-PK"/>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B91141-D1E8-4A28-A64F-1325AD66D815}"/>
              </a:ext>
            </a:extLst>
          </p:cNvPr>
          <p:cNvSpPr>
            <a:spLocks noGrp="1" noChangeArrowheads="1"/>
          </p:cNvSpPr>
          <p:nvPr>
            <p:ph type="sldNum" sz="quarter" idx="5"/>
          </p:nvPr>
        </p:nvSpPr>
        <p:spPr>
          <a:ln/>
        </p:spPr>
        <p:txBody>
          <a:bodyPr/>
          <a:lstStyle/>
          <a:p>
            <a:fld id="{E1DB196C-2793-48E9-B460-52A40DD9D751}" type="slidenum">
              <a:rPr lang="en-US" altLang="en-PK"/>
              <a:pPr/>
              <a:t>2</a:t>
            </a:fld>
            <a:endParaRPr lang="en-US" altLang="en-PK"/>
          </a:p>
        </p:txBody>
      </p:sp>
      <p:sp>
        <p:nvSpPr>
          <p:cNvPr id="2169858" name="Rectangle 2">
            <a:extLst>
              <a:ext uri="{FF2B5EF4-FFF2-40B4-BE49-F238E27FC236}">
                <a16:creationId xmlns:a16="http://schemas.microsoft.com/office/drawing/2014/main" id="{4CF78ADF-FD96-4384-A212-160A2A939F0F}"/>
              </a:ext>
            </a:extLst>
          </p:cNvPr>
          <p:cNvSpPr>
            <a:spLocks noGrp="1" noRot="1" noChangeAspect="1" noChangeArrowheads="1" noTextEdit="1"/>
          </p:cNvSpPr>
          <p:nvPr>
            <p:ph type="sldImg"/>
          </p:nvPr>
        </p:nvSpPr>
        <p:spPr/>
      </p:sp>
      <p:sp>
        <p:nvSpPr>
          <p:cNvPr id="2169859" name="Rectangle 3">
            <a:extLst>
              <a:ext uri="{FF2B5EF4-FFF2-40B4-BE49-F238E27FC236}">
                <a16:creationId xmlns:a16="http://schemas.microsoft.com/office/drawing/2014/main" id="{81F03662-025F-4CB7-8B49-D1170B46D6CF}"/>
              </a:ext>
            </a:extLst>
          </p:cNvPr>
          <p:cNvSpPr>
            <a:spLocks noGrp="1" noChangeArrowheads="1"/>
          </p:cNvSpPr>
          <p:nvPr>
            <p:ph type="body" idx="1"/>
          </p:nvPr>
        </p:nvSpPr>
        <p:spPr/>
        <p:txBody>
          <a:bodyP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recursive implementation on the right, the base case is </a:t>
            </a:r>
            <a:r>
              <a:rPr lang="en-US" b="0" i="1" dirty="0">
                <a:solidFill>
                  <a:srgbClr val="333333"/>
                </a:solidFill>
                <a:effectLst/>
                <a:latin typeface="Helvetica Neue"/>
              </a:rPr>
              <a:t>n = 0</a:t>
            </a:r>
            <a:r>
              <a:rPr lang="en-US" b="0" i="0" dirty="0">
                <a:solidFill>
                  <a:srgbClr val="333333"/>
                </a:solidFill>
                <a:effectLst/>
                <a:latin typeface="Helvetica Neue"/>
              </a:rPr>
              <a:t>, where we compute and return the result immediately: </a:t>
            </a:r>
            <a:r>
              <a:rPr lang="en-US" b="0" i="1" dirty="0">
                <a:solidFill>
                  <a:srgbClr val="333333"/>
                </a:solidFill>
                <a:effectLst/>
                <a:latin typeface="Helvetica Neue"/>
              </a:rPr>
              <a:t>0!</a:t>
            </a:r>
            <a:r>
              <a:rPr lang="en-US" b="0" i="0" dirty="0">
                <a:solidFill>
                  <a:srgbClr val="333333"/>
                </a:solidFill>
                <a:effectLst/>
                <a:latin typeface="Helvetica Neue"/>
              </a:rPr>
              <a:t> is defined to be </a:t>
            </a:r>
            <a:r>
              <a:rPr lang="en-US" b="0" i="1" dirty="0">
                <a:solidFill>
                  <a:srgbClr val="333333"/>
                </a:solidFill>
                <a:effectLst/>
                <a:latin typeface="Helvetica Neue"/>
              </a:rPr>
              <a:t>1</a:t>
            </a:r>
            <a:r>
              <a:rPr lang="en-US" b="0" i="0" dirty="0">
                <a:solidFill>
                  <a:srgbClr val="333333"/>
                </a:solidFill>
                <a:effectLst/>
                <a:latin typeface="Helvetica Neue"/>
              </a:rPr>
              <a:t>. The recursive step is </a:t>
            </a:r>
            <a:r>
              <a:rPr lang="en-US" b="0" i="1" dirty="0">
                <a:solidFill>
                  <a:srgbClr val="333333"/>
                </a:solidFill>
                <a:effectLst/>
                <a:latin typeface="Helvetica Neue"/>
              </a:rPr>
              <a:t>n &gt; 0</a:t>
            </a:r>
            <a:r>
              <a:rPr lang="en-US" b="0" i="0" dirty="0">
                <a:solidFill>
                  <a:srgbClr val="333333"/>
                </a:solidFill>
                <a:effectLst/>
                <a:latin typeface="Helvetica Neue"/>
              </a:rPr>
              <a:t>, where we compute the result with the help of a recursive call to obtain </a:t>
            </a:r>
            <a:r>
              <a:rPr lang="en-US" b="0" i="1" dirty="0">
                <a:solidFill>
                  <a:srgbClr val="333333"/>
                </a:solidFill>
                <a:effectLst/>
                <a:latin typeface="Helvetica Neue"/>
              </a:rPr>
              <a:t>(n-1)!</a:t>
            </a:r>
            <a:r>
              <a:rPr lang="en-US" b="0" i="0" dirty="0">
                <a:solidFill>
                  <a:srgbClr val="333333"/>
                </a:solidFill>
                <a:effectLst/>
                <a:latin typeface="Helvetica Neue"/>
              </a:rPr>
              <a:t>, then complete the computation by multiplying by </a:t>
            </a:r>
            <a:r>
              <a:rPr lang="en-US" b="0" i="1" dirty="0">
                <a:solidFill>
                  <a:srgbClr val="333333"/>
                </a:solidFill>
                <a:effectLst/>
                <a:latin typeface="Helvetica Neue"/>
              </a:rPr>
              <a:t>n</a:t>
            </a:r>
            <a:r>
              <a:rPr lang="en-US" b="0" i="0" dirty="0">
                <a:solidFill>
                  <a:srgbClr val="333333"/>
                </a:solidFill>
                <a:effectLst/>
                <a:latin typeface="Helvetica Neue"/>
              </a:rPr>
              <a:t>.</a:t>
            </a:r>
            <a:endParaRPr lang="en-PK" dirty="0"/>
          </a:p>
        </p:txBody>
      </p:sp>
      <p:sp>
        <p:nvSpPr>
          <p:cNvPr id="4" name="Slide Number Placeholder 3"/>
          <p:cNvSpPr>
            <a:spLocks noGrp="1"/>
          </p:cNvSpPr>
          <p:nvPr>
            <p:ph type="sldNum" sz="quarter" idx="5"/>
          </p:nvPr>
        </p:nvSpPr>
        <p:spPr/>
        <p:txBody>
          <a:bodyPr/>
          <a:lstStyle/>
          <a:p>
            <a:fld id="{B1D305D5-846D-4699-8E2C-25844D07E282}" type="slidenum">
              <a:rPr lang="en-PK" smtClean="0"/>
              <a:t>3</a:t>
            </a:fld>
            <a:endParaRPr lang="en-PK"/>
          </a:p>
        </p:txBody>
      </p:sp>
    </p:spTree>
    <p:extLst>
      <p:ext uri="{BB962C8B-B14F-4D97-AF65-F5344CB8AC3E}">
        <p14:creationId xmlns:p14="http://schemas.microsoft.com/office/powerpoint/2010/main" val="73845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1D305D5-846D-4699-8E2C-25844D07E282}" type="slidenum">
              <a:rPr lang="en-PK" smtClean="0"/>
              <a:t>4</a:t>
            </a:fld>
            <a:endParaRPr lang="en-PK"/>
          </a:p>
        </p:txBody>
      </p:sp>
    </p:spTree>
    <p:extLst>
      <p:ext uri="{BB962C8B-B14F-4D97-AF65-F5344CB8AC3E}">
        <p14:creationId xmlns:p14="http://schemas.microsoft.com/office/powerpoint/2010/main" val="414700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diagram, we can see how the stack grows as </a:t>
            </a:r>
            <a:r>
              <a:rPr lang="en-US" dirty="0"/>
              <a:t>main</a:t>
            </a:r>
            <a:r>
              <a:rPr lang="en-US" b="0" i="0" dirty="0">
                <a:solidFill>
                  <a:srgbClr val="333333"/>
                </a:solidFill>
                <a:effectLst/>
                <a:latin typeface="Helvetica Neue"/>
              </a:rPr>
              <a:t> calls </a:t>
            </a:r>
            <a:r>
              <a:rPr lang="en-US" dirty="0"/>
              <a:t>factorial</a:t>
            </a:r>
            <a:r>
              <a:rPr lang="en-US" b="0" i="0" dirty="0">
                <a:solidFill>
                  <a:srgbClr val="333333"/>
                </a:solidFill>
                <a:effectLst/>
                <a:latin typeface="Helvetica Neue"/>
              </a:rPr>
              <a:t> and </a:t>
            </a:r>
            <a:r>
              <a:rPr lang="en-US" dirty="0"/>
              <a:t>factorial</a:t>
            </a:r>
            <a:r>
              <a:rPr lang="en-US" b="0" i="0" dirty="0">
                <a:solidFill>
                  <a:srgbClr val="333333"/>
                </a:solidFill>
                <a:effectLst/>
                <a:latin typeface="Helvetica Neue"/>
              </a:rPr>
              <a:t> then calls </a:t>
            </a:r>
            <a:r>
              <a:rPr lang="en-US" b="0" i="1" dirty="0">
                <a:solidFill>
                  <a:srgbClr val="333333"/>
                </a:solidFill>
                <a:effectLst/>
                <a:latin typeface="Helvetica Neue"/>
              </a:rPr>
              <a:t>itself</a:t>
            </a:r>
            <a:r>
              <a:rPr lang="en-US" b="0" i="0" dirty="0">
                <a:solidFill>
                  <a:srgbClr val="333333"/>
                </a:solidFill>
                <a:effectLst/>
                <a:latin typeface="Helvetica Neue"/>
              </a:rPr>
              <a:t>, until </a:t>
            </a:r>
            <a:r>
              <a:rPr lang="en-US" dirty="0"/>
              <a:t>factorial(0)</a:t>
            </a:r>
            <a:r>
              <a:rPr lang="en-US" b="0" i="0" dirty="0">
                <a:solidFill>
                  <a:srgbClr val="333333"/>
                </a:solidFill>
                <a:effectLst/>
                <a:latin typeface="Helvetica Neue"/>
              </a:rPr>
              <a:t> does not make a recursive call. Then the call stack unwinds, each call to </a:t>
            </a:r>
            <a:r>
              <a:rPr lang="en-US" dirty="0"/>
              <a:t>factorial</a:t>
            </a:r>
            <a:r>
              <a:rPr lang="en-US" b="0" i="0" dirty="0">
                <a:solidFill>
                  <a:srgbClr val="333333"/>
                </a:solidFill>
                <a:effectLst/>
                <a:latin typeface="Helvetica Neue"/>
              </a:rPr>
              <a:t> returning its answer to the caller, until </a:t>
            </a:r>
            <a:r>
              <a:rPr lang="en-US" dirty="0"/>
              <a:t>factorial(3)</a:t>
            </a:r>
            <a:r>
              <a:rPr lang="en-US" b="0" i="0" dirty="0">
                <a:solidFill>
                  <a:srgbClr val="333333"/>
                </a:solidFill>
                <a:effectLst/>
                <a:latin typeface="Helvetica Neue"/>
              </a:rPr>
              <a:t> returns to </a:t>
            </a:r>
            <a:r>
              <a:rPr lang="en-US" dirty="0"/>
              <a:t>main</a:t>
            </a:r>
            <a:r>
              <a:rPr lang="en-US" b="0" i="0" dirty="0">
                <a:solidFill>
                  <a:srgbClr val="333333"/>
                </a:solidFill>
                <a:effectLst/>
                <a:latin typeface="Helvetica Neue"/>
              </a:rPr>
              <a:t>.</a:t>
            </a:r>
            <a:endParaRPr lang="en-PK" dirty="0"/>
          </a:p>
        </p:txBody>
      </p:sp>
      <p:sp>
        <p:nvSpPr>
          <p:cNvPr id="4" name="Slide Number Placeholder 3"/>
          <p:cNvSpPr>
            <a:spLocks noGrp="1"/>
          </p:cNvSpPr>
          <p:nvPr>
            <p:ph type="sldNum" sz="quarter" idx="5"/>
          </p:nvPr>
        </p:nvSpPr>
        <p:spPr/>
        <p:txBody>
          <a:bodyPr/>
          <a:lstStyle/>
          <a:p>
            <a:fld id="{B1D305D5-846D-4699-8E2C-25844D07E282}" type="slidenum">
              <a:rPr lang="en-PK" smtClean="0"/>
              <a:t>5</a:t>
            </a:fld>
            <a:endParaRPr lang="en-PK"/>
          </a:p>
        </p:txBody>
      </p:sp>
    </p:spTree>
    <p:extLst>
      <p:ext uri="{BB962C8B-B14F-4D97-AF65-F5344CB8AC3E}">
        <p14:creationId xmlns:p14="http://schemas.microsoft.com/office/powerpoint/2010/main" val="127901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1D305D5-846D-4699-8E2C-25844D07E282}" type="slidenum">
              <a:rPr lang="en-PK" smtClean="0"/>
              <a:t>6</a:t>
            </a:fld>
            <a:endParaRPr lang="en-PK"/>
          </a:p>
        </p:txBody>
      </p:sp>
    </p:spTree>
    <p:extLst>
      <p:ext uri="{BB962C8B-B14F-4D97-AF65-F5344CB8AC3E}">
        <p14:creationId xmlns:p14="http://schemas.microsoft.com/office/powerpoint/2010/main" val="17108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9D6C-D8C1-4766-8EF1-E2FC89E3E5C3}"/>
              </a:ext>
            </a:extLst>
          </p:cNvPr>
          <p:cNvSpPr>
            <a:spLocks noGrp="1"/>
          </p:cNvSpPr>
          <p:nvPr>
            <p:ph type="title"/>
          </p:nvPr>
        </p:nvSpPr>
        <p:spPr>
          <a:xfrm>
            <a:off x="1217084" y="511175"/>
            <a:ext cx="10498667" cy="609600"/>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363FB5F-224B-4BA7-91D0-885F5D333153}"/>
              </a:ext>
            </a:extLst>
          </p:cNvPr>
          <p:cNvSpPr>
            <a:spLocks noGrp="1"/>
          </p:cNvSpPr>
          <p:nvPr>
            <p:ph type="body" sz="half" idx="1"/>
          </p:nvPr>
        </p:nvSpPr>
        <p:spPr>
          <a:xfrm>
            <a:off x="1217084" y="1662113"/>
            <a:ext cx="51308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hart Placeholder 3">
            <a:extLst>
              <a:ext uri="{FF2B5EF4-FFF2-40B4-BE49-F238E27FC236}">
                <a16:creationId xmlns:a16="http://schemas.microsoft.com/office/drawing/2014/main" id="{A1DD3B58-9FAB-42F7-8A01-A2E4BA3A619C}"/>
              </a:ext>
            </a:extLst>
          </p:cNvPr>
          <p:cNvSpPr>
            <a:spLocks noGrp="1"/>
          </p:cNvSpPr>
          <p:nvPr>
            <p:ph type="chart" sz="half" idx="2"/>
          </p:nvPr>
        </p:nvSpPr>
        <p:spPr>
          <a:xfrm>
            <a:off x="6551085" y="1662113"/>
            <a:ext cx="5132916" cy="4914900"/>
          </a:xfrm>
        </p:spPr>
        <p:txBody>
          <a:bodyPr/>
          <a:lstStyle/>
          <a:p>
            <a:endParaRPr lang="en-PK"/>
          </a:p>
        </p:txBody>
      </p:sp>
      <p:sp>
        <p:nvSpPr>
          <p:cNvPr id="5" name="Slide Number Placeholder 4">
            <a:extLst>
              <a:ext uri="{FF2B5EF4-FFF2-40B4-BE49-F238E27FC236}">
                <a16:creationId xmlns:a16="http://schemas.microsoft.com/office/drawing/2014/main" id="{D622779A-EDD6-4785-BE1E-CE4977511622}"/>
              </a:ext>
            </a:extLst>
          </p:cNvPr>
          <p:cNvSpPr>
            <a:spLocks noGrp="1"/>
          </p:cNvSpPr>
          <p:nvPr>
            <p:ph type="sldNum" sz="quarter" idx="10"/>
          </p:nvPr>
        </p:nvSpPr>
        <p:spPr>
          <a:xfrm>
            <a:off x="11679768" y="6600826"/>
            <a:ext cx="410633" cy="214313"/>
          </a:xfrm>
        </p:spPr>
        <p:txBody>
          <a:bodyPr/>
          <a:lstStyle>
            <a:lvl1pPr>
              <a:defRPr/>
            </a:lvl1pPr>
          </a:lstStyle>
          <a:p>
            <a:fld id="{39DC8181-3992-48C0-B068-4A1012E235B6}" type="slidenum">
              <a:rPr lang="en-US" altLang="en-PK"/>
              <a:pPr/>
              <a:t>‹#›</a:t>
            </a:fld>
            <a:endParaRPr lang="en-US" altLang="en-PK"/>
          </a:p>
        </p:txBody>
      </p:sp>
    </p:spTree>
    <p:extLst>
      <p:ext uri="{BB962C8B-B14F-4D97-AF65-F5344CB8AC3E}">
        <p14:creationId xmlns:p14="http://schemas.microsoft.com/office/powerpoint/2010/main" val="26451959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20-Oct-23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20-Oct-23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20-Oct-23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20-Oct-23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20-Oct-23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20-Oct-23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20-Oct-23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sz="1800" dirty="0">
                <a:effectLst/>
                <a:latin typeface="Times New Roman" panose="02020603050405020304" pitchFamily="18" charset="0"/>
                <a:ea typeface="Times New Roman" panose="02020603050405020304" pitchFamily="18" charset="0"/>
              </a:rPr>
              <a:t>Evolution processes and activities</a:t>
            </a:r>
            <a:endParaRPr lang="en-US" dirty="0"/>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F130-ED74-AA99-953A-FAF9744888C0}"/>
              </a:ext>
            </a:extLst>
          </p:cNvPr>
          <p:cNvSpPr>
            <a:spLocks noGrp="1"/>
          </p:cNvSpPr>
          <p:nvPr>
            <p:ph type="title"/>
          </p:nvPr>
        </p:nvSpPr>
        <p:spPr/>
        <p:txBody>
          <a:bodyPr/>
          <a:lstStyle/>
          <a:p>
            <a:r>
              <a:rPr lang="en-US" dirty="0" err="1"/>
              <a:t>Cont</a:t>
            </a:r>
            <a:r>
              <a:rPr lang="en-US"/>
              <a:t>…</a:t>
            </a:r>
          </a:p>
        </p:txBody>
      </p:sp>
      <p:sp>
        <p:nvSpPr>
          <p:cNvPr id="3" name="Content Placeholder 2">
            <a:extLst>
              <a:ext uri="{FF2B5EF4-FFF2-40B4-BE49-F238E27FC236}">
                <a16:creationId xmlns:a16="http://schemas.microsoft.com/office/drawing/2014/main" id="{1C77907F-191B-DFED-0B73-4A7FEEC195A4}"/>
              </a:ext>
            </a:extLst>
          </p:cNvPr>
          <p:cNvSpPr>
            <a:spLocks noGrp="1"/>
          </p:cNvSpPr>
          <p:nvPr>
            <p:ph idx="1"/>
          </p:nvPr>
        </p:nvSpPr>
        <p:spPr/>
        <p:txBody>
          <a:bodyPr/>
          <a:lstStyle/>
          <a:p>
            <a:pPr marL="457200" indent="-457200" algn="just">
              <a:buFont typeface="+mj-lt"/>
              <a:buAutoNum type="arabicPeriod" startAt="4"/>
            </a:pPr>
            <a:r>
              <a:rPr lang="en-US" b="1" dirty="0">
                <a:latin typeface="Söhne"/>
              </a:rPr>
              <a:t>Recursive Case: </a:t>
            </a:r>
            <a:r>
              <a:rPr lang="en-US" dirty="0"/>
              <a:t>To navigate the maze, you examine your immediate surroundings. You identify possible paths or corridors to explore further. Each time you enter a new corridor, you find yourself in a situation similar to your starting point—inside a maze.</a:t>
            </a:r>
          </a:p>
          <a:p>
            <a:pPr marL="457200" indent="-457200" algn="just">
              <a:buFont typeface="+mj-lt"/>
              <a:buAutoNum type="arabicPeriod" startAt="4"/>
            </a:pPr>
            <a:r>
              <a:rPr lang="en-US" b="1" dirty="0">
                <a:latin typeface="Söhne"/>
              </a:rPr>
              <a:t>Recursion: </a:t>
            </a:r>
            <a:r>
              <a:rPr lang="en-US" dirty="0"/>
              <a:t>Instead of solving the entire maze in one go, you use a recursive approach. You treat each corridor as a smaller sub-maze. You explore one corridor, and if you encounter a dead-end or the exit, you've solved that sub-maze. If you encounter another intersection, you apply the same process, treating it as a new, smaller maze to solve.</a:t>
            </a:r>
          </a:p>
        </p:txBody>
      </p:sp>
    </p:spTree>
    <p:extLst>
      <p:ext uri="{BB962C8B-B14F-4D97-AF65-F5344CB8AC3E}">
        <p14:creationId xmlns:p14="http://schemas.microsoft.com/office/powerpoint/2010/main" val="260687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E740-5B55-1AC7-388D-B4B9F8A04EAF}"/>
              </a:ext>
            </a:extLst>
          </p:cNvPr>
          <p:cNvSpPr>
            <a:spLocks noGrp="1"/>
          </p:cNvSpPr>
          <p:nvPr>
            <p:ph type="title"/>
          </p:nvPr>
        </p:nvSpPr>
        <p:spPr/>
        <p:txBody>
          <a:bodyPr/>
          <a:lstStyle/>
          <a:p>
            <a:r>
              <a:rPr lang="en-US" dirty="0"/>
              <a:t>Other Examples</a:t>
            </a:r>
          </a:p>
        </p:txBody>
      </p:sp>
      <p:sp>
        <p:nvSpPr>
          <p:cNvPr id="3" name="Content Placeholder 2">
            <a:extLst>
              <a:ext uri="{FF2B5EF4-FFF2-40B4-BE49-F238E27FC236}">
                <a16:creationId xmlns:a16="http://schemas.microsoft.com/office/drawing/2014/main" id="{A82DF234-47AF-854D-5B87-B32D593652AA}"/>
              </a:ext>
            </a:extLst>
          </p:cNvPr>
          <p:cNvSpPr>
            <a:spLocks noGrp="1"/>
          </p:cNvSpPr>
          <p:nvPr>
            <p:ph idx="1"/>
          </p:nvPr>
        </p:nvSpPr>
        <p:spPr/>
        <p:txBody>
          <a:bodyPr/>
          <a:lstStyle/>
          <a:p>
            <a:pPr marL="457200" indent="-457200">
              <a:buFont typeface="+mj-lt"/>
              <a:buAutoNum type="arabicPeriod"/>
            </a:pPr>
            <a:r>
              <a:rPr lang="en-US" dirty="0">
                <a:latin typeface="Söhne"/>
              </a:rPr>
              <a:t>Tracing a Family Tree</a:t>
            </a:r>
          </a:p>
          <a:p>
            <a:pPr marL="457200" indent="-457200">
              <a:buFont typeface="+mj-lt"/>
              <a:buAutoNum type="arabicPeriod"/>
            </a:pPr>
            <a:r>
              <a:rPr lang="en-US" dirty="0">
                <a:latin typeface="Söhne"/>
              </a:rPr>
              <a:t>Exploring a Book's Table of Contents</a:t>
            </a:r>
          </a:p>
          <a:p>
            <a:pPr marL="457200" indent="-457200">
              <a:buFont typeface="+mj-lt"/>
              <a:buAutoNum type="arabicPeriod"/>
            </a:pPr>
            <a:r>
              <a:rPr lang="en-US" dirty="0">
                <a:latin typeface="Söhne"/>
              </a:rPr>
              <a:t>Solving a Jigsaw Puzzle</a:t>
            </a:r>
          </a:p>
          <a:p>
            <a:pPr marL="457200" indent="-457200">
              <a:buFont typeface="+mj-lt"/>
              <a:buAutoNum type="arabicPeriod"/>
            </a:pPr>
            <a:r>
              <a:rPr lang="en-US" dirty="0">
                <a:latin typeface="Söhne"/>
              </a:rPr>
              <a:t>News Feed Algorithm (Iterative Process Flow)</a:t>
            </a:r>
          </a:p>
          <a:p>
            <a:pPr marL="457200" indent="-457200">
              <a:buFont typeface="+mj-lt"/>
              <a:buAutoNum type="arabicPeriod"/>
            </a:pPr>
            <a:r>
              <a:rPr lang="en-US" dirty="0">
                <a:latin typeface="Söhne"/>
              </a:rPr>
              <a:t>Hashtag Search and Trending Topics (Parallel Process Flow)</a:t>
            </a:r>
          </a:p>
          <a:p>
            <a:pPr marL="457200" indent="-457200">
              <a:buFont typeface="+mj-lt"/>
              <a:buAutoNum type="arabicPeriod"/>
            </a:pPr>
            <a:r>
              <a:rPr lang="en-US" dirty="0">
                <a:latin typeface="Söhne"/>
              </a:rPr>
              <a:t>User Profile and Privacy Settings (Defensive Programming)</a:t>
            </a:r>
          </a:p>
        </p:txBody>
      </p:sp>
    </p:spTree>
    <p:extLst>
      <p:ext uri="{BB962C8B-B14F-4D97-AF65-F5344CB8AC3E}">
        <p14:creationId xmlns:p14="http://schemas.microsoft.com/office/powerpoint/2010/main" val="272571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4D4F-D1F2-45E3-96A7-AA7B3FCE772E}"/>
              </a:ext>
            </a:extLst>
          </p:cNvPr>
          <p:cNvSpPr>
            <a:spLocks noGrp="1"/>
          </p:cNvSpPr>
          <p:nvPr>
            <p:ph type="title"/>
          </p:nvPr>
        </p:nvSpPr>
        <p:spPr/>
        <p:txBody>
          <a:bodyPr/>
          <a:lstStyle/>
          <a:p>
            <a:r>
              <a:rPr lang="en-US" b="1" i="0" dirty="0">
                <a:solidFill>
                  <a:srgbClr val="333333"/>
                </a:solidFill>
                <a:effectLst/>
                <a:latin typeface="Lato"/>
              </a:rPr>
              <a:t>Summary</a:t>
            </a:r>
            <a:endParaRPr lang="en-PK" dirty="0"/>
          </a:p>
        </p:txBody>
      </p:sp>
      <p:sp>
        <p:nvSpPr>
          <p:cNvPr id="3" name="Content Placeholder 2">
            <a:extLst>
              <a:ext uri="{FF2B5EF4-FFF2-40B4-BE49-F238E27FC236}">
                <a16:creationId xmlns:a16="http://schemas.microsoft.com/office/drawing/2014/main" id="{38BB7CA4-0514-482F-BCBC-31ACC25B99E7}"/>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b="0" i="0" dirty="0">
                <a:solidFill>
                  <a:srgbClr val="333333"/>
                </a:solidFill>
                <a:effectLst/>
                <a:latin typeface="Helvetica Neue"/>
              </a:rPr>
              <a:t>We saw these ideas:</a:t>
            </a:r>
          </a:p>
          <a:p>
            <a:pPr lvl="1" algn="just">
              <a:buFont typeface="Arial" panose="020B0604020202020204" pitchFamily="34" charset="0"/>
              <a:buChar char="•"/>
            </a:pPr>
            <a:r>
              <a:rPr lang="en-US" b="0" i="0" dirty="0">
                <a:solidFill>
                  <a:srgbClr val="333333"/>
                </a:solidFill>
                <a:effectLst/>
                <a:latin typeface="Helvetica Neue"/>
              </a:rPr>
              <a:t>recursive problems and recursive data</a:t>
            </a:r>
          </a:p>
          <a:p>
            <a:pPr lvl="1" algn="just">
              <a:buFont typeface="Arial" panose="020B0604020202020204" pitchFamily="34" charset="0"/>
              <a:buChar char="•"/>
            </a:pPr>
            <a:r>
              <a:rPr lang="en-US" b="0" i="0" dirty="0">
                <a:solidFill>
                  <a:srgbClr val="333333"/>
                </a:solidFill>
                <a:effectLst/>
                <a:latin typeface="Helvetica Neue"/>
              </a:rPr>
              <a:t>comparing alternative decompositions of a recursive problem</a:t>
            </a:r>
          </a:p>
          <a:p>
            <a:pPr lvl="1" algn="just">
              <a:buFont typeface="Arial" panose="020B0604020202020204" pitchFamily="34" charset="0"/>
              <a:buChar char="•"/>
            </a:pPr>
            <a:r>
              <a:rPr lang="en-US" b="0" i="0" dirty="0">
                <a:solidFill>
                  <a:srgbClr val="333333"/>
                </a:solidFill>
                <a:effectLst/>
                <a:latin typeface="Helvetica Neue"/>
              </a:rPr>
              <a:t>using helper methods to strengthen a recursive step</a:t>
            </a:r>
          </a:p>
          <a:p>
            <a:pPr lvl="1" algn="just">
              <a:buFont typeface="Arial" panose="020B0604020202020204" pitchFamily="34" charset="0"/>
              <a:buChar char="•"/>
            </a:pPr>
            <a:r>
              <a:rPr lang="en-US" b="0" i="0" dirty="0">
                <a:solidFill>
                  <a:srgbClr val="333333"/>
                </a:solidFill>
                <a:effectLst/>
                <a:latin typeface="Helvetica Neue"/>
              </a:rPr>
              <a:t>recursion vs. iteration</a:t>
            </a:r>
          </a:p>
          <a:p>
            <a:pPr algn="just">
              <a:buFont typeface="Wingdings" panose="05000000000000000000" pitchFamily="2" charset="2"/>
              <a:buChar char="Ø"/>
            </a:pPr>
            <a:r>
              <a:rPr lang="en-US" b="0" i="0" dirty="0">
                <a:solidFill>
                  <a:srgbClr val="333333"/>
                </a:solidFill>
                <a:effectLst/>
                <a:latin typeface="Helvetica Neue"/>
              </a:rPr>
              <a:t>The topics of today’s reading connect to our three key properties of good software as follows:</a:t>
            </a:r>
          </a:p>
          <a:p>
            <a:pPr lvl="1" algn="just">
              <a:buFont typeface="Arial" panose="020B0604020202020204" pitchFamily="34" charset="0"/>
              <a:buChar char="•"/>
            </a:pPr>
            <a:r>
              <a:rPr lang="en-US" b="1" i="0" dirty="0">
                <a:solidFill>
                  <a:srgbClr val="333333"/>
                </a:solidFill>
                <a:effectLst/>
                <a:latin typeface="Helvetica Neue"/>
              </a:rPr>
              <a:t>Safe from bugs.</a:t>
            </a:r>
            <a:r>
              <a:rPr lang="en-US" b="0" i="0" dirty="0">
                <a:solidFill>
                  <a:srgbClr val="333333"/>
                </a:solidFill>
                <a:effectLst/>
                <a:latin typeface="Helvetica Neue"/>
              </a:rPr>
              <a:t> Recursive code is simpler and often uses immutable variables and immutable objects.</a:t>
            </a:r>
          </a:p>
          <a:p>
            <a:pPr lvl="1" algn="just">
              <a:buFont typeface="Arial" panose="020B0604020202020204" pitchFamily="34" charset="0"/>
              <a:buChar char="•"/>
            </a:pPr>
            <a:r>
              <a:rPr lang="en-US" b="1" i="0" dirty="0">
                <a:solidFill>
                  <a:srgbClr val="333333"/>
                </a:solidFill>
                <a:effectLst/>
                <a:latin typeface="Helvetica Neue"/>
              </a:rPr>
              <a:t>Easy to understand.</a:t>
            </a:r>
            <a:r>
              <a:rPr lang="en-US" b="0" i="0" dirty="0">
                <a:solidFill>
                  <a:srgbClr val="333333"/>
                </a:solidFill>
                <a:effectLst/>
                <a:latin typeface="Helvetica Neue"/>
              </a:rPr>
              <a:t> Recursive implementations for naturally recursive problems and recursive data are often shorter and easier to understand than iterative solutions.</a:t>
            </a:r>
          </a:p>
          <a:p>
            <a:pPr lvl="1" algn="just">
              <a:buFont typeface="Arial" panose="020B0604020202020204" pitchFamily="34" charset="0"/>
              <a:buChar char="•"/>
            </a:pPr>
            <a:r>
              <a:rPr lang="en-US" b="1" i="0" dirty="0">
                <a:solidFill>
                  <a:srgbClr val="333333"/>
                </a:solidFill>
                <a:effectLst/>
                <a:latin typeface="Helvetica Neue"/>
              </a:rPr>
              <a:t>Ready for change.</a:t>
            </a:r>
            <a:r>
              <a:rPr lang="en-US" b="0" i="0" dirty="0">
                <a:solidFill>
                  <a:srgbClr val="333333"/>
                </a:solidFill>
                <a:effectLst/>
                <a:latin typeface="Helvetica Neue"/>
              </a:rPr>
              <a:t> Recursive code is also naturally reentrant, which makes it safer from bugs and ready to use in more situations.</a:t>
            </a:r>
          </a:p>
          <a:p>
            <a:pPr algn="just"/>
            <a:endParaRPr lang="en-PK" dirty="0"/>
          </a:p>
        </p:txBody>
      </p:sp>
    </p:spTree>
    <p:extLst>
      <p:ext uri="{BB962C8B-B14F-4D97-AF65-F5344CB8AC3E}">
        <p14:creationId xmlns:p14="http://schemas.microsoft.com/office/powerpoint/2010/main" val="311155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5" name="Rectangle 84">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7" name="Straight Connector 8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D38589C0-4606-4156-BEC9-696F08B0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50402" name="Rectangle 2">
            <a:extLst>
              <a:ext uri="{FF2B5EF4-FFF2-40B4-BE49-F238E27FC236}">
                <a16:creationId xmlns:a16="http://schemas.microsoft.com/office/drawing/2014/main" id="{7980778A-3B19-4078-B49F-2A80BC7DA0BA}"/>
              </a:ext>
            </a:extLst>
          </p:cNvPr>
          <p:cNvSpPr>
            <a:spLocks noGrp="1" noChangeArrowheads="1"/>
          </p:cNvSpPr>
          <p:nvPr>
            <p:ph type="title"/>
          </p:nvPr>
        </p:nvSpPr>
        <p:spPr>
          <a:xfrm>
            <a:off x="643466" y="640080"/>
            <a:ext cx="3588859" cy="2912740"/>
          </a:xfrm>
        </p:spPr>
        <p:txBody>
          <a:bodyPr vert="horz" lIns="91440" tIns="45720" rIns="91440" bIns="45720" rtlCol="0" anchor="b">
            <a:normAutofit/>
          </a:bodyPr>
          <a:lstStyle/>
          <a:p>
            <a:r>
              <a:rPr lang="en-US" altLang="en-PK" sz="5400" dirty="0">
                <a:solidFill>
                  <a:srgbClr val="FFFFFF"/>
                </a:solidFill>
              </a:rPr>
              <a:t>Introduction</a:t>
            </a:r>
          </a:p>
        </p:txBody>
      </p:sp>
      <p:sp>
        <p:nvSpPr>
          <p:cNvPr id="5" name="Slide Number Placeholder 4">
            <a:extLst>
              <a:ext uri="{FF2B5EF4-FFF2-40B4-BE49-F238E27FC236}">
                <a16:creationId xmlns:a16="http://schemas.microsoft.com/office/drawing/2014/main" id="{F9B00ABB-B3F9-4432-AF1D-0D9BD70D385A}"/>
              </a:ext>
            </a:extLst>
          </p:cNvPr>
          <p:cNvSpPr>
            <a:spLocks noGrp="1"/>
          </p:cNvSpPr>
          <p:nvPr>
            <p:ph type="sldNum" sz="quarter" idx="10"/>
          </p:nvPr>
        </p:nvSpPr>
        <p:spPr>
          <a:xfrm>
            <a:off x="643466" y="6459785"/>
            <a:ext cx="744681" cy="365125"/>
          </a:xfrm>
        </p:spPr>
        <p:txBody>
          <a:bodyPr vert="horz" lIns="91440" tIns="45720" rIns="91440" bIns="45720" rtlCol="0" anchor="ctr">
            <a:normAutofit/>
          </a:bodyPr>
          <a:lstStyle/>
          <a:p>
            <a:pPr algn="l" defTabSz="914400">
              <a:spcAft>
                <a:spcPts val="600"/>
              </a:spcAft>
            </a:pPr>
            <a:fld id="{A0CE81A6-716F-47B2-ADBD-8D9389411C0E}" type="slidenum">
              <a:rPr lang="en-US" altLang="en-PK" smtClean="0"/>
              <a:pPr algn="l" defTabSz="914400">
                <a:spcAft>
                  <a:spcPts val="600"/>
                </a:spcAft>
              </a:pPr>
              <a:t>2</a:t>
            </a:fld>
            <a:endParaRPr lang="en-US" altLang="en-PK"/>
          </a:p>
        </p:txBody>
      </p:sp>
      <p:sp>
        <p:nvSpPr>
          <p:cNvPr id="91" name="Rectangle 90">
            <a:extLst>
              <a:ext uri="{FF2B5EF4-FFF2-40B4-BE49-F238E27FC236}">
                <a16:creationId xmlns:a16="http://schemas.microsoft.com/office/drawing/2014/main" id="{278668EE-3D16-4B1B-8CFE-482C22669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50407" name="Rectangle 7">
            <a:extLst>
              <a:ext uri="{FF2B5EF4-FFF2-40B4-BE49-F238E27FC236}">
                <a16:creationId xmlns:a16="http://schemas.microsoft.com/office/drawing/2014/main" id="{0FBC34EF-7E8F-4C38-AF8F-2E6D40090AC7}"/>
              </a:ext>
            </a:extLst>
          </p:cNvPr>
          <p:cNvSpPr>
            <a:spLocks noChangeArrowheads="1"/>
          </p:cNvSpPr>
          <p:nvPr/>
        </p:nvSpPr>
        <p:spPr bwMode="auto">
          <a:xfrm>
            <a:off x="3400425" y="1166813"/>
            <a:ext cx="9144000" cy="369332"/>
          </a:xfrm>
          <a:prstGeom prst="rect">
            <a:avLst/>
          </a:prstGeom>
          <a:noFill/>
          <a:ln>
            <a:noFill/>
          </a:ln>
          <a:effectLst/>
          <a:extLst>
            <a:ext uri="{909E8E84-426E-40DD-AFC4-6F175D3DCCD1}">
              <a14:hiddenFill xmlns:a14="http://schemas.microsoft.com/office/drawing/2010/main">
                <a:gradFill rotWithShape="0">
                  <a:gsLst>
                    <a:gs pos="0">
                      <a:srgbClr val="CC0000">
                        <a:gamma/>
                        <a:shade val="46275"/>
                        <a:invGamma/>
                      </a:srgbClr>
                    </a:gs>
                    <a:gs pos="100000">
                      <a:srgbClr val="CC0000"/>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PK"/>
          </a:p>
        </p:txBody>
      </p:sp>
      <p:sp>
        <p:nvSpPr>
          <p:cNvPr id="12" name="TextBox 11">
            <a:extLst>
              <a:ext uri="{FF2B5EF4-FFF2-40B4-BE49-F238E27FC236}">
                <a16:creationId xmlns:a16="http://schemas.microsoft.com/office/drawing/2014/main" id="{3DE61D6D-86EF-47BC-B6A2-5AC1026B3A30}"/>
              </a:ext>
            </a:extLst>
          </p:cNvPr>
          <p:cNvSpPr txBox="1"/>
          <p:nvPr/>
        </p:nvSpPr>
        <p:spPr>
          <a:xfrm>
            <a:off x="4721777" y="1841875"/>
            <a:ext cx="6564337" cy="2585323"/>
          </a:xfrm>
          <a:prstGeom prst="rect">
            <a:avLst/>
          </a:prstGeom>
          <a:noFill/>
        </p:spPr>
        <p:txBody>
          <a:bodyPr wrap="square">
            <a:spAutoFit/>
          </a:bodyPr>
          <a:lstStyle/>
          <a:p>
            <a:pPr algn="just" eaLnBrk="1" hangingPunct="1">
              <a:lnSpc>
                <a:spcPct val="90000"/>
              </a:lnSpc>
            </a:pPr>
            <a:r>
              <a:rPr lang="en-US" sz="2000" b="0" i="0" dirty="0">
                <a:solidFill>
                  <a:srgbClr val="333333"/>
                </a:solidFill>
                <a:effectLst/>
                <a:latin typeface="Helvetica Neue"/>
              </a:rPr>
              <a:t>In today’s class, we’re going to talk about how to implement a method, once you already have a specification. We’ll focus on one particular technique, </a:t>
            </a:r>
            <a:r>
              <a:rPr lang="en-US" sz="2000" b="0" i="1" dirty="0">
                <a:solidFill>
                  <a:srgbClr val="333333"/>
                </a:solidFill>
                <a:effectLst/>
                <a:latin typeface="Helvetica Neue"/>
              </a:rPr>
              <a:t>recursion</a:t>
            </a:r>
            <a:r>
              <a:rPr lang="en-US" sz="2000" b="0" i="0" dirty="0">
                <a:solidFill>
                  <a:srgbClr val="333333"/>
                </a:solidFill>
                <a:effectLst/>
                <a:latin typeface="Helvetica Neue"/>
              </a:rPr>
              <a:t>. Recursion is not appropriate for every problem, but it’s an important tool in your software development toolbox, and one that many people scratch their heads over. We want you to be comfortable and competent with recursion, because you will encounter it over and over. </a:t>
            </a:r>
            <a:endParaRPr lang="en-US" altLang="en-PK" sz="2000"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79918DF-1491-427A-8DB8-EBE80B692B62}"/>
              </a:ext>
            </a:extLst>
          </p:cNvPr>
          <p:cNvSpPr>
            <a:spLocks noGrp="1" noChangeArrowheads="1"/>
          </p:cNvSpPr>
          <p:nvPr>
            <p:ph type="title"/>
          </p:nvPr>
        </p:nvSpPr>
        <p:spPr/>
        <p:txBody>
          <a:bodyPr/>
          <a:lstStyle/>
          <a:p>
            <a:pPr eaLnBrk="1" hangingPunct="1"/>
            <a:r>
              <a:rPr lang="en-GB" altLang="en-PK" dirty="0">
                <a:latin typeface="Arial" panose="020B0604020202020204" pitchFamily="34" charset="0"/>
                <a:ea typeface="ＭＳ Ｐゴシック" panose="020B0600070205080204" pitchFamily="34" charset="-128"/>
                <a:cs typeface="Arial" panose="020B0604020202020204" pitchFamily="34" charset="0"/>
              </a:rPr>
              <a:t>Recursion</a:t>
            </a:r>
          </a:p>
        </p:txBody>
      </p:sp>
      <p:sp>
        <p:nvSpPr>
          <p:cNvPr id="4099" name="Rectangle 3">
            <a:extLst>
              <a:ext uri="{FF2B5EF4-FFF2-40B4-BE49-F238E27FC236}">
                <a16:creationId xmlns:a16="http://schemas.microsoft.com/office/drawing/2014/main" id="{753F7547-3F0B-4A44-8665-3B703337C7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buFont typeface="Wingdings" panose="05000000000000000000" pitchFamily="2" charset="2"/>
              <a:buChar char="Ø"/>
            </a:pPr>
            <a:r>
              <a:rPr lang="en-US" dirty="0">
                <a:solidFill>
                  <a:srgbClr val="333333"/>
                </a:solidFill>
                <a:latin typeface="Helvetica Neue"/>
              </a:rPr>
              <a:t>R</a:t>
            </a:r>
            <a:r>
              <a:rPr lang="en-US" b="0" i="0" dirty="0">
                <a:solidFill>
                  <a:srgbClr val="333333"/>
                </a:solidFill>
                <a:effectLst/>
                <a:latin typeface="Helvetica Neue"/>
              </a:rPr>
              <a:t>ecursion is not completely new to you, and you have seen and written recursive functions like factorial and </a:t>
            </a:r>
            <a:r>
              <a:rPr lang="en-US" b="0" i="0" dirty="0" err="1">
                <a:solidFill>
                  <a:srgbClr val="333333"/>
                </a:solidFill>
                <a:effectLst/>
                <a:latin typeface="Helvetica Neue"/>
              </a:rPr>
              <a:t>fibonacci</a:t>
            </a:r>
            <a:r>
              <a:rPr lang="en-US" b="0" i="0" dirty="0">
                <a:solidFill>
                  <a:srgbClr val="333333"/>
                </a:solidFill>
                <a:effectLst/>
                <a:latin typeface="Helvetica Neue"/>
              </a:rPr>
              <a:t> before. Today’s class will delve more deeply into recursion than you may have gone before. </a:t>
            </a:r>
          </a:p>
          <a:p>
            <a:pPr algn="just">
              <a:buFont typeface="Wingdings" panose="05000000000000000000" pitchFamily="2" charset="2"/>
              <a:buChar char="Ø"/>
            </a:pPr>
            <a:r>
              <a:rPr lang="en-US" b="0" i="0" dirty="0">
                <a:solidFill>
                  <a:srgbClr val="333333"/>
                </a:solidFill>
                <a:effectLst/>
                <a:latin typeface="Helvetica Neue"/>
              </a:rPr>
              <a:t>A recursive function is defined in terms of </a:t>
            </a:r>
            <a:r>
              <a:rPr lang="en-US" b="0" i="1" dirty="0">
                <a:solidFill>
                  <a:srgbClr val="333333"/>
                </a:solidFill>
                <a:effectLst/>
                <a:latin typeface="Helvetica Neue"/>
              </a:rPr>
              <a:t>base cases</a:t>
            </a:r>
            <a:r>
              <a:rPr lang="en-US" b="0" i="0" dirty="0">
                <a:solidFill>
                  <a:srgbClr val="333333"/>
                </a:solidFill>
                <a:effectLst/>
                <a:latin typeface="Helvetica Neue"/>
              </a:rPr>
              <a:t> and </a:t>
            </a:r>
            <a:r>
              <a:rPr lang="en-US" b="0" i="1" dirty="0">
                <a:solidFill>
                  <a:srgbClr val="333333"/>
                </a:solidFill>
                <a:effectLst/>
                <a:latin typeface="Helvetica Neue"/>
              </a:rPr>
              <a:t>recursive steps</a:t>
            </a:r>
            <a:r>
              <a:rPr lang="en-US" b="0" i="0" dirty="0">
                <a:solidFill>
                  <a:srgbClr val="333333"/>
                </a:solidFill>
                <a:effectLst/>
                <a:latin typeface="Helvetica Neue"/>
              </a:rPr>
              <a:t>.</a:t>
            </a:r>
          </a:p>
          <a:p>
            <a:pPr lvl="1" algn="just">
              <a:buFont typeface="Arial" panose="020B0604020202020204" pitchFamily="34" charset="0"/>
              <a:buChar char="•"/>
            </a:pPr>
            <a:r>
              <a:rPr lang="en-US" b="0" i="0" dirty="0">
                <a:solidFill>
                  <a:srgbClr val="333333"/>
                </a:solidFill>
                <a:effectLst/>
                <a:latin typeface="Helvetica Neue"/>
              </a:rPr>
              <a:t>In a base case, we compute the result immediately given the inputs to the function call.</a:t>
            </a:r>
          </a:p>
          <a:p>
            <a:pPr lvl="1" algn="just">
              <a:buFont typeface="Arial" panose="020B0604020202020204" pitchFamily="34" charset="0"/>
              <a:buChar char="•"/>
            </a:pPr>
            <a:r>
              <a:rPr lang="en-US" b="0" i="0" dirty="0">
                <a:solidFill>
                  <a:srgbClr val="333333"/>
                </a:solidFill>
                <a:effectLst/>
                <a:latin typeface="Helvetica Neue"/>
              </a:rPr>
              <a:t>In a recursive step, we compute the result with the help of one or more </a:t>
            </a:r>
            <a:r>
              <a:rPr lang="en-US" b="0" i="1" dirty="0">
                <a:solidFill>
                  <a:srgbClr val="333333"/>
                </a:solidFill>
                <a:effectLst/>
                <a:latin typeface="Helvetica Neue"/>
              </a:rPr>
              <a:t>recursive calls</a:t>
            </a:r>
            <a:r>
              <a:rPr lang="en-US" b="0" i="0" dirty="0">
                <a:solidFill>
                  <a:srgbClr val="333333"/>
                </a:solidFill>
                <a:effectLst/>
                <a:latin typeface="Helvetica Neue"/>
              </a:rPr>
              <a:t> to this same function, but with the inputs somehow reduced in size or complexity, closer to a base case.</a:t>
            </a:r>
          </a:p>
        </p:txBody>
      </p:sp>
      <p:sp>
        <p:nvSpPr>
          <p:cNvPr id="4100" name="Slide Number Placeholder 5">
            <a:extLst>
              <a:ext uri="{FF2B5EF4-FFF2-40B4-BE49-F238E27FC236}">
                <a16:creationId xmlns:a16="http://schemas.microsoft.com/office/drawing/2014/main" id="{980BCB06-67B8-4D39-A6D5-AA2E3CFE3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CFC0C4A-3D43-44E7-A919-047779C231AE}" type="slidenum">
              <a:rPr lang="en-US" altLang="en-PK">
                <a:solidFill>
                  <a:srgbClr val="898989"/>
                </a:solidFill>
              </a:rPr>
              <a:pPr eaLnBrk="1" hangingPunct="1"/>
              <a:t>3</a:t>
            </a:fld>
            <a:endParaRPr lang="en-US" altLang="en-PK">
              <a:solidFill>
                <a:srgbClr val="898989"/>
              </a:solidFill>
            </a:endParaRPr>
          </a:p>
        </p:txBody>
      </p:sp>
      <p:sp>
        <p:nvSpPr>
          <p:cNvPr id="4101" name="Footer Placeholder 6">
            <a:extLst>
              <a:ext uri="{FF2B5EF4-FFF2-40B4-BE49-F238E27FC236}">
                <a16:creationId xmlns:a16="http://schemas.microsoft.com/office/drawing/2014/main" id="{5175ECFB-D05E-4377-8AB6-656C73D2A2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7" name="Picture 6">
            <a:extLst>
              <a:ext uri="{FF2B5EF4-FFF2-40B4-BE49-F238E27FC236}">
                <a16:creationId xmlns:a16="http://schemas.microsoft.com/office/drawing/2014/main" id="{300CE398-EE3E-4CE4-86F2-20AA9E414153}"/>
              </a:ext>
            </a:extLst>
          </p:cNvPr>
          <p:cNvPicPr>
            <a:picLocks noChangeAspect="1"/>
          </p:cNvPicPr>
          <p:nvPr/>
        </p:nvPicPr>
        <p:blipFill>
          <a:blip r:embed="rId3"/>
          <a:stretch>
            <a:fillRect/>
          </a:stretch>
        </p:blipFill>
        <p:spPr>
          <a:xfrm>
            <a:off x="16412" y="4258594"/>
            <a:ext cx="12192000" cy="23972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CD53-8EEE-4DFD-856F-CA48828F36F1}"/>
              </a:ext>
            </a:extLst>
          </p:cNvPr>
          <p:cNvSpPr>
            <a:spLocks noGrp="1"/>
          </p:cNvSpPr>
          <p:nvPr>
            <p:ph type="title"/>
          </p:nvPr>
        </p:nvSpPr>
        <p:spPr/>
        <p:txBody>
          <a:bodyPr/>
          <a:lstStyle/>
          <a:p>
            <a:r>
              <a:rPr lang="pt-BR" dirty="0">
                <a:solidFill>
                  <a:srgbClr val="333333"/>
                </a:solidFill>
                <a:latin typeface="Lato"/>
              </a:rPr>
              <a:t>Cont...</a:t>
            </a:r>
            <a:endParaRPr lang="pt-BR" i="0" dirty="0">
              <a:solidFill>
                <a:srgbClr val="333333"/>
              </a:solidFill>
              <a:effectLst/>
              <a:latin typeface="Lato"/>
            </a:endParaRPr>
          </a:p>
        </p:txBody>
      </p:sp>
      <p:sp>
        <p:nvSpPr>
          <p:cNvPr id="3" name="Content Placeholder 2">
            <a:extLst>
              <a:ext uri="{FF2B5EF4-FFF2-40B4-BE49-F238E27FC236}">
                <a16:creationId xmlns:a16="http://schemas.microsoft.com/office/drawing/2014/main" id="{3E1E2431-37DA-4BF7-957B-C6885AFBC7DC}"/>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333333"/>
                </a:solidFill>
                <a:effectLst/>
                <a:latin typeface="Helvetica Neue"/>
              </a:rPr>
              <a:t>Recursion consists of two parts: the base case and the recursive case. The base case defines when the recursion should stop, and the recursive case defines how the problem is broken down and the function is called again with a smaller or modified input.</a:t>
            </a:r>
          </a:p>
          <a:p>
            <a:pPr algn="just">
              <a:buFont typeface="Wingdings" panose="05000000000000000000" pitchFamily="2" charset="2"/>
              <a:buChar char="Ø"/>
            </a:pPr>
            <a:r>
              <a:rPr lang="en-US" b="0" i="0" dirty="0">
                <a:solidFill>
                  <a:srgbClr val="333333"/>
                </a:solidFill>
                <a:effectLst/>
                <a:latin typeface="Helvetica Neue"/>
              </a:rPr>
              <a:t>Recursion is commonly used in algorithms for tasks like traversing trees and graphs, solving mathematical problems, and more.</a:t>
            </a:r>
            <a:endParaRPr lang="en-PK" dirty="0"/>
          </a:p>
        </p:txBody>
      </p:sp>
    </p:spTree>
    <p:extLst>
      <p:ext uri="{BB962C8B-B14F-4D97-AF65-F5344CB8AC3E}">
        <p14:creationId xmlns:p14="http://schemas.microsoft.com/office/powerpoint/2010/main" val="234642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60F8F8E-0D19-40CC-AAE7-5A6FCD55C859}"/>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Cont.</a:t>
            </a:r>
            <a:endParaRPr lang="en-PK" sz="3600" dirty="0">
              <a:solidFill>
                <a:srgbClr val="FFFFFF"/>
              </a:solidFill>
            </a:endParaRPr>
          </a:p>
        </p:txBody>
      </p:sp>
      <p:sp>
        <p:nvSpPr>
          <p:cNvPr id="3" name="Content Placeholder 2">
            <a:extLst>
              <a:ext uri="{FF2B5EF4-FFF2-40B4-BE49-F238E27FC236}">
                <a16:creationId xmlns:a16="http://schemas.microsoft.com/office/drawing/2014/main" id="{11CB5995-D215-4902-93B0-1FF7CF4AF26F}"/>
              </a:ext>
            </a:extLst>
          </p:cNvPr>
          <p:cNvSpPr>
            <a:spLocks noGrp="1"/>
          </p:cNvSpPr>
          <p:nvPr>
            <p:ph idx="1"/>
          </p:nvPr>
        </p:nvSpPr>
        <p:spPr>
          <a:xfrm>
            <a:off x="492371" y="2653800"/>
            <a:ext cx="3547700" cy="3335519"/>
          </a:xfrm>
        </p:spPr>
        <p:txBody>
          <a:bodyPr>
            <a:normAutofit/>
          </a:bodyPr>
          <a:lstStyle/>
          <a:p>
            <a:pPr algn="just">
              <a:buFont typeface="Wingdings" panose="05000000000000000000" pitchFamily="2" charset="2"/>
              <a:buChar char="Ø"/>
            </a:pPr>
            <a:r>
              <a:rPr lang="en-US" sz="1500" dirty="0">
                <a:solidFill>
                  <a:srgbClr val="FFFFFF"/>
                </a:solidFill>
              </a:rPr>
              <a:t>Let’s run the recursive implementation of factorial in a main method:</a:t>
            </a:r>
          </a:p>
          <a:p>
            <a:pPr lvl="1" algn="just"/>
            <a:r>
              <a:rPr lang="en-US" sz="1500" dirty="0">
                <a:solidFill>
                  <a:srgbClr val="FFFFFF"/>
                </a:solidFill>
              </a:rPr>
              <a:t>public static void main(String[] </a:t>
            </a:r>
            <a:r>
              <a:rPr lang="en-US" sz="1500" dirty="0" err="1">
                <a:solidFill>
                  <a:srgbClr val="FFFFFF"/>
                </a:solidFill>
              </a:rPr>
              <a:t>args</a:t>
            </a:r>
            <a:r>
              <a:rPr lang="en-US" sz="1500" dirty="0">
                <a:solidFill>
                  <a:srgbClr val="FFFFFF"/>
                </a:solidFill>
              </a:rPr>
              <a:t>) {</a:t>
            </a:r>
          </a:p>
          <a:p>
            <a:pPr lvl="1" algn="just"/>
            <a:r>
              <a:rPr lang="en-US" sz="1500" dirty="0">
                <a:solidFill>
                  <a:srgbClr val="FFFFFF"/>
                </a:solidFill>
              </a:rPr>
              <a:t>    long x = factorial(3);</a:t>
            </a:r>
          </a:p>
          <a:p>
            <a:pPr lvl="1" algn="just"/>
            <a:r>
              <a:rPr lang="en-US" sz="1500" dirty="0">
                <a:solidFill>
                  <a:srgbClr val="FFFFFF"/>
                </a:solidFill>
              </a:rPr>
              <a:t>}</a:t>
            </a:r>
          </a:p>
          <a:p>
            <a:pPr lvl="1" algn="just"/>
            <a:r>
              <a:rPr lang="en-US" sz="1500" dirty="0">
                <a:solidFill>
                  <a:srgbClr val="FFFFFF"/>
                </a:solidFill>
              </a:rPr>
              <a:t>At each step, with time moving left to right:</a:t>
            </a:r>
            <a:endParaRPr lang="en-PK" sz="1500" dirty="0">
              <a:solidFill>
                <a:srgbClr val="FFFFFF"/>
              </a:solidFill>
            </a:endParaRPr>
          </a:p>
        </p:txBody>
      </p:sp>
      <p:sp>
        <p:nvSpPr>
          <p:cNvPr id="17" name="Rectangle 16">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419AD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id="{A446A90B-5495-4969-8B1E-A57E99E98E2F}"/>
              </a:ext>
            </a:extLst>
          </p:cNvPr>
          <p:cNvPicPr>
            <a:picLocks noChangeAspect="1"/>
          </p:cNvPicPr>
          <p:nvPr/>
        </p:nvPicPr>
        <p:blipFill>
          <a:blip r:embed="rId3"/>
          <a:stretch>
            <a:fillRect/>
          </a:stretch>
        </p:blipFill>
        <p:spPr>
          <a:xfrm>
            <a:off x="4091714" y="1568772"/>
            <a:ext cx="7992417" cy="4016188"/>
          </a:xfrm>
          <a:prstGeom prst="rect">
            <a:avLst/>
          </a:prstGeom>
        </p:spPr>
      </p:pic>
    </p:spTree>
    <p:extLst>
      <p:ext uri="{BB962C8B-B14F-4D97-AF65-F5344CB8AC3E}">
        <p14:creationId xmlns:p14="http://schemas.microsoft.com/office/powerpoint/2010/main" val="339148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CD53-8EEE-4DFD-856F-CA48828F36F1}"/>
              </a:ext>
            </a:extLst>
          </p:cNvPr>
          <p:cNvSpPr>
            <a:spLocks noGrp="1"/>
          </p:cNvSpPr>
          <p:nvPr>
            <p:ph type="title"/>
          </p:nvPr>
        </p:nvSpPr>
        <p:spPr/>
        <p:txBody>
          <a:bodyPr/>
          <a:lstStyle/>
          <a:p>
            <a:r>
              <a:rPr lang="pt-BR" b="1" i="0" dirty="0">
                <a:solidFill>
                  <a:srgbClr val="333333"/>
                </a:solidFill>
                <a:effectLst/>
                <a:latin typeface="Lato"/>
              </a:rPr>
              <a:t>Recursive Problems vs. Recursive Data </a:t>
            </a:r>
            <a:r>
              <a:rPr lang="pt-BR" sz="2800" i="0" dirty="0">
                <a:solidFill>
                  <a:srgbClr val="333333"/>
                </a:solidFill>
                <a:effectLst/>
                <a:latin typeface="Lato"/>
              </a:rPr>
              <a:t>(Fabonacci vs Binary Tree)</a:t>
            </a:r>
            <a:endParaRPr lang="pt-BR" i="0" dirty="0">
              <a:solidFill>
                <a:srgbClr val="333333"/>
              </a:solidFill>
              <a:effectLst/>
              <a:latin typeface="Lato"/>
            </a:endParaRPr>
          </a:p>
        </p:txBody>
      </p:sp>
      <p:sp>
        <p:nvSpPr>
          <p:cNvPr id="3" name="Content Placeholder 2">
            <a:extLst>
              <a:ext uri="{FF2B5EF4-FFF2-40B4-BE49-F238E27FC236}">
                <a16:creationId xmlns:a16="http://schemas.microsoft.com/office/drawing/2014/main" id="{3E1E2431-37DA-4BF7-957B-C6885AFBC7DC}"/>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333333"/>
                </a:solidFill>
                <a:effectLst/>
                <a:latin typeface="Helvetica Neue"/>
              </a:rPr>
              <a:t>Factorial is easy to define in terms of smaller subproblems. Having a </a:t>
            </a:r>
            <a:r>
              <a:rPr lang="en-US" b="0" i="1" dirty="0">
                <a:solidFill>
                  <a:srgbClr val="333333"/>
                </a:solidFill>
                <a:effectLst/>
                <a:latin typeface="Helvetica Neue"/>
              </a:rPr>
              <a:t>recursive problem</a:t>
            </a:r>
            <a:r>
              <a:rPr lang="en-US" b="0" i="0" dirty="0">
                <a:solidFill>
                  <a:srgbClr val="333333"/>
                </a:solidFill>
                <a:effectLst/>
                <a:latin typeface="Helvetica Neue"/>
              </a:rPr>
              <a:t> like this is one cue that you should pull a recursive solution out of your toolbox.</a:t>
            </a:r>
          </a:p>
          <a:p>
            <a:pPr algn="just">
              <a:buFont typeface="Wingdings" panose="05000000000000000000" pitchFamily="2" charset="2"/>
              <a:buChar char="Ø"/>
            </a:pPr>
            <a:r>
              <a:rPr lang="en-US" b="0" i="0" dirty="0">
                <a:solidFill>
                  <a:srgbClr val="333333"/>
                </a:solidFill>
                <a:effectLst/>
                <a:latin typeface="Helvetica Neue"/>
              </a:rPr>
              <a:t>Another cue is when the data you are operating on is inherently recursive in structure. Let’s look at the recursive data found in every laptop computer: its filesystem. A filesystem consists of named </a:t>
            </a:r>
            <a:r>
              <a:rPr lang="en-US" b="0" i="1" dirty="0">
                <a:solidFill>
                  <a:srgbClr val="333333"/>
                </a:solidFill>
                <a:effectLst/>
                <a:latin typeface="Helvetica Neue"/>
              </a:rPr>
              <a:t>files</a:t>
            </a:r>
            <a:r>
              <a:rPr lang="en-US" b="0" i="0" dirty="0">
                <a:solidFill>
                  <a:srgbClr val="333333"/>
                </a:solidFill>
                <a:effectLst/>
                <a:latin typeface="Helvetica Neue"/>
              </a:rPr>
              <a:t>. Some files are </a:t>
            </a:r>
            <a:r>
              <a:rPr lang="en-US" b="0" i="1" dirty="0">
                <a:solidFill>
                  <a:srgbClr val="333333"/>
                </a:solidFill>
                <a:effectLst/>
                <a:latin typeface="Helvetica Neue"/>
              </a:rPr>
              <a:t>folders</a:t>
            </a:r>
            <a:r>
              <a:rPr lang="en-US" b="0" i="0" dirty="0">
                <a:solidFill>
                  <a:srgbClr val="333333"/>
                </a:solidFill>
                <a:effectLst/>
                <a:latin typeface="Helvetica Neue"/>
              </a:rPr>
              <a:t>, which can contain other files. So, a filesystem is recursive: folders contain other folders which contain other folders, until finally at the bottom of the recursion are plain (non-folder) files.</a:t>
            </a:r>
          </a:p>
          <a:p>
            <a:pPr algn="l">
              <a:buFont typeface="Wingdings" panose="05000000000000000000" pitchFamily="2" charset="2"/>
              <a:buChar char="Ø"/>
            </a:pPr>
            <a:r>
              <a:rPr lang="en-US" b="0" i="0" dirty="0">
                <a:solidFill>
                  <a:srgbClr val="333333"/>
                </a:solidFill>
                <a:effectLst/>
                <a:latin typeface="Helvetica Neue"/>
              </a:rPr>
              <a:t>For recursive data, it’s natural to write recursive implementations:</a:t>
            </a:r>
          </a:p>
          <a:p>
            <a:br>
              <a:rPr lang="en-US" dirty="0"/>
            </a:br>
            <a:endParaRPr lang="en-PK" dirty="0"/>
          </a:p>
        </p:txBody>
      </p:sp>
      <p:sp>
        <p:nvSpPr>
          <p:cNvPr id="4" name="Rectangle 1">
            <a:extLst>
              <a:ext uri="{FF2B5EF4-FFF2-40B4-BE49-F238E27FC236}">
                <a16:creationId xmlns:a16="http://schemas.microsoft.com/office/drawing/2014/main" id="{E7D569C1-4FD2-4869-AF4A-DB3744BBEF44}"/>
              </a:ext>
            </a:extLst>
          </p:cNvPr>
          <p:cNvSpPr>
            <a:spLocks noChangeArrowheads="1"/>
          </p:cNvSpPr>
          <p:nvPr/>
        </p:nvSpPr>
        <p:spPr bwMode="auto">
          <a:xfrm>
            <a:off x="1335641" y="4540759"/>
            <a:ext cx="9820039" cy="1172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7F0055"/>
                </a:solidFill>
                <a:effectLst/>
                <a:latin typeface="Menlo"/>
              </a:rPr>
              <a:t>public</a:t>
            </a:r>
            <a:r>
              <a:rPr kumimoji="0" lang="en-PK" altLang="en-PK" b="0" i="0" u="none" strike="noStrike" cap="none" normalizeH="0" baseline="0" dirty="0">
                <a:ln>
                  <a:noFill/>
                </a:ln>
                <a:solidFill>
                  <a:srgbClr val="333333"/>
                </a:solidFill>
                <a:effectLst/>
                <a:latin typeface="Menlo"/>
              </a:rPr>
              <a:t> </a:t>
            </a:r>
            <a:r>
              <a:rPr kumimoji="0" lang="en-PK" altLang="en-PK" b="0" i="0" u="none" strike="noStrike" cap="none" normalizeH="0" baseline="0" dirty="0">
                <a:ln>
                  <a:noFill/>
                </a:ln>
                <a:solidFill>
                  <a:srgbClr val="7F0055"/>
                </a:solidFill>
                <a:effectLst/>
                <a:latin typeface="Menlo"/>
              </a:rPr>
              <a:t>static</a:t>
            </a:r>
            <a:r>
              <a:rPr kumimoji="0" lang="en-PK" altLang="en-PK" b="0" i="0" u="none" strike="noStrike" cap="none" normalizeH="0" baseline="0" dirty="0">
                <a:ln>
                  <a:noFill/>
                </a:ln>
                <a:solidFill>
                  <a:srgbClr val="333333"/>
                </a:solidFill>
                <a:effectLst/>
                <a:latin typeface="Menlo"/>
              </a:rPr>
              <a:t> String </a:t>
            </a:r>
            <a:r>
              <a:rPr kumimoji="0" lang="en-PK" altLang="en-PK" b="0" i="0" u="none" strike="noStrike" cap="none" normalizeH="0" baseline="0" dirty="0" err="1">
                <a:ln>
                  <a:noFill/>
                </a:ln>
                <a:solidFill>
                  <a:srgbClr val="333333"/>
                </a:solidFill>
                <a:effectLst/>
                <a:latin typeface="Menlo"/>
              </a:rPr>
              <a:t>fullPathname</a:t>
            </a:r>
            <a:r>
              <a:rPr kumimoji="0" lang="en-PK" altLang="en-PK" b="0" i="0" u="none" strike="noStrike" cap="none" normalizeH="0" baseline="0" dirty="0">
                <a:ln>
                  <a:noFill/>
                </a:ln>
                <a:solidFill>
                  <a:srgbClr val="333333"/>
                </a:solidFill>
                <a:effectLst/>
                <a:latin typeface="Menlo"/>
              </a:rPr>
              <a:t>(File f) { </a:t>
            </a:r>
            <a:r>
              <a:rPr kumimoji="0" lang="en-PK" altLang="en-PK" b="0" i="0" u="none" strike="noStrike" cap="none" normalizeH="0" baseline="0" dirty="0">
                <a:ln>
                  <a:noFill/>
                </a:ln>
                <a:solidFill>
                  <a:srgbClr val="7F0055"/>
                </a:solidFill>
                <a:effectLst/>
                <a:latin typeface="Menlo"/>
              </a:rPr>
              <a:t>if</a:t>
            </a:r>
            <a:r>
              <a:rPr kumimoji="0" lang="en-PK" altLang="en-PK" b="0" i="0" u="none" strike="noStrike" cap="none" normalizeH="0" baseline="0" dirty="0">
                <a:ln>
                  <a:noFill/>
                </a:ln>
                <a:solidFill>
                  <a:srgbClr val="333333"/>
                </a:solidFill>
                <a:effectLst/>
                <a:latin typeface="Menlo"/>
              </a:rPr>
              <a:t> (</a:t>
            </a:r>
            <a:r>
              <a:rPr kumimoji="0" lang="en-PK" altLang="en-PK" b="0" i="0" u="none" strike="noStrike" cap="none" normalizeH="0" baseline="0" dirty="0" err="1">
                <a:ln>
                  <a:noFill/>
                </a:ln>
                <a:solidFill>
                  <a:srgbClr val="333333"/>
                </a:solidFill>
                <a:effectLst/>
                <a:latin typeface="Menlo"/>
              </a:rPr>
              <a:t>f.getParentFile</a:t>
            </a:r>
            <a:r>
              <a:rPr kumimoji="0" lang="en-PK" altLang="en-PK" b="0" i="0" u="none" strike="noStrike" cap="none" normalizeH="0" baseline="0" dirty="0">
                <a:ln>
                  <a:noFill/>
                </a:ln>
                <a:solidFill>
                  <a:srgbClr val="333333"/>
                </a:solidFill>
                <a:effectLst/>
                <a:latin typeface="Menlo"/>
              </a:rPr>
              <a:t>() == </a:t>
            </a:r>
            <a:r>
              <a:rPr kumimoji="0" lang="en-PK" altLang="en-PK" b="0" i="0" u="none" strike="noStrike" cap="none" normalizeH="0" baseline="0" dirty="0">
                <a:ln>
                  <a:noFill/>
                </a:ln>
                <a:solidFill>
                  <a:srgbClr val="7F0055"/>
                </a:solidFill>
                <a:effectLst/>
                <a:latin typeface="Menlo"/>
              </a:rPr>
              <a:t>null</a:t>
            </a:r>
            <a:r>
              <a:rPr kumimoji="0" lang="en-PK" altLang="en-PK" b="0" i="0" u="none" strike="noStrike" cap="none" normalizeH="0" baseline="0" dirty="0">
                <a:ln>
                  <a:noFill/>
                </a:ln>
                <a:solidFill>
                  <a:srgbClr val="333333"/>
                </a:solidFill>
                <a:effectLst/>
                <a:latin typeface="Menlo"/>
              </a:rPr>
              <a:t>) { </a:t>
            </a:r>
            <a:endParaRPr lang="en-US" altLang="en-PK" dirty="0">
              <a:solidFill>
                <a:srgbClr val="333333"/>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7F0055"/>
                </a:solidFill>
                <a:effectLst/>
                <a:latin typeface="Menlo"/>
              </a:rPr>
              <a:t>return</a:t>
            </a:r>
            <a:r>
              <a:rPr kumimoji="0" lang="en-PK" altLang="en-PK" b="0" i="0" u="none" strike="noStrike" cap="none" normalizeH="0" baseline="0" dirty="0">
                <a:ln>
                  <a:noFill/>
                </a:ln>
                <a:solidFill>
                  <a:srgbClr val="333333"/>
                </a:solidFill>
                <a:effectLst/>
                <a:latin typeface="Menlo"/>
              </a:rPr>
              <a:t> </a:t>
            </a:r>
            <a:r>
              <a:rPr kumimoji="0" lang="en-PK" altLang="en-PK" b="0" i="0" u="none" strike="noStrike" cap="none" normalizeH="0" baseline="0" dirty="0" err="1">
                <a:ln>
                  <a:noFill/>
                </a:ln>
                <a:solidFill>
                  <a:srgbClr val="333333"/>
                </a:solidFill>
                <a:effectLst/>
                <a:latin typeface="Menlo"/>
              </a:rPr>
              <a:t>f.getName</a:t>
            </a:r>
            <a:r>
              <a:rPr kumimoji="0" lang="en-PK" altLang="en-PK" b="0" i="0" u="none" strike="noStrike" cap="none" normalizeH="0" baseline="0" dirty="0">
                <a:ln>
                  <a:noFill/>
                </a:ln>
                <a:solidFill>
                  <a:srgbClr val="333333"/>
                </a:solidFill>
                <a:effectLst/>
                <a:latin typeface="Menlo"/>
              </a:rPr>
              <a:t>(); } </a:t>
            </a:r>
            <a:endParaRPr kumimoji="0" lang="en-US" altLang="en-PK"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7F0055"/>
                </a:solidFill>
                <a:effectLst/>
                <a:latin typeface="Menlo"/>
              </a:rPr>
              <a:t>else</a:t>
            </a:r>
            <a:r>
              <a:rPr kumimoji="0" lang="en-PK" altLang="en-PK" b="0" i="0" u="none" strike="noStrike" cap="none" normalizeH="0" baseline="0" dirty="0">
                <a:ln>
                  <a:noFill/>
                </a:ln>
                <a:solidFill>
                  <a:srgbClr val="333333"/>
                </a:solidFill>
                <a:effectLst/>
                <a:latin typeface="Menlo"/>
              </a:rPr>
              <a:t> { </a:t>
            </a:r>
            <a:r>
              <a:rPr kumimoji="0" lang="en-PK" altLang="en-PK" b="0" i="0" u="none" strike="noStrike" cap="none" normalizeH="0" baseline="0" dirty="0">
                <a:ln>
                  <a:noFill/>
                </a:ln>
                <a:solidFill>
                  <a:srgbClr val="3F7F5F"/>
                </a:solidFill>
                <a:effectLst/>
                <a:latin typeface="Menlo"/>
              </a:rPr>
              <a:t>// recursive step</a:t>
            </a:r>
            <a:r>
              <a:rPr kumimoji="0" lang="en-PK" altLang="en-PK" b="0" i="0" u="none" strike="noStrike" cap="none" normalizeH="0" baseline="0" dirty="0">
                <a:ln>
                  <a:noFill/>
                </a:ln>
                <a:solidFill>
                  <a:srgbClr val="333333"/>
                </a:solidFill>
                <a:effectLst/>
                <a:latin typeface="Menlo"/>
              </a:rPr>
              <a:t> </a:t>
            </a:r>
            <a:endParaRPr kumimoji="0" lang="en-US" altLang="en-PK"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7F0055"/>
                </a:solidFill>
                <a:effectLst/>
                <a:latin typeface="Menlo"/>
              </a:rPr>
              <a:t>return</a:t>
            </a:r>
            <a:r>
              <a:rPr kumimoji="0" lang="en-PK" altLang="en-PK" b="0" i="0" u="none" strike="noStrike" cap="none" normalizeH="0" baseline="0" dirty="0">
                <a:ln>
                  <a:noFill/>
                </a:ln>
                <a:solidFill>
                  <a:srgbClr val="333333"/>
                </a:solidFill>
                <a:effectLst/>
                <a:latin typeface="Menlo"/>
              </a:rPr>
              <a:t> </a:t>
            </a:r>
            <a:r>
              <a:rPr kumimoji="0" lang="en-PK" altLang="en-PK" b="0" i="0" u="none" strike="noStrike" cap="none" normalizeH="0" baseline="0" dirty="0" err="1">
                <a:ln>
                  <a:noFill/>
                </a:ln>
                <a:solidFill>
                  <a:srgbClr val="333333"/>
                </a:solidFill>
                <a:effectLst/>
                <a:latin typeface="Menlo"/>
              </a:rPr>
              <a:t>fullPathname</a:t>
            </a:r>
            <a:r>
              <a:rPr kumimoji="0" lang="en-PK" altLang="en-PK" b="0" i="0" u="none" strike="noStrike" cap="none" normalizeH="0" baseline="0" dirty="0">
                <a:ln>
                  <a:noFill/>
                </a:ln>
                <a:solidFill>
                  <a:srgbClr val="333333"/>
                </a:solidFill>
                <a:effectLst/>
                <a:latin typeface="Menlo"/>
              </a:rPr>
              <a:t>(</a:t>
            </a:r>
            <a:r>
              <a:rPr kumimoji="0" lang="en-PK" altLang="en-PK" b="0" i="0" u="none" strike="noStrike" cap="none" normalizeH="0" baseline="0" dirty="0" err="1">
                <a:ln>
                  <a:noFill/>
                </a:ln>
                <a:solidFill>
                  <a:srgbClr val="333333"/>
                </a:solidFill>
                <a:effectLst/>
                <a:latin typeface="Menlo"/>
              </a:rPr>
              <a:t>f.getParentFile</a:t>
            </a:r>
            <a:r>
              <a:rPr kumimoji="0" lang="en-PK" altLang="en-PK" b="0" i="0" u="none" strike="noStrike" cap="none" normalizeH="0" baseline="0" dirty="0">
                <a:ln>
                  <a:noFill/>
                </a:ln>
                <a:solidFill>
                  <a:srgbClr val="333333"/>
                </a:solidFill>
                <a:effectLst/>
                <a:latin typeface="Menlo"/>
              </a:rPr>
              <a:t>()) + </a:t>
            </a:r>
            <a:r>
              <a:rPr kumimoji="0" lang="en-PK" altLang="en-PK" b="0" i="0" u="none" strike="noStrike" cap="none" normalizeH="0" baseline="0" dirty="0">
                <a:ln>
                  <a:noFill/>
                </a:ln>
                <a:solidFill>
                  <a:srgbClr val="2900FF"/>
                </a:solidFill>
                <a:effectLst/>
                <a:latin typeface="Menlo"/>
              </a:rPr>
              <a:t>"/"</a:t>
            </a:r>
            <a:r>
              <a:rPr kumimoji="0" lang="en-PK" altLang="en-PK" b="0" i="0" u="none" strike="noStrike" cap="none" normalizeH="0" baseline="0" dirty="0">
                <a:ln>
                  <a:noFill/>
                </a:ln>
                <a:solidFill>
                  <a:srgbClr val="333333"/>
                </a:solidFill>
                <a:effectLst/>
                <a:latin typeface="Menlo"/>
              </a:rPr>
              <a:t> + </a:t>
            </a:r>
            <a:r>
              <a:rPr kumimoji="0" lang="en-PK" altLang="en-PK" b="0" i="0" u="none" strike="noStrike" cap="none" normalizeH="0" baseline="0" dirty="0" err="1">
                <a:ln>
                  <a:noFill/>
                </a:ln>
                <a:solidFill>
                  <a:srgbClr val="333333"/>
                </a:solidFill>
                <a:effectLst/>
                <a:latin typeface="Menlo"/>
              </a:rPr>
              <a:t>f.getName</a:t>
            </a:r>
            <a:r>
              <a:rPr kumimoji="0" lang="en-PK" altLang="en-PK" b="0" i="0" u="none" strike="noStrike" cap="none" normalizeH="0" baseline="0" dirty="0">
                <a:ln>
                  <a:noFill/>
                </a:ln>
                <a:solidFill>
                  <a:srgbClr val="333333"/>
                </a:solidFill>
                <a:effectLst/>
                <a:latin typeface="Menlo"/>
              </a:rPr>
              <a:t>(); } }</a:t>
            </a:r>
            <a:r>
              <a:rPr kumimoji="0" lang="en-PK" altLang="en-PK" sz="1400" b="0" i="0" u="none" strike="noStrike" cap="none" normalizeH="0" baseline="0" dirty="0">
                <a:ln>
                  <a:noFill/>
                </a:ln>
                <a:solidFill>
                  <a:schemeClr val="tx1"/>
                </a:solidFill>
                <a:effectLst/>
              </a:rPr>
              <a:t> </a:t>
            </a:r>
            <a:endParaRPr kumimoji="0" lang="en-PK" altLang="en-PK"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68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53EB-BB4C-4ED4-B45C-7A4A45ECC4D7}"/>
              </a:ext>
            </a:extLst>
          </p:cNvPr>
          <p:cNvSpPr>
            <a:spLocks noGrp="1"/>
          </p:cNvSpPr>
          <p:nvPr>
            <p:ph type="title"/>
          </p:nvPr>
        </p:nvSpPr>
        <p:spPr/>
        <p:txBody>
          <a:bodyPr/>
          <a:lstStyle/>
          <a:p>
            <a:r>
              <a:rPr lang="en-US" b="1" i="0">
                <a:solidFill>
                  <a:srgbClr val="333333"/>
                </a:solidFill>
                <a:effectLst/>
                <a:latin typeface="Lato"/>
              </a:rPr>
              <a:t>When to Use Recursion Rather Than Iteration</a:t>
            </a:r>
          </a:p>
        </p:txBody>
      </p:sp>
      <p:sp>
        <p:nvSpPr>
          <p:cNvPr id="3" name="Content Placeholder 2">
            <a:extLst>
              <a:ext uri="{FF2B5EF4-FFF2-40B4-BE49-F238E27FC236}">
                <a16:creationId xmlns:a16="http://schemas.microsoft.com/office/drawing/2014/main" id="{56E2E735-3706-4A28-BF6E-8A9916A79E3B}"/>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en-US" b="0" i="0" dirty="0">
                <a:solidFill>
                  <a:srgbClr val="333333"/>
                </a:solidFill>
                <a:effectLst/>
                <a:latin typeface="Helvetica Neue"/>
              </a:rPr>
              <a:t>We’ve seen two common reasons for using recursion:</a:t>
            </a:r>
          </a:p>
          <a:p>
            <a:pPr lvl="1" algn="just">
              <a:buFont typeface="Wingdings" panose="05000000000000000000" pitchFamily="2" charset="2"/>
              <a:buChar char="§"/>
            </a:pPr>
            <a:r>
              <a:rPr lang="en-US" b="0" i="0" dirty="0">
                <a:solidFill>
                  <a:srgbClr val="333333"/>
                </a:solidFill>
                <a:effectLst/>
                <a:latin typeface="Helvetica Neue"/>
              </a:rPr>
              <a:t>The problem is naturally recursive (e.g. Fibonacci)</a:t>
            </a:r>
          </a:p>
          <a:p>
            <a:pPr lvl="1" algn="just">
              <a:buFont typeface="Wingdings" panose="05000000000000000000" pitchFamily="2" charset="2"/>
              <a:buChar char="§"/>
            </a:pPr>
            <a:r>
              <a:rPr lang="en-US" b="0" i="0" dirty="0">
                <a:solidFill>
                  <a:srgbClr val="333333"/>
                </a:solidFill>
                <a:effectLst/>
                <a:latin typeface="Helvetica Neue"/>
              </a:rPr>
              <a:t>The data is naturally recursive (e.g. filesystem)</a:t>
            </a:r>
          </a:p>
          <a:p>
            <a:pPr algn="just">
              <a:buFont typeface="Wingdings" panose="05000000000000000000" pitchFamily="2" charset="2"/>
              <a:buChar char="Ø"/>
            </a:pPr>
            <a:r>
              <a:rPr lang="en-US" b="0" i="0" dirty="0">
                <a:solidFill>
                  <a:srgbClr val="333333"/>
                </a:solidFill>
                <a:effectLst/>
                <a:latin typeface="Helvetica Neue"/>
              </a:rPr>
              <a:t>Another reason to use recursion is to take more advantage of immutability. In an ideal recursive implementation, all variables are final, all data is immutable, and the recursive methods are all pure functions in the sense that they do not mutate anything. The behavior of a method can be understood simply as a relationship between its parameters and its return value, with no side effects on any other part of the program. This kind of paradigm is called </a:t>
            </a:r>
            <a:r>
              <a:rPr lang="en-US" b="0" i="1" dirty="0">
                <a:solidFill>
                  <a:srgbClr val="333333"/>
                </a:solidFill>
                <a:effectLst/>
                <a:latin typeface="Helvetica Neue"/>
              </a:rPr>
              <a:t>functional programming</a:t>
            </a:r>
            <a:r>
              <a:rPr lang="en-US" b="0" i="0" dirty="0">
                <a:solidFill>
                  <a:srgbClr val="333333"/>
                </a:solidFill>
                <a:effectLst/>
                <a:latin typeface="Helvetica Neue"/>
              </a:rPr>
              <a:t>, and it is far easier to reason about than </a:t>
            </a:r>
            <a:r>
              <a:rPr lang="en-US" b="0" i="1" dirty="0">
                <a:solidFill>
                  <a:srgbClr val="333333"/>
                </a:solidFill>
                <a:effectLst/>
                <a:latin typeface="Helvetica Neue"/>
              </a:rPr>
              <a:t>imperative programming</a:t>
            </a:r>
            <a:r>
              <a:rPr lang="en-US" b="0" i="0" dirty="0">
                <a:solidFill>
                  <a:srgbClr val="333333"/>
                </a:solidFill>
                <a:effectLst/>
                <a:latin typeface="Helvetica Neue"/>
              </a:rPr>
              <a:t> with loops and variables.</a:t>
            </a:r>
          </a:p>
          <a:p>
            <a:pPr algn="just">
              <a:buFont typeface="Wingdings" panose="05000000000000000000" pitchFamily="2" charset="2"/>
              <a:buChar char="Ø"/>
            </a:pPr>
            <a:r>
              <a:rPr lang="en-US" b="0" i="0" dirty="0">
                <a:solidFill>
                  <a:srgbClr val="333333"/>
                </a:solidFill>
                <a:effectLst/>
                <a:latin typeface="Helvetica Neue"/>
              </a:rPr>
              <a:t>In iterative implementations, by contrast, you inevitably have non-final variables or mutable objects that are modified during the course of the iteration. Reasoning about the program then requires thinking about snapshots of the program state at various points in time, rather than thinking about pure input/output behavior.</a:t>
            </a:r>
          </a:p>
          <a:p>
            <a:pPr algn="just">
              <a:buFont typeface="Wingdings" panose="05000000000000000000" pitchFamily="2" charset="2"/>
              <a:buChar char="Ø"/>
            </a:pPr>
            <a:r>
              <a:rPr lang="en-US" b="0" i="0" dirty="0">
                <a:solidFill>
                  <a:srgbClr val="333333"/>
                </a:solidFill>
                <a:effectLst/>
                <a:latin typeface="Helvetica Neue"/>
              </a:rPr>
              <a:t>One downside of recursion is that it may take more space than an iterative solution. Building up a stack of recursive calls consumes memory temporarily, and the stack is limited in size, which may become a limit on the size of the problem that your recursive implementation can solve.</a:t>
            </a:r>
          </a:p>
          <a:p>
            <a:pPr algn="just">
              <a:buFont typeface="Wingdings" panose="05000000000000000000" pitchFamily="2" charset="2"/>
              <a:buChar char="Ø"/>
            </a:pPr>
            <a:endParaRPr lang="en-PK" dirty="0"/>
          </a:p>
        </p:txBody>
      </p:sp>
    </p:spTree>
    <p:extLst>
      <p:ext uri="{BB962C8B-B14F-4D97-AF65-F5344CB8AC3E}">
        <p14:creationId xmlns:p14="http://schemas.microsoft.com/office/powerpoint/2010/main" val="2526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274A-E9D2-4618-8B93-1330EC1DBE90}"/>
              </a:ext>
            </a:extLst>
          </p:cNvPr>
          <p:cNvSpPr>
            <a:spLocks noGrp="1"/>
          </p:cNvSpPr>
          <p:nvPr>
            <p:ph type="title"/>
          </p:nvPr>
        </p:nvSpPr>
        <p:spPr/>
        <p:txBody>
          <a:bodyPr>
            <a:normAutofit/>
          </a:bodyPr>
          <a:lstStyle/>
          <a:p>
            <a:r>
              <a:rPr lang="en-US" b="1" i="0" dirty="0">
                <a:solidFill>
                  <a:srgbClr val="333333"/>
                </a:solidFill>
                <a:effectLst/>
                <a:latin typeface="Lato"/>
              </a:rPr>
              <a:t>Common Mistakes in Recursive Implementations</a:t>
            </a:r>
            <a:endParaRPr lang="en-PK" dirty="0"/>
          </a:p>
        </p:txBody>
      </p:sp>
      <p:sp>
        <p:nvSpPr>
          <p:cNvPr id="3" name="Content Placeholder 2">
            <a:extLst>
              <a:ext uri="{FF2B5EF4-FFF2-40B4-BE49-F238E27FC236}">
                <a16:creationId xmlns:a16="http://schemas.microsoft.com/office/drawing/2014/main" id="{A0940342-ABA7-43F2-BB82-203DB7ED3968}"/>
              </a:ext>
            </a:extLst>
          </p:cNvPr>
          <p:cNvSpPr>
            <a:spLocks noGrp="1"/>
          </p:cNvSpPr>
          <p:nvPr>
            <p:ph idx="1"/>
          </p:nvPr>
        </p:nvSpPr>
        <p:spPr/>
        <p:txBody>
          <a:bodyPr/>
          <a:lstStyle/>
          <a:p>
            <a:pPr algn="just">
              <a:buFont typeface="Wingdings" panose="05000000000000000000" pitchFamily="2" charset="2"/>
              <a:buChar char="Ø"/>
            </a:pPr>
            <a:r>
              <a:rPr lang="en-US" dirty="0"/>
              <a:t>Here are two common ways that a recursive implementation can go wrong:</a:t>
            </a:r>
          </a:p>
          <a:p>
            <a:pPr lvl="1" algn="just">
              <a:buFont typeface="Wingdings" panose="05000000000000000000" pitchFamily="2" charset="2"/>
              <a:buChar char="§"/>
            </a:pPr>
            <a:r>
              <a:rPr lang="en-US" dirty="0"/>
              <a:t>The base case is missing entirely, or the problem needs more than one base case but not all the base cases are covered.</a:t>
            </a:r>
          </a:p>
          <a:p>
            <a:pPr lvl="1" algn="just">
              <a:buFont typeface="Wingdings" panose="05000000000000000000" pitchFamily="2" charset="2"/>
              <a:buChar char="§"/>
            </a:pPr>
            <a:r>
              <a:rPr lang="en-US" dirty="0"/>
              <a:t>The recursive step doesn’t reduce to a smaller subproblem, so the recursion doesn’t converge.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Look for these when you’re debugging.</a:t>
            </a:r>
          </a:p>
          <a:p>
            <a:pPr algn="just">
              <a:buFont typeface="Wingdings" panose="05000000000000000000" pitchFamily="2" charset="2"/>
              <a:buChar char="Ø"/>
            </a:pPr>
            <a:r>
              <a:rPr lang="en-US" dirty="0"/>
              <a:t>On the bright side, what would be an infinite loop in an iterative implementation usually becomes a </a:t>
            </a:r>
            <a:r>
              <a:rPr lang="en-US" dirty="0" err="1"/>
              <a:t>StackOverflowError</a:t>
            </a:r>
            <a:r>
              <a:rPr lang="en-US" dirty="0"/>
              <a:t> in a recursive implementation. A buggy recursive program fails faster.</a:t>
            </a:r>
            <a:endParaRPr lang="en-PK" dirty="0"/>
          </a:p>
        </p:txBody>
      </p:sp>
    </p:spTree>
    <p:extLst>
      <p:ext uri="{BB962C8B-B14F-4D97-AF65-F5344CB8AC3E}">
        <p14:creationId xmlns:p14="http://schemas.microsoft.com/office/powerpoint/2010/main" val="296066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E238-365C-8F7A-E488-EC37FA941CB1}"/>
              </a:ext>
            </a:extLst>
          </p:cNvPr>
          <p:cNvSpPr>
            <a:spLocks noGrp="1"/>
          </p:cNvSpPr>
          <p:nvPr>
            <p:ph type="title"/>
          </p:nvPr>
        </p:nvSpPr>
        <p:spPr/>
        <p:txBody>
          <a:bodyPr/>
          <a:lstStyle/>
          <a:p>
            <a:r>
              <a:rPr lang="en-US" dirty="0"/>
              <a:t>Real-World Scenario: Navigating a Maze</a:t>
            </a:r>
          </a:p>
        </p:txBody>
      </p:sp>
      <p:sp>
        <p:nvSpPr>
          <p:cNvPr id="3" name="Content Placeholder 2">
            <a:extLst>
              <a:ext uri="{FF2B5EF4-FFF2-40B4-BE49-F238E27FC236}">
                <a16:creationId xmlns:a16="http://schemas.microsoft.com/office/drawing/2014/main" id="{66CBA144-55C2-EB3D-878E-A2B70C839EF6}"/>
              </a:ext>
            </a:extLst>
          </p:cNvPr>
          <p:cNvSpPr>
            <a:spLocks noGrp="1"/>
          </p:cNvSpPr>
          <p:nvPr>
            <p:ph idx="1"/>
          </p:nvPr>
        </p:nvSpPr>
        <p:spPr/>
        <p:txBody>
          <a:bodyPr>
            <a:normAutofit lnSpcReduction="10000"/>
          </a:bodyPr>
          <a:lstStyle/>
          <a:p>
            <a:pPr algn="just"/>
            <a:r>
              <a:rPr lang="en-US" dirty="0"/>
              <a:t>To describe recursion with a real-world scenario, let's consider the example of exploring a labyrinth or maze.</a:t>
            </a:r>
          </a:p>
          <a:p>
            <a:pPr algn="just"/>
            <a:r>
              <a:rPr lang="en-US" dirty="0"/>
              <a:t>Imagine you are inside a complex maze, and your goal is to find the exit. Navigating a maze can be compared to solving a problem using recursion.</a:t>
            </a:r>
          </a:p>
          <a:p>
            <a:pPr marL="457200" indent="-457200" algn="just">
              <a:buFont typeface="+mj-lt"/>
              <a:buAutoNum type="arabicPeriod"/>
            </a:pPr>
            <a:r>
              <a:rPr lang="en-US" b="1" i="0" dirty="0">
                <a:effectLst/>
                <a:latin typeface="Söhne"/>
              </a:rPr>
              <a:t>Base Case:</a:t>
            </a:r>
            <a:r>
              <a:rPr lang="en-US" b="0" i="0" dirty="0">
                <a:solidFill>
                  <a:srgbClr val="D1D5DB"/>
                </a:solidFill>
                <a:effectLst/>
                <a:latin typeface="Söhne"/>
              </a:rPr>
              <a:t> </a:t>
            </a:r>
            <a:r>
              <a:rPr lang="en-US" dirty="0"/>
              <a:t>You are inside the maze, and there are specific conditions that indicate when you have reached a solution or an endpoint. In this case, the base case is reaching the exit.</a:t>
            </a:r>
          </a:p>
          <a:p>
            <a:pPr marL="457200" indent="-457200" algn="just">
              <a:buFont typeface="+mj-lt"/>
              <a:buAutoNum type="arabicPeriod"/>
            </a:pPr>
            <a:r>
              <a:rPr lang="en-US" b="1" dirty="0">
                <a:latin typeface="Söhne"/>
              </a:rPr>
              <a:t>Recursive Case</a:t>
            </a:r>
            <a:r>
              <a:rPr lang="en-US" b="1" dirty="0"/>
              <a:t>: </a:t>
            </a:r>
            <a:r>
              <a:rPr lang="en-US" dirty="0"/>
              <a:t>To navigate the maze, you examine your immediate surroundings. You identify possible paths or corridors to explore further. Each time you enter a new corridor, you find yourself in a situation similar to your starting point—inside a maze.</a:t>
            </a:r>
          </a:p>
          <a:p>
            <a:pPr marL="457200" indent="-457200" algn="just">
              <a:buFont typeface="+mj-lt"/>
              <a:buAutoNum type="arabicPeriod"/>
            </a:pPr>
            <a:r>
              <a:rPr lang="en-US" b="1" dirty="0">
                <a:latin typeface="Söhne"/>
              </a:rPr>
              <a:t>Recursion:</a:t>
            </a:r>
            <a:r>
              <a:rPr lang="en-US" b="0" i="0" dirty="0">
                <a:solidFill>
                  <a:srgbClr val="D1D5DB"/>
                </a:solidFill>
                <a:effectLst/>
                <a:latin typeface="Söhne"/>
              </a:rPr>
              <a:t> </a:t>
            </a:r>
            <a:r>
              <a:rPr lang="en-US" dirty="0"/>
              <a:t>Instead of solving the entire maze in one go, you use a recursive approach. You treat each corridor as a smaller sub-maze. You explore one corridor, and if you encounter a dead-end or the exit, you've solved that sub-maze. If you encounter another intersection, you apply the same process, treating it as a new, smaller maze to solve.</a:t>
            </a:r>
          </a:p>
          <a:p>
            <a:pPr marL="457200" indent="-457200" algn="just">
              <a:buFont typeface="+mj-lt"/>
              <a:buAutoNum type="arabicPeriod"/>
            </a:pPr>
            <a:endParaRPr lang="en-US" dirty="0"/>
          </a:p>
        </p:txBody>
      </p:sp>
    </p:spTree>
    <p:extLst>
      <p:ext uri="{BB962C8B-B14F-4D97-AF65-F5344CB8AC3E}">
        <p14:creationId xmlns:p14="http://schemas.microsoft.com/office/powerpoint/2010/main" val="8387704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1466</Words>
  <Application>Microsoft Office PowerPoint</Application>
  <PresentationFormat>Widescreen</PresentationFormat>
  <Paragraphs>77</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Helvetica Neue</vt:lpstr>
      <vt:lpstr>Lato</vt:lpstr>
      <vt:lpstr>Menlo</vt:lpstr>
      <vt:lpstr>Söhne</vt:lpstr>
      <vt:lpstr>Times New Roman</vt:lpstr>
      <vt:lpstr>Wingdings</vt:lpstr>
      <vt:lpstr>Retrospect</vt:lpstr>
      <vt:lpstr>Software Construction</vt:lpstr>
      <vt:lpstr>Introduction</vt:lpstr>
      <vt:lpstr>Recursion</vt:lpstr>
      <vt:lpstr>Cont...</vt:lpstr>
      <vt:lpstr>Cont.</vt:lpstr>
      <vt:lpstr>Recursive Problems vs. Recursive Data (Fabonacci vs Binary Tree)</vt:lpstr>
      <vt:lpstr>When to Use Recursion Rather Than Iteration</vt:lpstr>
      <vt:lpstr>Common Mistakes in Recursive Implementations</vt:lpstr>
      <vt:lpstr>Real-World Scenario: Navigating a Maze</vt:lpstr>
      <vt:lpstr>Cont…</vt:lpstr>
      <vt:lpstr>Other Examples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10</cp:revision>
  <dcterms:created xsi:type="dcterms:W3CDTF">2020-12-28T20:54:47Z</dcterms:created>
  <dcterms:modified xsi:type="dcterms:W3CDTF">2023-10-20T09:40:56Z</dcterms:modified>
</cp:coreProperties>
</file>