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1292" r:id="rId3"/>
    <p:sldId id="1296" r:id="rId4"/>
    <p:sldId id="1297" r:id="rId5"/>
    <p:sldId id="1291" r:id="rId6"/>
    <p:sldId id="273" r:id="rId7"/>
    <p:sldId id="1288" r:id="rId8"/>
    <p:sldId id="1289" r:id="rId9"/>
    <p:sldId id="129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1292"/>
            <p14:sldId id="1296"/>
            <p14:sldId id="1297"/>
            <p14:sldId id="1291"/>
            <p14:sldId id="273"/>
            <p14:sldId id="1288"/>
            <p14:sldId id="1289"/>
            <p14:sldId id="1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50"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31D3D-DCE3-4284-B7A3-A0A80AD09678}" type="datetimeFigureOut">
              <a:rPr lang="aa-ET" smtClean="0"/>
              <a:t>10/31/2023</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305D5-846D-4699-8E2C-25844D07E282}" type="slidenum">
              <a:rPr lang="aa-ET" smtClean="0"/>
              <a:t>‹#›</a:t>
            </a:fld>
            <a:endParaRPr lang="aa-ET"/>
          </a:p>
        </p:txBody>
      </p:sp>
    </p:spTree>
    <p:extLst>
      <p:ext uri="{BB962C8B-B14F-4D97-AF65-F5344CB8AC3E}">
        <p14:creationId xmlns:p14="http://schemas.microsoft.com/office/powerpoint/2010/main" val="244699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dirty="0"/>
          </a:p>
        </p:txBody>
      </p:sp>
      <p:sp>
        <p:nvSpPr>
          <p:cNvPr id="4" name="Slide Number Placeholder 3"/>
          <p:cNvSpPr>
            <a:spLocks noGrp="1"/>
          </p:cNvSpPr>
          <p:nvPr>
            <p:ph type="sldNum" sz="quarter" idx="5"/>
          </p:nvPr>
        </p:nvSpPr>
        <p:spPr/>
        <p:txBody>
          <a:bodyPr/>
          <a:lstStyle/>
          <a:p>
            <a:fld id="{B1D305D5-846D-4699-8E2C-25844D07E282}" type="slidenum">
              <a:rPr lang="aa-ET" smtClean="0"/>
              <a:t>6</a:t>
            </a:fld>
            <a:endParaRPr lang="aa-ET"/>
          </a:p>
        </p:txBody>
      </p:sp>
    </p:spTree>
    <p:extLst>
      <p:ext uri="{BB962C8B-B14F-4D97-AF65-F5344CB8AC3E}">
        <p14:creationId xmlns:p14="http://schemas.microsoft.com/office/powerpoint/2010/main" val="73845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D305D5-846D-4699-8E2C-25844D07E282}" type="slidenum">
              <a:rPr lang="aa-ET" smtClean="0"/>
              <a:t>7</a:t>
            </a:fld>
            <a:endParaRPr lang="aa-ET"/>
          </a:p>
        </p:txBody>
      </p:sp>
    </p:spTree>
    <p:extLst>
      <p:ext uri="{BB962C8B-B14F-4D97-AF65-F5344CB8AC3E}">
        <p14:creationId xmlns:p14="http://schemas.microsoft.com/office/powerpoint/2010/main" val="78780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Queue, finite state machine, floating and complex, vector and matrix data type</a:t>
            </a:r>
            <a:endParaRPr lang="aa-ET" dirty="0"/>
          </a:p>
        </p:txBody>
      </p:sp>
      <p:sp>
        <p:nvSpPr>
          <p:cNvPr id="4" name="Slide Number Placeholder 3"/>
          <p:cNvSpPr>
            <a:spLocks noGrp="1"/>
          </p:cNvSpPr>
          <p:nvPr>
            <p:ph type="sldNum" sz="quarter" idx="5"/>
          </p:nvPr>
        </p:nvSpPr>
        <p:spPr/>
        <p:txBody>
          <a:bodyPr/>
          <a:lstStyle/>
          <a:p>
            <a:fld id="{B1D305D5-846D-4699-8E2C-25844D07E282}" type="slidenum">
              <a:rPr lang="aa-ET" smtClean="0"/>
              <a:t>9</a:t>
            </a:fld>
            <a:endParaRPr lang="aa-ET"/>
          </a:p>
        </p:txBody>
      </p:sp>
    </p:spTree>
    <p:extLst>
      <p:ext uri="{BB962C8B-B14F-4D97-AF65-F5344CB8AC3E}">
        <p14:creationId xmlns:p14="http://schemas.microsoft.com/office/powerpoint/2010/main" val="295091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31-Oct-23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31-Oct-23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31-Oct-23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31-Oct-23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31-Oct-23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31-Oct-23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31-Oct-23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Construction</a:t>
            </a:r>
          </a:p>
        </p:txBody>
      </p:sp>
      <p:sp>
        <p:nvSpPr>
          <p:cNvPr id="3" name="Subtitle 2"/>
          <p:cNvSpPr>
            <a:spLocks noGrp="1"/>
          </p:cNvSpPr>
          <p:nvPr>
            <p:ph type="subTitle" idx="1"/>
          </p:nvPr>
        </p:nvSpPr>
        <p:spPr/>
        <p:txBody>
          <a:bodyPr/>
          <a:lstStyle/>
          <a:p>
            <a:pPr algn="l"/>
            <a:r>
              <a:rPr lang="en-US" sz="1400" b="1" i="0" dirty="0">
                <a:solidFill>
                  <a:srgbClr val="333333"/>
                </a:solidFill>
                <a:effectLst/>
                <a:latin typeface="Lato"/>
              </a:rPr>
              <a:t>Abstract class, Data Types &amp; Functions</a:t>
            </a:r>
          </a:p>
        </p:txBody>
      </p:sp>
    </p:spTree>
    <p:extLst>
      <p:ext uri="{BB962C8B-B14F-4D97-AF65-F5344CB8AC3E}">
        <p14:creationId xmlns:p14="http://schemas.microsoft.com/office/powerpoint/2010/main" val="188128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A108F-AAE7-4844-9FC3-3A54746E318A}"/>
              </a:ext>
            </a:extLst>
          </p:cNvPr>
          <p:cNvSpPr txBox="1"/>
          <p:nvPr/>
        </p:nvSpPr>
        <p:spPr>
          <a:xfrm>
            <a:off x="3448264" y="2567226"/>
            <a:ext cx="5295472" cy="2400657"/>
          </a:xfrm>
          <a:prstGeom prst="rect">
            <a:avLst/>
          </a:prstGeom>
          <a:noFill/>
        </p:spPr>
        <p:txBody>
          <a:bodyPr wrap="square">
            <a:spAutoFit/>
          </a:bodyPr>
          <a:lstStyle/>
          <a:p>
            <a:pPr algn="ctr"/>
            <a:r>
              <a:rPr lang="en-GB" altLang="aa-ET" sz="5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Abstract Class </a:t>
            </a:r>
          </a:p>
          <a:p>
            <a:pPr algn="ctr"/>
            <a:r>
              <a:rPr lang="en-GB" altLang="aa-ET" sz="5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&amp;</a:t>
            </a:r>
          </a:p>
          <a:p>
            <a:pPr algn="ctr"/>
            <a:r>
              <a:rPr lang="en-GB" altLang="aa-ET" sz="5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Function</a:t>
            </a:r>
            <a:endParaRPr lang="aa-ET" sz="5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32947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2F4A-60DE-4E6B-B297-6B509DA13CF5}"/>
              </a:ext>
            </a:extLst>
          </p:cNvPr>
          <p:cNvSpPr>
            <a:spLocks noGrp="1"/>
          </p:cNvSpPr>
          <p:nvPr>
            <p:ph type="title"/>
          </p:nvPr>
        </p:nvSpPr>
        <p:spPr>
          <a:xfrm>
            <a:off x="1097280" y="286603"/>
            <a:ext cx="2961800" cy="2111477"/>
          </a:xfrm>
        </p:spPr>
        <p:txBody>
          <a:bodyPr>
            <a:normAutofit/>
          </a:bodyPr>
          <a:lstStyle/>
          <a:p>
            <a:r>
              <a:rPr lang="en-GB" altLang="aa-ET" sz="4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Abstract Class </a:t>
            </a:r>
            <a:endParaRPr lang="aa-ET" sz="4000" dirty="0"/>
          </a:p>
        </p:txBody>
      </p:sp>
      <p:sp>
        <p:nvSpPr>
          <p:cNvPr id="3" name="Content Placeholder 2">
            <a:extLst>
              <a:ext uri="{FF2B5EF4-FFF2-40B4-BE49-F238E27FC236}">
                <a16:creationId xmlns:a16="http://schemas.microsoft.com/office/drawing/2014/main" id="{C6506C6D-4B42-40D5-B136-BAB394D3C07F}"/>
              </a:ext>
            </a:extLst>
          </p:cNvPr>
          <p:cNvSpPr>
            <a:spLocks noGrp="1"/>
          </p:cNvSpPr>
          <p:nvPr>
            <p:ph idx="1"/>
          </p:nvPr>
        </p:nvSpPr>
        <p:spPr>
          <a:xfrm>
            <a:off x="1076432" y="2398080"/>
            <a:ext cx="4081195" cy="3961623"/>
          </a:xfrm>
        </p:spPr>
        <p:txBody>
          <a:bodyPr>
            <a:normAutofit/>
          </a:bodyPr>
          <a:lstStyle/>
          <a:p>
            <a:pPr algn="just"/>
            <a:r>
              <a:rPr lang="en-US" b="0" i="0" dirty="0">
                <a:effectLst/>
                <a:latin typeface="open sans"/>
              </a:rPr>
              <a:t>If a class is defined as abstract, then we can't create an instance of that class. By the creation of the derived class object where an abstract class is inherited from, we can call the method of the abstract class.</a:t>
            </a:r>
          </a:p>
          <a:p>
            <a:pPr algn="just"/>
            <a:r>
              <a:rPr lang="en-US" b="0" i="0" dirty="0">
                <a:solidFill>
                  <a:srgbClr val="212121"/>
                </a:solidFill>
                <a:effectLst/>
                <a:latin typeface="open sans"/>
              </a:rPr>
              <a:t>In the above program we can call the method of the abstract class </a:t>
            </a:r>
            <a:r>
              <a:rPr lang="en-US" b="0" i="0" dirty="0" err="1">
                <a:solidFill>
                  <a:srgbClr val="212121"/>
                </a:solidFill>
                <a:effectLst/>
                <a:latin typeface="open sans"/>
              </a:rPr>
              <a:t>mcn</a:t>
            </a:r>
            <a:r>
              <a:rPr lang="en-US" b="0" i="0" dirty="0">
                <a:solidFill>
                  <a:srgbClr val="212121"/>
                </a:solidFill>
                <a:effectLst/>
                <a:latin typeface="open sans"/>
              </a:rPr>
              <a:t> with the help of an object of the mcn1 class which inherits from the class </a:t>
            </a:r>
            <a:r>
              <a:rPr lang="en-US" b="0" i="0" dirty="0" err="1">
                <a:solidFill>
                  <a:srgbClr val="212121"/>
                </a:solidFill>
                <a:effectLst/>
                <a:latin typeface="open sans"/>
              </a:rPr>
              <a:t>mcn</a:t>
            </a:r>
            <a:r>
              <a:rPr lang="en-US" b="0" i="0" dirty="0">
                <a:solidFill>
                  <a:srgbClr val="212121"/>
                </a:solidFill>
                <a:effectLst/>
                <a:latin typeface="open sans"/>
              </a:rPr>
              <a:t>.</a:t>
            </a:r>
            <a:endParaRPr lang="aa-ET" dirty="0"/>
          </a:p>
        </p:txBody>
      </p:sp>
      <p:pic>
        <p:nvPicPr>
          <p:cNvPr id="6" name="Picture 5">
            <a:extLst>
              <a:ext uri="{FF2B5EF4-FFF2-40B4-BE49-F238E27FC236}">
                <a16:creationId xmlns:a16="http://schemas.microsoft.com/office/drawing/2014/main" id="{BBAB4933-6A11-4417-8AB1-54CA2C1B474C}"/>
              </a:ext>
            </a:extLst>
          </p:cNvPr>
          <p:cNvPicPr>
            <a:picLocks noChangeAspect="1"/>
          </p:cNvPicPr>
          <p:nvPr/>
        </p:nvPicPr>
        <p:blipFill>
          <a:blip r:embed="rId2"/>
          <a:stretch>
            <a:fillRect/>
          </a:stretch>
        </p:blipFill>
        <p:spPr>
          <a:xfrm>
            <a:off x="5414307" y="828402"/>
            <a:ext cx="6555042" cy="5047382"/>
          </a:xfrm>
          <a:prstGeom prst="rect">
            <a:avLst/>
          </a:prstGeom>
        </p:spPr>
      </p:pic>
    </p:spTree>
    <p:extLst>
      <p:ext uri="{BB962C8B-B14F-4D97-AF65-F5344CB8AC3E}">
        <p14:creationId xmlns:p14="http://schemas.microsoft.com/office/powerpoint/2010/main" val="191849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2F4A-60DE-4E6B-B297-6B509DA13CF5}"/>
              </a:ext>
            </a:extLst>
          </p:cNvPr>
          <p:cNvSpPr>
            <a:spLocks noGrp="1"/>
          </p:cNvSpPr>
          <p:nvPr>
            <p:ph type="title"/>
          </p:nvPr>
        </p:nvSpPr>
        <p:spPr>
          <a:xfrm>
            <a:off x="1097280" y="286603"/>
            <a:ext cx="2961800" cy="2111477"/>
          </a:xfrm>
        </p:spPr>
        <p:txBody>
          <a:bodyPr>
            <a:normAutofit/>
          </a:bodyPr>
          <a:lstStyle/>
          <a:p>
            <a:r>
              <a:rPr lang="en-GB" altLang="aa-ET" sz="4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Abstract Methods </a:t>
            </a:r>
            <a:endParaRPr lang="aa-ET" sz="4000" dirty="0"/>
          </a:p>
        </p:txBody>
      </p:sp>
      <p:sp>
        <p:nvSpPr>
          <p:cNvPr id="3" name="Content Placeholder 2">
            <a:extLst>
              <a:ext uri="{FF2B5EF4-FFF2-40B4-BE49-F238E27FC236}">
                <a16:creationId xmlns:a16="http://schemas.microsoft.com/office/drawing/2014/main" id="{C6506C6D-4B42-40D5-B136-BAB394D3C07F}"/>
              </a:ext>
            </a:extLst>
          </p:cNvPr>
          <p:cNvSpPr>
            <a:spLocks noGrp="1"/>
          </p:cNvSpPr>
          <p:nvPr>
            <p:ph idx="1"/>
          </p:nvPr>
        </p:nvSpPr>
        <p:spPr>
          <a:xfrm>
            <a:off x="1076431" y="2398080"/>
            <a:ext cx="4859201" cy="3961623"/>
          </a:xfrm>
        </p:spPr>
        <p:txBody>
          <a:bodyPr>
            <a:normAutofit fontScale="92500" lnSpcReduction="10000"/>
          </a:bodyPr>
          <a:lstStyle/>
          <a:p>
            <a:pPr algn="just"/>
            <a:r>
              <a:rPr lang="en-US" b="0" i="0" dirty="0">
                <a:solidFill>
                  <a:srgbClr val="212121"/>
                </a:solidFill>
                <a:effectLst/>
                <a:latin typeface="open sans"/>
              </a:rPr>
              <a:t>An Abstract method is a method without a body. The implementation of an abstract method is done by a derived class. When the derived class inherits the abstract method from the abstract class, it must override the abstract method. This requirement is enforced at compile time and is also called dynamic polymorphism.</a:t>
            </a:r>
          </a:p>
          <a:p>
            <a:pPr algn="just"/>
            <a:r>
              <a:rPr lang="en-US" b="0" i="0" dirty="0">
                <a:solidFill>
                  <a:srgbClr val="212121"/>
                </a:solidFill>
                <a:effectLst/>
                <a:latin typeface="open sans"/>
              </a:rPr>
              <a:t>In the above program, one method i.e. </a:t>
            </a:r>
            <a:r>
              <a:rPr lang="en-US" b="0" i="0" dirty="0" err="1">
                <a:solidFill>
                  <a:srgbClr val="212121"/>
                </a:solidFill>
                <a:effectLst/>
                <a:latin typeface="open sans"/>
              </a:rPr>
              <a:t>mul</a:t>
            </a:r>
            <a:r>
              <a:rPr lang="en-US" b="0" i="0" dirty="0">
                <a:solidFill>
                  <a:srgbClr val="212121"/>
                </a:solidFill>
                <a:effectLst/>
                <a:latin typeface="open sans"/>
              </a:rPr>
              <a:t> can perform various functions depending on the value passed as parameters by creating an object of various classes which inherit other classes. Hence we can achieve dynamic polymorphism with the help of an abstract method.</a:t>
            </a:r>
            <a:endParaRPr lang="aa-ET" dirty="0"/>
          </a:p>
        </p:txBody>
      </p:sp>
      <p:pic>
        <p:nvPicPr>
          <p:cNvPr id="5" name="Picture 4">
            <a:extLst>
              <a:ext uri="{FF2B5EF4-FFF2-40B4-BE49-F238E27FC236}">
                <a16:creationId xmlns:a16="http://schemas.microsoft.com/office/drawing/2014/main" id="{683BDD5E-8AD4-48FF-9AA1-9D9724A65050}"/>
              </a:ext>
            </a:extLst>
          </p:cNvPr>
          <p:cNvPicPr>
            <a:picLocks noChangeAspect="1"/>
          </p:cNvPicPr>
          <p:nvPr/>
        </p:nvPicPr>
        <p:blipFill>
          <a:blip r:embed="rId2"/>
          <a:stretch>
            <a:fillRect/>
          </a:stretch>
        </p:blipFill>
        <p:spPr>
          <a:xfrm>
            <a:off x="6256368" y="42212"/>
            <a:ext cx="5831224" cy="6453244"/>
          </a:xfrm>
          <a:prstGeom prst="rect">
            <a:avLst/>
          </a:prstGeom>
        </p:spPr>
      </p:pic>
    </p:spTree>
    <p:extLst>
      <p:ext uri="{BB962C8B-B14F-4D97-AF65-F5344CB8AC3E}">
        <p14:creationId xmlns:p14="http://schemas.microsoft.com/office/powerpoint/2010/main" val="375466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A108F-AAE7-4844-9FC3-3A54746E318A}"/>
              </a:ext>
            </a:extLst>
          </p:cNvPr>
          <p:cNvSpPr txBox="1"/>
          <p:nvPr/>
        </p:nvSpPr>
        <p:spPr>
          <a:xfrm>
            <a:off x="3448264" y="2567226"/>
            <a:ext cx="5295472" cy="861774"/>
          </a:xfrm>
          <a:prstGeom prst="rect">
            <a:avLst/>
          </a:prstGeom>
          <a:noFill/>
        </p:spPr>
        <p:txBody>
          <a:bodyPr wrap="square">
            <a:spAutoFit/>
          </a:bodyPr>
          <a:lstStyle/>
          <a:p>
            <a:r>
              <a:rPr lang="en-GB" altLang="aa-ET" sz="5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Abstract Data Types </a:t>
            </a:r>
            <a:endParaRPr lang="aa-ET" sz="5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95355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79918DF-1491-427A-8DB8-EBE80B692B62}"/>
              </a:ext>
            </a:extLst>
          </p:cNvPr>
          <p:cNvSpPr>
            <a:spLocks noGrp="1" noChangeArrowheads="1"/>
          </p:cNvSpPr>
          <p:nvPr>
            <p:ph type="title"/>
          </p:nvPr>
        </p:nvSpPr>
        <p:spPr/>
        <p:txBody>
          <a:bodyPr/>
          <a:lstStyle/>
          <a:p>
            <a:pPr eaLnBrk="1" hangingPunct="1"/>
            <a:r>
              <a:rPr lang="en-GB" altLang="aa-ET" dirty="0">
                <a:latin typeface="Arial" panose="020B0604020202020204" pitchFamily="34" charset="0"/>
                <a:ea typeface="ＭＳ Ｐゴシック" panose="020B0600070205080204" pitchFamily="34" charset="-128"/>
                <a:cs typeface="Arial" panose="020B0604020202020204" pitchFamily="34" charset="0"/>
              </a:rPr>
              <a:t>Abstract Data Types (ADTs)</a:t>
            </a:r>
          </a:p>
        </p:txBody>
      </p:sp>
      <p:sp>
        <p:nvSpPr>
          <p:cNvPr id="4099" name="Rectangle 3">
            <a:extLst>
              <a:ext uri="{FF2B5EF4-FFF2-40B4-BE49-F238E27FC236}">
                <a16:creationId xmlns:a16="http://schemas.microsoft.com/office/drawing/2014/main" id="{753F7547-3F0B-4A44-8665-3B703337C7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buFont typeface="Wingdings" panose="05000000000000000000" pitchFamily="2" charset="2"/>
              <a:buChar char="Ø"/>
            </a:pPr>
            <a:r>
              <a:rPr lang="en-US" b="0" i="0" dirty="0">
                <a:solidFill>
                  <a:srgbClr val="333333"/>
                </a:solidFill>
                <a:effectLst/>
                <a:latin typeface="Helvetica Neue"/>
              </a:rPr>
              <a:t>Abstract data types are an instance of a general principle in software engineering, which goes by many names with slightly different shades of meaning. Here are some of the names that are used for this idea:</a:t>
            </a:r>
          </a:p>
          <a:p>
            <a:pPr lvl="1" algn="just">
              <a:buFont typeface="Arial" panose="020B0604020202020204" pitchFamily="34" charset="0"/>
              <a:buChar char="•"/>
            </a:pPr>
            <a:r>
              <a:rPr lang="en-US" b="1" i="0" dirty="0">
                <a:solidFill>
                  <a:srgbClr val="333333"/>
                </a:solidFill>
                <a:effectLst/>
                <a:latin typeface="Helvetica Neue"/>
              </a:rPr>
              <a:t>Abstraction.</a:t>
            </a:r>
            <a:r>
              <a:rPr lang="en-US" b="0" i="0" dirty="0">
                <a:solidFill>
                  <a:srgbClr val="333333"/>
                </a:solidFill>
                <a:effectLst/>
                <a:latin typeface="Helvetica Neue"/>
              </a:rPr>
              <a:t> Omitting or hiding low-level details with a simpler, higher-level idea.</a:t>
            </a:r>
          </a:p>
          <a:p>
            <a:pPr lvl="1" algn="just">
              <a:buFont typeface="Arial" panose="020B0604020202020204" pitchFamily="34" charset="0"/>
              <a:buChar char="•"/>
            </a:pPr>
            <a:r>
              <a:rPr lang="en-US" b="1" i="0" dirty="0">
                <a:solidFill>
                  <a:srgbClr val="333333"/>
                </a:solidFill>
                <a:effectLst/>
                <a:latin typeface="Helvetica Neue"/>
              </a:rPr>
              <a:t>Modularity.</a:t>
            </a:r>
            <a:r>
              <a:rPr lang="en-US" b="0" i="0" dirty="0">
                <a:solidFill>
                  <a:srgbClr val="333333"/>
                </a:solidFill>
                <a:effectLst/>
                <a:latin typeface="Helvetica Neue"/>
              </a:rPr>
              <a:t> Dividing a system into components or modules, each of which can be designed, implemented, tested, reasoned about, and reused separately from the rest of the system.</a:t>
            </a:r>
          </a:p>
          <a:p>
            <a:pPr lvl="1" algn="just">
              <a:buFont typeface="Arial" panose="020B0604020202020204" pitchFamily="34" charset="0"/>
              <a:buChar char="•"/>
            </a:pPr>
            <a:r>
              <a:rPr lang="en-US" b="1" i="0" dirty="0">
                <a:solidFill>
                  <a:srgbClr val="333333"/>
                </a:solidFill>
                <a:effectLst/>
                <a:latin typeface="Helvetica Neue"/>
              </a:rPr>
              <a:t>Encapsulation.</a:t>
            </a:r>
            <a:r>
              <a:rPr lang="en-US" b="0" i="0" dirty="0">
                <a:solidFill>
                  <a:srgbClr val="333333"/>
                </a:solidFill>
                <a:effectLst/>
                <a:latin typeface="Helvetica Neue"/>
              </a:rPr>
              <a:t> Building walls around a module (a hard shell or capsule) so that the module is responsible for its own internal behavior, and bugs in other parts of the system can’t damage its integrity.</a:t>
            </a:r>
          </a:p>
          <a:p>
            <a:pPr lvl="1" algn="just">
              <a:buFont typeface="Arial" panose="020B0604020202020204" pitchFamily="34" charset="0"/>
              <a:buChar char="•"/>
            </a:pPr>
            <a:r>
              <a:rPr lang="en-US" b="1" i="0" dirty="0">
                <a:solidFill>
                  <a:srgbClr val="333333"/>
                </a:solidFill>
                <a:effectLst/>
                <a:latin typeface="Helvetica Neue"/>
              </a:rPr>
              <a:t>Information hiding.</a:t>
            </a:r>
            <a:r>
              <a:rPr lang="en-US" b="0" i="0" dirty="0">
                <a:solidFill>
                  <a:srgbClr val="333333"/>
                </a:solidFill>
                <a:effectLst/>
                <a:latin typeface="Helvetica Neue"/>
              </a:rPr>
              <a:t> Hiding details of a module’s implementation from the rest of the system, so that those details can be changed later without changing the rest of the system.</a:t>
            </a:r>
          </a:p>
          <a:p>
            <a:pPr lvl="1" algn="just">
              <a:buFont typeface="Arial" panose="020B0604020202020204" pitchFamily="34" charset="0"/>
              <a:buChar char="•"/>
            </a:pPr>
            <a:r>
              <a:rPr lang="en-US" b="1" i="0" dirty="0">
                <a:solidFill>
                  <a:srgbClr val="333333"/>
                </a:solidFill>
                <a:effectLst/>
                <a:latin typeface="Helvetica Neue"/>
              </a:rPr>
              <a:t>Separation of concerns.</a:t>
            </a:r>
            <a:r>
              <a:rPr lang="en-US" b="0" i="0" dirty="0">
                <a:solidFill>
                  <a:srgbClr val="333333"/>
                </a:solidFill>
                <a:effectLst/>
                <a:latin typeface="Helvetica Neue"/>
              </a:rPr>
              <a:t> Making a feature (or “concern”) the responsibility of a single module, rather than spreading it across multiple modules.</a:t>
            </a:r>
          </a:p>
        </p:txBody>
      </p:sp>
      <p:sp>
        <p:nvSpPr>
          <p:cNvPr id="4100" name="Slide Number Placeholder 5">
            <a:extLst>
              <a:ext uri="{FF2B5EF4-FFF2-40B4-BE49-F238E27FC236}">
                <a16:creationId xmlns:a16="http://schemas.microsoft.com/office/drawing/2014/main" id="{980BCB06-67B8-4D39-A6D5-AA2E3CFE30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CFC0C4A-3D43-44E7-A919-047779C231AE}" type="slidenum">
              <a:rPr lang="en-US" altLang="aa-ET">
                <a:solidFill>
                  <a:srgbClr val="898989"/>
                </a:solidFill>
              </a:rPr>
              <a:pPr eaLnBrk="1" hangingPunct="1"/>
              <a:t>6</a:t>
            </a:fld>
            <a:endParaRPr lang="en-US" altLang="aa-ET">
              <a:solidFill>
                <a:srgbClr val="898989"/>
              </a:solidFill>
            </a:endParaRPr>
          </a:p>
        </p:txBody>
      </p:sp>
      <p:sp>
        <p:nvSpPr>
          <p:cNvPr id="4101" name="Footer Placeholder 6">
            <a:extLst>
              <a:ext uri="{FF2B5EF4-FFF2-40B4-BE49-F238E27FC236}">
                <a16:creationId xmlns:a16="http://schemas.microsoft.com/office/drawing/2014/main" id="{5175ECFB-D05E-4377-8AB6-656C73D2A2E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aa-ET">
                <a:solidFill>
                  <a:srgbClr val="898989"/>
                </a:solidFill>
              </a:rPr>
              <a:t>Chapter 9 Software evolution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F485-64DD-458D-A3C6-518B8BDE0D74}"/>
              </a:ext>
            </a:extLst>
          </p:cNvPr>
          <p:cNvSpPr>
            <a:spLocks noGrp="1"/>
          </p:cNvSpPr>
          <p:nvPr>
            <p:ph type="title"/>
          </p:nvPr>
        </p:nvSpPr>
        <p:spPr/>
        <p:txBody>
          <a:bodyPr/>
          <a:lstStyle/>
          <a:p>
            <a:r>
              <a:rPr lang="en-US" dirty="0"/>
              <a:t>Cont.</a:t>
            </a:r>
            <a:endParaRPr lang="aa-ET" dirty="0"/>
          </a:p>
        </p:txBody>
      </p:sp>
      <p:sp>
        <p:nvSpPr>
          <p:cNvPr id="3" name="Content Placeholder 2">
            <a:extLst>
              <a:ext uri="{FF2B5EF4-FFF2-40B4-BE49-F238E27FC236}">
                <a16:creationId xmlns:a16="http://schemas.microsoft.com/office/drawing/2014/main" id="{A7BA32B8-2641-41AE-8FF4-C329130EA8BC}"/>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b="0" i="0" dirty="0">
                <a:solidFill>
                  <a:srgbClr val="333333"/>
                </a:solidFill>
                <a:effectLst/>
                <a:latin typeface="Helvetica Neue"/>
              </a:rPr>
              <a:t>As a software engineer, you should know these terms, because you will run into them frequently. The fundamental purpose of all of these ideas is to help achieve the three important properties that we care about: safety from bugs, ease of understanding, and readiness for change</a:t>
            </a:r>
          </a:p>
          <a:p>
            <a:pPr algn="just">
              <a:buFont typeface="Wingdings" panose="05000000000000000000" pitchFamily="2" charset="2"/>
              <a:buChar char="Ø"/>
            </a:pPr>
            <a:endParaRPr lang="en-US" dirty="0">
              <a:solidFill>
                <a:srgbClr val="333333"/>
              </a:solidFill>
              <a:latin typeface="Helvetica Neue"/>
            </a:endParaRPr>
          </a:p>
          <a:p>
            <a:pPr algn="ctr">
              <a:buFont typeface="Wingdings" panose="05000000000000000000" pitchFamily="2" charset="2"/>
              <a:buChar char="Ø"/>
            </a:pPr>
            <a:r>
              <a:rPr lang="en-US" b="1" i="1" dirty="0">
                <a:solidFill>
                  <a:srgbClr val="333333"/>
                </a:solidFill>
                <a:latin typeface="The Serif Hand Light" panose="020B0604020202020204" pitchFamily="66" charset="0"/>
                <a:ea typeface="Tahoma" panose="020B0604030504040204" pitchFamily="34" charset="0"/>
                <a:cs typeface="Tahoma" panose="020B0604030504040204" pitchFamily="34" charset="0"/>
              </a:rPr>
              <a:t>“</a:t>
            </a:r>
            <a:r>
              <a:rPr lang="en-US" b="1" i="1" dirty="0">
                <a:solidFill>
                  <a:srgbClr val="333333"/>
                </a:solidFill>
                <a:latin typeface="Tahoma" panose="020B0604030504040204" pitchFamily="34" charset="0"/>
                <a:ea typeface="Tahoma" panose="020B0604030504040204" pitchFamily="34" charset="0"/>
                <a:cs typeface="Tahoma" panose="020B0604030504040204" pitchFamily="34" charset="0"/>
              </a:rPr>
              <a:t>ADTs are the entities that are definitions of data and operations </a:t>
            </a:r>
            <a:r>
              <a:rPr lang="en-US" b="1"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b</a:t>
            </a:r>
            <a:r>
              <a:rPr lang="en-US" b="1" i="1" dirty="0">
                <a:solidFill>
                  <a:srgbClr val="333333"/>
                </a:solidFill>
                <a:latin typeface="Tahoma" panose="020B0604030504040204" pitchFamily="34" charset="0"/>
                <a:ea typeface="Tahoma" panose="020B0604030504040204" pitchFamily="34" charset="0"/>
                <a:cs typeface="Tahoma" panose="020B0604030504040204" pitchFamily="34" charset="0"/>
              </a:rPr>
              <a:t>ut do not have implementation details.</a:t>
            </a:r>
            <a:r>
              <a:rPr lang="en-US" b="1" i="1" dirty="0">
                <a:solidFill>
                  <a:srgbClr val="333333"/>
                </a:solidFill>
                <a:latin typeface="The Serif Hand Light" panose="020B0604020202020204" pitchFamily="66" charset="0"/>
                <a:ea typeface="Tahoma" panose="020B0604030504040204" pitchFamily="34" charset="0"/>
                <a:cs typeface="Tahoma" panose="020B0604030504040204" pitchFamily="34" charset="0"/>
              </a:rPr>
              <a:t>”</a:t>
            </a:r>
          </a:p>
          <a:p>
            <a:pPr algn="ctr">
              <a:buFont typeface="Wingdings" panose="05000000000000000000" pitchFamily="2" charset="2"/>
              <a:buChar char="Ø"/>
            </a:pPr>
            <a:endParaRPr lang="en-US" b="1" i="1" dirty="0">
              <a:solidFill>
                <a:srgbClr val="333333"/>
              </a:solidFill>
              <a:latin typeface="The Serif Hand Light" panose="020B0604020202020204" pitchFamily="66" charset="0"/>
              <a:ea typeface="Tahoma" panose="020B0604030504040204" pitchFamily="34" charset="0"/>
              <a:cs typeface="Tahoma" panose="020B0604030504040204" pitchFamily="34" charset="0"/>
            </a:endParaRPr>
          </a:p>
          <a:p>
            <a:pPr algn="just">
              <a:buFont typeface="Wingdings" panose="05000000000000000000" pitchFamily="2" charset="2"/>
              <a:buChar char="Ø"/>
            </a:pPr>
            <a:r>
              <a:rPr lang="en-US" b="0" i="0" dirty="0">
                <a:solidFill>
                  <a:srgbClr val="333333"/>
                </a:solidFill>
                <a:effectLst/>
                <a:latin typeface="Helvetica Neue"/>
              </a:rPr>
              <a:t>In the early days of computing, users could define their own procedures: that’s how large programs were built</a:t>
            </a:r>
          </a:p>
          <a:p>
            <a:pPr algn="just">
              <a:buFont typeface="Wingdings" panose="05000000000000000000" pitchFamily="2" charset="2"/>
              <a:buChar char="Ø"/>
            </a:pPr>
            <a:r>
              <a:rPr lang="en-US" b="0" i="0" dirty="0">
                <a:solidFill>
                  <a:srgbClr val="333333"/>
                </a:solidFill>
                <a:effectLst/>
                <a:latin typeface="Helvetica Neue"/>
              </a:rPr>
              <a:t>A major advance in software development was the idea of abstract types: that one could design a programming language to allow user-defined types, too.</a:t>
            </a:r>
          </a:p>
          <a:p>
            <a:pPr algn="ctr">
              <a:buFont typeface="Wingdings" panose="05000000000000000000" pitchFamily="2" charset="2"/>
              <a:buChar char="Ø"/>
            </a:pPr>
            <a:endParaRPr lang="aa-ET" b="1" i="1" dirty="0">
              <a:latin typeface="The Serif Hand Light" panose="020B0604020202020204"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9231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DB14-7E72-4AAF-BBE6-2361109D99DA}"/>
              </a:ext>
            </a:extLst>
          </p:cNvPr>
          <p:cNvSpPr>
            <a:spLocks noGrp="1"/>
          </p:cNvSpPr>
          <p:nvPr>
            <p:ph type="title"/>
          </p:nvPr>
        </p:nvSpPr>
        <p:spPr/>
        <p:txBody>
          <a:bodyPr/>
          <a:lstStyle/>
          <a:p>
            <a:r>
              <a:rPr lang="en-US" dirty="0"/>
              <a:t>User Defined Type</a:t>
            </a:r>
            <a:endParaRPr lang="aa-ET" dirty="0"/>
          </a:p>
        </p:txBody>
      </p:sp>
      <p:sp>
        <p:nvSpPr>
          <p:cNvPr id="3" name="Content Placeholder 2">
            <a:extLst>
              <a:ext uri="{FF2B5EF4-FFF2-40B4-BE49-F238E27FC236}">
                <a16:creationId xmlns:a16="http://schemas.microsoft.com/office/drawing/2014/main" id="{B3750A52-5BC8-4EC6-AB0F-B8D31EE311DD}"/>
              </a:ext>
            </a:extLst>
          </p:cNvPr>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b="0" i="0" dirty="0">
                <a:solidFill>
                  <a:srgbClr val="333333"/>
                </a:solidFill>
                <a:effectLst/>
                <a:latin typeface="Helvetica Neue"/>
              </a:rPr>
              <a:t>The key idea of data abstraction is that a type is characterized by the operations you can perform on it. A </a:t>
            </a:r>
            <a:r>
              <a:rPr lang="en-US" b="1" i="0" dirty="0">
                <a:solidFill>
                  <a:srgbClr val="333333"/>
                </a:solidFill>
                <a:effectLst/>
                <a:latin typeface="Helvetica Neue"/>
              </a:rPr>
              <a:t>number</a:t>
            </a:r>
            <a:r>
              <a:rPr lang="en-US" b="0" i="0" dirty="0">
                <a:solidFill>
                  <a:srgbClr val="333333"/>
                </a:solidFill>
                <a:effectLst/>
                <a:latin typeface="Helvetica Neue"/>
              </a:rPr>
              <a:t> is something you can add and multiply; a </a:t>
            </a:r>
            <a:r>
              <a:rPr lang="en-US" b="1" i="0" dirty="0">
                <a:solidFill>
                  <a:srgbClr val="333333"/>
                </a:solidFill>
                <a:effectLst/>
                <a:latin typeface="Helvetica Neue"/>
              </a:rPr>
              <a:t>string</a:t>
            </a:r>
            <a:r>
              <a:rPr lang="en-US" b="0" i="0" dirty="0">
                <a:solidFill>
                  <a:srgbClr val="333333"/>
                </a:solidFill>
                <a:effectLst/>
                <a:latin typeface="Helvetica Neue"/>
              </a:rPr>
              <a:t> is something you can concatenate and take substrings of; a </a:t>
            </a:r>
            <a:r>
              <a:rPr lang="en-US" b="1" i="0" dirty="0" err="1">
                <a:solidFill>
                  <a:srgbClr val="333333"/>
                </a:solidFill>
                <a:effectLst/>
                <a:latin typeface="Helvetica Neue"/>
              </a:rPr>
              <a:t>boolean</a:t>
            </a:r>
            <a:r>
              <a:rPr lang="en-US" b="0" i="0" dirty="0">
                <a:solidFill>
                  <a:srgbClr val="333333"/>
                </a:solidFill>
                <a:effectLst/>
                <a:latin typeface="Helvetica Neue"/>
              </a:rPr>
              <a:t> is something you can negate, and so on. </a:t>
            </a:r>
          </a:p>
          <a:p>
            <a:pPr algn="just">
              <a:buFont typeface="Wingdings" panose="05000000000000000000" pitchFamily="2" charset="2"/>
              <a:buChar char="Ø"/>
            </a:pPr>
            <a:r>
              <a:rPr lang="en-US" b="0" i="0" dirty="0">
                <a:solidFill>
                  <a:srgbClr val="333333"/>
                </a:solidFill>
                <a:effectLst/>
                <a:latin typeface="Helvetica Neue"/>
              </a:rPr>
              <a:t>In a sense, users could already define their own types in early programming languages: you could create a record type date, for example, with integer fields for day, month, and year. But what made abstract types new and different was the focus on operations: the user of the type would not need to worry about how its values were actually stored, in the same way that a programmer can ignore how the compiler actually stores integers. All that matters is the operations.</a:t>
            </a:r>
          </a:p>
          <a:p>
            <a:pPr algn="just">
              <a:buFont typeface="Wingdings" panose="05000000000000000000" pitchFamily="2" charset="2"/>
              <a:buChar char="Ø"/>
            </a:pPr>
            <a:r>
              <a:rPr lang="en-US" dirty="0">
                <a:solidFill>
                  <a:srgbClr val="2F2E2E"/>
                </a:solidFill>
                <a:latin typeface="Open Sans"/>
              </a:rPr>
              <a:t>A</a:t>
            </a:r>
            <a:r>
              <a:rPr lang="en-US" b="0" i="0" dirty="0">
                <a:solidFill>
                  <a:srgbClr val="2F2E2E"/>
                </a:solidFill>
                <a:effectLst/>
                <a:latin typeface="Open Sans"/>
              </a:rPr>
              <a:t>n abstract data type (not to be confused with an abstract class) is a model for building a class of data structures which have similar behavior. Abstract data types include stacks, queues, lists and sets. The abstract data type specifies what operations should be provided by an implementation of that data type without actually implementing it.</a:t>
            </a:r>
          </a:p>
          <a:p>
            <a:pPr algn="just">
              <a:buFont typeface="Wingdings" panose="05000000000000000000" pitchFamily="2" charset="2"/>
              <a:buChar char="Ø"/>
            </a:pPr>
            <a:r>
              <a:rPr lang="en-US" b="0" i="0" dirty="0">
                <a:solidFill>
                  <a:srgbClr val="2F2E2E"/>
                </a:solidFill>
                <a:effectLst/>
                <a:latin typeface="Open Sans"/>
              </a:rPr>
              <a:t>For example, a stack should have push, pop and top operations and a queue should have enqueue and dequeue operations. The methods which implement these operations do not necessarily need to have the same names.</a:t>
            </a:r>
            <a:endParaRPr lang="en-US" b="0" i="0" dirty="0">
              <a:solidFill>
                <a:srgbClr val="333333"/>
              </a:solidFill>
              <a:effectLst/>
              <a:latin typeface="Helvetica Neue"/>
            </a:endParaRPr>
          </a:p>
          <a:p>
            <a:pPr algn="just">
              <a:buFont typeface="Wingdings" panose="05000000000000000000" pitchFamily="2" charset="2"/>
              <a:buChar char="Ø"/>
            </a:pPr>
            <a:endParaRPr lang="aa-ET" dirty="0"/>
          </a:p>
        </p:txBody>
      </p:sp>
    </p:spTree>
    <p:extLst>
      <p:ext uri="{BB962C8B-B14F-4D97-AF65-F5344CB8AC3E}">
        <p14:creationId xmlns:p14="http://schemas.microsoft.com/office/powerpoint/2010/main" val="115626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D251A-4A36-43CB-9859-DBF2BE693AB3}"/>
              </a:ext>
            </a:extLst>
          </p:cNvPr>
          <p:cNvSpPr>
            <a:spLocks noGrp="1"/>
          </p:cNvSpPr>
          <p:nvPr>
            <p:ph type="title"/>
          </p:nvPr>
        </p:nvSpPr>
        <p:spPr/>
        <p:txBody>
          <a:bodyPr/>
          <a:lstStyle/>
          <a:p>
            <a:endParaRPr lang="aa-ET"/>
          </a:p>
        </p:txBody>
      </p:sp>
      <p:pic>
        <p:nvPicPr>
          <p:cNvPr id="7" name="Picture 6">
            <a:extLst>
              <a:ext uri="{FF2B5EF4-FFF2-40B4-BE49-F238E27FC236}">
                <a16:creationId xmlns:a16="http://schemas.microsoft.com/office/drawing/2014/main" id="{117ACD25-4228-4350-9E1D-40AAF453B696}"/>
              </a:ext>
            </a:extLst>
          </p:cNvPr>
          <p:cNvPicPr>
            <a:picLocks noChangeAspect="1"/>
          </p:cNvPicPr>
          <p:nvPr/>
        </p:nvPicPr>
        <p:blipFill rotWithShape="1">
          <a:blip r:embed="rId3"/>
          <a:srcRect t="18127" r="48848"/>
          <a:stretch/>
        </p:blipFill>
        <p:spPr>
          <a:xfrm>
            <a:off x="0" y="621586"/>
            <a:ext cx="6236413" cy="5614827"/>
          </a:xfrm>
          <a:prstGeom prst="rect">
            <a:avLst/>
          </a:prstGeom>
        </p:spPr>
      </p:pic>
      <p:pic>
        <p:nvPicPr>
          <p:cNvPr id="9" name="Picture 8">
            <a:extLst>
              <a:ext uri="{FF2B5EF4-FFF2-40B4-BE49-F238E27FC236}">
                <a16:creationId xmlns:a16="http://schemas.microsoft.com/office/drawing/2014/main" id="{83684996-5E6A-4C9F-917A-EC77B5A18BAE}"/>
              </a:ext>
            </a:extLst>
          </p:cNvPr>
          <p:cNvPicPr>
            <a:picLocks noChangeAspect="1"/>
          </p:cNvPicPr>
          <p:nvPr/>
        </p:nvPicPr>
        <p:blipFill rotWithShape="1">
          <a:blip r:embed="rId4"/>
          <a:srcRect l="51910" t="18127" r="2668" b="10862"/>
          <a:stretch/>
        </p:blipFill>
        <p:spPr>
          <a:xfrm>
            <a:off x="6328881" y="621586"/>
            <a:ext cx="5863119" cy="5614827"/>
          </a:xfrm>
          <a:prstGeom prst="rect">
            <a:avLst/>
          </a:prstGeom>
        </p:spPr>
      </p:pic>
    </p:spTree>
    <p:extLst>
      <p:ext uri="{BB962C8B-B14F-4D97-AF65-F5344CB8AC3E}">
        <p14:creationId xmlns:p14="http://schemas.microsoft.com/office/powerpoint/2010/main" val="3028656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788</Words>
  <Application>Microsoft Office PowerPoint</Application>
  <PresentationFormat>Widescreen</PresentationFormat>
  <Paragraphs>37</Paragraphs>
  <Slides>9</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Calibri</vt:lpstr>
      <vt:lpstr>Calibri Light</vt:lpstr>
      <vt:lpstr>Helvetica Neue</vt:lpstr>
      <vt:lpstr>Lato</vt:lpstr>
      <vt:lpstr>open sans</vt:lpstr>
      <vt:lpstr>open sans</vt:lpstr>
      <vt:lpstr>Tahoma</vt:lpstr>
      <vt:lpstr>The Serif Hand Light</vt:lpstr>
      <vt:lpstr>Times New Roman</vt:lpstr>
      <vt:lpstr>Wingdings</vt:lpstr>
      <vt:lpstr>Retrospect</vt:lpstr>
      <vt:lpstr>Software Construction</vt:lpstr>
      <vt:lpstr>PowerPoint Presentation</vt:lpstr>
      <vt:lpstr>Abstract Class </vt:lpstr>
      <vt:lpstr>Abstract Methods </vt:lpstr>
      <vt:lpstr>PowerPoint Presentation</vt:lpstr>
      <vt:lpstr>Abstract Data Types (ADTs)</vt:lpstr>
      <vt:lpstr>Cont.</vt:lpstr>
      <vt:lpstr>User Defined 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Parveen BUKC</dc:creator>
  <cp:lastModifiedBy>Misbah Parveen BUKC</cp:lastModifiedBy>
  <cp:revision>12</cp:revision>
  <dcterms:created xsi:type="dcterms:W3CDTF">2021-01-10T18:22:54Z</dcterms:created>
  <dcterms:modified xsi:type="dcterms:W3CDTF">2023-10-31T11:40:26Z</dcterms:modified>
</cp:coreProperties>
</file>