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7" r:id="rId28"/>
    <p:sldId id="288" r:id="rId29"/>
    <p:sldId id="294" r:id="rId30"/>
    <p:sldId id="295" r:id="rId31"/>
    <p:sldId id="286" r:id="rId32"/>
    <p:sldId id="289" r:id="rId33"/>
    <p:sldId id="290" r:id="rId34"/>
    <p:sldId id="291" r:id="rId35"/>
    <p:sldId id="292"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20138-F031-4360-A718-F4915D0BE41B}">
          <p14:sldIdLst>
            <p14:sldId id="256"/>
            <p14:sldId id="257"/>
            <p14:sldId id="258"/>
            <p14:sldId id="262"/>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7"/>
            <p14:sldId id="288"/>
            <p14:sldId id="294"/>
            <p14:sldId id="295"/>
            <p14:sldId id="286"/>
            <p14:sldId id="289"/>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70980-5746-4376-80A3-6C083F953293}" type="datetimeFigureOut">
              <a:rPr lang="aa-ET" smtClean="0"/>
              <a:t>10/31/2023</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AAEB1-2EB8-4549-BA72-4730E0CAEDFF}" type="slidenum">
              <a:rPr lang="aa-ET" smtClean="0"/>
              <a:t>‹#›</a:t>
            </a:fld>
            <a:endParaRPr lang="aa-ET"/>
          </a:p>
        </p:txBody>
      </p:sp>
    </p:spTree>
    <p:extLst>
      <p:ext uri="{BB962C8B-B14F-4D97-AF65-F5344CB8AC3E}">
        <p14:creationId xmlns:p14="http://schemas.microsoft.com/office/powerpoint/2010/main" val="1604076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F4163EE4-3375-440A-821D-30A3483E17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F7F767-735B-4F76-8D80-445B891E891D}" type="slidenum">
              <a:rPr lang="en-US" altLang="aa-ET"/>
              <a:pPr/>
              <a:t>3</a:t>
            </a:fld>
            <a:endParaRPr lang="en-US" altLang="aa-ET"/>
          </a:p>
        </p:txBody>
      </p:sp>
      <p:sp>
        <p:nvSpPr>
          <p:cNvPr id="9219" name="Rectangle 2">
            <a:extLst>
              <a:ext uri="{FF2B5EF4-FFF2-40B4-BE49-F238E27FC236}">
                <a16:creationId xmlns:a16="http://schemas.microsoft.com/office/drawing/2014/main" id="{5932687C-FBBC-407A-A5B8-C13A3447CD4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DE679418-6AFA-4342-B860-64E89985E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aa-ET" dirty="0"/>
              <a:t>Refactoring is fundamental to agile programming</a:t>
            </a:r>
          </a:p>
          <a:p>
            <a:pPr lvl="1" algn="just" eaLnBrk="1" hangingPunct="1"/>
            <a:r>
              <a:rPr lang="en-US" altLang="aa-ET" dirty="0"/>
              <a:t>Refactoring is sometimes necessary in a traditional process, when the design is found to be flawed</a:t>
            </a:r>
          </a:p>
          <a:p>
            <a:pPr algn="just" eaLnBrk="1" hangingPunct="1"/>
            <a:r>
              <a:rPr lang="en-US" altLang="aa-ET" dirty="0"/>
              <a:t>Assumptions:</a:t>
            </a:r>
          </a:p>
          <a:p>
            <a:pPr lvl="1" algn="just" eaLnBrk="1" hangingPunct="1"/>
            <a:r>
              <a:rPr lang="en-US" altLang="aa-ET" dirty="0"/>
              <a:t>The desired end product can be determined in advance</a:t>
            </a:r>
          </a:p>
          <a:p>
            <a:pPr lvl="1" algn="just" eaLnBrk="1" hangingPunct="1"/>
            <a:r>
              <a:rPr lang="en-US" altLang="aa-ET" dirty="0"/>
              <a:t>Workers of a given type (plumbers, electricians, etc.) are interchangeable</a:t>
            </a:r>
          </a:p>
          <a:p>
            <a:pPr eaLnBrk="1" hangingPunct="1"/>
            <a:endParaRPr lang="aa-ET" altLang="aa-ET" dirty="0">
              <a:latin typeface="Arial" panose="020B0604020202020204" pitchFamily="34" charset="0"/>
            </a:endParaRPr>
          </a:p>
        </p:txBody>
      </p:sp>
    </p:spTree>
    <p:extLst>
      <p:ext uri="{BB962C8B-B14F-4D97-AF65-F5344CB8AC3E}">
        <p14:creationId xmlns:p14="http://schemas.microsoft.com/office/powerpoint/2010/main" val="2787311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BCF3F054-A948-45F6-9714-7CAC0F8F53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7F1035-0B31-4AF6-AE8B-F39A68EB83FE}" type="slidenum">
              <a:rPr lang="en-US" altLang="aa-ET"/>
              <a:pPr/>
              <a:t>12</a:t>
            </a:fld>
            <a:endParaRPr lang="en-US" altLang="aa-ET"/>
          </a:p>
        </p:txBody>
      </p:sp>
      <p:sp>
        <p:nvSpPr>
          <p:cNvPr id="31747" name="Rectangle 2">
            <a:extLst>
              <a:ext uri="{FF2B5EF4-FFF2-40B4-BE49-F238E27FC236}">
                <a16:creationId xmlns:a16="http://schemas.microsoft.com/office/drawing/2014/main" id="{1A9CDE08-EC59-48B6-A720-6A54D2B1DF5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F8017B1-F1B1-4AB3-AD6C-B97E407B9C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203571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EFA57B2-24A0-4A0E-ABC3-1E3E738BEE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61A947-5B28-4A0A-8EA7-C4AAF0FD4019}" type="slidenum">
              <a:rPr lang="en-US" altLang="aa-ET"/>
              <a:pPr/>
              <a:t>13</a:t>
            </a:fld>
            <a:endParaRPr lang="en-US" altLang="aa-ET"/>
          </a:p>
        </p:txBody>
      </p:sp>
      <p:sp>
        <p:nvSpPr>
          <p:cNvPr id="33795" name="Rectangle 2">
            <a:extLst>
              <a:ext uri="{FF2B5EF4-FFF2-40B4-BE49-F238E27FC236}">
                <a16:creationId xmlns:a16="http://schemas.microsoft.com/office/drawing/2014/main" id="{0A63D45A-99EE-4FB0-894C-813A19AD5045}"/>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65345105-DED4-49FB-B7BD-285BA8292D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991568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392596D-C1F3-4595-B97C-4B39B80965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E2E2A1-EFC2-4E6C-A54E-AA7A9FF6C4C7}" type="slidenum">
              <a:rPr lang="en-US" altLang="aa-ET"/>
              <a:pPr/>
              <a:t>14</a:t>
            </a:fld>
            <a:endParaRPr lang="en-US" altLang="aa-ET"/>
          </a:p>
        </p:txBody>
      </p:sp>
      <p:sp>
        <p:nvSpPr>
          <p:cNvPr id="35843" name="Rectangle 2">
            <a:extLst>
              <a:ext uri="{FF2B5EF4-FFF2-40B4-BE49-F238E27FC236}">
                <a16:creationId xmlns:a16="http://schemas.microsoft.com/office/drawing/2014/main" id="{B794C03A-01F7-4C8F-91D0-76CBCD97B7B0}"/>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F40A94D0-128C-424B-A2C8-D0FA86ADBB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dirty="0">
              <a:latin typeface="Arial" panose="020B0604020202020204" pitchFamily="34" charset="0"/>
            </a:endParaRPr>
          </a:p>
        </p:txBody>
      </p:sp>
    </p:spTree>
    <p:extLst>
      <p:ext uri="{BB962C8B-B14F-4D97-AF65-F5344CB8AC3E}">
        <p14:creationId xmlns:p14="http://schemas.microsoft.com/office/powerpoint/2010/main" val="736044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6834CED-10FA-4E23-B022-F8D464AF8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784105-5C19-4001-BDC5-286030F348B8}" type="slidenum">
              <a:rPr lang="en-US" altLang="aa-ET"/>
              <a:pPr/>
              <a:t>15</a:t>
            </a:fld>
            <a:endParaRPr lang="en-US" altLang="aa-ET"/>
          </a:p>
        </p:txBody>
      </p:sp>
      <p:sp>
        <p:nvSpPr>
          <p:cNvPr id="37891" name="Rectangle 2">
            <a:extLst>
              <a:ext uri="{FF2B5EF4-FFF2-40B4-BE49-F238E27FC236}">
                <a16:creationId xmlns:a16="http://schemas.microsoft.com/office/drawing/2014/main" id="{0EC5C579-7238-44EF-852A-F4A2D8947CCA}"/>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54626B0-544D-425F-8E8C-E2B3C0587D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3410289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231E2D9-7F0C-4F8D-BD06-EC47404E46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28B3E2-2A9B-4EFD-926D-42DDFDE36F86}" type="slidenum">
              <a:rPr lang="en-US" altLang="aa-ET"/>
              <a:pPr/>
              <a:t>16</a:t>
            </a:fld>
            <a:endParaRPr lang="en-US" altLang="aa-ET"/>
          </a:p>
        </p:txBody>
      </p:sp>
      <p:sp>
        <p:nvSpPr>
          <p:cNvPr id="39939" name="Rectangle 2">
            <a:extLst>
              <a:ext uri="{FF2B5EF4-FFF2-40B4-BE49-F238E27FC236}">
                <a16:creationId xmlns:a16="http://schemas.microsoft.com/office/drawing/2014/main" id="{C7A9951A-570C-4FFA-A5FC-DC3D2CFFBD4A}"/>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248F578-0AF7-4BD6-B906-002058ED56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1175982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2B966CB-73EF-4027-918A-EAE1EFFDBE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13F979-B769-49E7-9603-27D78BF9AD39}" type="slidenum">
              <a:rPr lang="en-US" altLang="aa-ET"/>
              <a:pPr/>
              <a:t>17</a:t>
            </a:fld>
            <a:endParaRPr lang="en-US" altLang="aa-ET"/>
          </a:p>
        </p:txBody>
      </p:sp>
      <p:sp>
        <p:nvSpPr>
          <p:cNvPr id="41987" name="Rectangle 2">
            <a:extLst>
              <a:ext uri="{FF2B5EF4-FFF2-40B4-BE49-F238E27FC236}">
                <a16:creationId xmlns:a16="http://schemas.microsoft.com/office/drawing/2014/main" id="{0C1B40CD-8555-46B9-ADA9-FB213EDD88FE}"/>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DA452A95-3516-4757-A7E9-300A649B66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3339644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AB1B323-43D9-4BBD-A114-401F4E8E8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B691B3A-5051-4D4E-9761-AA681FE637E3}" type="slidenum">
              <a:rPr lang="en-US" altLang="aa-ET"/>
              <a:pPr/>
              <a:t>18</a:t>
            </a:fld>
            <a:endParaRPr lang="en-US" altLang="aa-ET"/>
          </a:p>
        </p:txBody>
      </p:sp>
      <p:sp>
        <p:nvSpPr>
          <p:cNvPr id="44035" name="Rectangle 2">
            <a:extLst>
              <a:ext uri="{FF2B5EF4-FFF2-40B4-BE49-F238E27FC236}">
                <a16:creationId xmlns:a16="http://schemas.microsoft.com/office/drawing/2014/main" id="{84E7228A-CCB1-49D3-B2EE-34DFF230BADA}"/>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E6DB3D38-5849-41F0-BD8C-9E7002A86D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2881418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18536D2-8554-4511-A504-4BA618583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3DF526-F0B0-4684-A7B5-513B0453C79E}" type="slidenum">
              <a:rPr lang="en-US" altLang="aa-ET"/>
              <a:pPr/>
              <a:t>19</a:t>
            </a:fld>
            <a:endParaRPr lang="en-US" altLang="aa-ET"/>
          </a:p>
        </p:txBody>
      </p:sp>
      <p:sp>
        <p:nvSpPr>
          <p:cNvPr id="46083" name="Rectangle 2">
            <a:extLst>
              <a:ext uri="{FF2B5EF4-FFF2-40B4-BE49-F238E27FC236}">
                <a16:creationId xmlns:a16="http://schemas.microsoft.com/office/drawing/2014/main" id="{7151D219-DF85-49A0-BDD2-D5CFCF08D7C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A5D866C-A7DC-4F96-B65F-7F4E5B1CD2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2474371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D68DC76-E897-4F88-B409-EF92F2896E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0E664D-1BA2-48CD-8758-3CE5FB2195B3}" type="slidenum">
              <a:rPr lang="en-US" altLang="aa-ET"/>
              <a:pPr/>
              <a:t>20</a:t>
            </a:fld>
            <a:endParaRPr lang="en-US" altLang="aa-ET"/>
          </a:p>
        </p:txBody>
      </p:sp>
      <p:sp>
        <p:nvSpPr>
          <p:cNvPr id="48131" name="Rectangle 2">
            <a:extLst>
              <a:ext uri="{FF2B5EF4-FFF2-40B4-BE49-F238E27FC236}">
                <a16:creationId xmlns:a16="http://schemas.microsoft.com/office/drawing/2014/main" id="{F30C2E0B-F0A5-4CAC-8EB9-D7F83FCF2BC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4FADE8BE-2BD2-4EC0-BA7F-4BCA693BFD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2313203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07490C7-7537-431B-A6ED-E4E081ED1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616DB9-AE92-4252-BE6C-454DFCBA5D8F}" type="slidenum">
              <a:rPr lang="en-US" altLang="aa-ET"/>
              <a:pPr/>
              <a:t>21</a:t>
            </a:fld>
            <a:endParaRPr lang="en-US" altLang="aa-ET"/>
          </a:p>
        </p:txBody>
      </p:sp>
      <p:sp>
        <p:nvSpPr>
          <p:cNvPr id="50179" name="Rectangle 2">
            <a:extLst>
              <a:ext uri="{FF2B5EF4-FFF2-40B4-BE49-F238E27FC236}">
                <a16:creationId xmlns:a16="http://schemas.microsoft.com/office/drawing/2014/main" id="{4879945F-1324-4E1D-B22C-2C962975DBCF}"/>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A0B9352C-1FDB-44EC-B0A7-8E9202A707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357371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80A0965-FDB3-408F-9AB4-EDF7061997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104D8E-0A5E-41AB-9CB8-B6DD25EB635B}" type="slidenum">
              <a:rPr lang="en-US" altLang="aa-ET"/>
              <a:pPr/>
              <a:t>4</a:t>
            </a:fld>
            <a:endParaRPr lang="en-US" altLang="aa-ET"/>
          </a:p>
        </p:txBody>
      </p:sp>
      <p:sp>
        <p:nvSpPr>
          <p:cNvPr id="15363" name="Rectangle 2">
            <a:extLst>
              <a:ext uri="{FF2B5EF4-FFF2-40B4-BE49-F238E27FC236}">
                <a16:creationId xmlns:a16="http://schemas.microsoft.com/office/drawing/2014/main" id="{F7D2FE15-EDDC-4F6A-BB4E-F1A0315C84B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460C720F-A37D-47DF-986D-AB63FF08EE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10009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8583A38-A74F-4BCE-B9BE-9F145CAEF2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AB50DF-4EC8-40B9-B022-520F0ED65AB1}" type="slidenum">
              <a:rPr lang="en-US" altLang="aa-ET"/>
              <a:pPr/>
              <a:t>22</a:t>
            </a:fld>
            <a:endParaRPr lang="en-US" altLang="aa-ET"/>
          </a:p>
        </p:txBody>
      </p:sp>
      <p:sp>
        <p:nvSpPr>
          <p:cNvPr id="52227" name="Rectangle 2">
            <a:extLst>
              <a:ext uri="{FF2B5EF4-FFF2-40B4-BE49-F238E27FC236}">
                <a16:creationId xmlns:a16="http://schemas.microsoft.com/office/drawing/2014/main" id="{0169422C-6505-41EB-9384-2364C0F5A093}"/>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096777A-5B41-4A2C-AA6F-B5E8B79086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3131282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6638DBD-89B8-4678-B198-2D6F70EA39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DC4D642-C64D-4827-A0CF-E898D3F82703}" type="slidenum">
              <a:rPr lang="en-US" altLang="aa-ET"/>
              <a:pPr/>
              <a:t>23</a:t>
            </a:fld>
            <a:endParaRPr lang="en-US" altLang="aa-ET"/>
          </a:p>
        </p:txBody>
      </p:sp>
      <p:sp>
        <p:nvSpPr>
          <p:cNvPr id="54275" name="Rectangle 2">
            <a:extLst>
              <a:ext uri="{FF2B5EF4-FFF2-40B4-BE49-F238E27FC236}">
                <a16:creationId xmlns:a16="http://schemas.microsoft.com/office/drawing/2014/main" id="{D109F5C9-93D0-49CE-ADA1-F937E4C0AFD2}"/>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92DAD943-961E-4D6E-95B3-844C9E80F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3380403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10AAD836-E5BA-4668-A32E-53A5530123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AD30D7-D566-4CDE-BC33-48A7B84F71D1}" type="slidenum">
              <a:rPr lang="en-US" altLang="aa-ET"/>
              <a:pPr/>
              <a:t>24</a:t>
            </a:fld>
            <a:endParaRPr lang="en-US" altLang="aa-ET"/>
          </a:p>
        </p:txBody>
      </p:sp>
      <p:sp>
        <p:nvSpPr>
          <p:cNvPr id="56323" name="Rectangle 2">
            <a:extLst>
              <a:ext uri="{FF2B5EF4-FFF2-40B4-BE49-F238E27FC236}">
                <a16:creationId xmlns:a16="http://schemas.microsoft.com/office/drawing/2014/main" id="{2E7CA677-8357-4829-9011-BEA5667D9C7D}"/>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95D9CD2-9C8D-43E7-A8E4-B58D6AFC6B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1398389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B5C5757-1799-4CFC-9EDB-4C3AE53D79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86E3DE-1F8E-4BC6-8760-C5A7F6681EB1}" type="slidenum">
              <a:rPr lang="en-US" altLang="aa-ET"/>
              <a:pPr/>
              <a:t>25</a:t>
            </a:fld>
            <a:endParaRPr lang="en-US" altLang="aa-ET"/>
          </a:p>
        </p:txBody>
      </p:sp>
      <p:sp>
        <p:nvSpPr>
          <p:cNvPr id="58371" name="Rectangle 2">
            <a:extLst>
              <a:ext uri="{FF2B5EF4-FFF2-40B4-BE49-F238E27FC236}">
                <a16:creationId xmlns:a16="http://schemas.microsoft.com/office/drawing/2014/main" id="{CFCA43D8-27BD-48C9-A38F-8BFFE7C83D7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21B06BB2-D3E0-4700-B675-F602DD99B0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1103745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92CC44E-C228-4FCE-82E6-392B34286C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CEFD80-F894-4C15-958F-ED9AB1E2C5F2}" type="slidenum">
              <a:rPr lang="en-US" altLang="aa-ET"/>
              <a:pPr/>
              <a:t>26</a:t>
            </a:fld>
            <a:endParaRPr lang="en-US" altLang="aa-ET"/>
          </a:p>
        </p:txBody>
      </p:sp>
      <p:sp>
        <p:nvSpPr>
          <p:cNvPr id="60419" name="Rectangle 2">
            <a:extLst>
              <a:ext uri="{FF2B5EF4-FFF2-40B4-BE49-F238E27FC236}">
                <a16:creationId xmlns:a16="http://schemas.microsoft.com/office/drawing/2014/main" id="{25F6E5E4-970C-4699-BC79-748F2CA59840}"/>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F0654D82-0387-40C8-9500-2CFFA3ECEA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1555500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04FB552D-BF30-4D27-9198-CBDBB97D34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CA0D68-DE4B-44F7-A566-27AFCE6FCB2B}" type="slidenum">
              <a:rPr lang="en-US" altLang="aa-ET"/>
              <a:pPr/>
              <a:t>27</a:t>
            </a:fld>
            <a:endParaRPr lang="en-US" altLang="aa-ET"/>
          </a:p>
        </p:txBody>
      </p:sp>
      <p:sp>
        <p:nvSpPr>
          <p:cNvPr id="62467" name="Rectangle 2">
            <a:extLst>
              <a:ext uri="{FF2B5EF4-FFF2-40B4-BE49-F238E27FC236}">
                <a16:creationId xmlns:a16="http://schemas.microsoft.com/office/drawing/2014/main" id="{9DFC0A68-8745-471B-BED1-D640BECE7888}"/>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21C2AC4D-5094-4B65-BD77-FF673473DF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4002230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768EEE80-0502-4B2B-B990-44304E2E01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29C5E6-526B-4F1C-953A-83F853CCA964}" type="slidenum">
              <a:rPr lang="en-US" altLang="aa-ET"/>
              <a:pPr/>
              <a:t>28</a:t>
            </a:fld>
            <a:endParaRPr lang="en-US" altLang="aa-ET"/>
          </a:p>
        </p:txBody>
      </p:sp>
      <p:sp>
        <p:nvSpPr>
          <p:cNvPr id="64515" name="Rectangle 2">
            <a:extLst>
              <a:ext uri="{FF2B5EF4-FFF2-40B4-BE49-F238E27FC236}">
                <a16:creationId xmlns:a16="http://schemas.microsoft.com/office/drawing/2014/main" id="{72073EC7-E882-4A4A-B69B-3E331A760C3D}"/>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7E0B76FF-68A4-4144-A5A6-B81982620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1234037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AAAEB1-2EB8-4549-BA72-4730E0CAEDFF}" type="slidenum">
              <a:rPr lang="aa-ET" smtClean="0"/>
              <a:t>29</a:t>
            </a:fld>
            <a:endParaRPr lang="aa-ET"/>
          </a:p>
        </p:txBody>
      </p:sp>
    </p:spTree>
    <p:extLst>
      <p:ext uri="{BB962C8B-B14F-4D97-AF65-F5344CB8AC3E}">
        <p14:creationId xmlns:p14="http://schemas.microsoft.com/office/powerpoint/2010/main" val="3586986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B1716D4-2B84-4E68-BA1B-FF3335194A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A22BA6-217A-44C9-B763-EDAB82D6BE46}" type="slidenum">
              <a:rPr lang="en-US" altLang="aa-ET"/>
              <a:pPr/>
              <a:t>31</a:t>
            </a:fld>
            <a:endParaRPr lang="en-US" altLang="aa-ET"/>
          </a:p>
        </p:txBody>
      </p:sp>
      <p:sp>
        <p:nvSpPr>
          <p:cNvPr id="66563" name="Rectangle 2">
            <a:extLst>
              <a:ext uri="{FF2B5EF4-FFF2-40B4-BE49-F238E27FC236}">
                <a16:creationId xmlns:a16="http://schemas.microsoft.com/office/drawing/2014/main" id="{B99EB29D-41B4-408B-881B-217687282692}"/>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B74361C-FDD6-4B9E-B2D3-3B046C8B3B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158116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BF792A4-D497-470E-AA9D-E353746E60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D5152B-4F41-4AF3-A431-DF2E7C772FD0}" type="slidenum">
              <a:rPr lang="en-US" altLang="aa-ET"/>
              <a:pPr/>
              <a:t>5</a:t>
            </a:fld>
            <a:endParaRPr lang="en-US" altLang="aa-ET"/>
          </a:p>
        </p:txBody>
      </p:sp>
      <p:sp>
        <p:nvSpPr>
          <p:cNvPr id="17411" name="Rectangle 2">
            <a:extLst>
              <a:ext uri="{FF2B5EF4-FFF2-40B4-BE49-F238E27FC236}">
                <a16:creationId xmlns:a16="http://schemas.microsoft.com/office/drawing/2014/main" id="{F231CAB9-14F7-43D3-9A47-8299C3B36DB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CC18497C-5A18-433A-9E94-4D278858FB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222297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3305B146-D6EC-440D-A5B9-6C3279F197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63E958-1EE6-4943-8DAC-E432DF4460B0}" type="slidenum">
              <a:rPr lang="en-US" altLang="aa-ET"/>
              <a:pPr/>
              <a:t>6</a:t>
            </a:fld>
            <a:endParaRPr lang="en-US" altLang="aa-ET"/>
          </a:p>
        </p:txBody>
      </p:sp>
      <p:sp>
        <p:nvSpPr>
          <p:cNvPr id="19459" name="Rectangle 2">
            <a:extLst>
              <a:ext uri="{FF2B5EF4-FFF2-40B4-BE49-F238E27FC236}">
                <a16:creationId xmlns:a16="http://schemas.microsoft.com/office/drawing/2014/main" id="{AA058780-77B8-4F28-A809-32438B009231}"/>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78B3DC7D-E621-48FD-B9E2-C40CF9F716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170803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F878347-EE40-477C-BAE5-2A014FBAF3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5105D5-7D8F-4F74-A714-DD5E44FE534E}" type="slidenum">
              <a:rPr lang="en-US" altLang="aa-ET"/>
              <a:pPr/>
              <a:t>7</a:t>
            </a:fld>
            <a:endParaRPr lang="en-US" altLang="aa-ET"/>
          </a:p>
        </p:txBody>
      </p:sp>
      <p:sp>
        <p:nvSpPr>
          <p:cNvPr id="21507" name="Rectangle 2">
            <a:extLst>
              <a:ext uri="{FF2B5EF4-FFF2-40B4-BE49-F238E27FC236}">
                <a16:creationId xmlns:a16="http://schemas.microsoft.com/office/drawing/2014/main" id="{67CD53CE-7A5D-4C9A-A046-F5131A98287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12384952-ACFD-4898-9F66-A2AF428F76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2607900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9E961A1-A995-405E-BC58-A86429CA83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B6EF67-288D-428A-8928-E7FF838E8203}" type="slidenum">
              <a:rPr lang="en-US" altLang="aa-ET"/>
              <a:pPr/>
              <a:t>8</a:t>
            </a:fld>
            <a:endParaRPr lang="en-US" altLang="aa-ET"/>
          </a:p>
        </p:txBody>
      </p:sp>
      <p:sp>
        <p:nvSpPr>
          <p:cNvPr id="23555" name="Rectangle 2">
            <a:extLst>
              <a:ext uri="{FF2B5EF4-FFF2-40B4-BE49-F238E27FC236}">
                <a16:creationId xmlns:a16="http://schemas.microsoft.com/office/drawing/2014/main" id="{535711F9-001A-4EA7-9850-0819C98CB62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8EBAEA1A-71BB-4C84-B3C8-CBBDF94B17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405487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5EC95B8-BDED-4765-AAD3-8A94D953DB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786B1F-FE3B-4A9C-B836-1539A90DB6AA}" type="slidenum">
              <a:rPr lang="en-US" altLang="aa-ET"/>
              <a:pPr/>
              <a:t>9</a:t>
            </a:fld>
            <a:endParaRPr lang="en-US" altLang="aa-ET"/>
          </a:p>
        </p:txBody>
      </p:sp>
      <p:sp>
        <p:nvSpPr>
          <p:cNvPr id="25603" name="Rectangle 2">
            <a:extLst>
              <a:ext uri="{FF2B5EF4-FFF2-40B4-BE49-F238E27FC236}">
                <a16:creationId xmlns:a16="http://schemas.microsoft.com/office/drawing/2014/main" id="{2337A3D3-5EE3-4333-ABC9-E474B36AEC11}"/>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8B4CFDFB-C90F-45C3-89D1-B25474A0D7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3283500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DFD243E-95B6-4EB1-845E-552CE9393F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D6316C-5562-4C7A-B11C-BFF27C17DF64}" type="slidenum">
              <a:rPr lang="en-US" altLang="aa-ET"/>
              <a:pPr/>
              <a:t>10</a:t>
            </a:fld>
            <a:endParaRPr lang="en-US" altLang="aa-ET"/>
          </a:p>
        </p:txBody>
      </p:sp>
      <p:sp>
        <p:nvSpPr>
          <p:cNvPr id="27651" name="Rectangle 2">
            <a:extLst>
              <a:ext uri="{FF2B5EF4-FFF2-40B4-BE49-F238E27FC236}">
                <a16:creationId xmlns:a16="http://schemas.microsoft.com/office/drawing/2014/main" id="{7F4B2CDB-BFBE-4AB4-A0DF-AFBE5BE9CFD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0A27FCC-CAB0-45E8-B506-756F0254A4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1350675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4BFF979-6879-4F1F-B5D2-8F932DB8AB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1F1806-1619-4BC7-9D28-4EBE725F1647}" type="slidenum">
              <a:rPr lang="en-US" altLang="aa-ET"/>
              <a:pPr/>
              <a:t>11</a:t>
            </a:fld>
            <a:endParaRPr lang="en-US" altLang="aa-ET"/>
          </a:p>
        </p:txBody>
      </p:sp>
      <p:sp>
        <p:nvSpPr>
          <p:cNvPr id="29699" name="Rectangle 2">
            <a:extLst>
              <a:ext uri="{FF2B5EF4-FFF2-40B4-BE49-F238E27FC236}">
                <a16:creationId xmlns:a16="http://schemas.microsoft.com/office/drawing/2014/main" id="{96F11640-9D6B-41E8-9E62-2F1905D5E8AE}"/>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C75ABD8D-74DD-420A-8AFA-9A463400A7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a-ET" altLang="aa-ET">
              <a:latin typeface="Arial" panose="020B0604020202020204" pitchFamily="34" charset="0"/>
            </a:endParaRPr>
          </a:p>
        </p:txBody>
      </p:sp>
    </p:spTree>
    <p:extLst>
      <p:ext uri="{BB962C8B-B14F-4D97-AF65-F5344CB8AC3E}">
        <p14:creationId xmlns:p14="http://schemas.microsoft.com/office/powerpoint/2010/main" val="385788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31-Oct-23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31-Oct-23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31-Oct-23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31-Oct-23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31-Oct-23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31-Oct-23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31-Oct-23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31-Oct-23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refactoring.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Software Construction</a:t>
            </a:r>
          </a:p>
        </p:txBody>
      </p:sp>
      <p:sp>
        <p:nvSpPr>
          <p:cNvPr id="3" name="Subtitle 2"/>
          <p:cNvSpPr>
            <a:spLocks noGrp="1"/>
          </p:cNvSpPr>
          <p:nvPr>
            <p:ph type="subTitle" idx="1"/>
          </p:nvPr>
        </p:nvSpPr>
        <p:spPr/>
        <p:txBody>
          <a:bodyPr/>
          <a:lstStyle/>
          <a:p>
            <a:pPr algn="l"/>
            <a:r>
              <a:rPr lang="en-US" b="0" i="0" dirty="0">
                <a:effectLst/>
                <a:latin typeface="Montserrat"/>
              </a:rPr>
              <a:t>CODE REFACTORING</a:t>
            </a:r>
          </a:p>
        </p:txBody>
      </p:sp>
    </p:spTree>
    <p:extLst>
      <p:ext uri="{BB962C8B-B14F-4D97-AF65-F5344CB8AC3E}">
        <p14:creationId xmlns:p14="http://schemas.microsoft.com/office/powerpoint/2010/main" val="188128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EB393D-A830-494B-B3B6-E2E41B31AF6A}"/>
              </a:ext>
            </a:extLst>
          </p:cNvPr>
          <p:cNvSpPr>
            <a:spLocks noGrp="1" noChangeArrowheads="1"/>
          </p:cNvSpPr>
          <p:nvPr>
            <p:ph type="title"/>
          </p:nvPr>
        </p:nvSpPr>
        <p:spPr/>
        <p:txBody>
          <a:bodyPr/>
          <a:lstStyle/>
          <a:p>
            <a:pPr eaLnBrk="1" hangingPunct="1"/>
            <a:r>
              <a:rPr lang="en-US" altLang="aa-ET"/>
              <a:t>How is this an improvement?</a:t>
            </a:r>
          </a:p>
        </p:txBody>
      </p:sp>
      <p:sp>
        <p:nvSpPr>
          <p:cNvPr id="26627" name="Rectangle 3">
            <a:extLst>
              <a:ext uri="{FF2B5EF4-FFF2-40B4-BE49-F238E27FC236}">
                <a16:creationId xmlns:a16="http://schemas.microsoft.com/office/drawing/2014/main" id="{1EE6AFE2-D12B-4E15-A4CA-D824F56A840E}"/>
              </a:ext>
            </a:extLst>
          </p:cNvPr>
          <p:cNvSpPr>
            <a:spLocks noGrp="1" noChangeArrowheads="1"/>
          </p:cNvSpPr>
          <p:nvPr>
            <p:ph type="body" idx="1"/>
          </p:nvPr>
        </p:nvSpPr>
        <p:spPr/>
        <p:txBody>
          <a:bodyPr/>
          <a:lstStyle/>
          <a:p>
            <a:pPr algn="just" eaLnBrk="1" hangingPunct="1"/>
            <a:r>
              <a:rPr lang="en-US" altLang="aa-ET" sz="2800" dirty="0"/>
              <a:t>Adding a new animal type, such as </a:t>
            </a:r>
            <a:r>
              <a:rPr lang="en-US" altLang="aa-ET" sz="2800" dirty="0">
                <a:solidFill>
                  <a:schemeClr val="accent2"/>
                </a:solidFill>
                <a:latin typeface="Trebuchet MS" panose="020B0603020202020204" pitchFamily="34" charset="0"/>
              </a:rPr>
              <a:t>Amphibian</a:t>
            </a:r>
            <a:r>
              <a:rPr lang="en-US" altLang="aa-ET" sz="2800" dirty="0"/>
              <a:t>, does not require revising and recompiling existing code</a:t>
            </a:r>
          </a:p>
          <a:p>
            <a:pPr algn="just" eaLnBrk="1" hangingPunct="1"/>
            <a:r>
              <a:rPr lang="en-US" altLang="aa-ET" sz="2800" dirty="0"/>
              <a:t>Mammals, birds, and reptiles are likely to differ in other ways, and we’ve already separated them out (so we won’t need more </a:t>
            </a:r>
            <a:r>
              <a:rPr lang="en-US" altLang="aa-ET" sz="2800" dirty="0">
                <a:latin typeface="Trebuchet MS" panose="020B0603020202020204" pitchFamily="34" charset="0"/>
              </a:rPr>
              <a:t>switch</a:t>
            </a:r>
            <a:r>
              <a:rPr lang="en-US" altLang="aa-ET" sz="2800" dirty="0"/>
              <a:t> statements)</a:t>
            </a:r>
          </a:p>
          <a:p>
            <a:pPr algn="just" eaLnBrk="1" hangingPunct="1"/>
            <a:r>
              <a:rPr lang="en-US" altLang="aa-ET" sz="2800" dirty="0"/>
              <a:t>We’ve gotten rid of the flags we needed to tell one kind of animal from another</a:t>
            </a:r>
          </a:p>
          <a:p>
            <a:pPr algn="just" eaLnBrk="1" hangingPunct="1"/>
            <a:r>
              <a:rPr lang="en-US" altLang="aa-ET" sz="2800" dirty="0"/>
              <a:t>We’re now using Objects the way they were meant to be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5A1D31F-0AF8-4894-9783-D0630203BD61}"/>
              </a:ext>
            </a:extLst>
          </p:cNvPr>
          <p:cNvSpPr>
            <a:spLocks noGrp="1" noChangeArrowheads="1"/>
          </p:cNvSpPr>
          <p:nvPr>
            <p:ph type="title"/>
          </p:nvPr>
        </p:nvSpPr>
        <p:spPr/>
        <p:txBody>
          <a:bodyPr/>
          <a:lstStyle/>
          <a:p>
            <a:pPr eaLnBrk="1" hangingPunct="1"/>
            <a:r>
              <a:rPr lang="en-US" altLang="aa-ET"/>
              <a:t>Example 2: Encapsulate Field</a:t>
            </a:r>
          </a:p>
        </p:txBody>
      </p:sp>
      <p:sp>
        <p:nvSpPr>
          <p:cNvPr id="28675" name="Rectangle 3">
            <a:extLst>
              <a:ext uri="{FF2B5EF4-FFF2-40B4-BE49-F238E27FC236}">
                <a16:creationId xmlns:a16="http://schemas.microsoft.com/office/drawing/2014/main" id="{57C476A4-7CA7-43A3-A513-1EA0658EFD7B}"/>
              </a:ext>
            </a:extLst>
          </p:cNvPr>
          <p:cNvSpPr>
            <a:spLocks noGrp="1" noChangeArrowheads="1"/>
          </p:cNvSpPr>
          <p:nvPr>
            <p:ph type="body" idx="1"/>
          </p:nvPr>
        </p:nvSpPr>
        <p:spPr/>
        <p:txBody>
          <a:bodyPr/>
          <a:lstStyle/>
          <a:p>
            <a:pPr eaLnBrk="1" hangingPunct="1"/>
            <a:r>
              <a:rPr lang="en-US" altLang="aa-ET" sz="2400"/>
              <a:t>Un-encapsulated data is a no-no in OO application design. Use property get and set procedures to provide public access to private (encapsulated) member variables.</a:t>
            </a:r>
          </a:p>
        </p:txBody>
      </p:sp>
      <p:sp>
        <p:nvSpPr>
          <p:cNvPr id="28676" name="Rectangle 19">
            <a:extLst>
              <a:ext uri="{FF2B5EF4-FFF2-40B4-BE49-F238E27FC236}">
                <a16:creationId xmlns:a16="http://schemas.microsoft.com/office/drawing/2014/main" id="{AA1A6AB7-3076-474E-8117-023B62713D6F}"/>
              </a:ext>
            </a:extLst>
          </p:cNvPr>
          <p:cNvSpPr>
            <a:spLocks noChangeArrowheads="1"/>
          </p:cNvSpPr>
          <p:nvPr/>
        </p:nvSpPr>
        <p:spPr bwMode="auto">
          <a:xfrm>
            <a:off x="2057400" y="3505200"/>
            <a:ext cx="32004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Course </a:t>
            </a:r>
          </a:p>
          <a:p>
            <a:pPr>
              <a:spcBef>
                <a:spcPct val="0"/>
              </a:spcBef>
              <a:buFontTx/>
              <a:buNone/>
            </a:pPr>
            <a:r>
              <a:rPr lang="en-US" altLang="aa-ET" sz="1400"/>
              <a:t>{</a:t>
            </a:r>
          </a:p>
          <a:p>
            <a:pPr>
              <a:spcBef>
                <a:spcPct val="0"/>
              </a:spcBef>
              <a:buFontTx/>
              <a:buNone/>
            </a:pPr>
            <a:r>
              <a:rPr lang="en-US" altLang="aa-ET" sz="1400"/>
              <a:t> public List students; </a:t>
            </a:r>
          </a:p>
          <a:p>
            <a:pPr>
              <a:spcBef>
                <a:spcPct val="0"/>
              </a:spcBef>
              <a:buFontTx/>
              <a:buNone/>
            </a:pPr>
            <a:endParaRPr lang="en-US" altLang="aa-ET" sz="1400"/>
          </a:p>
          <a:p>
            <a:pPr>
              <a:spcBef>
                <a:spcPct val="0"/>
              </a:spcBef>
              <a:buFontTx/>
              <a:buNone/>
            </a:pPr>
            <a:r>
              <a:rPr lang="en-US" altLang="aa-ET" sz="1400"/>
              <a:t>}</a:t>
            </a:r>
          </a:p>
        </p:txBody>
      </p:sp>
      <p:sp>
        <p:nvSpPr>
          <p:cNvPr id="28677" name="Rectangle 25">
            <a:extLst>
              <a:ext uri="{FF2B5EF4-FFF2-40B4-BE49-F238E27FC236}">
                <a16:creationId xmlns:a16="http://schemas.microsoft.com/office/drawing/2014/main" id="{6E998F99-367C-4210-98BB-A41ABD931FE1}"/>
              </a:ext>
            </a:extLst>
          </p:cNvPr>
          <p:cNvSpPr>
            <a:spLocks noChangeArrowheads="1"/>
          </p:cNvSpPr>
          <p:nvPr/>
        </p:nvSpPr>
        <p:spPr bwMode="auto">
          <a:xfrm>
            <a:off x="2057400" y="5105400"/>
            <a:ext cx="3200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int classSize = course.students.size();</a:t>
            </a:r>
          </a:p>
        </p:txBody>
      </p:sp>
      <p:sp>
        <p:nvSpPr>
          <p:cNvPr id="28678" name="AutoShape 26">
            <a:extLst>
              <a:ext uri="{FF2B5EF4-FFF2-40B4-BE49-F238E27FC236}">
                <a16:creationId xmlns:a16="http://schemas.microsoft.com/office/drawing/2014/main" id="{41DBEA33-56B5-479A-90FC-FD441BCF7E41}"/>
              </a:ext>
            </a:extLst>
          </p:cNvPr>
          <p:cNvSpPr>
            <a:spLocks noChangeArrowheads="1"/>
          </p:cNvSpPr>
          <p:nvPr/>
        </p:nvSpPr>
        <p:spPr bwMode="auto">
          <a:xfrm>
            <a:off x="5486400" y="44196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28679" name="Rectangle 27">
            <a:extLst>
              <a:ext uri="{FF2B5EF4-FFF2-40B4-BE49-F238E27FC236}">
                <a16:creationId xmlns:a16="http://schemas.microsoft.com/office/drawing/2014/main" id="{F15D41E0-DF02-4C26-AE12-F17402B7A462}"/>
              </a:ext>
            </a:extLst>
          </p:cNvPr>
          <p:cNvSpPr>
            <a:spLocks noChangeArrowheads="1"/>
          </p:cNvSpPr>
          <p:nvPr/>
        </p:nvSpPr>
        <p:spPr bwMode="auto">
          <a:xfrm>
            <a:off x="6858000" y="3124200"/>
            <a:ext cx="35814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Course </a:t>
            </a:r>
          </a:p>
          <a:p>
            <a:pPr>
              <a:spcBef>
                <a:spcPct val="0"/>
              </a:spcBef>
              <a:buFontTx/>
              <a:buNone/>
            </a:pPr>
            <a:r>
              <a:rPr lang="en-US" altLang="aa-ET" sz="1400"/>
              <a:t>{</a:t>
            </a:r>
          </a:p>
          <a:p>
            <a:pPr>
              <a:spcBef>
                <a:spcPct val="0"/>
              </a:spcBef>
              <a:buFontTx/>
              <a:buNone/>
            </a:pPr>
            <a:r>
              <a:rPr lang="en-US" altLang="aa-ET" sz="1400"/>
              <a:t> private List students; </a:t>
            </a:r>
          </a:p>
          <a:p>
            <a:pPr>
              <a:spcBef>
                <a:spcPct val="0"/>
              </a:spcBef>
              <a:buFontTx/>
              <a:buNone/>
            </a:pPr>
            <a:r>
              <a:rPr lang="en-US" altLang="aa-ET" sz="1400"/>
              <a:t> public List getStudents()</a:t>
            </a:r>
          </a:p>
          <a:p>
            <a:pPr>
              <a:spcBef>
                <a:spcPct val="0"/>
              </a:spcBef>
              <a:buFontTx/>
              <a:buNone/>
            </a:pPr>
            <a:r>
              <a:rPr lang="en-US" altLang="aa-ET" sz="1400"/>
              <a:t> {</a:t>
            </a:r>
          </a:p>
          <a:p>
            <a:pPr>
              <a:spcBef>
                <a:spcPct val="0"/>
              </a:spcBef>
              <a:buFontTx/>
              <a:buNone/>
            </a:pPr>
            <a:r>
              <a:rPr lang="en-US" altLang="aa-ET" sz="1400"/>
              <a:t>    return students;</a:t>
            </a:r>
          </a:p>
          <a:p>
            <a:pPr>
              <a:spcBef>
                <a:spcPct val="0"/>
              </a:spcBef>
              <a:buFontTx/>
              <a:buNone/>
            </a:pPr>
            <a:r>
              <a:rPr lang="en-US" altLang="aa-ET" sz="1400"/>
              <a:t> }</a:t>
            </a:r>
          </a:p>
          <a:p>
            <a:pPr>
              <a:spcBef>
                <a:spcPct val="0"/>
              </a:spcBef>
              <a:buFontTx/>
              <a:buNone/>
            </a:pPr>
            <a:r>
              <a:rPr lang="en-US" altLang="aa-ET" sz="1400"/>
              <a:t> public void setStudents(List s) </a:t>
            </a:r>
          </a:p>
          <a:p>
            <a:pPr>
              <a:spcBef>
                <a:spcPct val="0"/>
              </a:spcBef>
              <a:buFontTx/>
              <a:buNone/>
            </a:pPr>
            <a:r>
              <a:rPr lang="en-US" altLang="aa-ET" sz="1400"/>
              <a:t> {</a:t>
            </a:r>
          </a:p>
          <a:p>
            <a:pPr>
              <a:spcBef>
                <a:spcPct val="0"/>
              </a:spcBef>
              <a:buFontTx/>
              <a:buNone/>
            </a:pPr>
            <a:r>
              <a:rPr lang="en-US" altLang="aa-ET" sz="1400"/>
              <a:t>     students = s;</a:t>
            </a:r>
          </a:p>
          <a:p>
            <a:pPr>
              <a:spcBef>
                <a:spcPct val="0"/>
              </a:spcBef>
              <a:buFontTx/>
              <a:buNone/>
            </a:pPr>
            <a:r>
              <a:rPr lang="en-US" altLang="aa-ET" sz="1400"/>
              <a:t>  }</a:t>
            </a:r>
          </a:p>
          <a:p>
            <a:pPr>
              <a:spcBef>
                <a:spcPct val="0"/>
              </a:spcBef>
              <a:buFontTx/>
              <a:buNone/>
            </a:pPr>
            <a:r>
              <a:rPr lang="en-US" altLang="aa-ET" sz="1400"/>
              <a:t>}</a:t>
            </a:r>
          </a:p>
        </p:txBody>
      </p:sp>
      <p:sp>
        <p:nvSpPr>
          <p:cNvPr id="28680" name="Rectangle 28">
            <a:extLst>
              <a:ext uri="{FF2B5EF4-FFF2-40B4-BE49-F238E27FC236}">
                <a16:creationId xmlns:a16="http://schemas.microsoft.com/office/drawing/2014/main" id="{83FE02BD-A28B-4D01-B265-29B50B022890}"/>
              </a:ext>
            </a:extLst>
          </p:cNvPr>
          <p:cNvSpPr>
            <a:spLocks noChangeArrowheads="1"/>
          </p:cNvSpPr>
          <p:nvPr/>
        </p:nvSpPr>
        <p:spPr bwMode="auto">
          <a:xfrm>
            <a:off x="6858000" y="5943600"/>
            <a:ext cx="3581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int classSize = course.getStudents().size();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35CC842-E0ED-48E7-A8D7-B9DED8D163D9}"/>
              </a:ext>
            </a:extLst>
          </p:cNvPr>
          <p:cNvSpPr>
            <a:spLocks noGrp="1" noChangeArrowheads="1"/>
          </p:cNvSpPr>
          <p:nvPr>
            <p:ph type="title"/>
          </p:nvPr>
        </p:nvSpPr>
        <p:spPr/>
        <p:txBody>
          <a:bodyPr/>
          <a:lstStyle/>
          <a:p>
            <a:pPr eaLnBrk="1" hangingPunct="1"/>
            <a:r>
              <a:rPr lang="en-US" altLang="aa-ET"/>
              <a:t>Encapsulating Fields</a:t>
            </a:r>
          </a:p>
        </p:txBody>
      </p:sp>
      <p:sp>
        <p:nvSpPr>
          <p:cNvPr id="30723" name="Rectangle 3">
            <a:extLst>
              <a:ext uri="{FF2B5EF4-FFF2-40B4-BE49-F238E27FC236}">
                <a16:creationId xmlns:a16="http://schemas.microsoft.com/office/drawing/2014/main" id="{5F9E94FF-52D0-4339-845C-E24FCFE4E354}"/>
              </a:ext>
            </a:extLst>
          </p:cNvPr>
          <p:cNvSpPr>
            <a:spLocks noGrp="1" noChangeArrowheads="1"/>
          </p:cNvSpPr>
          <p:nvPr>
            <p:ph type="body" idx="1"/>
          </p:nvPr>
        </p:nvSpPr>
        <p:spPr/>
        <p:txBody>
          <a:bodyPr/>
          <a:lstStyle/>
          <a:p>
            <a:pPr eaLnBrk="1" hangingPunct="1"/>
            <a:r>
              <a:rPr lang="en-US" altLang="aa-ET"/>
              <a:t>I have a class with 10 fields.  This is a pain to set up for each one.</a:t>
            </a:r>
          </a:p>
          <a:p>
            <a:pPr eaLnBrk="1" hangingPunct="1"/>
            <a:r>
              <a:rPr lang="en-US" altLang="aa-ET"/>
              <a:t>Refactoring Tools</a:t>
            </a:r>
          </a:p>
          <a:p>
            <a:pPr lvl="1" eaLnBrk="1" hangingPunct="1"/>
            <a:r>
              <a:rPr lang="en-US" altLang="aa-ET"/>
              <a:t>See NetBeans/Visual Studio refactoring examples</a:t>
            </a:r>
          </a:p>
          <a:p>
            <a:pPr lvl="1" eaLnBrk="1" hangingPunct="1"/>
            <a:endParaRPr lang="en-US" altLang="aa-ET"/>
          </a:p>
          <a:p>
            <a:pPr lvl="1" eaLnBrk="1" hangingPunct="1"/>
            <a:r>
              <a:rPr lang="en-US" altLang="aa-ET"/>
              <a:t>Also: </a:t>
            </a:r>
          </a:p>
          <a:p>
            <a:pPr lvl="2" eaLnBrk="1" hangingPunct="1"/>
            <a:r>
              <a:rPr lang="en-US" altLang="aa-ET"/>
              <a:t>Rename Method</a:t>
            </a:r>
          </a:p>
          <a:p>
            <a:pPr lvl="2" eaLnBrk="1" hangingPunct="1"/>
            <a:r>
              <a:rPr lang="en-US" altLang="aa-ET"/>
              <a:t>Change Method Parameters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D9890AB-DB80-4038-BCBD-92FC5C4E91B3}"/>
              </a:ext>
            </a:extLst>
          </p:cNvPr>
          <p:cNvSpPr>
            <a:spLocks noGrp="1" noChangeArrowheads="1"/>
          </p:cNvSpPr>
          <p:nvPr>
            <p:ph type="title"/>
          </p:nvPr>
        </p:nvSpPr>
        <p:spPr/>
        <p:txBody>
          <a:bodyPr/>
          <a:lstStyle/>
          <a:p>
            <a:pPr eaLnBrk="1" hangingPunct="1"/>
            <a:r>
              <a:rPr lang="en-US" altLang="aa-ET"/>
              <a:t>3.  Extract Class</a:t>
            </a:r>
          </a:p>
        </p:txBody>
      </p:sp>
      <p:sp>
        <p:nvSpPr>
          <p:cNvPr id="32771" name="Rectangle 3">
            <a:extLst>
              <a:ext uri="{FF2B5EF4-FFF2-40B4-BE49-F238E27FC236}">
                <a16:creationId xmlns:a16="http://schemas.microsoft.com/office/drawing/2014/main" id="{B0E4235A-809E-46BB-B776-D9374A012C37}"/>
              </a:ext>
            </a:extLst>
          </p:cNvPr>
          <p:cNvSpPr>
            <a:spLocks noGrp="1" noChangeArrowheads="1"/>
          </p:cNvSpPr>
          <p:nvPr>
            <p:ph type="body" idx="1"/>
          </p:nvPr>
        </p:nvSpPr>
        <p:spPr/>
        <p:txBody>
          <a:bodyPr/>
          <a:lstStyle/>
          <a:p>
            <a:pPr eaLnBrk="1" hangingPunct="1"/>
            <a:r>
              <a:rPr lang="en-US" altLang="aa-ET"/>
              <a:t>Break one class into two, e.g. Having the phone details as part of the Customer class is not a realistic OO model, and also breaks the Single Responsibility design principle. We can refactor this into two separate classes, each with the appropriate responsibility.</a:t>
            </a:r>
          </a:p>
        </p:txBody>
      </p:sp>
      <p:sp>
        <p:nvSpPr>
          <p:cNvPr id="32772" name="Rectangle 4">
            <a:extLst>
              <a:ext uri="{FF2B5EF4-FFF2-40B4-BE49-F238E27FC236}">
                <a16:creationId xmlns:a16="http://schemas.microsoft.com/office/drawing/2014/main" id="{223C8FC9-FA73-4232-9C25-23543E50409F}"/>
              </a:ext>
            </a:extLst>
          </p:cNvPr>
          <p:cNvSpPr>
            <a:spLocks noChangeArrowheads="1"/>
          </p:cNvSpPr>
          <p:nvPr/>
        </p:nvSpPr>
        <p:spPr bwMode="auto">
          <a:xfrm>
            <a:off x="2057400" y="3505200"/>
            <a:ext cx="32004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Customer</a:t>
            </a:r>
          </a:p>
          <a:p>
            <a:pPr>
              <a:spcBef>
                <a:spcPct val="0"/>
              </a:spcBef>
              <a:buFontTx/>
              <a:buNone/>
            </a:pPr>
            <a:r>
              <a:rPr lang="en-US" altLang="aa-ET" sz="1400"/>
              <a:t>{</a:t>
            </a:r>
          </a:p>
          <a:p>
            <a:pPr>
              <a:spcBef>
                <a:spcPct val="0"/>
              </a:spcBef>
              <a:buFontTx/>
              <a:buNone/>
            </a:pPr>
            <a:r>
              <a:rPr lang="en-US" altLang="aa-ET" sz="1400"/>
              <a:t> private String name; </a:t>
            </a:r>
          </a:p>
          <a:p>
            <a:pPr>
              <a:spcBef>
                <a:spcPct val="0"/>
              </a:spcBef>
              <a:buFontTx/>
              <a:buNone/>
            </a:pPr>
            <a:r>
              <a:rPr lang="en-US" altLang="aa-ET" sz="1400"/>
              <a:t> private String workPhoneAreaCode; </a:t>
            </a:r>
          </a:p>
          <a:p>
            <a:pPr>
              <a:spcBef>
                <a:spcPct val="0"/>
              </a:spcBef>
              <a:buFontTx/>
              <a:buNone/>
            </a:pPr>
            <a:r>
              <a:rPr lang="en-US" altLang="aa-ET" sz="1400"/>
              <a:t> private String workPhoneNumber; </a:t>
            </a:r>
          </a:p>
          <a:p>
            <a:pPr>
              <a:spcBef>
                <a:spcPct val="0"/>
              </a:spcBef>
              <a:buFontTx/>
              <a:buNone/>
            </a:pPr>
            <a:r>
              <a:rPr lang="en-US" altLang="aa-ET" sz="1400"/>
              <a:t>}</a:t>
            </a:r>
          </a:p>
        </p:txBody>
      </p:sp>
      <p:sp>
        <p:nvSpPr>
          <p:cNvPr id="32773" name="AutoShape 5">
            <a:extLst>
              <a:ext uri="{FF2B5EF4-FFF2-40B4-BE49-F238E27FC236}">
                <a16:creationId xmlns:a16="http://schemas.microsoft.com/office/drawing/2014/main" id="{8C1938C2-C402-48AB-B1A8-866406A96242}"/>
              </a:ext>
            </a:extLst>
          </p:cNvPr>
          <p:cNvSpPr>
            <a:spLocks noChangeArrowheads="1"/>
          </p:cNvSpPr>
          <p:nvPr/>
        </p:nvSpPr>
        <p:spPr bwMode="auto">
          <a:xfrm>
            <a:off x="5486400" y="44196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32774" name="Rectangle 6">
            <a:extLst>
              <a:ext uri="{FF2B5EF4-FFF2-40B4-BE49-F238E27FC236}">
                <a16:creationId xmlns:a16="http://schemas.microsoft.com/office/drawing/2014/main" id="{5FE1A1B9-1E45-4B21-951C-D69700AAB0B6}"/>
              </a:ext>
            </a:extLst>
          </p:cNvPr>
          <p:cNvSpPr>
            <a:spLocks noChangeArrowheads="1"/>
          </p:cNvSpPr>
          <p:nvPr/>
        </p:nvSpPr>
        <p:spPr bwMode="auto">
          <a:xfrm>
            <a:off x="6858000" y="3124200"/>
            <a:ext cx="35814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Customer</a:t>
            </a:r>
          </a:p>
          <a:p>
            <a:pPr>
              <a:spcBef>
                <a:spcPct val="0"/>
              </a:spcBef>
              <a:buFontTx/>
              <a:buNone/>
            </a:pPr>
            <a:r>
              <a:rPr lang="en-US" altLang="aa-ET" sz="1400"/>
              <a:t>{ </a:t>
            </a:r>
          </a:p>
          <a:p>
            <a:pPr>
              <a:spcBef>
                <a:spcPct val="0"/>
              </a:spcBef>
              <a:buFontTx/>
              <a:buNone/>
            </a:pPr>
            <a:r>
              <a:rPr lang="en-US" altLang="aa-ET" sz="1400"/>
              <a:t>private String name; </a:t>
            </a:r>
          </a:p>
          <a:p>
            <a:pPr>
              <a:spcBef>
                <a:spcPct val="0"/>
              </a:spcBef>
              <a:buFontTx/>
              <a:buNone/>
            </a:pPr>
            <a:r>
              <a:rPr lang="en-US" altLang="aa-ET" sz="1400"/>
              <a:t>private Phone workPhone; </a:t>
            </a:r>
          </a:p>
          <a:p>
            <a:pPr>
              <a:spcBef>
                <a:spcPct val="0"/>
              </a:spcBef>
              <a:buFontTx/>
              <a:buNone/>
            </a:pPr>
            <a:r>
              <a:rPr lang="en-US" altLang="aa-ET" sz="1400"/>
              <a:t>} </a:t>
            </a:r>
          </a:p>
          <a:p>
            <a:pPr>
              <a:spcBef>
                <a:spcPct val="0"/>
              </a:spcBef>
              <a:buFontTx/>
              <a:buNone/>
            </a:pPr>
            <a:endParaRPr lang="en-US" altLang="aa-ET" sz="1400"/>
          </a:p>
          <a:p>
            <a:pPr>
              <a:spcBef>
                <a:spcPct val="0"/>
              </a:spcBef>
              <a:buFontTx/>
              <a:buNone/>
            </a:pPr>
            <a:r>
              <a:rPr lang="en-US" altLang="aa-ET" sz="1400"/>
              <a:t>public class Phone </a:t>
            </a:r>
          </a:p>
          <a:p>
            <a:pPr>
              <a:spcBef>
                <a:spcPct val="0"/>
              </a:spcBef>
              <a:buFontTx/>
              <a:buNone/>
            </a:pPr>
            <a:r>
              <a:rPr lang="en-US" altLang="aa-ET" sz="1400"/>
              <a:t>{ </a:t>
            </a:r>
          </a:p>
          <a:p>
            <a:pPr>
              <a:spcBef>
                <a:spcPct val="0"/>
              </a:spcBef>
              <a:buFontTx/>
              <a:buNone/>
            </a:pPr>
            <a:r>
              <a:rPr lang="en-US" altLang="aa-ET" sz="1400"/>
              <a:t>private String areaCode; </a:t>
            </a:r>
          </a:p>
          <a:p>
            <a:pPr>
              <a:spcBef>
                <a:spcPct val="0"/>
              </a:spcBef>
              <a:buFontTx/>
              <a:buNone/>
            </a:pPr>
            <a:r>
              <a:rPr lang="en-US" altLang="aa-ET" sz="1400"/>
              <a:t>private String number; </a:t>
            </a:r>
          </a:p>
          <a:p>
            <a:pPr>
              <a:spcBef>
                <a:spcPct val="0"/>
              </a:spcBef>
              <a:buFontTx/>
              <a:buNone/>
            </a:pPr>
            <a:r>
              <a:rPr lang="en-US" altLang="aa-ET" sz="140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5C5B896-8A19-4D59-BE50-6F07E12D913F}"/>
              </a:ext>
            </a:extLst>
          </p:cNvPr>
          <p:cNvSpPr>
            <a:spLocks noGrp="1" noChangeArrowheads="1"/>
          </p:cNvSpPr>
          <p:nvPr>
            <p:ph type="title"/>
          </p:nvPr>
        </p:nvSpPr>
        <p:spPr/>
        <p:txBody>
          <a:bodyPr/>
          <a:lstStyle/>
          <a:p>
            <a:pPr eaLnBrk="1" hangingPunct="1"/>
            <a:r>
              <a:rPr lang="en-US" altLang="aa-ET"/>
              <a:t>4. Extract Interface</a:t>
            </a:r>
          </a:p>
        </p:txBody>
      </p:sp>
      <p:sp>
        <p:nvSpPr>
          <p:cNvPr id="34819" name="Rectangle 3">
            <a:extLst>
              <a:ext uri="{FF2B5EF4-FFF2-40B4-BE49-F238E27FC236}">
                <a16:creationId xmlns:a16="http://schemas.microsoft.com/office/drawing/2014/main" id="{52182164-6FAE-4E9E-80B1-5AAFEB0D20E2}"/>
              </a:ext>
            </a:extLst>
          </p:cNvPr>
          <p:cNvSpPr>
            <a:spLocks noGrp="1" noChangeArrowheads="1"/>
          </p:cNvSpPr>
          <p:nvPr>
            <p:ph type="body" idx="1"/>
          </p:nvPr>
        </p:nvSpPr>
        <p:spPr>
          <a:xfrm>
            <a:off x="1097280" y="1813560"/>
            <a:ext cx="10169718" cy="4007804"/>
          </a:xfrm>
        </p:spPr>
        <p:txBody>
          <a:bodyPr/>
          <a:lstStyle/>
          <a:p>
            <a:pPr algn="just" eaLnBrk="1" hangingPunct="1">
              <a:lnSpc>
                <a:spcPct val="90000"/>
              </a:lnSpc>
            </a:pPr>
            <a:r>
              <a:rPr lang="en-US" altLang="aa-ET" sz="1800" dirty="0"/>
              <a:t>Extract an interface from a class. Some clients may need to know a Customer’s name, while others may only need to know that certain objects can be serialized to XML. Having to  09Xml() as part of the Customer interface breaks the Interface Segregation design principle which tells us that it’s better to have more specialized interfaces than to have one multi-purpose interface.</a:t>
            </a:r>
          </a:p>
        </p:txBody>
      </p:sp>
      <p:sp>
        <p:nvSpPr>
          <p:cNvPr id="34820" name="Rectangle 4">
            <a:extLst>
              <a:ext uri="{FF2B5EF4-FFF2-40B4-BE49-F238E27FC236}">
                <a16:creationId xmlns:a16="http://schemas.microsoft.com/office/drawing/2014/main" id="{3A564C6E-3DE5-405B-90EE-CCE54D614367}"/>
              </a:ext>
            </a:extLst>
          </p:cNvPr>
          <p:cNvSpPr>
            <a:spLocks noChangeArrowheads="1"/>
          </p:cNvSpPr>
          <p:nvPr/>
        </p:nvSpPr>
        <p:spPr bwMode="auto">
          <a:xfrm>
            <a:off x="1752600" y="3352800"/>
            <a:ext cx="3505200" cy="320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Customer </a:t>
            </a:r>
          </a:p>
          <a:p>
            <a:pPr>
              <a:spcBef>
                <a:spcPct val="0"/>
              </a:spcBef>
              <a:buFontTx/>
              <a:buNone/>
            </a:pPr>
            <a:r>
              <a:rPr lang="en-US" altLang="aa-ET" sz="1400"/>
              <a:t>{ </a:t>
            </a:r>
          </a:p>
          <a:p>
            <a:pPr>
              <a:spcBef>
                <a:spcPct val="0"/>
              </a:spcBef>
              <a:buFontTx/>
              <a:buNone/>
            </a:pPr>
            <a:r>
              <a:rPr lang="en-US" altLang="aa-ET" sz="1400"/>
              <a:t>private String name; </a:t>
            </a:r>
          </a:p>
          <a:p>
            <a:pPr>
              <a:spcBef>
                <a:spcPct val="0"/>
              </a:spcBef>
              <a:buFontTx/>
              <a:buNone/>
            </a:pPr>
            <a:endParaRPr lang="en-US" altLang="aa-ET" sz="1400"/>
          </a:p>
          <a:p>
            <a:pPr>
              <a:spcBef>
                <a:spcPct val="0"/>
              </a:spcBef>
              <a:buFontTx/>
              <a:buNone/>
            </a:pPr>
            <a:r>
              <a:rPr lang="en-US" altLang="aa-ET" sz="1400"/>
              <a:t>public String getName(){ return name; } </a:t>
            </a:r>
          </a:p>
          <a:p>
            <a:pPr>
              <a:spcBef>
                <a:spcPct val="0"/>
              </a:spcBef>
              <a:buFontTx/>
              <a:buNone/>
            </a:pPr>
            <a:endParaRPr lang="en-US" altLang="aa-ET" sz="1400"/>
          </a:p>
          <a:p>
            <a:pPr>
              <a:spcBef>
                <a:spcPct val="0"/>
              </a:spcBef>
              <a:buFontTx/>
              <a:buNone/>
            </a:pPr>
            <a:r>
              <a:rPr lang="en-US" altLang="aa-ET" sz="1400"/>
              <a:t>public void setName(String string) </a:t>
            </a:r>
          </a:p>
          <a:p>
            <a:pPr>
              <a:spcBef>
                <a:spcPct val="0"/>
              </a:spcBef>
              <a:buFontTx/>
              <a:buNone/>
            </a:pPr>
            <a:r>
              <a:rPr lang="en-US" altLang="aa-ET" sz="1400"/>
              <a:t>{ name = string; }</a:t>
            </a:r>
          </a:p>
          <a:p>
            <a:pPr>
              <a:spcBef>
                <a:spcPct val="0"/>
              </a:spcBef>
              <a:buFontTx/>
              <a:buNone/>
            </a:pPr>
            <a:r>
              <a:rPr lang="en-US" altLang="aa-ET" sz="1400"/>
              <a:t> </a:t>
            </a:r>
          </a:p>
          <a:p>
            <a:pPr>
              <a:spcBef>
                <a:spcPct val="0"/>
              </a:spcBef>
              <a:buFontTx/>
              <a:buNone/>
            </a:pPr>
            <a:r>
              <a:rPr lang="en-US" altLang="aa-ET" sz="1400"/>
              <a:t>public String toXML()</a:t>
            </a:r>
          </a:p>
          <a:p>
            <a:pPr>
              <a:spcBef>
                <a:spcPct val="0"/>
              </a:spcBef>
              <a:buFontTx/>
              <a:buNone/>
            </a:pPr>
            <a:r>
              <a:rPr lang="en-US" altLang="aa-ET" sz="1400"/>
              <a:t>{ return "&lt;Customer&gt;&lt;Name&gt;" +           </a:t>
            </a:r>
          </a:p>
          <a:p>
            <a:pPr>
              <a:spcBef>
                <a:spcPct val="0"/>
              </a:spcBef>
              <a:buFontTx/>
              <a:buNone/>
            </a:pPr>
            <a:r>
              <a:rPr lang="en-US" altLang="aa-ET" sz="1400"/>
              <a:t> name + "&lt;/Name&gt;&lt;/Customer&gt;"; </a:t>
            </a:r>
          </a:p>
          <a:p>
            <a:pPr>
              <a:spcBef>
                <a:spcPct val="0"/>
              </a:spcBef>
              <a:buFontTx/>
              <a:buNone/>
            </a:pPr>
            <a:r>
              <a:rPr lang="en-US" altLang="aa-ET" sz="1400"/>
              <a:t> } </a:t>
            </a:r>
          </a:p>
          <a:p>
            <a:pPr>
              <a:spcBef>
                <a:spcPct val="0"/>
              </a:spcBef>
              <a:buFontTx/>
              <a:buNone/>
            </a:pPr>
            <a:r>
              <a:rPr lang="en-US" altLang="aa-ET" sz="1400"/>
              <a:t>}</a:t>
            </a:r>
          </a:p>
        </p:txBody>
      </p:sp>
      <p:sp>
        <p:nvSpPr>
          <p:cNvPr id="34821" name="AutoShape 5">
            <a:extLst>
              <a:ext uri="{FF2B5EF4-FFF2-40B4-BE49-F238E27FC236}">
                <a16:creationId xmlns:a16="http://schemas.microsoft.com/office/drawing/2014/main" id="{EE7C6674-20C3-4E3D-8FC7-6CB0A062B84F}"/>
              </a:ext>
            </a:extLst>
          </p:cNvPr>
          <p:cNvSpPr>
            <a:spLocks noChangeArrowheads="1"/>
          </p:cNvSpPr>
          <p:nvPr/>
        </p:nvSpPr>
        <p:spPr bwMode="auto">
          <a:xfrm>
            <a:off x="5486400" y="48768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34822" name="Rectangle 7">
            <a:extLst>
              <a:ext uri="{FF2B5EF4-FFF2-40B4-BE49-F238E27FC236}">
                <a16:creationId xmlns:a16="http://schemas.microsoft.com/office/drawing/2014/main" id="{FB33D90B-BB50-45DF-9D62-C6D91868C0BB}"/>
              </a:ext>
            </a:extLst>
          </p:cNvPr>
          <p:cNvSpPr>
            <a:spLocks noChangeArrowheads="1"/>
          </p:cNvSpPr>
          <p:nvPr/>
        </p:nvSpPr>
        <p:spPr bwMode="auto">
          <a:xfrm>
            <a:off x="6629400" y="2743200"/>
            <a:ext cx="3505200" cy="320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Customer implements SerXML</a:t>
            </a:r>
          </a:p>
          <a:p>
            <a:pPr>
              <a:spcBef>
                <a:spcPct val="0"/>
              </a:spcBef>
              <a:buFontTx/>
              <a:buNone/>
            </a:pPr>
            <a:r>
              <a:rPr lang="en-US" altLang="aa-ET" sz="1400"/>
              <a:t>{ </a:t>
            </a:r>
          </a:p>
          <a:p>
            <a:pPr>
              <a:spcBef>
                <a:spcPct val="0"/>
              </a:spcBef>
              <a:buFontTx/>
              <a:buNone/>
            </a:pPr>
            <a:r>
              <a:rPr lang="en-US" altLang="aa-ET" sz="1400"/>
              <a:t>private String name; </a:t>
            </a:r>
          </a:p>
          <a:p>
            <a:pPr>
              <a:spcBef>
                <a:spcPct val="0"/>
              </a:spcBef>
              <a:buFontTx/>
              <a:buNone/>
            </a:pPr>
            <a:endParaRPr lang="en-US" altLang="aa-ET" sz="1400"/>
          </a:p>
          <a:p>
            <a:pPr>
              <a:spcBef>
                <a:spcPct val="0"/>
              </a:spcBef>
              <a:buFontTx/>
              <a:buNone/>
            </a:pPr>
            <a:r>
              <a:rPr lang="en-US" altLang="aa-ET" sz="1400"/>
              <a:t>public String getName(){ return name; } </a:t>
            </a:r>
          </a:p>
          <a:p>
            <a:pPr>
              <a:spcBef>
                <a:spcPct val="0"/>
              </a:spcBef>
              <a:buFontTx/>
              <a:buNone/>
            </a:pPr>
            <a:endParaRPr lang="en-US" altLang="aa-ET" sz="1400"/>
          </a:p>
          <a:p>
            <a:pPr>
              <a:spcBef>
                <a:spcPct val="0"/>
              </a:spcBef>
              <a:buFontTx/>
              <a:buNone/>
            </a:pPr>
            <a:r>
              <a:rPr lang="en-US" altLang="aa-ET" sz="1400"/>
              <a:t>public void setName(String string) </a:t>
            </a:r>
          </a:p>
          <a:p>
            <a:pPr>
              <a:spcBef>
                <a:spcPct val="0"/>
              </a:spcBef>
              <a:buFontTx/>
              <a:buNone/>
            </a:pPr>
            <a:r>
              <a:rPr lang="en-US" altLang="aa-ET" sz="1400"/>
              <a:t>{ name = string; }</a:t>
            </a:r>
          </a:p>
          <a:p>
            <a:pPr>
              <a:spcBef>
                <a:spcPct val="0"/>
              </a:spcBef>
              <a:buFontTx/>
              <a:buNone/>
            </a:pPr>
            <a:r>
              <a:rPr lang="en-US" altLang="aa-ET" sz="1400"/>
              <a:t> </a:t>
            </a:r>
          </a:p>
          <a:p>
            <a:pPr>
              <a:spcBef>
                <a:spcPct val="0"/>
              </a:spcBef>
              <a:buFontTx/>
              <a:buNone/>
            </a:pPr>
            <a:r>
              <a:rPr lang="en-US" altLang="aa-ET" sz="1400"/>
              <a:t>public String toXML()</a:t>
            </a:r>
          </a:p>
          <a:p>
            <a:pPr>
              <a:spcBef>
                <a:spcPct val="0"/>
              </a:spcBef>
              <a:buFontTx/>
              <a:buNone/>
            </a:pPr>
            <a:r>
              <a:rPr lang="en-US" altLang="aa-ET" sz="1400"/>
              <a:t>{ return "&lt;Customer&gt;&lt;Name&gt;" +           </a:t>
            </a:r>
          </a:p>
          <a:p>
            <a:pPr>
              <a:spcBef>
                <a:spcPct val="0"/>
              </a:spcBef>
              <a:buFontTx/>
              <a:buNone/>
            </a:pPr>
            <a:r>
              <a:rPr lang="en-US" altLang="aa-ET" sz="1400"/>
              <a:t> name + "&lt;/Name&gt;&lt;/Customer&gt;"; </a:t>
            </a:r>
          </a:p>
          <a:p>
            <a:pPr>
              <a:spcBef>
                <a:spcPct val="0"/>
              </a:spcBef>
              <a:buFontTx/>
              <a:buNone/>
            </a:pPr>
            <a:r>
              <a:rPr lang="en-US" altLang="aa-ET" sz="1400"/>
              <a:t> } </a:t>
            </a:r>
          </a:p>
          <a:p>
            <a:pPr>
              <a:spcBef>
                <a:spcPct val="0"/>
              </a:spcBef>
              <a:buFontTx/>
              <a:buNone/>
            </a:pPr>
            <a:r>
              <a:rPr lang="en-US" altLang="aa-ET" sz="1400"/>
              <a:t>}</a:t>
            </a:r>
          </a:p>
        </p:txBody>
      </p:sp>
      <p:sp>
        <p:nvSpPr>
          <p:cNvPr id="34823" name="Rectangle 9">
            <a:extLst>
              <a:ext uri="{FF2B5EF4-FFF2-40B4-BE49-F238E27FC236}">
                <a16:creationId xmlns:a16="http://schemas.microsoft.com/office/drawing/2014/main" id="{D363B4B3-9D05-49FA-BE42-8D84730E5FAC}"/>
              </a:ext>
            </a:extLst>
          </p:cNvPr>
          <p:cNvSpPr>
            <a:spLocks noChangeArrowheads="1"/>
          </p:cNvSpPr>
          <p:nvPr/>
        </p:nvSpPr>
        <p:spPr bwMode="auto">
          <a:xfrm>
            <a:off x="6629400" y="6019800"/>
            <a:ext cx="35052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dirty="0"/>
              <a:t>public interface </a:t>
            </a:r>
            <a:r>
              <a:rPr lang="en-US" altLang="aa-ET" sz="1400" dirty="0" err="1"/>
              <a:t>SerXml</a:t>
            </a:r>
            <a:r>
              <a:rPr lang="en-US" altLang="aa-ET" sz="1400" dirty="0"/>
              <a:t> { </a:t>
            </a:r>
          </a:p>
          <a:p>
            <a:pPr>
              <a:spcBef>
                <a:spcPct val="0"/>
              </a:spcBef>
              <a:buFontTx/>
              <a:buNone/>
            </a:pPr>
            <a:r>
              <a:rPr lang="en-US" altLang="aa-ET" sz="1400" dirty="0"/>
              <a:t>   public abstract String </a:t>
            </a:r>
            <a:r>
              <a:rPr lang="en-US" altLang="aa-ET" sz="1400" dirty="0" err="1"/>
              <a:t>toXML</a:t>
            </a:r>
            <a:r>
              <a:rPr lang="en-US" altLang="aa-ET" sz="1400" dirty="0"/>
              <a:t>(); </a:t>
            </a:r>
          </a:p>
          <a:p>
            <a:pPr>
              <a:spcBef>
                <a:spcPct val="0"/>
              </a:spcBef>
              <a:buFontTx/>
              <a:buNone/>
            </a:pPr>
            <a:r>
              <a:rPr lang="en-US" altLang="aa-ET" sz="1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42AA4F7-F236-4DDE-A454-D802280D3DF0}"/>
              </a:ext>
            </a:extLst>
          </p:cNvPr>
          <p:cNvSpPr>
            <a:spLocks noGrp="1" noChangeArrowheads="1"/>
          </p:cNvSpPr>
          <p:nvPr>
            <p:ph type="title"/>
          </p:nvPr>
        </p:nvSpPr>
        <p:spPr/>
        <p:txBody>
          <a:bodyPr/>
          <a:lstStyle/>
          <a:p>
            <a:pPr eaLnBrk="1" hangingPunct="1"/>
            <a:r>
              <a:rPr lang="en-US" altLang="aa-ET"/>
              <a:t>5. Extract Method</a:t>
            </a:r>
          </a:p>
        </p:txBody>
      </p:sp>
      <p:sp>
        <p:nvSpPr>
          <p:cNvPr id="36867" name="Rectangle 3">
            <a:extLst>
              <a:ext uri="{FF2B5EF4-FFF2-40B4-BE49-F238E27FC236}">
                <a16:creationId xmlns:a16="http://schemas.microsoft.com/office/drawing/2014/main" id="{24815064-C91E-4AB2-B81E-2A7F9079A8BE}"/>
              </a:ext>
            </a:extLst>
          </p:cNvPr>
          <p:cNvSpPr>
            <a:spLocks noGrp="1" noChangeArrowheads="1"/>
          </p:cNvSpPr>
          <p:nvPr>
            <p:ph type="body" idx="1"/>
          </p:nvPr>
        </p:nvSpPr>
        <p:spPr/>
        <p:txBody>
          <a:bodyPr/>
          <a:lstStyle/>
          <a:p>
            <a:pPr eaLnBrk="1" hangingPunct="1"/>
            <a:r>
              <a:rPr lang="en-US" altLang="aa-ET" sz="2400"/>
              <a:t>Sometimes we have methods that do too much. The more code in a single method, the harder it is to understand and get right. It also means that logic embedded in that method cannot be reused elsewhere.  The Extract Method refactoring is one of the most useful for reducing the amount of duplication in code.</a:t>
            </a:r>
          </a:p>
        </p:txBody>
      </p:sp>
      <p:sp>
        <p:nvSpPr>
          <p:cNvPr id="36868" name="Rectangle 4">
            <a:extLst>
              <a:ext uri="{FF2B5EF4-FFF2-40B4-BE49-F238E27FC236}">
                <a16:creationId xmlns:a16="http://schemas.microsoft.com/office/drawing/2014/main" id="{A55EB6D6-2DFB-4ACE-ABCB-7E262E774852}"/>
              </a:ext>
            </a:extLst>
          </p:cNvPr>
          <p:cNvSpPr>
            <a:spLocks noChangeArrowheads="1"/>
          </p:cNvSpPr>
          <p:nvPr/>
        </p:nvSpPr>
        <p:spPr bwMode="auto">
          <a:xfrm>
            <a:off x="2057400" y="4343400"/>
            <a:ext cx="3200400"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Customer</a:t>
            </a:r>
          </a:p>
          <a:p>
            <a:pPr>
              <a:spcBef>
                <a:spcPct val="0"/>
              </a:spcBef>
              <a:buFontTx/>
              <a:buNone/>
            </a:pPr>
            <a:r>
              <a:rPr lang="en-US" altLang="aa-ET" sz="1400"/>
              <a:t>{</a:t>
            </a:r>
          </a:p>
          <a:p>
            <a:pPr>
              <a:spcBef>
                <a:spcPct val="0"/>
              </a:spcBef>
              <a:buFontTx/>
              <a:buNone/>
            </a:pPr>
            <a:r>
              <a:rPr lang="en-US" altLang="aa-ET" sz="1400"/>
              <a:t>  void int foo()</a:t>
            </a:r>
          </a:p>
          <a:p>
            <a:pPr>
              <a:spcBef>
                <a:spcPct val="0"/>
              </a:spcBef>
              <a:buFontTx/>
              <a:buNone/>
            </a:pPr>
            <a:r>
              <a:rPr lang="en-US" altLang="aa-ET" sz="1400"/>
              <a:t>  {</a:t>
            </a:r>
          </a:p>
          <a:p>
            <a:pPr>
              <a:spcBef>
                <a:spcPct val="0"/>
              </a:spcBef>
              <a:buFontTx/>
              <a:buNone/>
            </a:pPr>
            <a:r>
              <a:rPr lang="en-US" altLang="aa-ET" sz="1400"/>
              <a:t>     … </a:t>
            </a:r>
          </a:p>
          <a:p>
            <a:pPr>
              <a:spcBef>
                <a:spcPct val="0"/>
              </a:spcBef>
              <a:buFontTx/>
              <a:buNone/>
            </a:pPr>
            <a:r>
              <a:rPr lang="en-US" altLang="aa-ET" sz="1400"/>
              <a:t>     // Compute score</a:t>
            </a:r>
          </a:p>
          <a:p>
            <a:pPr>
              <a:spcBef>
                <a:spcPct val="0"/>
              </a:spcBef>
              <a:buFontTx/>
              <a:buNone/>
            </a:pPr>
            <a:r>
              <a:rPr lang="en-US" altLang="aa-ET" sz="1400"/>
              <a:t>    score = a*b+c;</a:t>
            </a:r>
          </a:p>
          <a:p>
            <a:pPr>
              <a:spcBef>
                <a:spcPct val="0"/>
              </a:spcBef>
              <a:buFontTx/>
              <a:buNone/>
            </a:pPr>
            <a:r>
              <a:rPr lang="en-US" altLang="aa-ET" sz="1400"/>
              <a:t>    score *= xfactor;</a:t>
            </a:r>
          </a:p>
          <a:p>
            <a:pPr>
              <a:spcBef>
                <a:spcPct val="0"/>
              </a:spcBef>
              <a:buFontTx/>
              <a:buNone/>
            </a:pPr>
            <a:r>
              <a:rPr lang="en-US" altLang="aa-ET" sz="1400"/>
              <a:t>  }</a:t>
            </a:r>
          </a:p>
          <a:p>
            <a:pPr>
              <a:spcBef>
                <a:spcPct val="0"/>
              </a:spcBef>
              <a:buFontTx/>
              <a:buNone/>
            </a:pPr>
            <a:r>
              <a:rPr lang="en-US" altLang="aa-ET" sz="1400"/>
              <a:t>}</a:t>
            </a:r>
          </a:p>
        </p:txBody>
      </p:sp>
      <p:sp>
        <p:nvSpPr>
          <p:cNvPr id="36869" name="AutoShape 5">
            <a:extLst>
              <a:ext uri="{FF2B5EF4-FFF2-40B4-BE49-F238E27FC236}">
                <a16:creationId xmlns:a16="http://schemas.microsoft.com/office/drawing/2014/main" id="{C93BC2B9-E2C7-4EE5-BC10-A3552A8A640A}"/>
              </a:ext>
            </a:extLst>
          </p:cNvPr>
          <p:cNvSpPr>
            <a:spLocks noChangeArrowheads="1"/>
          </p:cNvSpPr>
          <p:nvPr/>
        </p:nvSpPr>
        <p:spPr bwMode="auto">
          <a:xfrm>
            <a:off x="5486400" y="52578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36870" name="Rectangle 6">
            <a:extLst>
              <a:ext uri="{FF2B5EF4-FFF2-40B4-BE49-F238E27FC236}">
                <a16:creationId xmlns:a16="http://schemas.microsoft.com/office/drawing/2014/main" id="{9C710C3F-F5C1-4307-B207-34C444FF0117}"/>
              </a:ext>
            </a:extLst>
          </p:cNvPr>
          <p:cNvSpPr>
            <a:spLocks noChangeArrowheads="1"/>
          </p:cNvSpPr>
          <p:nvPr/>
        </p:nvSpPr>
        <p:spPr bwMode="auto">
          <a:xfrm>
            <a:off x="6858000" y="3886200"/>
            <a:ext cx="3581400" cy="289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Customer</a:t>
            </a:r>
          </a:p>
          <a:p>
            <a:pPr>
              <a:spcBef>
                <a:spcPct val="0"/>
              </a:spcBef>
              <a:buFontTx/>
              <a:buNone/>
            </a:pPr>
            <a:r>
              <a:rPr lang="en-US" altLang="aa-ET" sz="1400"/>
              <a:t>{</a:t>
            </a:r>
          </a:p>
          <a:p>
            <a:pPr>
              <a:spcBef>
                <a:spcPct val="0"/>
              </a:spcBef>
              <a:buFontTx/>
              <a:buNone/>
            </a:pPr>
            <a:r>
              <a:rPr lang="en-US" altLang="aa-ET" sz="1400"/>
              <a:t>  void int foo()</a:t>
            </a:r>
          </a:p>
          <a:p>
            <a:pPr>
              <a:spcBef>
                <a:spcPct val="0"/>
              </a:spcBef>
              <a:buFontTx/>
              <a:buNone/>
            </a:pPr>
            <a:r>
              <a:rPr lang="en-US" altLang="aa-ET" sz="1400"/>
              <a:t>  {</a:t>
            </a:r>
          </a:p>
          <a:p>
            <a:pPr>
              <a:spcBef>
                <a:spcPct val="0"/>
              </a:spcBef>
              <a:buFontTx/>
              <a:buNone/>
            </a:pPr>
            <a:r>
              <a:rPr lang="en-US" altLang="aa-ET" sz="1400"/>
              <a:t>     … </a:t>
            </a:r>
          </a:p>
          <a:p>
            <a:pPr>
              <a:spcBef>
                <a:spcPct val="0"/>
              </a:spcBef>
              <a:buFontTx/>
              <a:buNone/>
            </a:pPr>
            <a:r>
              <a:rPr lang="en-US" altLang="aa-ET" sz="1400"/>
              <a:t>    score = ComputeScore(a,b,c,xfactor);</a:t>
            </a:r>
          </a:p>
          <a:p>
            <a:pPr>
              <a:spcBef>
                <a:spcPct val="0"/>
              </a:spcBef>
              <a:buFontTx/>
              <a:buNone/>
            </a:pPr>
            <a:r>
              <a:rPr lang="en-US" altLang="aa-ET" sz="1400"/>
              <a:t>   }</a:t>
            </a:r>
          </a:p>
          <a:p>
            <a:pPr>
              <a:spcBef>
                <a:spcPct val="0"/>
              </a:spcBef>
              <a:buFontTx/>
              <a:buNone/>
            </a:pPr>
            <a:endParaRPr lang="en-US" altLang="aa-ET" sz="1400"/>
          </a:p>
          <a:p>
            <a:pPr>
              <a:spcBef>
                <a:spcPct val="0"/>
              </a:spcBef>
              <a:buFontTx/>
              <a:buNone/>
            </a:pPr>
            <a:r>
              <a:rPr lang="en-US" altLang="aa-ET" sz="1400"/>
              <a:t>   int ComputeScore(int a, int b, int c, int x)</a:t>
            </a:r>
          </a:p>
          <a:p>
            <a:pPr>
              <a:spcBef>
                <a:spcPct val="0"/>
              </a:spcBef>
              <a:buFontTx/>
              <a:buNone/>
            </a:pPr>
            <a:r>
              <a:rPr lang="en-US" altLang="aa-ET" sz="1400"/>
              <a:t>   {</a:t>
            </a:r>
          </a:p>
          <a:p>
            <a:pPr>
              <a:spcBef>
                <a:spcPct val="0"/>
              </a:spcBef>
              <a:buFontTx/>
              <a:buNone/>
            </a:pPr>
            <a:r>
              <a:rPr lang="en-US" altLang="aa-ET" sz="1400"/>
              <a:t>      return (a*b+c)*x;</a:t>
            </a:r>
          </a:p>
          <a:p>
            <a:pPr>
              <a:spcBef>
                <a:spcPct val="0"/>
              </a:spcBef>
              <a:buFontTx/>
              <a:buNone/>
            </a:pPr>
            <a:r>
              <a:rPr lang="en-US" altLang="aa-ET" sz="1400"/>
              <a:t>   }</a:t>
            </a:r>
          </a:p>
          <a:p>
            <a:pPr>
              <a:spcBef>
                <a:spcPct val="0"/>
              </a:spcBef>
              <a:buFontTx/>
              <a:buNone/>
            </a:pPr>
            <a:r>
              <a:rPr lang="en-US" altLang="aa-ET" sz="140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8F507C1-D11D-4130-BA4A-6CA85DD5B4AF}"/>
              </a:ext>
            </a:extLst>
          </p:cNvPr>
          <p:cNvSpPr>
            <a:spLocks noGrp="1" noChangeArrowheads="1"/>
          </p:cNvSpPr>
          <p:nvPr>
            <p:ph type="title"/>
          </p:nvPr>
        </p:nvSpPr>
        <p:spPr/>
        <p:txBody>
          <a:bodyPr/>
          <a:lstStyle/>
          <a:p>
            <a:pPr eaLnBrk="1" hangingPunct="1"/>
            <a:r>
              <a:rPr lang="en-US" altLang="aa-ET"/>
              <a:t>6. Extract Subclass</a:t>
            </a:r>
          </a:p>
        </p:txBody>
      </p:sp>
      <p:sp>
        <p:nvSpPr>
          <p:cNvPr id="38915" name="Rectangle 3">
            <a:extLst>
              <a:ext uri="{FF2B5EF4-FFF2-40B4-BE49-F238E27FC236}">
                <a16:creationId xmlns:a16="http://schemas.microsoft.com/office/drawing/2014/main" id="{E35D21AD-0CB7-469B-B75A-267402E48420}"/>
              </a:ext>
            </a:extLst>
          </p:cNvPr>
          <p:cNvSpPr>
            <a:spLocks noGrp="1" noChangeArrowheads="1"/>
          </p:cNvSpPr>
          <p:nvPr>
            <p:ph type="body" idx="1"/>
          </p:nvPr>
        </p:nvSpPr>
        <p:spPr/>
        <p:txBody>
          <a:bodyPr/>
          <a:lstStyle/>
          <a:p>
            <a:pPr eaLnBrk="1" hangingPunct="1"/>
            <a:r>
              <a:rPr lang="en-US" altLang="aa-ET"/>
              <a:t>When a class has features (attributes and methods) that would only be useful in specialized instances, we can create a specialization of that class and give it those features. This makes the original class less specialized (i.e., more abstract), and good design is about binding to abstractions wherever possible.</a:t>
            </a:r>
          </a:p>
        </p:txBody>
      </p:sp>
      <p:sp>
        <p:nvSpPr>
          <p:cNvPr id="38916" name="Rectangle 4">
            <a:extLst>
              <a:ext uri="{FF2B5EF4-FFF2-40B4-BE49-F238E27FC236}">
                <a16:creationId xmlns:a16="http://schemas.microsoft.com/office/drawing/2014/main" id="{FC18F049-1C43-4536-91A2-28BC9847EA17}"/>
              </a:ext>
            </a:extLst>
          </p:cNvPr>
          <p:cNvSpPr>
            <a:spLocks noChangeArrowheads="1"/>
          </p:cNvSpPr>
          <p:nvPr/>
        </p:nvSpPr>
        <p:spPr bwMode="auto">
          <a:xfrm>
            <a:off x="2057400" y="3962400"/>
            <a:ext cx="3200400"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Person </a:t>
            </a:r>
          </a:p>
          <a:p>
            <a:pPr>
              <a:spcBef>
                <a:spcPct val="0"/>
              </a:spcBef>
              <a:buFontTx/>
              <a:buNone/>
            </a:pPr>
            <a:r>
              <a:rPr lang="en-US" altLang="aa-ET" sz="1400"/>
              <a:t>{ </a:t>
            </a:r>
          </a:p>
          <a:p>
            <a:pPr>
              <a:spcBef>
                <a:spcPct val="0"/>
              </a:spcBef>
              <a:buFontTx/>
              <a:buNone/>
            </a:pPr>
            <a:r>
              <a:rPr lang="en-US" altLang="aa-ET" sz="1400"/>
              <a:t> private String name;</a:t>
            </a:r>
          </a:p>
          <a:p>
            <a:pPr>
              <a:spcBef>
                <a:spcPct val="0"/>
              </a:spcBef>
              <a:buFontTx/>
              <a:buNone/>
            </a:pPr>
            <a:r>
              <a:rPr lang="en-US" altLang="aa-ET" sz="1400"/>
              <a:t> private String jobTitle; </a:t>
            </a:r>
          </a:p>
          <a:p>
            <a:pPr>
              <a:spcBef>
                <a:spcPct val="0"/>
              </a:spcBef>
              <a:buFontTx/>
              <a:buNone/>
            </a:pPr>
            <a:r>
              <a:rPr lang="en-US" altLang="aa-ET" sz="1400"/>
              <a:t>}</a:t>
            </a:r>
          </a:p>
        </p:txBody>
      </p:sp>
      <p:sp>
        <p:nvSpPr>
          <p:cNvPr id="38917" name="AutoShape 5">
            <a:extLst>
              <a:ext uri="{FF2B5EF4-FFF2-40B4-BE49-F238E27FC236}">
                <a16:creationId xmlns:a16="http://schemas.microsoft.com/office/drawing/2014/main" id="{557CAB66-2535-4616-83A0-D481273B46A0}"/>
              </a:ext>
            </a:extLst>
          </p:cNvPr>
          <p:cNvSpPr>
            <a:spLocks noChangeArrowheads="1"/>
          </p:cNvSpPr>
          <p:nvPr/>
        </p:nvSpPr>
        <p:spPr bwMode="auto">
          <a:xfrm>
            <a:off x="5486400" y="48768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38918" name="Rectangle 6">
            <a:extLst>
              <a:ext uri="{FF2B5EF4-FFF2-40B4-BE49-F238E27FC236}">
                <a16:creationId xmlns:a16="http://schemas.microsoft.com/office/drawing/2014/main" id="{1747BCF0-A6A0-4F45-8B77-4351F1B02669}"/>
              </a:ext>
            </a:extLst>
          </p:cNvPr>
          <p:cNvSpPr>
            <a:spLocks noChangeArrowheads="1"/>
          </p:cNvSpPr>
          <p:nvPr/>
        </p:nvSpPr>
        <p:spPr bwMode="auto">
          <a:xfrm>
            <a:off x="6858000" y="3505200"/>
            <a:ext cx="3581400" cy="289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Person </a:t>
            </a:r>
          </a:p>
          <a:p>
            <a:pPr>
              <a:spcBef>
                <a:spcPct val="0"/>
              </a:spcBef>
              <a:buFontTx/>
              <a:buNone/>
            </a:pPr>
            <a:r>
              <a:rPr lang="en-US" altLang="aa-ET" sz="1400"/>
              <a:t>{ </a:t>
            </a:r>
          </a:p>
          <a:p>
            <a:pPr>
              <a:spcBef>
                <a:spcPct val="0"/>
              </a:spcBef>
              <a:buFontTx/>
              <a:buNone/>
            </a:pPr>
            <a:r>
              <a:rPr lang="en-US" altLang="aa-ET" sz="1400"/>
              <a:t> protected String name; </a:t>
            </a:r>
          </a:p>
          <a:p>
            <a:pPr>
              <a:spcBef>
                <a:spcPct val="0"/>
              </a:spcBef>
              <a:buFontTx/>
              <a:buNone/>
            </a:pPr>
            <a:r>
              <a:rPr lang="en-US" altLang="aa-ET" sz="1400"/>
              <a:t>} </a:t>
            </a:r>
          </a:p>
          <a:p>
            <a:pPr>
              <a:spcBef>
                <a:spcPct val="0"/>
              </a:spcBef>
              <a:buFontTx/>
              <a:buNone/>
            </a:pPr>
            <a:endParaRPr lang="en-US" altLang="aa-ET" sz="1400"/>
          </a:p>
          <a:p>
            <a:pPr>
              <a:spcBef>
                <a:spcPct val="0"/>
              </a:spcBef>
              <a:buFontTx/>
              <a:buNone/>
            </a:pPr>
            <a:r>
              <a:rPr lang="en-US" altLang="aa-ET" sz="1400"/>
              <a:t>public class Employee extends Person </a:t>
            </a:r>
          </a:p>
          <a:p>
            <a:pPr>
              <a:spcBef>
                <a:spcPct val="0"/>
              </a:spcBef>
              <a:buFontTx/>
              <a:buNone/>
            </a:pPr>
            <a:r>
              <a:rPr lang="en-US" altLang="aa-ET" sz="1400"/>
              <a:t>{ </a:t>
            </a:r>
          </a:p>
          <a:p>
            <a:pPr>
              <a:spcBef>
                <a:spcPct val="0"/>
              </a:spcBef>
              <a:buFontTx/>
              <a:buNone/>
            </a:pPr>
            <a:r>
              <a:rPr lang="en-US" altLang="aa-ET" sz="1400"/>
              <a:t> private String jobTitle; </a:t>
            </a:r>
          </a:p>
          <a:p>
            <a:pPr>
              <a:spcBef>
                <a:spcPct val="0"/>
              </a:spcBef>
              <a:buFontTx/>
              <a:buNone/>
            </a:pPr>
            <a:r>
              <a:rPr lang="en-US" altLang="aa-ET" sz="140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4E19610-B5D9-4A39-9ECA-D406A6465208}"/>
              </a:ext>
            </a:extLst>
          </p:cNvPr>
          <p:cNvSpPr>
            <a:spLocks noGrp="1" noChangeArrowheads="1"/>
          </p:cNvSpPr>
          <p:nvPr>
            <p:ph type="title"/>
          </p:nvPr>
        </p:nvSpPr>
        <p:spPr/>
        <p:txBody>
          <a:bodyPr/>
          <a:lstStyle/>
          <a:p>
            <a:pPr eaLnBrk="1" hangingPunct="1"/>
            <a:r>
              <a:rPr lang="en-US" altLang="aa-ET"/>
              <a:t>7. Extract Super Class</a:t>
            </a:r>
          </a:p>
        </p:txBody>
      </p:sp>
      <p:sp>
        <p:nvSpPr>
          <p:cNvPr id="40963" name="Rectangle 3">
            <a:extLst>
              <a:ext uri="{FF2B5EF4-FFF2-40B4-BE49-F238E27FC236}">
                <a16:creationId xmlns:a16="http://schemas.microsoft.com/office/drawing/2014/main" id="{A9771292-5B88-4776-8428-288EB7D3651E}"/>
              </a:ext>
            </a:extLst>
          </p:cNvPr>
          <p:cNvSpPr>
            <a:spLocks noGrp="1" noChangeArrowheads="1"/>
          </p:cNvSpPr>
          <p:nvPr>
            <p:ph type="body" idx="1"/>
          </p:nvPr>
        </p:nvSpPr>
        <p:spPr/>
        <p:txBody>
          <a:bodyPr/>
          <a:lstStyle/>
          <a:p>
            <a:pPr eaLnBrk="1" hangingPunct="1"/>
            <a:r>
              <a:rPr lang="en-US" altLang="aa-ET"/>
              <a:t>When you find two or more classes that share common features, consider abstracting those shared features into a super-class. Again, this makes it easier to bind clients to an abstraction, and removes duplicate code from the original classes.</a:t>
            </a:r>
          </a:p>
        </p:txBody>
      </p:sp>
      <p:sp>
        <p:nvSpPr>
          <p:cNvPr id="40964" name="Rectangle 4">
            <a:extLst>
              <a:ext uri="{FF2B5EF4-FFF2-40B4-BE49-F238E27FC236}">
                <a16:creationId xmlns:a16="http://schemas.microsoft.com/office/drawing/2014/main" id="{5621D77E-7DFB-47D3-A9AC-1EE256E0A033}"/>
              </a:ext>
            </a:extLst>
          </p:cNvPr>
          <p:cNvSpPr>
            <a:spLocks noChangeArrowheads="1"/>
          </p:cNvSpPr>
          <p:nvPr/>
        </p:nvSpPr>
        <p:spPr bwMode="auto">
          <a:xfrm>
            <a:off x="2057400" y="3733800"/>
            <a:ext cx="32004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Employee </a:t>
            </a:r>
          </a:p>
          <a:p>
            <a:pPr>
              <a:spcBef>
                <a:spcPct val="0"/>
              </a:spcBef>
              <a:buFontTx/>
              <a:buNone/>
            </a:pPr>
            <a:r>
              <a:rPr lang="en-US" altLang="aa-ET" sz="1400"/>
              <a:t>{ </a:t>
            </a:r>
          </a:p>
          <a:p>
            <a:pPr>
              <a:spcBef>
                <a:spcPct val="0"/>
              </a:spcBef>
              <a:buFontTx/>
              <a:buNone/>
            </a:pPr>
            <a:r>
              <a:rPr lang="en-US" altLang="aa-ET" sz="1400"/>
              <a:t>  private String name; </a:t>
            </a:r>
          </a:p>
          <a:p>
            <a:pPr>
              <a:spcBef>
                <a:spcPct val="0"/>
              </a:spcBef>
              <a:buFontTx/>
              <a:buNone/>
            </a:pPr>
            <a:r>
              <a:rPr lang="en-US" altLang="aa-ET" sz="1400"/>
              <a:t>  private String jobTitle; </a:t>
            </a:r>
          </a:p>
          <a:p>
            <a:pPr>
              <a:spcBef>
                <a:spcPct val="0"/>
              </a:spcBef>
              <a:buFontTx/>
              <a:buNone/>
            </a:pPr>
            <a:r>
              <a:rPr lang="en-US" altLang="aa-ET" sz="1400"/>
              <a:t>} </a:t>
            </a:r>
          </a:p>
          <a:p>
            <a:pPr>
              <a:spcBef>
                <a:spcPct val="0"/>
              </a:spcBef>
              <a:buFontTx/>
              <a:buNone/>
            </a:pPr>
            <a:endParaRPr lang="en-US" altLang="aa-ET" sz="1400"/>
          </a:p>
          <a:p>
            <a:pPr>
              <a:spcBef>
                <a:spcPct val="0"/>
              </a:spcBef>
              <a:buFontTx/>
              <a:buNone/>
            </a:pPr>
            <a:r>
              <a:rPr lang="en-US" altLang="aa-ET" sz="1400"/>
              <a:t>public class Student </a:t>
            </a:r>
          </a:p>
          <a:p>
            <a:pPr>
              <a:spcBef>
                <a:spcPct val="0"/>
              </a:spcBef>
              <a:buFontTx/>
              <a:buNone/>
            </a:pPr>
            <a:r>
              <a:rPr lang="en-US" altLang="aa-ET" sz="1400"/>
              <a:t>{ </a:t>
            </a:r>
          </a:p>
          <a:p>
            <a:pPr>
              <a:spcBef>
                <a:spcPct val="0"/>
              </a:spcBef>
              <a:buFontTx/>
              <a:buNone/>
            </a:pPr>
            <a:r>
              <a:rPr lang="en-US" altLang="aa-ET" sz="1400"/>
              <a:t>  private String name; </a:t>
            </a:r>
          </a:p>
          <a:p>
            <a:pPr>
              <a:spcBef>
                <a:spcPct val="0"/>
              </a:spcBef>
              <a:buFontTx/>
              <a:buNone/>
            </a:pPr>
            <a:r>
              <a:rPr lang="en-US" altLang="aa-ET" sz="1400"/>
              <a:t>  private Course course; </a:t>
            </a:r>
          </a:p>
          <a:p>
            <a:pPr>
              <a:spcBef>
                <a:spcPct val="0"/>
              </a:spcBef>
              <a:buFontTx/>
              <a:buNone/>
            </a:pPr>
            <a:r>
              <a:rPr lang="en-US" altLang="aa-ET" sz="1400"/>
              <a:t>}</a:t>
            </a:r>
          </a:p>
        </p:txBody>
      </p:sp>
      <p:sp>
        <p:nvSpPr>
          <p:cNvPr id="40965" name="AutoShape 5">
            <a:extLst>
              <a:ext uri="{FF2B5EF4-FFF2-40B4-BE49-F238E27FC236}">
                <a16:creationId xmlns:a16="http://schemas.microsoft.com/office/drawing/2014/main" id="{B35D23A8-E67B-45D7-8168-89E23439BADB}"/>
              </a:ext>
            </a:extLst>
          </p:cNvPr>
          <p:cNvSpPr>
            <a:spLocks noChangeArrowheads="1"/>
          </p:cNvSpPr>
          <p:nvPr/>
        </p:nvSpPr>
        <p:spPr bwMode="auto">
          <a:xfrm>
            <a:off x="5486400" y="48768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40966" name="Rectangle 6">
            <a:extLst>
              <a:ext uri="{FF2B5EF4-FFF2-40B4-BE49-F238E27FC236}">
                <a16:creationId xmlns:a16="http://schemas.microsoft.com/office/drawing/2014/main" id="{BB90A7CD-3593-4585-BAFC-524E6EC978B7}"/>
              </a:ext>
            </a:extLst>
          </p:cNvPr>
          <p:cNvSpPr>
            <a:spLocks noChangeArrowheads="1"/>
          </p:cNvSpPr>
          <p:nvPr/>
        </p:nvSpPr>
        <p:spPr bwMode="auto">
          <a:xfrm>
            <a:off x="6858000" y="3200400"/>
            <a:ext cx="3581400" cy="320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abstract class Person </a:t>
            </a:r>
          </a:p>
          <a:p>
            <a:pPr>
              <a:spcBef>
                <a:spcPct val="0"/>
              </a:spcBef>
              <a:buFontTx/>
              <a:buNone/>
            </a:pPr>
            <a:r>
              <a:rPr lang="en-US" altLang="aa-ET" sz="1400"/>
              <a:t>{ </a:t>
            </a:r>
          </a:p>
          <a:p>
            <a:pPr>
              <a:spcBef>
                <a:spcPct val="0"/>
              </a:spcBef>
              <a:buFontTx/>
              <a:buNone/>
            </a:pPr>
            <a:r>
              <a:rPr lang="en-US" altLang="aa-ET" sz="1400"/>
              <a:t>  protected String name; </a:t>
            </a:r>
          </a:p>
          <a:p>
            <a:pPr>
              <a:spcBef>
                <a:spcPct val="0"/>
              </a:spcBef>
              <a:buFontTx/>
              <a:buNone/>
            </a:pPr>
            <a:r>
              <a:rPr lang="en-US" altLang="aa-ET" sz="1400"/>
              <a:t>} </a:t>
            </a:r>
          </a:p>
          <a:p>
            <a:pPr>
              <a:spcBef>
                <a:spcPct val="0"/>
              </a:spcBef>
              <a:buFontTx/>
              <a:buNone/>
            </a:pPr>
            <a:endParaRPr lang="en-US" altLang="aa-ET" sz="1400"/>
          </a:p>
          <a:p>
            <a:pPr>
              <a:spcBef>
                <a:spcPct val="0"/>
              </a:spcBef>
              <a:buFontTx/>
              <a:buNone/>
            </a:pPr>
            <a:r>
              <a:rPr lang="en-US" altLang="aa-ET" sz="1400"/>
              <a:t>public class Employee extends Person </a:t>
            </a:r>
          </a:p>
          <a:p>
            <a:pPr>
              <a:spcBef>
                <a:spcPct val="0"/>
              </a:spcBef>
              <a:buFontTx/>
              <a:buNone/>
            </a:pPr>
            <a:r>
              <a:rPr lang="en-US" altLang="aa-ET" sz="1400"/>
              <a:t>{ </a:t>
            </a:r>
          </a:p>
          <a:p>
            <a:pPr>
              <a:spcBef>
                <a:spcPct val="0"/>
              </a:spcBef>
              <a:buFontTx/>
              <a:buNone/>
            </a:pPr>
            <a:r>
              <a:rPr lang="en-US" altLang="aa-ET" sz="1400"/>
              <a:t>  private String jobTitle; </a:t>
            </a:r>
          </a:p>
          <a:p>
            <a:pPr>
              <a:spcBef>
                <a:spcPct val="0"/>
              </a:spcBef>
              <a:buFontTx/>
              <a:buNone/>
            </a:pPr>
            <a:r>
              <a:rPr lang="en-US" altLang="aa-ET" sz="1400"/>
              <a:t>} </a:t>
            </a:r>
          </a:p>
          <a:p>
            <a:pPr>
              <a:spcBef>
                <a:spcPct val="0"/>
              </a:spcBef>
              <a:buFontTx/>
              <a:buNone/>
            </a:pPr>
            <a:endParaRPr lang="en-US" altLang="aa-ET" sz="1400"/>
          </a:p>
          <a:p>
            <a:pPr>
              <a:spcBef>
                <a:spcPct val="0"/>
              </a:spcBef>
              <a:buFontTx/>
              <a:buNone/>
            </a:pPr>
            <a:r>
              <a:rPr lang="en-US" altLang="aa-ET" sz="1400"/>
              <a:t>public class Student extends Person </a:t>
            </a:r>
          </a:p>
          <a:p>
            <a:pPr>
              <a:spcBef>
                <a:spcPct val="0"/>
              </a:spcBef>
              <a:buFontTx/>
              <a:buNone/>
            </a:pPr>
            <a:r>
              <a:rPr lang="en-US" altLang="aa-ET" sz="1400"/>
              <a:t>{ </a:t>
            </a:r>
          </a:p>
          <a:p>
            <a:pPr>
              <a:spcBef>
                <a:spcPct val="0"/>
              </a:spcBef>
              <a:buFontTx/>
              <a:buNone/>
            </a:pPr>
            <a:r>
              <a:rPr lang="en-US" altLang="aa-ET" sz="1400"/>
              <a:t>  private Course course; </a:t>
            </a:r>
          </a:p>
          <a:p>
            <a:pPr>
              <a:spcBef>
                <a:spcPct val="0"/>
              </a:spcBef>
              <a:buFontTx/>
              <a:buNone/>
            </a:pPr>
            <a:r>
              <a:rPr lang="en-US" altLang="aa-ET" sz="14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4E85313-F290-4689-96BF-1FC1E492CC3F}"/>
              </a:ext>
            </a:extLst>
          </p:cNvPr>
          <p:cNvSpPr>
            <a:spLocks noGrp="1" noChangeArrowheads="1"/>
          </p:cNvSpPr>
          <p:nvPr>
            <p:ph type="title"/>
          </p:nvPr>
        </p:nvSpPr>
        <p:spPr/>
        <p:txBody>
          <a:bodyPr/>
          <a:lstStyle/>
          <a:p>
            <a:pPr eaLnBrk="1" hangingPunct="1"/>
            <a:r>
              <a:rPr lang="en-US" altLang="aa-ET" sz="4000"/>
              <a:t>8.  Form Template Method - Before</a:t>
            </a:r>
          </a:p>
        </p:txBody>
      </p:sp>
      <p:sp>
        <p:nvSpPr>
          <p:cNvPr id="43011" name="Rectangle 3">
            <a:extLst>
              <a:ext uri="{FF2B5EF4-FFF2-40B4-BE49-F238E27FC236}">
                <a16:creationId xmlns:a16="http://schemas.microsoft.com/office/drawing/2014/main" id="{A4A91949-4687-49ED-A7F2-7C0EAC6FF40B}"/>
              </a:ext>
            </a:extLst>
          </p:cNvPr>
          <p:cNvSpPr>
            <a:spLocks noGrp="1" noChangeArrowheads="1"/>
          </p:cNvSpPr>
          <p:nvPr>
            <p:ph type="body" idx="1"/>
          </p:nvPr>
        </p:nvSpPr>
        <p:spPr/>
        <p:txBody>
          <a:bodyPr/>
          <a:lstStyle/>
          <a:p>
            <a:pPr eaLnBrk="1" hangingPunct="1"/>
            <a:r>
              <a:rPr lang="en-US" altLang="aa-ET"/>
              <a:t>When you find two methods in subclasses that perform the same steps, but do different things in each step, create methods for those steps with the same signature and move the original method into the base class</a:t>
            </a:r>
          </a:p>
        </p:txBody>
      </p:sp>
      <p:sp>
        <p:nvSpPr>
          <p:cNvPr id="43012" name="Rectangle 4">
            <a:extLst>
              <a:ext uri="{FF2B5EF4-FFF2-40B4-BE49-F238E27FC236}">
                <a16:creationId xmlns:a16="http://schemas.microsoft.com/office/drawing/2014/main" id="{358401D8-AFE8-486F-A519-5359B518B41C}"/>
              </a:ext>
            </a:extLst>
          </p:cNvPr>
          <p:cNvSpPr>
            <a:spLocks noChangeArrowheads="1"/>
          </p:cNvSpPr>
          <p:nvPr/>
        </p:nvSpPr>
        <p:spPr bwMode="auto">
          <a:xfrm>
            <a:off x="1752600" y="2971800"/>
            <a:ext cx="87630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abstract class Party { } </a:t>
            </a:r>
          </a:p>
          <a:p>
            <a:pPr>
              <a:spcBef>
                <a:spcPct val="0"/>
              </a:spcBef>
              <a:buFontTx/>
              <a:buNone/>
            </a:pPr>
            <a:endParaRPr lang="en-US" altLang="aa-ET" sz="1400"/>
          </a:p>
          <a:p>
            <a:pPr>
              <a:spcBef>
                <a:spcPct val="0"/>
              </a:spcBef>
              <a:buFontTx/>
              <a:buNone/>
            </a:pPr>
            <a:endParaRPr lang="en-US" altLang="aa-ET" sz="1400"/>
          </a:p>
          <a:p>
            <a:pPr>
              <a:spcBef>
                <a:spcPct val="0"/>
              </a:spcBef>
              <a:buFontTx/>
              <a:buNone/>
            </a:pPr>
            <a:endParaRPr lang="en-US" altLang="aa-ET" sz="1400"/>
          </a:p>
          <a:p>
            <a:pPr>
              <a:spcBef>
                <a:spcPct val="0"/>
              </a:spcBef>
              <a:buFontTx/>
              <a:buNone/>
            </a:pPr>
            <a:r>
              <a:rPr lang="en-US" altLang="aa-ET" sz="1400"/>
              <a:t>public class Person extends Party </a:t>
            </a:r>
          </a:p>
          <a:p>
            <a:pPr>
              <a:spcBef>
                <a:spcPct val="0"/>
              </a:spcBef>
              <a:buFontTx/>
              <a:buNone/>
            </a:pPr>
            <a:r>
              <a:rPr lang="en-US" altLang="aa-ET" sz="1400"/>
              <a:t>{ </a:t>
            </a:r>
          </a:p>
          <a:p>
            <a:pPr>
              <a:spcBef>
                <a:spcPct val="0"/>
              </a:spcBef>
              <a:buFontTx/>
              <a:buNone/>
            </a:pPr>
            <a:r>
              <a:rPr lang="en-US" altLang="aa-ET" sz="1400"/>
              <a:t> private String firstName; </a:t>
            </a:r>
          </a:p>
          <a:p>
            <a:pPr>
              <a:spcBef>
                <a:spcPct val="0"/>
              </a:spcBef>
              <a:buFontTx/>
              <a:buNone/>
            </a:pPr>
            <a:r>
              <a:rPr lang="en-US" altLang="aa-ET" sz="1400"/>
              <a:t> private String lastName; </a:t>
            </a:r>
          </a:p>
          <a:p>
            <a:pPr>
              <a:spcBef>
                <a:spcPct val="0"/>
              </a:spcBef>
              <a:buFontTx/>
              <a:buNone/>
            </a:pPr>
            <a:r>
              <a:rPr lang="en-US" altLang="aa-ET" sz="1400"/>
              <a:t> private Date dob; </a:t>
            </a:r>
          </a:p>
          <a:p>
            <a:pPr>
              <a:spcBef>
                <a:spcPct val="0"/>
              </a:spcBef>
              <a:buFontTx/>
              <a:buNone/>
            </a:pPr>
            <a:r>
              <a:rPr lang="en-US" altLang="aa-ET" sz="1400"/>
              <a:t> private String nationality; </a:t>
            </a:r>
          </a:p>
          <a:p>
            <a:pPr>
              <a:spcBef>
                <a:spcPct val="0"/>
              </a:spcBef>
              <a:buFontTx/>
              <a:buNone/>
            </a:pPr>
            <a:r>
              <a:rPr lang="en-US" altLang="aa-ET" sz="1400"/>
              <a:t> public void printNameAndDetails() </a:t>
            </a:r>
          </a:p>
          <a:p>
            <a:pPr>
              <a:spcBef>
                <a:spcPct val="0"/>
              </a:spcBef>
              <a:buFontTx/>
              <a:buNone/>
            </a:pPr>
            <a:r>
              <a:rPr lang="en-US" altLang="aa-ET" sz="1400"/>
              <a:t> { </a:t>
            </a:r>
          </a:p>
          <a:p>
            <a:pPr>
              <a:spcBef>
                <a:spcPct val="0"/>
              </a:spcBef>
              <a:buFontTx/>
              <a:buNone/>
            </a:pPr>
            <a:r>
              <a:rPr lang="en-US" altLang="aa-ET" sz="1400"/>
              <a:t>   System.out.println("Name: " + firstName + " " + lastName); </a:t>
            </a:r>
          </a:p>
          <a:p>
            <a:pPr>
              <a:spcBef>
                <a:spcPct val="0"/>
              </a:spcBef>
              <a:buFontTx/>
              <a:buNone/>
            </a:pPr>
            <a:r>
              <a:rPr lang="en-US" altLang="aa-ET" sz="1400"/>
              <a:t>   System.out.println("DOB: " + dob.toString() + ", Nationality: " + nationality); </a:t>
            </a:r>
          </a:p>
          <a:p>
            <a:pPr>
              <a:spcBef>
                <a:spcPct val="0"/>
              </a:spcBef>
              <a:buFontTx/>
              <a:buNone/>
            </a:pPr>
            <a:r>
              <a:rPr lang="en-US" altLang="aa-ET" sz="1400"/>
              <a:t>  } </a:t>
            </a:r>
          </a:p>
          <a:p>
            <a:pPr>
              <a:spcBef>
                <a:spcPct val="0"/>
              </a:spcBef>
              <a:buFontTx/>
              <a:buNone/>
            </a:pPr>
            <a:r>
              <a:rPr lang="en-US" altLang="aa-ET" sz="1400"/>
              <a:t>} </a:t>
            </a:r>
          </a:p>
        </p:txBody>
      </p:sp>
      <p:sp>
        <p:nvSpPr>
          <p:cNvPr id="43013" name="Rectangle 5">
            <a:extLst>
              <a:ext uri="{FF2B5EF4-FFF2-40B4-BE49-F238E27FC236}">
                <a16:creationId xmlns:a16="http://schemas.microsoft.com/office/drawing/2014/main" id="{FADF7A59-4B39-483E-9A93-39B6FEA8AF44}"/>
              </a:ext>
            </a:extLst>
          </p:cNvPr>
          <p:cNvSpPr>
            <a:spLocks noChangeArrowheads="1"/>
          </p:cNvSpPr>
          <p:nvPr/>
        </p:nvSpPr>
        <p:spPr bwMode="auto">
          <a:xfrm>
            <a:off x="5410200" y="2765425"/>
            <a:ext cx="5257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aa-ET" sz="1400"/>
          </a:p>
          <a:p>
            <a:pPr>
              <a:spcBef>
                <a:spcPct val="0"/>
              </a:spcBef>
              <a:buFontTx/>
              <a:buNone/>
            </a:pPr>
            <a:r>
              <a:rPr lang="en-US" altLang="aa-ET" sz="1400"/>
              <a:t>public class Company extends Party </a:t>
            </a:r>
          </a:p>
          <a:p>
            <a:pPr>
              <a:spcBef>
                <a:spcPct val="0"/>
              </a:spcBef>
              <a:buFontTx/>
              <a:buNone/>
            </a:pPr>
            <a:r>
              <a:rPr lang="en-US" altLang="aa-ET" sz="1400"/>
              <a:t>{ </a:t>
            </a:r>
          </a:p>
          <a:p>
            <a:pPr>
              <a:spcBef>
                <a:spcPct val="0"/>
              </a:spcBef>
              <a:buFontTx/>
              <a:buNone/>
            </a:pPr>
            <a:r>
              <a:rPr lang="en-US" altLang="aa-ET" sz="1400"/>
              <a:t>  private String name; </a:t>
            </a:r>
          </a:p>
          <a:p>
            <a:pPr>
              <a:spcBef>
                <a:spcPct val="0"/>
              </a:spcBef>
              <a:buFontTx/>
              <a:buNone/>
            </a:pPr>
            <a:r>
              <a:rPr lang="en-US" altLang="aa-ET" sz="1400"/>
              <a:t>  private String companyType; </a:t>
            </a:r>
          </a:p>
          <a:p>
            <a:pPr>
              <a:spcBef>
                <a:spcPct val="0"/>
              </a:spcBef>
              <a:buFontTx/>
              <a:buNone/>
            </a:pPr>
            <a:r>
              <a:rPr lang="en-US" altLang="aa-ET" sz="1400"/>
              <a:t>  private Date incorporated; </a:t>
            </a:r>
          </a:p>
          <a:p>
            <a:pPr>
              <a:spcBef>
                <a:spcPct val="0"/>
              </a:spcBef>
              <a:buFontTx/>
              <a:buNone/>
            </a:pPr>
            <a:r>
              <a:rPr lang="en-US" altLang="aa-ET" sz="1400"/>
              <a:t>  public void PrintNameAndDetails() </a:t>
            </a:r>
          </a:p>
          <a:p>
            <a:pPr>
              <a:spcBef>
                <a:spcPct val="0"/>
              </a:spcBef>
              <a:buFontTx/>
              <a:buNone/>
            </a:pPr>
            <a:r>
              <a:rPr lang="en-US" altLang="aa-ET" sz="1400"/>
              <a:t>  { </a:t>
            </a:r>
          </a:p>
          <a:p>
            <a:pPr>
              <a:spcBef>
                <a:spcPct val="0"/>
              </a:spcBef>
              <a:buFontTx/>
              <a:buNone/>
            </a:pPr>
            <a:r>
              <a:rPr lang="en-US" altLang="aa-ET" sz="1400"/>
              <a:t>   System.out.println("Name: " + name + " " + companyType); </a:t>
            </a:r>
          </a:p>
          <a:p>
            <a:pPr>
              <a:spcBef>
                <a:spcPct val="0"/>
              </a:spcBef>
              <a:buFontTx/>
              <a:buNone/>
            </a:pPr>
            <a:r>
              <a:rPr lang="en-US" altLang="aa-ET" sz="1400"/>
              <a:t>   System.out.println("Incorporated: " + incorporated.toString()); </a:t>
            </a:r>
          </a:p>
          <a:p>
            <a:pPr>
              <a:spcBef>
                <a:spcPct val="0"/>
              </a:spcBef>
              <a:buFontTx/>
              <a:buNone/>
            </a:pPr>
            <a:r>
              <a:rPr lang="en-US" altLang="aa-ET" sz="1400"/>
              <a:t>  } </a:t>
            </a:r>
          </a:p>
          <a:p>
            <a:pPr>
              <a:spcBef>
                <a:spcPct val="0"/>
              </a:spcBef>
              <a:buFontTx/>
              <a:buNone/>
            </a:pPr>
            <a:r>
              <a:rPr lang="en-US" altLang="aa-ET" sz="14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2C813E1-0A3A-44D7-9574-E5925AFCF01C}"/>
              </a:ext>
            </a:extLst>
          </p:cNvPr>
          <p:cNvSpPr>
            <a:spLocks noGrp="1" noChangeArrowheads="1"/>
          </p:cNvSpPr>
          <p:nvPr>
            <p:ph type="title"/>
          </p:nvPr>
        </p:nvSpPr>
        <p:spPr>
          <a:xfrm>
            <a:off x="1981200" y="-76200"/>
            <a:ext cx="8229600" cy="1143000"/>
          </a:xfrm>
        </p:spPr>
        <p:txBody>
          <a:bodyPr/>
          <a:lstStyle/>
          <a:p>
            <a:pPr eaLnBrk="1" hangingPunct="1"/>
            <a:r>
              <a:rPr lang="en-US" altLang="aa-ET" sz="3600"/>
              <a:t>Form Template Method - Refactored</a:t>
            </a:r>
          </a:p>
        </p:txBody>
      </p:sp>
      <p:sp>
        <p:nvSpPr>
          <p:cNvPr id="45059" name="Rectangle 59">
            <a:extLst>
              <a:ext uri="{FF2B5EF4-FFF2-40B4-BE49-F238E27FC236}">
                <a16:creationId xmlns:a16="http://schemas.microsoft.com/office/drawing/2014/main" id="{BCC779C4-0836-46C3-BED0-213FBBD558D0}"/>
              </a:ext>
            </a:extLst>
          </p:cNvPr>
          <p:cNvSpPr>
            <a:spLocks noChangeArrowheads="1"/>
          </p:cNvSpPr>
          <p:nvPr/>
        </p:nvSpPr>
        <p:spPr bwMode="auto">
          <a:xfrm>
            <a:off x="1828801" y="990600"/>
            <a:ext cx="6316153"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abstract class Party </a:t>
            </a:r>
          </a:p>
          <a:p>
            <a:pPr>
              <a:spcBef>
                <a:spcPct val="0"/>
              </a:spcBef>
              <a:buFontTx/>
              <a:buNone/>
            </a:pPr>
            <a:r>
              <a:rPr lang="en-US" altLang="aa-ET" sz="1400"/>
              <a:t>{ </a:t>
            </a:r>
          </a:p>
          <a:p>
            <a:pPr>
              <a:spcBef>
                <a:spcPct val="0"/>
              </a:spcBef>
              <a:buFontTx/>
              <a:buNone/>
            </a:pPr>
            <a:r>
              <a:rPr lang="en-US" altLang="aa-ET" sz="1400"/>
              <a:t> public void PrintNameAndDetails() </a:t>
            </a:r>
          </a:p>
          <a:p>
            <a:pPr>
              <a:spcBef>
                <a:spcPct val="0"/>
              </a:spcBef>
              <a:buFontTx/>
              <a:buNone/>
            </a:pPr>
            <a:r>
              <a:rPr lang="en-US" altLang="aa-ET" sz="1400"/>
              <a:t> { </a:t>
            </a:r>
          </a:p>
          <a:p>
            <a:pPr>
              <a:spcBef>
                <a:spcPct val="0"/>
              </a:spcBef>
              <a:buFontTx/>
              <a:buNone/>
            </a:pPr>
            <a:r>
              <a:rPr lang="en-US" altLang="aa-ET" sz="1400"/>
              <a:t>   printName(); </a:t>
            </a:r>
          </a:p>
          <a:p>
            <a:pPr>
              <a:spcBef>
                <a:spcPct val="0"/>
              </a:spcBef>
              <a:buFontTx/>
              <a:buNone/>
            </a:pPr>
            <a:r>
              <a:rPr lang="en-US" altLang="aa-ET" sz="1400"/>
              <a:t>   printDetails(); </a:t>
            </a:r>
          </a:p>
          <a:p>
            <a:pPr>
              <a:spcBef>
                <a:spcPct val="0"/>
              </a:spcBef>
              <a:buFontTx/>
              <a:buNone/>
            </a:pPr>
            <a:r>
              <a:rPr lang="en-US" altLang="aa-ET" sz="1400"/>
              <a:t> } </a:t>
            </a:r>
          </a:p>
          <a:p>
            <a:pPr>
              <a:spcBef>
                <a:spcPct val="0"/>
              </a:spcBef>
              <a:buFontTx/>
              <a:buNone/>
            </a:pPr>
            <a:r>
              <a:rPr lang="en-US" altLang="aa-ET" sz="1400"/>
              <a:t> public abstract void printName(); </a:t>
            </a:r>
          </a:p>
          <a:p>
            <a:pPr>
              <a:spcBef>
                <a:spcPct val="0"/>
              </a:spcBef>
              <a:buFontTx/>
              <a:buNone/>
            </a:pPr>
            <a:r>
              <a:rPr lang="en-US" altLang="aa-ET" sz="1400"/>
              <a:t> public abstract void printDetails(); </a:t>
            </a:r>
          </a:p>
          <a:p>
            <a:pPr>
              <a:spcBef>
                <a:spcPct val="0"/>
              </a:spcBef>
              <a:buFontTx/>
              <a:buNone/>
            </a:pPr>
            <a:r>
              <a:rPr lang="en-US" altLang="aa-ET" sz="1400"/>
              <a:t>} </a:t>
            </a:r>
          </a:p>
          <a:p>
            <a:pPr>
              <a:spcBef>
                <a:spcPct val="0"/>
              </a:spcBef>
              <a:buFontTx/>
              <a:buNone/>
            </a:pPr>
            <a:endParaRPr lang="en-US" altLang="aa-ET" sz="1400"/>
          </a:p>
          <a:p>
            <a:pPr>
              <a:spcBef>
                <a:spcPct val="0"/>
              </a:spcBef>
              <a:buFontTx/>
              <a:buNone/>
            </a:pPr>
            <a:r>
              <a:rPr lang="en-US" altLang="aa-ET" sz="1400"/>
              <a:t>public class Person extends Party </a:t>
            </a:r>
          </a:p>
          <a:p>
            <a:pPr>
              <a:spcBef>
                <a:spcPct val="0"/>
              </a:spcBef>
              <a:buFontTx/>
              <a:buNone/>
            </a:pPr>
            <a:r>
              <a:rPr lang="en-US" altLang="aa-ET" sz="1400"/>
              <a:t>{ </a:t>
            </a:r>
          </a:p>
          <a:p>
            <a:pPr>
              <a:spcBef>
                <a:spcPct val="0"/>
              </a:spcBef>
              <a:buFontTx/>
              <a:buNone/>
            </a:pPr>
            <a:r>
              <a:rPr lang="en-US" altLang="aa-ET" sz="1400"/>
              <a:t>  private String firstName; </a:t>
            </a:r>
          </a:p>
          <a:p>
            <a:pPr>
              <a:spcBef>
                <a:spcPct val="0"/>
              </a:spcBef>
              <a:buFontTx/>
              <a:buNone/>
            </a:pPr>
            <a:r>
              <a:rPr lang="en-US" altLang="aa-ET" sz="1400"/>
              <a:t>  private String lastName; </a:t>
            </a:r>
          </a:p>
          <a:p>
            <a:pPr>
              <a:spcBef>
                <a:spcPct val="0"/>
              </a:spcBef>
              <a:buFontTx/>
              <a:buNone/>
            </a:pPr>
            <a:r>
              <a:rPr lang="en-US" altLang="aa-ET" sz="1400"/>
              <a:t>  private Date dob; </a:t>
            </a:r>
          </a:p>
          <a:p>
            <a:pPr>
              <a:spcBef>
                <a:spcPct val="0"/>
              </a:spcBef>
              <a:buFontTx/>
              <a:buNone/>
            </a:pPr>
            <a:r>
              <a:rPr lang="en-US" altLang="aa-ET" sz="1400"/>
              <a:t>  private String nationality; </a:t>
            </a:r>
          </a:p>
          <a:p>
            <a:pPr>
              <a:spcBef>
                <a:spcPct val="0"/>
              </a:spcBef>
              <a:buFontTx/>
              <a:buNone/>
            </a:pPr>
            <a:r>
              <a:rPr lang="en-US" altLang="aa-ET" sz="1400"/>
              <a:t>  public void printDetails() </a:t>
            </a:r>
          </a:p>
          <a:p>
            <a:pPr>
              <a:spcBef>
                <a:spcPct val="0"/>
              </a:spcBef>
              <a:buFontTx/>
              <a:buNone/>
            </a:pPr>
            <a:r>
              <a:rPr lang="en-US" altLang="aa-ET" sz="1400"/>
              <a:t>  { </a:t>
            </a:r>
          </a:p>
          <a:p>
            <a:pPr>
              <a:spcBef>
                <a:spcPct val="0"/>
              </a:spcBef>
              <a:buFontTx/>
              <a:buNone/>
            </a:pPr>
            <a:r>
              <a:rPr lang="en-US" altLang="aa-ET" sz="1400"/>
              <a:t>    System.out.println("DOB: " + dob.toString() + ", Nationality: " + nationality); </a:t>
            </a:r>
          </a:p>
          <a:p>
            <a:pPr>
              <a:spcBef>
                <a:spcPct val="0"/>
              </a:spcBef>
              <a:buFontTx/>
              <a:buNone/>
            </a:pPr>
            <a:r>
              <a:rPr lang="en-US" altLang="aa-ET" sz="1400"/>
              <a:t>  } </a:t>
            </a:r>
          </a:p>
          <a:p>
            <a:pPr>
              <a:spcBef>
                <a:spcPct val="0"/>
              </a:spcBef>
              <a:buFontTx/>
              <a:buNone/>
            </a:pPr>
            <a:r>
              <a:rPr lang="en-US" altLang="aa-ET" sz="1400"/>
              <a:t>  public void printName() </a:t>
            </a:r>
          </a:p>
          <a:p>
            <a:pPr>
              <a:spcBef>
                <a:spcPct val="0"/>
              </a:spcBef>
              <a:buFontTx/>
              <a:buNone/>
            </a:pPr>
            <a:r>
              <a:rPr lang="en-US" altLang="aa-ET" sz="1400"/>
              <a:t>  { </a:t>
            </a:r>
          </a:p>
          <a:p>
            <a:pPr>
              <a:spcBef>
                <a:spcPct val="0"/>
              </a:spcBef>
              <a:buFontTx/>
              <a:buNone/>
            </a:pPr>
            <a:r>
              <a:rPr lang="en-US" altLang="aa-ET" sz="1400"/>
              <a:t>    System.out.println("Name: " + firstName + " " + lastName); </a:t>
            </a:r>
          </a:p>
          <a:p>
            <a:pPr>
              <a:spcBef>
                <a:spcPct val="0"/>
              </a:spcBef>
              <a:buFontTx/>
              <a:buNone/>
            </a:pPr>
            <a:r>
              <a:rPr lang="en-US" altLang="aa-ET" sz="1400"/>
              <a:t>  } </a:t>
            </a:r>
          </a:p>
          <a:p>
            <a:pPr>
              <a:spcBef>
                <a:spcPct val="0"/>
              </a:spcBef>
              <a:buFontTx/>
              <a:buNone/>
            </a:pPr>
            <a:r>
              <a:rPr lang="en-US" altLang="aa-ET" sz="1400"/>
              <a:t>} </a:t>
            </a:r>
          </a:p>
        </p:txBody>
      </p:sp>
      <p:sp>
        <p:nvSpPr>
          <p:cNvPr id="45060" name="Rectangle 60">
            <a:extLst>
              <a:ext uri="{FF2B5EF4-FFF2-40B4-BE49-F238E27FC236}">
                <a16:creationId xmlns:a16="http://schemas.microsoft.com/office/drawing/2014/main" id="{00C871EB-4EF7-41BC-9FD4-D2F030036738}"/>
              </a:ext>
            </a:extLst>
          </p:cNvPr>
          <p:cNvSpPr>
            <a:spLocks noChangeArrowheads="1"/>
          </p:cNvSpPr>
          <p:nvPr/>
        </p:nvSpPr>
        <p:spPr bwMode="auto">
          <a:xfrm>
            <a:off x="5410200" y="1295401"/>
            <a:ext cx="5257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Company extends Party </a:t>
            </a:r>
          </a:p>
          <a:p>
            <a:pPr>
              <a:spcBef>
                <a:spcPct val="0"/>
              </a:spcBef>
              <a:buFontTx/>
              <a:buNone/>
            </a:pPr>
            <a:r>
              <a:rPr lang="en-US" altLang="aa-ET" sz="1400"/>
              <a:t>{ </a:t>
            </a:r>
          </a:p>
          <a:p>
            <a:pPr>
              <a:spcBef>
                <a:spcPct val="0"/>
              </a:spcBef>
              <a:buFontTx/>
              <a:buNone/>
            </a:pPr>
            <a:r>
              <a:rPr lang="en-US" altLang="aa-ET" sz="1400"/>
              <a:t>  private String name; </a:t>
            </a:r>
          </a:p>
          <a:p>
            <a:pPr>
              <a:spcBef>
                <a:spcPct val="0"/>
              </a:spcBef>
              <a:buFontTx/>
              <a:buNone/>
            </a:pPr>
            <a:r>
              <a:rPr lang="en-US" altLang="aa-ET" sz="1400"/>
              <a:t>  private String companyType; </a:t>
            </a:r>
          </a:p>
          <a:p>
            <a:pPr>
              <a:spcBef>
                <a:spcPct val="0"/>
              </a:spcBef>
              <a:buFontTx/>
              <a:buNone/>
            </a:pPr>
            <a:r>
              <a:rPr lang="en-US" altLang="aa-ET" sz="1400"/>
              <a:t>  private Date incorporated; </a:t>
            </a:r>
          </a:p>
          <a:p>
            <a:pPr>
              <a:spcBef>
                <a:spcPct val="0"/>
              </a:spcBef>
              <a:buFontTx/>
              <a:buNone/>
            </a:pPr>
            <a:r>
              <a:rPr lang="en-US" altLang="aa-ET" sz="1400"/>
              <a:t>  public void printDetails() </a:t>
            </a:r>
          </a:p>
          <a:p>
            <a:pPr>
              <a:spcBef>
                <a:spcPct val="0"/>
              </a:spcBef>
              <a:buFontTx/>
              <a:buNone/>
            </a:pPr>
            <a:r>
              <a:rPr lang="en-US" altLang="aa-ET" sz="1400"/>
              <a:t>  { </a:t>
            </a:r>
          </a:p>
          <a:p>
            <a:pPr>
              <a:spcBef>
                <a:spcPct val="0"/>
              </a:spcBef>
              <a:buFontTx/>
              <a:buNone/>
            </a:pPr>
            <a:r>
              <a:rPr lang="en-US" altLang="aa-ET" sz="1400"/>
              <a:t>     System.out.println("Incorporated: " + incorporated.toString()); </a:t>
            </a:r>
          </a:p>
          <a:p>
            <a:pPr>
              <a:spcBef>
                <a:spcPct val="0"/>
              </a:spcBef>
              <a:buFontTx/>
              <a:buNone/>
            </a:pPr>
            <a:r>
              <a:rPr lang="en-US" altLang="aa-ET" sz="1400"/>
              <a:t>  } </a:t>
            </a:r>
          </a:p>
          <a:p>
            <a:pPr>
              <a:spcBef>
                <a:spcPct val="0"/>
              </a:spcBef>
              <a:buFontTx/>
              <a:buNone/>
            </a:pPr>
            <a:r>
              <a:rPr lang="en-US" altLang="aa-ET" sz="1400"/>
              <a:t>  public void printName()</a:t>
            </a:r>
          </a:p>
          <a:p>
            <a:pPr>
              <a:spcBef>
                <a:spcPct val="0"/>
              </a:spcBef>
              <a:buFontTx/>
              <a:buNone/>
            </a:pPr>
            <a:r>
              <a:rPr lang="en-US" altLang="aa-ET" sz="1400"/>
              <a:t>  {</a:t>
            </a:r>
          </a:p>
          <a:p>
            <a:pPr>
              <a:spcBef>
                <a:spcPct val="0"/>
              </a:spcBef>
              <a:buFontTx/>
              <a:buNone/>
            </a:pPr>
            <a:r>
              <a:rPr lang="en-US" altLang="aa-ET" sz="1400"/>
              <a:t>     System.out.println("Name: " + name + " " + companyType);</a:t>
            </a:r>
            <a:r>
              <a:rPr lang="en-US" altLang="aa-ET" sz="1800"/>
              <a:t> </a:t>
            </a:r>
          </a:p>
          <a:p>
            <a:pPr>
              <a:spcBef>
                <a:spcPct val="0"/>
              </a:spcBef>
              <a:buFontTx/>
              <a:buNone/>
            </a:pPr>
            <a:r>
              <a:rPr lang="en-US" altLang="aa-ET" sz="1400"/>
              <a:t>  }</a:t>
            </a:r>
          </a:p>
          <a:p>
            <a:pPr>
              <a:spcBef>
                <a:spcPct val="0"/>
              </a:spcBef>
              <a:buFontTx/>
              <a:buNone/>
            </a:pPr>
            <a:r>
              <a:rPr lang="en-US" altLang="aa-ET" sz="1400"/>
              <a:t>}</a:t>
            </a:r>
          </a:p>
        </p:txBody>
      </p:sp>
      <p:sp>
        <p:nvSpPr>
          <p:cNvPr id="45061" name="Rectangle 61">
            <a:extLst>
              <a:ext uri="{FF2B5EF4-FFF2-40B4-BE49-F238E27FC236}">
                <a16:creationId xmlns:a16="http://schemas.microsoft.com/office/drawing/2014/main" id="{59AF88E7-2364-49FA-9067-C3E8771CA7D5}"/>
              </a:ext>
            </a:extLst>
          </p:cNvPr>
          <p:cNvSpPr>
            <a:spLocks noChangeArrowheads="1"/>
          </p:cNvSpPr>
          <p:nvPr/>
        </p:nvSpPr>
        <p:spPr bwMode="auto">
          <a:xfrm>
            <a:off x="1600200" y="990600"/>
            <a:ext cx="8991600" cy="571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a:bodyPr>
          <a:lstStyle/>
          <a:p>
            <a:pPr eaLnBrk="1" hangingPunct="1">
              <a:lnSpc>
                <a:spcPct val="80000"/>
              </a:lnSpc>
            </a:pPr>
            <a:r>
              <a:rPr lang="en-US" altLang="aa-ET" sz="2000" dirty="0"/>
              <a:t>Refactoring is:</a:t>
            </a:r>
          </a:p>
          <a:p>
            <a:pPr lvl="1" eaLnBrk="1" hangingPunct="1">
              <a:lnSpc>
                <a:spcPct val="80000"/>
              </a:lnSpc>
            </a:pPr>
            <a:r>
              <a:rPr lang="en-US" altLang="aa-ET" sz="1800" dirty="0"/>
              <a:t>restructuring (rearranging) code in a series of small, semantics-preserving transformations (i.e. the code keeps working) in order to make the code easier to maintain and modify</a:t>
            </a:r>
          </a:p>
          <a:p>
            <a:pPr eaLnBrk="1" hangingPunct="1">
              <a:lnSpc>
                <a:spcPct val="80000"/>
              </a:lnSpc>
            </a:pPr>
            <a:r>
              <a:rPr lang="en-US" altLang="aa-ET" sz="2000" dirty="0"/>
              <a:t>Refactoring is not just arbitrary restructuring</a:t>
            </a:r>
          </a:p>
          <a:p>
            <a:pPr lvl="1" eaLnBrk="1" hangingPunct="1">
              <a:lnSpc>
                <a:spcPct val="80000"/>
              </a:lnSpc>
            </a:pPr>
            <a:r>
              <a:rPr lang="en-US" altLang="aa-ET" sz="1800" dirty="0"/>
              <a:t>Code must still work</a:t>
            </a:r>
          </a:p>
          <a:p>
            <a:pPr lvl="1" eaLnBrk="1" hangingPunct="1">
              <a:lnSpc>
                <a:spcPct val="80000"/>
              </a:lnSpc>
            </a:pPr>
            <a:r>
              <a:rPr lang="en-US" altLang="aa-ET" sz="1800" dirty="0"/>
              <a:t>Small steps only so the semantics are preserved (i.e. not a major re-write)</a:t>
            </a:r>
          </a:p>
          <a:p>
            <a:pPr lvl="1" eaLnBrk="1" hangingPunct="1">
              <a:lnSpc>
                <a:spcPct val="80000"/>
              </a:lnSpc>
            </a:pPr>
            <a:r>
              <a:rPr lang="en-US" altLang="aa-ET" sz="1800" dirty="0"/>
              <a:t>Unit tests to prove the code still works</a:t>
            </a:r>
          </a:p>
          <a:p>
            <a:pPr lvl="1" eaLnBrk="1" hangingPunct="1">
              <a:lnSpc>
                <a:spcPct val="80000"/>
              </a:lnSpc>
            </a:pPr>
            <a:r>
              <a:rPr lang="en-US" altLang="aa-ET" sz="1800" dirty="0"/>
              <a:t>Code is </a:t>
            </a:r>
          </a:p>
          <a:p>
            <a:pPr lvl="2" eaLnBrk="1" hangingPunct="1">
              <a:lnSpc>
                <a:spcPct val="80000"/>
              </a:lnSpc>
            </a:pPr>
            <a:r>
              <a:rPr lang="en-US" altLang="aa-ET" sz="1600" dirty="0"/>
              <a:t>More loosely coupled</a:t>
            </a:r>
          </a:p>
          <a:p>
            <a:pPr lvl="2" eaLnBrk="1" hangingPunct="1">
              <a:lnSpc>
                <a:spcPct val="80000"/>
              </a:lnSpc>
            </a:pPr>
            <a:r>
              <a:rPr lang="en-US" altLang="aa-ET" sz="1600" dirty="0"/>
              <a:t>More cohesive modules </a:t>
            </a:r>
          </a:p>
          <a:p>
            <a:pPr lvl="2" eaLnBrk="1" hangingPunct="1">
              <a:lnSpc>
                <a:spcPct val="80000"/>
              </a:lnSpc>
            </a:pPr>
            <a:r>
              <a:rPr lang="en-US" altLang="aa-ET" sz="1600" dirty="0"/>
              <a:t>More comprehensible </a:t>
            </a:r>
          </a:p>
          <a:p>
            <a:pPr eaLnBrk="1" hangingPunct="1">
              <a:lnSpc>
                <a:spcPct val="80000"/>
              </a:lnSpc>
            </a:pPr>
            <a:r>
              <a:rPr lang="en-US" altLang="aa-ET" sz="2000" dirty="0"/>
              <a:t>There are numerous well-known refactoring techniques</a:t>
            </a:r>
          </a:p>
          <a:p>
            <a:pPr lvl="1" eaLnBrk="1" hangingPunct="1">
              <a:lnSpc>
                <a:spcPct val="80000"/>
              </a:lnSpc>
            </a:pPr>
            <a:r>
              <a:rPr lang="en-US" altLang="aa-ET" sz="1800" dirty="0"/>
              <a:t>You should be at least somewhat familiar with these before inventing your own</a:t>
            </a:r>
          </a:p>
        </p:txBody>
      </p:sp>
    </p:spTree>
    <p:extLst>
      <p:ext uri="{BB962C8B-B14F-4D97-AF65-F5344CB8AC3E}">
        <p14:creationId xmlns:p14="http://schemas.microsoft.com/office/powerpoint/2010/main" val="141324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D77E826-D3C4-400C-B778-36F87B6EE101}"/>
              </a:ext>
            </a:extLst>
          </p:cNvPr>
          <p:cNvSpPr>
            <a:spLocks noGrp="1" noChangeArrowheads="1"/>
          </p:cNvSpPr>
          <p:nvPr>
            <p:ph type="title"/>
          </p:nvPr>
        </p:nvSpPr>
        <p:spPr/>
        <p:txBody>
          <a:bodyPr/>
          <a:lstStyle/>
          <a:p>
            <a:pPr eaLnBrk="1" hangingPunct="1"/>
            <a:r>
              <a:rPr lang="en-US" altLang="aa-ET"/>
              <a:t>9. Move Method - Before</a:t>
            </a:r>
          </a:p>
        </p:txBody>
      </p:sp>
      <p:sp>
        <p:nvSpPr>
          <p:cNvPr id="47107" name="Rectangle 3">
            <a:extLst>
              <a:ext uri="{FF2B5EF4-FFF2-40B4-BE49-F238E27FC236}">
                <a16:creationId xmlns:a16="http://schemas.microsoft.com/office/drawing/2014/main" id="{D1D89F42-BE70-4DF6-9C81-C771B5245DA1}"/>
              </a:ext>
            </a:extLst>
          </p:cNvPr>
          <p:cNvSpPr>
            <a:spLocks noGrp="1" noChangeArrowheads="1"/>
          </p:cNvSpPr>
          <p:nvPr>
            <p:ph type="body" idx="1"/>
          </p:nvPr>
        </p:nvSpPr>
        <p:spPr/>
        <p:txBody>
          <a:bodyPr/>
          <a:lstStyle/>
          <a:p>
            <a:pPr eaLnBrk="1" hangingPunct="1"/>
            <a:r>
              <a:rPr lang="en-US" altLang="aa-ET"/>
              <a:t>If a method on one class uses (or is used by) another class more than the class on which its defined, move it to the other class</a:t>
            </a:r>
          </a:p>
        </p:txBody>
      </p:sp>
      <p:sp>
        <p:nvSpPr>
          <p:cNvPr id="47108" name="Rectangle 4">
            <a:extLst>
              <a:ext uri="{FF2B5EF4-FFF2-40B4-BE49-F238E27FC236}">
                <a16:creationId xmlns:a16="http://schemas.microsoft.com/office/drawing/2014/main" id="{9CBBEBDE-D804-497C-93AE-C742831DB524}"/>
              </a:ext>
            </a:extLst>
          </p:cNvPr>
          <p:cNvSpPr>
            <a:spLocks noChangeArrowheads="1"/>
          </p:cNvSpPr>
          <p:nvPr/>
        </p:nvSpPr>
        <p:spPr bwMode="auto">
          <a:xfrm>
            <a:off x="2286000" y="2819400"/>
            <a:ext cx="72390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Student </a:t>
            </a:r>
          </a:p>
          <a:p>
            <a:pPr>
              <a:spcBef>
                <a:spcPct val="0"/>
              </a:spcBef>
              <a:buFontTx/>
              <a:buNone/>
            </a:pPr>
            <a:r>
              <a:rPr lang="en-US" altLang="aa-ET" sz="1400"/>
              <a:t>{ </a:t>
            </a:r>
          </a:p>
          <a:p>
            <a:pPr>
              <a:spcBef>
                <a:spcPct val="0"/>
              </a:spcBef>
              <a:buFontTx/>
              <a:buNone/>
            </a:pPr>
            <a:r>
              <a:rPr lang="en-US" altLang="aa-ET" sz="1400"/>
              <a:t>  public boolean isTaking(Course course) </a:t>
            </a:r>
          </a:p>
          <a:p>
            <a:pPr>
              <a:spcBef>
                <a:spcPct val="0"/>
              </a:spcBef>
              <a:buFontTx/>
              <a:buNone/>
            </a:pPr>
            <a:r>
              <a:rPr lang="en-US" altLang="aa-ET" sz="1400"/>
              <a:t>  { </a:t>
            </a:r>
          </a:p>
          <a:p>
            <a:pPr>
              <a:spcBef>
                <a:spcPct val="0"/>
              </a:spcBef>
              <a:buFontTx/>
              <a:buNone/>
            </a:pPr>
            <a:r>
              <a:rPr lang="en-US" altLang="aa-ET" sz="1400"/>
              <a:t>     return (course.getStudents().contains(this)); </a:t>
            </a:r>
          </a:p>
          <a:p>
            <a:pPr>
              <a:spcBef>
                <a:spcPct val="0"/>
              </a:spcBef>
              <a:buFontTx/>
              <a:buNone/>
            </a:pPr>
            <a:r>
              <a:rPr lang="en-US" altLang="aa-ET" sz="1400"/>
              <a:t>   } </a:t>
            </a:r>
          </a:p>
          <a:p>
            <a:pPr>
              <a:spcBef>
                <a:spcPct val="0"/>
              </a:spcBef>
              <a:buFontTx/>
              <a:buNone/>
            </a:pPr>
            <a:r>
              <a:rPr lang="en-US" altLang="aa-ET" sz="1400"/>
              <a:t>} </a:t>
            </a:r>
          </a:p>
          <a:p>
            <a:pPr>
              <a:spcBef>
                <a:spcPct val="0"/>
              </a:spcBef>
              <a:buFontTx/>
              <a:buNone/>
            </a:pPr>
            <a:endParaRPr lang="en-US" altLang="aa-ET" sz="1400"/>
          </a:p>
          <a:p>
            <a:pPr>
              <a:spcBef>
                <a:spcPct val="0"/>
              </a:spcBef>
              <a:buFontTx/>
              <a:buNone/>
            </a:pPr>
            <a:r>
              <a:rPr lang="en-US" altLang="aa-ET" sz="1400"/>
              <a:t>public class Course </a:t>
            </a:r>
          </a:p>
          <a:p>
            <a:pPr>
              <a:spcBef>
                <a:spcPct val="0"/>
              </a:spcBef>
              <a:buFontTx/>
              <a:buNone/>
            </a:pPr>
            <a:r>
              <a:rPr lang="en-US" altLang="aa-ET" sz="1400"/>
              <a:t>{ </a:t>
            </a:r>
          </a:p>
          <a:p>
            <a:pPr>
              <a:spcBef>
                <a:spcPct val="0"/>
              </a:spcBef>
              <a:buFontTx/>
              <a:buNone/>
            </a:pPr>
            <a:r>
              <a:rPr lang="en-US" altLang="aa-ET" sz="1400"/>
              <a:t>  private List students; </a:t>
            </a:r>
          </a:p>
          <a:p>
            <a:pPr>
              <a:spcBef>
                <a:spcPct val="0"/>
              </a:spcBef>
              <a:buFontTx/>
              <a:buNone/>
            </a:pPr>
            <a:r>
              <a:rPr lang="en-US" altLang="aa-ET" sz="1400"/>
              <a:t>  public List getStudents() </a:t>
            </a:r>
          </a:p>
          <a:p>
            <a:pPr>
              <a:spcBef>
                <a:spcPct val="0"/>
              </a:spcBef>
              <a:buFontTx/>
              <a:buNone/>
            </a:pPr>
            <a:r>
              <a:rPr lang="en-US" altLang="aa-ET" sz="1400"/>
              <a:t>  { </a:t>
            </a:r>
          </a:p>
          <a:p>
            <a:pPr>
              <a:spcBef>
                <a:spcPct val="0"/>
              </a:spcBef>
              <a:buFontTx/>
              <a:buNone/>
            </a:pPr>
            <a:r>
              <a:rPr lang="en-US" altLang="aa-ET" sz="1400"/>
              <a:t>    return students; </a:t>
            </a:r>
          </a:p>
          <a:p>
            <a:pPr>
              <a:spcBef>
                <a:spcPct val="0"/>
              </a:spcBef>
              <a:buFontTx/>
              <a:buNone/>
            </a:pPr>
            <a:r>
              <a:rPr lang="en-US" altLang="aa-ET" sz="1400"/>
              <a:t>  } </a:t>
            </a:r>
          </a:p>
          <a:p>
            <a:pPr>
              <a:spcBef>
                <a:spcPct val="0"/>
              </a:spcBef>
              <a:buFontTx/>
              <a:buNone/>
            </a:pPr>
            <a:r>
              <a:rPr lang="en-US" altLang="aa-ET" sz="14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28D6420-CD02-4359-BAC7-DB43A9C3DA47}"/>
              </a:ext>
            </a:extLst>
          </p:cNvPr>
          <p:cNvSpPr>
            <a:spLocks noGrp="1" noChangeArrowheads="1"/>
          </p:cNvSpPr>
          <p:nvPr>
            <p:ph type="title"/>
          </p:nvPr>
        </p:nvSpPr>
        <p:spPr/>
        <p:txBody>
          <a:bodyPr/>
          <a:lstStyle/>
          <a:p>
            <a:pPr eaLnBrk="1" hangingPunct="1"/>
            <a:r>
              <a:rPr lang="en-US" altLang="aa-ET"/>
              <a:t>Move Method - Refactored</a:t>
            </a:r>
          </a:p>
        </p:txBody>
      </p:sp>
      <p:sp>
        <p:nvSpPr>
          <p:cNvPr id="49155" name="Rectangle 3">
            <a:extLst>
              <a:ext uri="{FF2B5EF4-FFF2-40B4-BE49-F238E27FC236}">
                <a16:creationId xmlns:a16="http://schemas.microsoft.com/office/drawing/2014/main" id="{B353C7C6-94D5-4B38-8F46-990CAD069219}"/>
              </a:ext>
            </a:extLst>
          </p:cNvPr>
          <p:cNvSpPr>
            <a:spLocks noGrp="1" noChangeArrowheads="1"/>
          </p:cNvSpPr>
          <p:nvPr>
            <p:ph type="body" idx="1"/>
          </p:nvPr>
        </p:nvSpPr>
        <p:spPr/>
        <p:txBody>
          <a:bodyPr/>
          <a:lstStyle/>
          <a:p>
            <a:pPr eaLnBrk="1" hangingPunct="1"/>
            <a:r>
              <a:rPr lang="en-US" altLang="aa-ET"/>
              <a:t>The student class now no longer needs to know about the Course interface, and the isTaking() method is closer to the data on which it relies - making the design of Course more cohesive and the overall design more loosely coupled</a:t>
            </a:r>
          </a:p>
        </p:txBody>
      </p:sp>
      <p:sp>
        <p:nvSpPr>
          <p:cNvPr id="49156" name="Rectangle 4">
            <a:extLst>
              <a:ext uri="{FF2B5EF4-FFF2-40B4-BE49-F238E27FC236}">
                <a16:creationId xmlns:a16="http://schemas.microsoft.com/office/drawing/2014/main" id="{B5CD7DCA-929A-4B31-B730-B6834F386B6E}"/>
              </a:ext>
            </a:extLst>
          </p:cNvPr>
          <p:cNvSpPr>
            <a:spLocks noChangeArrowheads="1"/>
          </p:cNvSpPr>
          <p:nvPr/>
        </p:nvSpPr>
        <p:spPr bwMode="auto">
          <a:xfrm>
            <a:off x="2438400" y="3048000"/>
            <a:ext cx="72390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Student </a:t>
            </a:r>
          </a:p>
          <a:p>
            <a:pPr>
              <a:spcBef>
                <a:spcPct val="0"/>
              </a:spcBef>
              <a:buFontTx/>
              <a:buNone/>
            </a:pPr>
            <a:r>
              <a:rPr lang="en-US" altLang="aa-ET" sz="1400"/>
              <a:t>{ </a:t>
            </a:r>
          </a:p>
          <a:p>
            <a:pPr>
              <a:spcBef>
                <a:spcPct val="0"/>
              </a:spcBef>
              <a:buFontTx/>
              <a:buNone/>
            </a:pPr>
            <a:r>
              <a:rPr lang="en-US" altLang="aa-ET" sz="1400"/>
              <a:t>} </a:t>
            </a:r>
          </a:p>
          <a:p>
            <a:pPr>
              <a:spcBef>
                <a:spcPct val="0"/>
              </a:spcBef>
              <a:buFontTx/>
              <a:buNone/>
            </a:pPr>
            <a:endParaRPr lang="en-US" altLang="aa-ET" sz="1400"/>
          </a:p>
          <a:p>
            <a:pPr>
              <a:spcBef>
                <a:spcPct val="0"/>
              </a:spcBef>
              <a:buFontTx/>
              <a:buNone/>
            </a:pPr>
            <a:r>
              <a:rPr lang="en-US" altLang="aa-ET" sz="1400"/>
              <a:t>public class Course </a:t>
            </a:r>
          </a:p>
          <a:p>
            <a:pPr>
              <a:spcBef>
                <a:spcPct val="0"/>
              </a:spcBef>
              <a:buFontTx/>
              <a:buNone/>
            </a:pPr>
            <a:r>
              <a:rPr lang="en-US" altLang="aa-ET" sz="1400"/>
              <a:t>{ </a:t>
            </a:r>
          </a:p>
          <a:p>
            <a:pPr>
              <a:spcBef>
                <a:spcPct val="0"/>
              </a:spcBef>
              <a:buFontTx/>
              <a:buNone/>
            </a:pPr>
            <a:r>
              <a:rPr lang="en-US" altLang="aa-ET" sz="1400"/>
              <a:t>  private List students; </a:t>
            </a:r>
          </a:p>
          <a:p>
            <a:pPr>
              <a:spcBef>
                <a:spcPct val="0"/>
              </a:spcBef>
              <a:buFontTx/>
              <a:buNone/>
            </a:pPr>
            <a:r>
              <a:rPr lang="en-US" altLang="aa-ET" sz="1400"/>
              <a:t>  public boolean isTaking(Student student) </a:t>
            </a:r>
          </a:p>
          <a:p>
            <a:pPr>
              <a:spcBef>
                <a:spcPct val="0"/>
              </a:spcBef>
              <a:buFontTx/>
              <a:buNone/>
            </a:pPr>
            <a:r>
              <a:rPr lang="en-US" altLang="aa-ET" sz="1400"/>
              <a:t>  { </a:t>
            </a:r>
          </a:p>
          <a:p>
            <a:pPr>
              <a:spcBef>
                <a:spcPct val="0"/>
              </a:spcBef>
              <a:buFontTx/>
              <a:buNone/>
            </a:pPr>
            <a:r>
              <a:rPr lang="en-US" altLang="aa-ET" sz="1400"/>
              <a:t>     return students.contains(student); </a:t>
            </a:r>
          </a:p>
          <a:p>
            <a:pPr>
              <a:spcBef>
                <a:spcPct val="0"/>
              </a:spcBef>
              <a:buFontTx/>
              <a:buNone/>
            </a:pPr>
            <a:r>
              <a:rPr lang="en-US" altLang="aa-ET" sz="1400"/>
              <a:t>  } </a:t>
            </a:r>
          </a:p>
          <a:p>
            <a:pPr>
              <a:spcBef>
                <a:spcPct val="0"/>
              </a:spcBef>
              <a:buFontTx/>
              <a:buNone/>
            </a:pPr>
            <a:r>
              <a:rPr lang="en-US" altLang="aa-ET" sz="14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CA9A5F8-337F-45A3-B9C1-8094B49B8FCE}"/>
              </a:ext>
            </a:extLst>
          </p:cNvPr>
          <p:cNvSpPr>
            <a:spLocks noGrp="1" noChangeArrowheads="1"/>
          </p:cNvSpPr>
          <p:nvPr>
            <p:ph type="title"/>
          </p:nvPr>
        </p:nvSpPr>
        <p:spPr/>
        <p:txBody>
          <a:bodyPr/>
          <a:lstStyle/>
          <a:p>
            <a:pPr eaLnBrk="1" hangingPunct="1"/>
            <a:r>
              <a:rPr lang="en-US" altLang="aa-ET"/>
              <a:t>10.  Introduce Null Object</a:t>
            </a:r>
          </a:p>
        </p:txBody>
      </p:sp>
      <p:sp>
        <p:nvSpPr>
          <p:cNvPr id="51203" name="Rectangle 3">
            <a:extLst>
              <a:ext uri="{FF2B5EF4-FFF2-40B4-BE49-F238E27FC236}">
                <a16:creationId xmlns:a16="http://schemas.microsoft.com/office/drawing/2014/main" id="{6E2932BD-7B04-4260-94D4-6AD2211805A5}"/>
              </a:ext>
            </a:extLst>
          </p:cNvPr>
          <p:cNvSpPr>
            <a:spLocks noGrp="1" noChangeArrowheads="1"/>
          </p:cNvSpPr>
          <p:nvPr>
            <p:ph type="body" idx="1"/>
          </p:nvPr>
        </p:nvSpPr>
        <p:spPr/>
        <p:txBody>
          <a:bodyPr/>
          <a:lstStyle/>
          <a:p>
            <a:pPr eaLnBrk="1" hangingPunct="1"/>
            <a:r>
              <a:rPr lang="en-US" altLang="aa-ET" sz="2400"/>
              <a:t>If relying on null for default behavior, use inheritance instead</a:t>
            </a:r>
          </a:p>
        </p:txBody>
      </p:sp>
      <p:sp>
        <p:nvSpPr>
          <p:cNvPr id="51204" name="Rectangle 8">
            <a:extLst>
              <a:ext uri="{FF2B5EF4-FFF2-40B4-BE49-F238E27FC236}">
                <a16:creationId xmlns:a16="http://schemas.microsoft.com/office/drawing/2014/main" id="{A4DE7176-0220-4DDB-8402-335EB8EA4690}"/>
              </a:ext>
            </a:extLst>
          </p:cNvPr>
          <p:cNvSpPr>
            <a:spLocks noChangeArrowheads="1"/>
          </p:cNvSpPr>
          <p:nvPr/>
        </p:nvSpPr>
        <p:spPr bwMode="auto">
          <a:xfrm>
            <a:off x="2057400" y="2743200"/>
            <a:ext cx="32004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User </a:t>
            </a:r>
          </a:p>
          <a:p>
            <a:pPr>
              <a:spcBef>
                <a:spcPct val="0"/>
              </a:spcBef>
              <a:buFontTx/>
              <a:buNone/>
            </a:pPr>
            <a:r>
              <a:rPr lang="en-US" altLang="aa-ET" sz="1400"/>
              <a:t>{ </a:t>
            </a:r>
          </a:p>
          <a:p>
            <a:pPr>
              <a:spcBef>
                <a:spcPct val="0"/>
              </a:spcBef>
              <a:buFontTx/>
              <a:buNone/>
            </a:pPr>
            <a:r>
              <a:rPr lang="en-US" altLang="aa-ET" sz="1400"/>
              <a:t>  Plan getPlan()</a:t>
            </a:r>
          </a:p>
          <a:p>
            <a:pPr>
              <a:spcBef>
                <a:spcPct val="0"/>
              </a:spcBef>
              <a:buFontTx/>
              <a:buNone/>
            </a:pPr>
            <a:r>
              <a:rPr lang="en-US" altLang="aa-ET" sz="1400"/>
              <a:t>  {</a:t>
            </a:r>
          </a:p>
          <a:p>
            <a:pPr>
              <a:spcBef>
                <a:spcPct val="0"/>
              </a:spcBef>
              <a:buFontTx/>
              <a:buNone/>
            </a:pPr>
            <a:r>
              <a:rPr lang="en-US" altLang="aa-ET" sz="1400"/>
              <a:t>      return plan;</a:t>
            </a:r>
          </a:p>
          <a:p>
            <a:pPr>
              <a:spcBef>
                <a:spcPct val="0"/>
              </a:spcBef>
              <a:buFontTx/>
              <a:buNone/>
            </a:pPr>
            <a:r>
              <a:rPr lang="en-US" altLang="aa-ET" sz="1400"/>
              <a:t>  } </a:t>
            </a:r>
          </a:p>
          <a:p>
            <a:pPr>
              <a:spcBef>
                <a:spcPct val="0"/>
              </a:spcBef>
              <a:buFontTx/>
              <a:buNone/>
            </a:pPr>
            <a:r>
              <a:rPr lang="en-US" altLang="aa-ET" sz="1400"/>
              <a:t>} </a:t>
            </a:r>
          </a:p>
        </p:txBody>
      </p:sp>
      <p:sp>
        <p:nvSpPr>
          <p:cNvPr id="51205" name="AutoShape 9">
            <a:extLst>
              <a:ext uri="{FF2B5EF4-FFF2-40B4-BE49-F238E27FC236}">
                <a16:creationId xmlns:a16="http://schemas.microsoft.com/office/drawing/2014/main" id="{1229AB00-C0A6-4033-92B0-A29EDEB0DB8D}"/>
              </a:ext>
            </a:extLst>
          </p:cNvPr>
          <p:cNvSpPr>
            <a:spLocks noChangeArrowheads="1"/>
          </p:cNvSpPr>
          <p:nvPr/>
        </p:nvSpPr>
        <p:spPr bwMode="auto">
          <a:xfrm>
            <a:off x="5486400" y="39624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51206" name="Rectangle 10">
            <a:extLst>
              <a:ext uri="{FF2B5EF4-FFF2-40B4-BE49-F238E27FC236}">
                <a16:creationId xmlns:a16="http://schemas.microsoft.com/office/drawing/2014/main" id="{C7E093FF-F4B6-42CB-8371-E64D8F9C9475}"/>
              </a:ext>
            </a:extLst>
          </p:cNvPr>
          <p:cNvSpPr>
            <a:spLocks noChangeArrowheads="1"/>
          </p:cNvSpPr>
          <p:nvPr/>
        </p:nvSpPr>
        <p:spPr bwMode="auto">
          <a:xfrm>
            <a:off x="6629400" y="2590800"/>
            <a:ext cx="3581400" cy="3733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User</a:t>
            </a:r>
          </a:p>
          <a:p>
            <a:pPr>
              <a:spcBef>
                <a:spcPct val="0"/>
              </a:spcBef>
              <a:buFontTx/>
              <a:buNone/>
            </a:pPr>
            <a:r>
              <a:rPr lang="en-US" altLang="aa-ET" sz="1400"/>
              <a:t>{ </a:t>
            </a:r>
          </a:p>
          <a:p>
            <a:pPr>
              <a:spcBef>
                <a:spcPct val="0"/>
              </a:spcBef>
              <a:buFontTx/>
              <a:buNone/>
            </a:pPr>
            <a:r>
              <a:rPr lang="en-US" altLang="aa-ET" sz="1400"/>
              <a:t>  Plan getPlan()</a:t>
            </a:r>
          </a:p>
          <a:p>
            <a:pPr>
              <a:spcBef>
                <a:spcPct val="0"/>
              </a:spcBef>
              <a:buFontTx/>
              <a:buNone/>
            </a:pPr>
            <a:r>
              <a:rPr lang="en-US" altLang="aa-ET" sz="1400"/>
              <a:t>  {</a:t>
            </a:r>
          </a:p>
          <a:p>
            <a:pPr>
              <a:spcBef>
                <a:spcPct val="0"/>
              </a:spcBef>
              <a:buFontTx/>
              <a:buNone/>
            </a:pPr>
            <a:r>
              <a:rPr lang="en-US" altLang="aa-ET" sz="1400"/>
              <a:t>    return plan;</a:t>
            </a:r>
          </a:p>
          <a:p>
            <a:pPr>
              <a:spcBef>
                <a:spcPct val="0"/>
              </a:spcBef>
              <a:buFontTx/>
              <a:buNone/>
            </a:pPr>
            <a:r>
              <a:rPr lang="en-US" altLang="aa-ET" sz="1400"/>
              <a:t>  }</a:t>
            </a:r>
          </a:p>
          <a:p>
            <a:pPr>
              <a:spcBef>
                <a:spcPct val="0"/>
              </a:spcBef>
              <a:buFontTx/>
              <a:buNone/>
            </a:pPr>
            <a:r>
              <a:rPr lang="en-US" altLang="aa-ET" sz="1400"/>
              <a:t>} </a:t>
            </a:r>
          </a:p>
          <a:p>
            <a:pPr>
              <a:spcBef>
                <a:spcPct val="0"/>
              </a:spcBef>
              <a:buFontTx/>
              <a:buNone/>
            </a:pPr>
            <a:endParaRPr lang="en-US" altLang="aa-ET" sz="1400"/>
          </a:p>
          <a:p>
            <a:pPr>
              <a:spcBef>
                <a:spcPct val="0"/>
              </a:spcBef>
              <a:buFontTx/>
              <a:buNone/>
            </a:pPr>
            <a:r>
              <a:rPr lang="en-US" altLang="aa-ET" sz="1400"/>
              <a:t>public class NullUser extends User</a:t>
            </a:r>
          </a:p>
          <a:p>
            <a:pPr>
              <a:spcBef>
                <a:spcPct val="0"/>
              </a:spcBef>
              <a:buFontTx/>
              <a:buNone/>
            </a:pPr>
            <a:r>
              <a:rPr lang="en-US" altLang="aa-ET" sz="1400"/>
              <a:t>{ </a:t>
            </a:r>
          </a:p>
          <a:p>
            <a:pPr>
              <a:spcBef>
                <a:spcPct val="0"/>
              </a:spcBef>
              <a:buFontTx/>
              <a:buNone/>
            </a:pPr>
            <a:r>
              <a:rPr lang="en-US" altLang="aa-ET" sz="1400"/>
              <a:t>  Plan getPlan()</a:t>
            </a:r>
          </a:p>
          <a:p>
            <a:pPr>
              <a:spcBef>
                <a:spcPct val="0"/>
              </a:spcBef>
              <a:buFontTx/>
              <a:buNone/>
            </a:pPr>
            <a:r>
              <a:rPr lang="en-US" altLang="aa-ET" sz="1400"/>
              <a:t>  {</a:t>
            </a:r>
          </a:p>
          <a:p>
            <a:pPr>
              <a:spcBef>
                <a:spcPct val="0"/>
              </a:spcBef>
              <a:buFontTx/>
              <a:buNone/>
            </a:pPr>
            <a:r>
              <a:rPr lang="en-US" altLang="aa-ET" sz="1400"/>
              <a:t>     return Plan.basic();</a:t>
            </a:r>
          </a:p>
          <a:p>
            <a:pPr>
              <a:spcBef>
                <a:spcPct val="0"/>
              </a:spcBef>
              <a:buFontTx/>
              <a:buNone/>
            </a:pPr>
            <a:r>
              <a:rPr lang="en-US" altLang="aa-ET" sz="1400"/>
              <a:t>  }</a:t>
            </a:r>
          </a:p>
          <a:p>
            <a:pPr>
              <a:spcBef>
                <a:spcPct val="0"/>
              </a:spcBef>
              <a:buFontTx/>
              <a:buNone/>
            </a:pPr>
            <a:r>
              <a:rPr lang="en-US" altLang="aa-ET" sz="1400"/>
              <a:t>} </a:t>
            </a:r>
          </a:p>
          <a:p>
            <a:pPr>
              <a:spcBef>
                <a:spcPct val="0"/>
              </a:spcBef>
              <a:buFontTx/>
              <a:buNone/>
            </a:pPr>
            <a:endParaRPr lang="en-US" altLang="aa-ET" sz="1400"/>
          </a:p>
        </p:txBody>
      </p:sp>
      <p:sp>
        <p:nvSpPr>
          <p:cNvPr id="51207" name="Rectangle 11">
            <a:extLst>
              <a:ext uri="{FF2B5EF4-FFF2-40B4-BE49-F238E27FC236}">
                <a16:creationId xmlns:a16="http://schemas.microsoft.com/office/drawing/2014/main" id="{C1D6B88F-1DC0-4002-B767-729605F7D62E}"/>
              </a:ext>
            </a:extLst>
          </p:cNvPr>
          <p:cNvSpPr>
            <a:spLocks noChangeArrowheads="1"/>
          </p:cNvSpPr>
          <p:nvPr/>
        </p:nvSpPr>
        <p:spPr bwMode="auto">
          <a:xfrm>
            <a:off x="2057400" y="4724400"/>
            <a:ext cx="3200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if (user == null)</a:t>
            </a:r>
          </a:p>
          <a:p>
            <a:pPr>
              <a:spcBef>
                <a:spcPct val="0"/>
              </a:spcBef>
              <a:buFontTx/>
              <a:buNone/>
            </a:pPr>
            <a:r>
              <a:rPr lang="en-US" altLang="aa-ET" sz="1400"/>
              <a:t>    plan = Plan.basic();</a:t>
            </a:r>
          </a:p>
          <a:p>
            <a:pPr>
              <a:spcBef>
                <a:spcPct val="0"/>
              </a:spcBef>
              <a:buFontTx/>
              <a:buNone/>
            </a:pPr>
            <a:r>
              <a:rPr lang="en-US" altLang="aa-ET" sz="1400"/>
              <a:t>else</a:t>
            </a:r>
          </a:p>
          <a:p>
            <a:pPr>
              <a:spcBef>
                <a:spcPct val="0"/>
              </a:spcBef>
              <a:buFontTx/>
              <a:buNone/>
            </a:pPr>
            <a:r>
              <a:rPr lang="en-US" altLang="aa-ET" sz="1400"/>
              <a:t>   plan = user.getPlan();</a:t>
            </a:r>
          </a:p>
          <a:p>
            <a:pPr>
              <a:spcBef>
                <a:spcPct val="0"/>
              </a:spcBef>
              <a:buFontTx/>
              <a:buNone/>
            </a:pPr>
            <a:endParaRPr lang="en-US" altLang="aa-ET"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BABCCAF-CC22-40B9-AD77-2956D84F98C9}"/>
              </a:ext>
            </a:extLst>
          </p:cNvPr>
          <p:cNvSpPr>
            <a:spLocks noGrp="1" noChangeArrowheads="1"/>
          </p:cNvSpPr>
          <p:nvPr>
            <p:ph type="title"/>
          </p:nvPr>
        </p:nvSpPr>
        <p:spPr/>
        <p:txBody>
          <a:bodyPr/>
          <a:lstStyle/>
          <a:p>
            <a:pPr eaLnBrk="1" hangingPunct="1"/>
            <a:r>
              <a:rPr lang="en-US" altLang="aa-ET" sz="4000"/>
              <a:t>11.  Replace Error Code with Exception</a:t>
            </a:r>
          </a:p>
        </p:txBody>
      </p:sp>
      <p:sp>
        <p:nvSpPr>
          <p:cNvPr id="53251" name="Rectangle 3">
            <a:extLst>
              <a:ext uri="{FF2B5EF4-FFF2-40B4-BE49-F238E27FC236}">
                <a16:creationId xmlns:a16="http://schemas.microsoft.com/office/drawing/2014/main" id="{DF0DA60F-5AFA-487B-AE6C-D05B0BD98F5E}"/>
              </a:ext>
            </a:extLst>
          </p:cNvPr>
          <p:cNvSpPr>
            <a:spLocks noGrp="1" noChangeArrowheads="1"/>
          </p:cNvSpPr>
          <p:nvPr>
            <p:ph type="body" idx="1"/>
          </p:nvPr>
        </p:nvSpPr>
        <p:spPr/>
        <p:txBody>
          <a:bodyPr/>
          <a:lstStyle/>
          <a:p>
            <a:pPr eaLnBrk="1" hangingPunct="1"/>
            <a:r>
              <a:rPr lang="en-US" altLang="aa-ET" sz="2400"/>
              <a:t>A method returns a special code to indicate an error is better accomplished with an Exception.</a:t>
            </a:r>
          </a:p>
          <a:p>
            <a:pPr eaLnBrk="1" hangingPunct="1"/>
            <a:endParaRPr lang="en-US" altLang="aa-ET" sz="2400"/>
          </a:p>
        </p:txBody>
      </p:sp>
      <p:sp>
        <p:nvSpPr>
          <p:cNvPr id="53252" name="Rectangle 4">
            <a:extLst>
              <a:ext uri="{FF2B5EF4-FFF2-40B4-BE49-F238E27FC236}">
                <a16:creationId xmlns:a16="http://schemas.microsoft.com/office/drawing/2014/main" id="{6BB78C42-0DCA-4C49-B288-7A72296E7198}"/>
              </a:ext>
            </a:extLst>
          </p:cNvPr>
          <p:cNvSpPr>
            <a:spLocks noChangeArrowheads="1"/>
          </p:cNvSpPr>
          <p:nvPr/>
        </p:nvSpPr>
        <p:spPr bwMode="auto">
          <a:xfrm>
            <a:off x="2057400" y="2743200"/>
            <a:ext cx="32004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int withdraw(int amount) </a:t>
            </a:r>
          </a:p>
          <a:p>
            <a:pPr>
              <a:spcBef>
                <a:spcPct val="0"/>
              </a:spcBef>
              <a:buFontTx/>
              <a:buNone/>
            </a:pPr>
            <a:r>
              <a:rPr lang="en-US" altLang="aa-ET" sz="1400"/>
              <a:t>{</a:t>
            </a:r>
          </a:p>
          <a:p>
            <a:pPr>
              <a:spcBef>
                <a:spcPct val="0"/>
              </a:spcBef>
              <a:buFontTx/>
              <a:buNone/>
            </a:pPr>
            <a:r>
              <a:rPr lang="en-US" altLang="aa-ET" sz="1400"/>
              <a:t>  if (amount &gt; balance)</a:t>
            </a:r>
          </a:p>
          <a:p>
            <a:pPr>
              <a:spcBef>
                <a:spcPct val="0"/>
              </a:spcBef>
              <a:buFontTx/>
              <a:buNone/>
            </a:pPr>
            <a:r>
              <a:rPr lang="en-US" altLang="aa-ET" sz="1400"/>
              <a:t>	return -1;</a:t>
            </a:r>
          </a:p>
          <a:p>
            <a:pPr>
              <a:spcBef>
                <a:spcPct val="0"/>
              </a:spcBef>
              <a:buFontTx/>
              <a:buNone/>
            </a:pPr>
            <a:r>
              <a:rPr lang="en-US" altLang="aa-ET" sz="1400"/>
              <a:t>  else {</a:t>
            </a:r>
          </a:p>
          <a:p>
            <a:pPr>
              <a:spcBef>
                <a:spcPct val="0"/>
              </a:spcBef>
              <a:buFontTx/>
              <a:buNone/>
            </a:pPr>
            <a:r>
              <a:rPr lang="en-US" altLang="aa-ET" sz="1400"/>
              <a:t>	balance -= amount;</a:t>
            </a:r>
          </a:p>
          <a:p>
            <a:pPr>
              <a:spcBef>
                <a:spcPct val="0"/>
              </a:spcBef>
              <a:buFontTx/>
              <a:buNone/>
            </a:pPr>
            <a:r>
              <a:rPr lang="en-US" altLang="aa-ET" sz="1400"/>
              <a:t>	return 0;</a:t>
            </a:r>
          </a:p>
          <a:p>
            <a:pPr>
              <a:spcBef>
                <a:spcPct val="0"/>
              </a:spcBef>
              <a:buFontTx/>
              <a:buNone/>
            </a:pPr>
            <a:r>
              <a:rPr lang="en-US" altLang="aa-ET" sz="1400"/>
              <a:t>         }</a:t>
            </a:r>
          </a:p>
          <a:p>
            <a:pPr>
              <a:spcBef>
                <a:spcPct val="0"/>
              </a:spcBef>
              <a:buFontTx/>
              <a:buNone/>
            </a:pPr>
            <a:r>
              <a:rPr lang="en-US" altLang="aa-ET" sz="1400"/>
              <a:t>}</a:t>
            </a:r>
          </a:p>
        </p:txBody>
      </p:sp>
      <p:sp>
        <p:nvSpPr>
          <p:cNvPr id="53253" name="AutoShape 5">
            <a:extLst>
              <a:ext uri="{FF2B5EF4-FFF2-40B4-BE49-F238E27FC236}">
                <a16:creationId xmlns:a16="http://schemas.microsoft.com/office/drawing/2014/main" id="{8839AD2E-FADF-4C10-BD48-150AA3ED51C9}"/>
              </a:ext>
            </a:extLst>
          </p:cNvPr>
          <p:cNvSpPr>
            <a:spLocks noChangeArrowheads="1"/>
          </p:cNvSpPr>
          <p:nvPr/>
        </p:nvSpPr>
        <p:spPr bwMode="auto">
          <a:xfrm>
            <a:off x="5486400" y="39624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53254" name="Rectangle 6">
            <a:extLst>
              <a:ext uri="{FF2B5EF4-FFF2-40B4-BE49-F238E27FC236}">
                <a16:creationId xmlns:a16="http://schemas.microsoft.com/office/drawing/2014/main" id="{138DD334-39AB-4FAE-A69A-EDD575003530}"/>
              </a:ext>
            </a:extLst>
          </p:cNvPr>
          <p:cNvSpPr>
            <a:spLocks noChangeArrowheads="1"/>
          </p:cNvSpPr>
          <p:nvPr/>
        </p:nvSpPr>
        <p:spPr bwMode="auto">
          <a:xfrm>
            <a:off x="6400800" y="2590800"/>
            <a:ext cx="35814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void withdraw(int amount) </a:t>
            </a:r>
          </a:p>
          <a:p>
            <a:pPr>
              <a:spcBef>
                <a:spcPct val="0"/>
              </a:spcBef>
              <a:buFontTx/>
              <a:buNone/>
            </a:pPr>
            <a:r>
              <a:rPr lang="en-US" altLang="aa-ET" sz="1400"/>
              <a:t>   throws BalanceException</a:t>
            </a:r>
          </a:p>
          <a:p>
            <a:pPr>
              <a:spcBef>
                <a:spcPct val="0"/>
              </a:spcBef>
              <a:buFontTx/>
              <a:buNone/>
            </a:pPr>
            <a:r>
              <a:rPr lang="en-US" altLang="aa-ET" sz="1400"/>
              <a:t>{</a:t>
            </a:r>
          </a:p>
          <a:p>
            <a:pPr>
              <a:spcBef>
                <a:spcPct val="0"/>
              </a:spcBef>
              <a:buFontTx/>
              <a:buNone/>
            </a:pPr>
            <a:r>
              <a:rPr lang="en-US" altLang="aa-ET" sz="1400"/>
              <a:t>  if (amount &gt; balance) </a:t>
            </a:r>
          </a:p>
          <a:p>
            <a:pPr>
              <a:spcBef>
                <a:spcPct val="0"/>
              </a:spcBef>
              <a:buFontTx/>
              <a:buNone/>
            </a:pPr>
            <a:r>
              <a:rPr lang="en-US" altLang="aa-ET" sz="1400"/>
              <a:t>  {</a:t>
            </a:r>
          </a:p>
          <a:p>
            <a:pPr>
              <a:spcBef>
                <a:spcPct val="0"/>
              </a:spcBef>
              <a:buFontTx/>
              <a:buNone/>
            </a:pPr>
            <a:r>
              <a:rPr lang="en-US" altLang="aa-ET" sz="1400"/>
              <a:t> 	throw new BalanceException();</a:t>
            </a:r>
          </a:p>
          <a:p>
            <a:pPr>
              <a:spcBef>
                <a:spcPct val="0"/>
              </a:spcBef>
              <a:buFontTx/>
              <a:buNone/>
            </a:pPr>
            <a:r>
              <a:rPr lang="en-US" altLang="aa-ET" sz="1400"/>
              <a:t>   }</a:t>
            </a:r>
          </a:p>
          <a:p>
            <a:pPr>
              <a:spcBef>
                <a:spcPct val="0"/>
              </a:spcBef>
              <a:buFontTx/>
              <a:buNone/>
            </a:pPr>
            <a:r>
              <a:rPr lang="en-US" altLang="aa-ET" sz="1400"/>
              <a:t>  balance -= amount;</a:t>
            </a:r>
          </a:p>
          <a:p>
            <a:pPr>
              <a:spcBef>
                <a:spcPct val="0"/>
              </a:spcBef>
              <a:buFontTx/>
              <a:buNone/>
            </a:pPr>
            <a:r>
              <a:rPr lang="en-US" altLang="aa-ET" sz="14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D0C16A0-53A4-48BC-95FC-1074E3198730}"/>
              </a:ext>
            </a:extLst>
          </p:cNvPr>
          <p:cNvSpPr>
            <a:spLocks noGrp="1" noChangeArrowheads="1"/>
          </p:cNvSpPr>
          <p:nvPr>
            <p:ph type="title"/>
          </p:nvPr>
        </p:nvSpPr>
        <p:spPr/>
        <p:txBody>
          <a:bodyPr/>
          <a:lstStyle/>
          <a:p>
            <a:pPr eaLnBrk="1" hangingPunct="1"/>
            <a:r>
              <a:rPr lang="en-US" altLang="aa-ET" sz="4000"/>
              <a:t>12.  Replace Exception with Test</a:t>
            </a:r>
          </a:p>
        </p:txBody>
      </p:sp>
      <p:sp>
        <p:nvSpPr>
          <p:cNvPr id="55299" name="Rectangle 3">
            <a:extLst>
              <a:ext uri="{FF2B5EF4-FFF2-40B4-BE49-F238E27FC236}">
                <a16:creationId xmlns:a16="http://schemas.microsoft.com/office/drawing/2014/main" id="{9B907F61-A2C4-46CD-86FF-587F51BDF9C9}"/>
              </a:ext>
            </a:extLst>
          </p:cNvPr>
          <p:cNvSpPr>
            <a:spLocks noGrp="1" noChangeArrowheads="1"/>
          </p:cNvSpPr>
          <p:nvPr>
            <p:ph type="body" idx="1"/>
          </p:nvPr>
        </p:nvSpPr>
        <p:spPr/>
        <p:txBody>
          <a:bodyPr/>
          <a:lstStyle/>
          <a:p>
            <a:pPr eaLnBrk="1" hangingPunct="1"/>
            <a:r>
              <a:rPr lang="en-US" altLang="aa-ET" sz="2400"/>
              <a:t>Conversely, if you are catching an exception that could be handled by an if-statement, use that instead.</a:t>
            </a:r>
          </a:p>
        </p:txBody>
      </p:sp>
      <p:sp>
        <p:nvSpPr>
          <p:cNvPr id="55300" name="Rectangle 4">
            <a:extLst>
              <a:ext uri="{FF2B5EF4-FFF2-40B4-BE49-F238E27FC236}">
                <a16:creationId xmlns:a16="http://schemas.microsoft.com/office/drawing/2014/main" id="{391E6A13-216B-4DF0-8572-530B350927B8}"/>
              </a:ext>
            </a:extLst>
          </p:cNvPr>
          <p:cNvSpPr>
            <a:spLocks noChangeArrowheads="1"/>
          </p:cNvSpPr>
          <p:nvPr/>
        </p:nvSpPr>
        <p:spPr bwMode="auto">
          <a:xfrm>
            <a:off x="1676400" y="2743200"/>
            <a:ext cx="38862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double getValueForPeriod (int periodNumber)</a:t>
            </a:r>
          </a:p>
          <a:p>
            <a:pPr>
              <a:spcBef>
                <a:spcPct val="0"/>
              </a:spcBef>
              <a:buFontTx/>
              <a:buNone/>
            </a:pPr>
            <a:r>
              <a:rPr lang="en-US" altLang="aa-ET" sz="1400"/>
              <a:t> {</a:t>
            </a:r>
          </a:p>
          <a:p>
            <a:pPr>
              <a:spcBef>
                <a:spcPct val="0"/>
              </a:spcBef>
              <a:buFontTx/>
              <a:buNone/>
            </a:pPr>
            <a:r>
              <a:rPr lang="en-US" altLang="aa-ET" sz="1400"/>
              <a:t>  try </a:t>
            </a:r>
          </a:p>
          <a:p>
            <a:pPr>
              <a:spcBef>
                <a:spcPct val="0"/>
              </a:spcBef>
              <a:buFontTx/>
              <a:buNone/>
            </a:pPr>
            <a:r>
              <a:rPr lang="en-US" altLang="aa-ET" sz="1400"/>
              <a:t>  {</a:t>
            </a:r>
          </a:p>
          <a:p>
            <a:pPr>
              <a:spcBef>
                <a:spcPct val="0"/>
              </a:spcBef>
              <a:buFontTx/>
              <a:buNone/>
            </a:pPr>
            <a:r>
              <a:rPr lang="en-US" altLang="aa-ET" sz="1400"/>
              <a:t>     return values[periodNumber];</a:t>
            </a:r>
          </a:p>
          <a:p>
            <a:pPr>
              <a:spcBef>
                <a:spcPct val="0"/>
              </a:spcBef>
              <a:buFontTx/>
              <a:buNone/>
            </a:pPr>
            <a:r>
              <a:rPr lang="en-US" altLang="aa-ET" sz="1400"/>
              <a:t>  } </a:t>
            </a:r>
          </a:p>
          <a:p>
            <a:pPr>
              <a:spcBef>
                <a:spcPct val="0"/>
              </a:spcBef>
              <a:buFontTx/>
              <a:buNone/>
            </a:pPr>
            <a:r>
              <a:rPr lang="en-US" altLang="aa-ET" sz="1400"/>
              <a:t>  catch (ArrayIndexOutOfBoundsException e)</a:t>
            </a:r>
          </a:p>
          <a:p>
            <a:pPr>
              <a:spcBef>
                <a:spcPct val="0"/>
              </a:spcBef>
              <a:buFontTx/>
              <a:buNone/>
            </a:pPr>
            <a:r>
              <a:rPr lang="en-US" altLang="aa-ET" sz="1400"/>
              <a:t>  {</a:t>
            </a:r>
          </a:p>
          <a:p>
            <a:pPr>
              <a:spcBef>
                <a:spcPct val="0"/>
              </a:spcBef>
              <a:buFontTx/>
              <a:buNone/>
            </a:pPr>
            <a:r>
              <a:rPr lang="en-US" altLang="aa-ET" sz="1400"/>
              <a:t>    return 0;</a:t>
            </a:r>
          </a:p>
          <a:p>
            <a:pPr>
              <a:spcBef>
                <a:spcPct val="0"/>
              </a:spcBef>
              <a:buFontTx/>
              <a:buNone/>
            </a:pPr>
            <a:r>
              <a:rPr lang="en-US" altLang="aa-ET" sz="1400"/>
              <a:t>  }</a:t>
            </a:r>
          </a:p>
          <a:p>
            <a:pPr>
              <a:spcBef>
                <a:spcPct val="0"/>
              </a:spcBef>
              <a:buFontTx/>
              <a:buNone/>
            </a:pPr>
            <a:r>
              <a:rPr lang="en-US" altLang="aa-ET" sz="1400"/>
              <a:t>}</a:t>
            </a:r>
          </a:p>
        </p:txBody>
      </p:sp>
      <p:sp>
        <p:nvSpPr>
          <p:cNvPr id="55301" name="AutoShape 5">
            <a:extLst>
              <a:ext uri="{FF2B5EF4-FFF2-40B4-BE49-F238E27FC236}">
                <a16:creationId xmlns:a16="http://schemas.microsoft.com/office/drawing/2014/main" id="{D6A66EDB-C1DB-48E2-97DB-DE8DCA9F93EB}"/>
              </a:ext>
            </a:extLst>
          </p:cNvPr>
          <p:cNvSpPr>
            <a:spLocks noChangeArrowheads="1"/>
          </p:cNvSpPr>
          <p:nvPr/>
        </p:nvSpPr>
        <p:spPr bwMode="auto">
          <a:xfrm rot="1657896">
            <a:off x="5638800" y="34290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55302" name="Rectangle 6">
            <a:extLst>
              <a:ext uri="{FF2B5EF4-FFF2-40B4-BE49-F238E27FC236}">
                <a16:creationId xmlns:a16="http://schemas.microsoft.com/office/drawing/2014/main" id="{C9261A29-5743-4AB9-BE0F-33169C4A0235}"/>
              </a:ext>
            </a:extLst>
          </p:cNvPr>
          <p:cNvSpPr>
            <a:spLocks noChangeArrowheads="1"/>
          </p:cNvSpPr>
          <p:nvPr/>
        </p:nvSpPr>
        <p:spPr bwMode="auto">
          <a:xfrm>
            <a:off x="5867400" y="4267200"/>
            <a:ext cx="45720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double getValueForPeriod (int periodNumber)</a:t>
            </a:r>
          </a:p>
          <a:p>
            <a:pPr>
              <a:spcBef>
                <a:spcPct val="0"/>
              </a:spcBef>
              <a:buFontTx/>
              <a:buNone/>
            </a:pPr>
            <a:r>
              <a:rPr lang="en-US" altLang="aa-ET" sz="1400"/>
              <a:t> {</a:t>
            </a:r>
          </a:p>
          <a:p>
            <a:pPr>
              <a:spcBef>
                <a:spcPct val="0"/>
              </a:spcBef>
              <a:buFontTx/>
              <a:buNone/>
            </a:pPr>
            <a:r>
              <a:rPr lang="en-US" altLang="aa-ET" sz="1400"/>
              <a:t>   if (periodNumber &gt;= values.length) return 0;</a:t>
            </a:r>
          </a:p>
          <a:p>
            <a:pPr>
              <a:spcBef>
                <a:spcPct val="0"/>
              </a:spcBef>
              <a:buFontTx/>
              <a:buNone/>
            </a:pPr>
            <a:r>
              <a:rPr lang="en-US" altLang="aa-ET" sz="1400"/>
              <a:t>   return values[periodNumber];</a:t>
            </a:r>
          </a:p>
          <a:p>
            <a:pPr>
              <a:spcBef>
                <a:spcPct val="0"/>
              </a:spcBef>
              <a:buFontTx/>
              <a:buNone/>
            </a:pPr>
            <a:r>
              <a:rPr lang="en-US" altLang="aa-ET" sz="140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C6C0171-8D16-45C2-BFF3-D07AEAB5A93B}"/>
              </a:ext>
            </a:extLst>
          </p:cNvPr>
          <p:cNvSpPr>
            <a:spLocks noGrp="1" noChangeArrowheads="1"/>
          </p:cNvSpPr>
          <p:nvPr>
            <p:ph type="title"/>
          </p:nvPr>
        </p:nvSpPr>
        <p:spPr>
          <a:xfrm>
            <a:off x="1981200" y="-76200"/>
            <a:ext cx="8229600" cy="1143000"/>
          </a:xfrm>
        </p:spPr>
        <p:txBody>
          <a:bodyPr/>
          <a:lstStyle/>
          <a:p>
            <a:pPr eaLnBrk="1" hangingPunct="1"/>
            <a:r>
              <a:rPr lang="en-US" altLang="aa-ET" sz="4000"/>
              <a:t>13.  Nested Conditional with Guard</a:t>
            </a:r>
          </a:p>
        </p:txBody>
      </p:sp>
      <p:sp>
        <p:nvSpPr>
          <p:cNvPr id="57347" name="Rectangle 3">
            <a:extLst>
              <a:ext uri="{FF2B5EF4-FFF2-40B4-BE49-F238E27FC236}">
                <a16:creationId xmlns:a16="http://schemas.microsoft.com/office/drawing/2014/main" id="{4E736145-14A8-4ED9-8657-591D7C579DDB}"/>
              </a:ext>
            </a:extLst>
          </p:cNvPr>
          <p:cNvSpPr>
            <a:spLocks noGrp="1" noChangeArrowheads="1"/>
          </p:cNvSpPr>
          <p:nvPr>
            <p:ph type="body" idx="1"/>
          </p:nvPr>
        </p:nvSpPr>
        <p:spPr>
          <a:xfrm>
            <a:off x="1981200" y="1020763"/>
            <a:ext cx="8229600" cy="4525962"/>
          </a:xfrm>
        </p:spPr>
        <p:txBody>
          <a:bodyPr/>
          <a:lstStyle/>
          <a:p>
            <a:pPr eaLnBrk="1" hangingPunct="1"/>
            <a:r>
              <a:rPr lang="en-US" altLang="aa-ET"/>
              <a:t>A method has conditional behavior that does not make clear what the normal path of execution is.  Use Guard Clauses for all the special cases.</a:t>
            </a:r>
          </a:p>
          <a:p>
            <a:pPr eaLnBrk="1" hangingPunct="1"/>
            <a:endParaRPr lang="en-US" altLang="aa-ET"/>
          </a:p>
        </p:txBody>
      </p:sp>
      <p:sp>
        <p:nvSpPr>
          <p:cNvPr id="57348" name="Rectangle 4">
            <a:extLst>
              <a:ext uri="{FF2B5EF4-FFF2-40B4-BE49-F238E27FC236}">
                <a16:creationId xmlns:a16="http://schemas.microsoft.com/office/drawing/2014/main" id="{DF5C4A22-42D6-45ED-9E76-DD9AE308EB30}"/>
              </a:ext>
            </a:extLst>
          </p:cNvPr>
          <p:cNvSpPr>
            <a:spLocks noChangeArrowheads="1"/>
          </p:cNvSpPr>
          <p:nvPr/>
        </p:nvSpPr>
        <p:spPr bwMode="auto">
          <a:xfrm>
            <a:off x="2286000" y="2057400"/>
            <a:ext cx="76200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double getPayAmount() {</a:t>
            </a:r>
          </a:p>
          <a:p>
            <a:pPr>
              <a:spcBef>
                <a:spcPct val="0"/>
              </a:spcBef>
              <a:buFontTx/>
              <a:buNone/>
            </a:pPr>
            <a:r>
              <a:rPr lang="en-US" altLang="aa-ET" sz="1400"/>
              <a:t>  double result;</a:t>
            </a:r>
          </a:p>
          <a:p>
            <a:pPr>
              <a:spcBef>
                <a:spcPct val="0"/>
              </a:spcBef>
              <a:buFontTx/>
              <a:buNone/>
            </a:pPr>
            <a:r>
              <a:rPr lang="en-US" altLang="aa-ET" sz="1400"/>
              <a:t>  if (isDead) result = deadAmount();</a:t>
            </a:r>
          </a:p>
          <a:p>
            <a:pPr>
              <a:spcBef>
                <a:spcPct val="0"/>
              </a:spcBef>
              <a:buFontTx/>
              <a:buNone/>
            </a:pPr>
            <a:r>
              <a:rPr lang="en-US" altLang="aa-ET" sz="1400"/>
              <a:t>  else {</a:t>
            </a:r>
          </a:p>
          <a:p>
            <a:pPr>
              <a:spcBef>
                <a:spcPct val="0"/>
              </a:spcBef>
              <a:buFontTx/>
              <a:buNone/>
            </a:pPr>
            <a:r>
              <a:rPr lang="en-US" altLang="aa-ET" sz="1400"/>
              <a:t>	if (isSeparated) result = separatedAmount();</a:t>
            </a:r>
          </a:p>
          <a:p>
            <a:pPr>
              <a:spcBef>
                <a:spcPct val="0"/>
              </a:spcBef>
              <a:buFontTx/>
              <a:buNone/>
            </a:pPr>
            <a:r>
              <a:rPr lang="en-US" altLang="aa-ET" sz="1400"/>
              <a:t>	else {</a:t>
            </a:r>
          </a:p>
          <a:p>
            <a:pPr>
              <a:spcBef>
                <a:spcPct val="0"/>
              </a:spcBef>
              <a:buFontTx/>
              <a:buNone/>
            </a:pPr>
            <a:r>
              <a:rPr lang="en-US" altLang="aa-ET" sz="1400"/>
              <a:t>		if (isRetired) result = retiredAmount();</a:t>
            </a:r>
          </a:p>
          <a:p>
            <a:pPr>
              <a:spcBef>
                <a:spcPct val="0"/>
              </a:spcBef>
              <a:buFontTx/>
              <a:buNone/>
            </a:pPr>
            <a:r>
              <a:rPr lang="en-US" altLang="aa-ET" sz="1400"/>
              <a:t>		else result = normalPayAmount();</a:t>
            </a:r>
          </a:p>
          <a:p>
            <a:pPr>
              <a:spcBef>
                <a:spcPct val="0"/>
              </a:spcBef>
              <a:buFontTx/>
              <a:buNone/>
            </a:pPr>
            <a:r>
              <a:rPr lang="en-US" altLang="aa-ET" sz="1400"/>
              <a:t>	}</a:t>
            </a:r>
          </a:p>
          <a:p>
            <a:pPr>
              <a:spcBef>
                <a:spcPct val="0"/>
              </a:spcBef>
              <a:buFontTx/>
              <a:buNone/>
            </a:pPr>
            <a:r>
              <a:rPr lang="en-US" altLang="aa-ET" sz="1400"/>
              <a:t>  }</a:t>
            </a:r>
          </a:p>
          <a:p>
            <a:pPr>
              <a:spcBef>
                <a:spcPct val="0"/>
              </a:spcBef>
              <a:buFontTx/>
              <a:buNone/>
            </a:pPr>
            <a:r>
              <a:rPr lang="en-US" altLang="aa-ET" sz="1400"/>
              <a:t>  return result;</a:t>
            </a:r>
          </a:p>
          <a:p>
            <a:pPr>
              <a:spcBef>
                <a:spcPct val="0"/>
              </a:spcBef>
              <a:buFontTx/>
              <a:buNone/>
            </a:pPr>
            <a:r>
              <a:rPr lang="en-US" altLang="aa-ET" sz="1400"/>
              <a:t>}</a:t>
            </a:r>
          </a:p>
        </p:txBody>
      </p:sp>
      <p:sp>
        <p:nvSpPr>
          <p:cNvPr id="57349" name="Rectangle 7">
            <a:extLst>
              <a:ext uri="{FF2B5EF4-FFF2-40B4-BE49-F238E27FC236}">
                <a16:creationId xmlns:a16="http://schemas.microsoft.com/office/drawing/2014/main" id="{EFC0DAE5-2368-4CEC-9A9A-F3D0DC8A9258}"/>
              </a:ext>
            </a:extLst>
          </p:cNvPr>
          <p:cNvSpPr>
            <a:spLocks noChangeArrowheads="1"/>
          </p:cNvSpPr>
          <p:nvPr/>
        </p:nvSpPr>
        <p:spPr bwMode="auto">
          <a:xfrm>
            <a:off x="2286000" y="5105400"/>
            <a:ext cx="76200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double getPayAmount() {</a:t>
            </a:r>
          </a:p>
          <a:p>
            <a:pPr>
              <a:spcBef>
                <a:spcPct val="0"/>
              </a:spcBef>
              <a:buFontTx/>
              <a:buNone/>
            </a:pPr>
            <a:r>
              <a:rPr lang="en-US" altLang="aa-ET" sz="1400"/>
              <a:t>	if (isDead) return deadAmount();</a:t>
            </a:r>
          </a:p>
          <a:p>
            <a:pPr>
              <a:spcBef>
                <a:spcPct val="0"/>
              </a:spcBef>
              <a:buFontTx/>
              <a:buNone/>
            </a:pPr>
            <a:r>
              <a:rPr lang="en-US" altLang="aa-ET" sz="1400"/>
              <a:t>	if (isSeparated) return separatedAmount();</a:t>
            </a:r>
          </a:p>
          <a:p>
            <a:pPr>
              <a:spcBef>
                <a:spcPct val="0"/>
              </a:spcBef>
              <a:buFontTx/>
              <a:buNone/>
            </a:pPr>
            <a:r>
              <a:rPr lang="en-US" altLang="aa-ET" sz="1400"/>
              <a:t>	if (isRetired) return retiredAmount();</a:t>
            </a:r>
          </a:p>
          <a:p>
            <a:pPr>
              <a:spcBef>
                <a:spcPct val="0"/>
              </a:spcBef>
              <a:buFontTx/>
              <a:buNone/>
            </a:pPr>
            <a:r>
              <a:rPr lang="en-US" altLang="aa-ET" sz="1400"/>
              <a:t>	return normalPayAmount();</a:t>
            </a:r>
          </a:p>
          <a:p>
            <a:pPr>
              <a:spcBef>
                <a:spcPct val="0"/>
              </a:spcBef>
              <a:buFontTx/>
              <a:buNone/>
            </a:pPr>
            <a:r>
              <a:rPr lang="en-US" altLang="aa-ET" sz="1400"/>
              <a:t>};</a:t>
            </a:r>
          </a:p>
        </p:txBody>
      </p:sp>
      <p:sp>
        <p:nvSpPr>
          <p:cNvPr id="57350" name="AutoShape 8">
            <a:extLst>
              <a:ext uri="{FF2B5EF4-FFF2-40B4-BE49-F238E27FC236}">
                <a16:creationId xmlns:a16="http://schemas.microsoft.com/office/drawing/2014/main" id="{0A796430-C20A-40FD-9F19-452C11BEA5D6}"/>
              </a:ext>
            </a:extLst>
          </p:cNvPr>
          <p:cNvSpPr>
            <a:spLocks noChangeArrowheads="1"/>
          </p:cNvSpPr>
          <p:nvPr/>
        </p:nvSpPr>
        <p:spPr bwMode="auto">
          <a:xfrm>
            <a:off x="10058400" y="4572000"/>
            <a:ext cx="304800" cy="914400"/>
          </a:xfrm>
          <a:prstGeom prst="curvedLeftArrow">
            <a:avLst>
              <a:gd name="adj1" fmla="val 60000"/>
              <a:gd name="adj2" fmla="val 120000"/>
              <a:gd name="adj3" fmla="val 3333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A57F98A-7B07-4758-8166-9A338F61B367}"/>
              </a:ext>
            </a:extLst>
          </p:cNvPr>
          <p:cNvSpPr>
            <a:spLocks noGrp="1" noChangeArrowheads="1"/>
          </p:cNvSpPr>
          <p:nvPr>
            <p:ph type="title"/>
          </p:nvPr>
        </p:nvSpPr>
        <p:spPr/>
        <p:txBody>
          <a:bodyPr/>
          <a:lstStyle/>
          <a:p>
            <a:pPr eaLnBrk="1" hangingPunct="1"/>
            <a:r>
              <a:rPr lang="en-US" altLang="aa-ET" sz="4000"/>
              <a:t>14.  Replace Parameter with Explicit Method</a:t>
            </a:r>
          </a:p>
        </p:txBody>
      </p:sp>
      <p:sp>
        <p:nvSpPr>
          <p:cNvPr id="59395" name="Rectangle 3">
            <a:extLst>
              <a:ext uri="{FF2B5EF4-FFF2-40B4-BE49-F238E27FC236}">
                <a16:creationId xmlns:a16="http://schemas.microsoft.com/office/drawing/2014/main" id="{83B1814C-59F7-4EC8-8014-6A0478DB52D7}"/>
              </a:ext>
            </a:extLst>
          </p:cNvPr>
          <p:cNvSpPr>
            <a:spLocks noGrp="1" noChangeArrowheads="1"/>
          </p:cNvSpPr>
          <p:nvPr>
            <p:ph type="body" idx="1"/>
          </p:nvPr>
        </p:nvSpPr>
        <p:spPr/>
        <p:txBody>
          <a:bodyPr/>
          <a:lstStyle/>
          <a:p>
            <a:pPr eaLnBrk="1" hangingPunct="1"/>
            <a:r>
              <a:rPr lang="en-US" altLang="aa-ET"/>
              <a:t>You have a method that runs different code depending on the values of an enumerated parameter.  Create a separate method for each value of the parameter.</a:t>
            </a:r>
          </a:p>
          <a:p>
            <a:pPr eaLnBrk="1" hangingPunct="1"/>
            <a:endParaRPr lang="en-US" altLang="aa-ET"/>
          </a:p>
        </p:txBody>
      </p:sp>
      <p:sp>
        <p:nvSpPr>
          <p:cNvPr id="59396" name="Rectangle 4">
            <a:extLst>
              <a:ext uri="{FF2B5EF4-FFF2-40B4-BE49-F238E27FC236}">
                <a16:creationId xmlns:a16="http://schemas.microsoft.com/office/drawing/2014/main" id="{52893D04-19E4-429F-8E67-BC283D466530}"/>
              </a:ext>
            </a:extLst>
          </p:cNvPr>
          <p:cNvSpPr>
            <a:spLocks noChangeArrowheads="1"/>
          </p:cNvSpPr>
          <p:nvPr/>
        </p:nvSpPr>
        <p:spPr bwMode="auto">
          <a:xfrm>
            <a:off x="1828800" y="2743200"/>
            <a:ext cx="3429000" cy="274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void setValue (String name, int value) {</a:t>
            </a:r>
          </a:p>
          <a:p>
            <a:pPr>
              <a:spcBef>
                <a:spcPct val="0"/>
              </a:spcBef>
              <a:buFontTx/>
              <a:buNone/>
            </a:pPr>
            <a:r>
              <a:rPr lang="en-US" altLang="aa-ET" sz="1400"/>
              <a:t>  if (name.equals("height")) {</a:t>
            </a:r>
          </a:p>
          <a:p>
            <a:pPr>
              <a:spcBef>
                <a:spcPct val="0"/>
              </a:spcBef>
              <a:buFontTx/>
              <a:buNone/>
            </a:pPr>
            <a:r>
              <a:rPr lang="en-US" altLang="aa-ET" sz="1400"/>
              <a:t>   height = value;</a:t>
            </a:r>
          </a:p>
          <a:p>
            <a:pPr>
              <a:spcBef>
                <a:spcPct val="0"/>
              </a:spcBef>
              <a:buFontTx/>
              <a:buNone/>
            </a:pPr>
            <a:r>
              <a:rPr lang="en-US" altLang="aa-ET" sz="1400"/>
              <a:t>   return;</a:t>
            </a:r>
          </a:p>
          <a:p>
            <a:pPr>
              <a:spcBef>
                <a:spcPct val="0"/>
              </a:spcBef>
              <a:buFontTx/>
              <a:buNone/>
            </a:pPr>
            <a:r>
              <a:rPr lang="en-US" altLang="aa-ET" sz="1400"/>
              <a:t>  }</a:t>
            </a:r>
          </a:p>
          <a:p>
            <a:pPr>
              <a:spcBef>
                <a:spcPct val="0"/>
              </a:spcBef>
              <a:buFontTx/>
              <a:buNone/>
            </a:pPr>
            <a:r>
              <a:rPr lang="en-US" altLang="aa-ET" sz="1400"/>
              <a:t>  if (name.equals("width")) {</a:t>
            </a:r>
          </a:p>
          <a:p>
            <a:pPr>
              <a:spcBef>
                <a:spcPct val="0"/>
              </a:spcBef>
              <a:buFontTx/>
              <a:buNone/>
            </a:pPr>
            <a:r>
              <a:rPr lang="en-US" altLang="aa-ET" sz="1400"/>
              <a:t>    width = value;</a:t>
            </a:r>
          </a:p>
          <a:p>
            <a:pPr>
              <a:spcBef>
                <a:spcPct val="0"/>
              </a:spcBef>
              <a:buFontTx/>
              <a:buNone/>
            </a:pPr>
            <a:r>
              <a:rPr lang="en-US" altLang="aa-ET" sz="1400"/>
              <a:t>    return;</a:t>
            </a:r>
          </a:p>
          <a:p>
            <a:pPr>
              <a:spcBef>
                <a:spcPct val="0"/>
              </a:spcBef>
              <a:buFontTx/>
              <a:buNone/>
            </a:pPr>
            <a:r>
              <a:rPr lang="en-US" altLang="aa-ET" sz="1400"/>
              <a:t>  }</a:t>
            </a:r>
          </a:p>
          <a:p>
            <a:pPr>
              <a:spcBef>
                <a:spcPct val="0"/>
              </a:spcBef>
              <a:buFontTx/>
              <a:buNone/>
            </a:pPr>
            <a:r>
              <a:rPr lang="en-US" altLang="aa-ET" sz="1400"/>
              <a:t>  Assert.shouldNeverReachHere();</a:t>
            </a:r>
          </a:p>
          <a:p>
            <a:pPr>
              <a:spcBef>
                <a:spcPct val="0"/>
              </a:spcBef>
              <a:buFontTx/>
              <a:buNone/>
            </a:pPr>
            <a:r>
              <a:rPr lang="en-US" altLang="aa-ET" sz="1400"/>
              <a:t>}</a:t>
            </a:r>
          </a:p>
        </p:txBody>
      </p:sp>
      <p:sp>
        <p:nvSpPr>
          <p:cNvPr id="59397" name="AutoShape 5">
            <a:extLst>
              <a:ext uri="{FF2B5EF4-FFF2-40B4-BE49-F238E27FC236}">
                <a16:creationId xmlns:a16="http://schemas.microsoft.com/office/drawing/2014/main" id="{81A0519F-A91A-42D0-AC4A-6109C031087E}"/>
              </a:ext>
            </a:extLst>
          </p:cNvPr>
          <p:cNvSpPr>
            <a:spLocks noChangeArrowheads="1"/>
          </p:cNvSpPr>
          <p:nvPr/>
        </p:nvSpPr>
        <p:spPr bwMode="auto">
          <a:xfrm>
            <a:off x="5486400" y="39624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59398" name="Rectangle 6">
            <a:extLst>
              <a:ext uri="{FF2B5EF4-FFF2-40B4-BE49-F238E27FC236}">
                <a16:creationId xmlns:a16="http://schemas.microsoft.com/office/drawing/2014/main" id="{F08BAAA5-14EC-414D-93BD-7C6F84AE2ECA}"/>
              </a:ext>
            </a:extLst>
          </p:cNvPr>
          <p:cNvSpPr>
            <a:spLocks noChangeArrowheads="1"/>
          </p:cNvSpPr>
          <p:nvPr/>
        </p:nvSpPr>
        <p:spPr bwMode="auto">
          <a:xfrm>
            <a:off x="6400800" y="3048000"/>
            <a:ext cx="35814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void setHeight(int arg) </a:t>
            </a:r>
          </a:p>
          <a:p>
            <a:pPr>
              <a:spcBef>
                <a:spcPct val="0"/>
              </a:spcBef>
              <a:buFontTx/>
              <a:buNone/>
            </a:pPr>
            <a:r>
              <a:rPr lang="en-US" altLang="aa-ET" sz="1400"/>
              <a:t>{</a:t>
            </a:r>
          </a:p>
          <a:p>
            <a:pPr>
              <a:spcBef>
                <a:spcPct val="0"/>
              </a:spcBef>
              <a:buFontTx/>
              <a:buNone/>
            </a:pPr>
            <a:r>
              <a:rPr lang="en-US" altLang="aa-ET" sz="1400"/>
              <a:t>    height = arg;</a:t>
            </a:r>
          </a:p>
          <a:p>
            <a:pPr>
              <a:spcBef>
                <a:spcPct val="0"/>
              </a:spcBef>
              <a:buFontTx/>
              <a:buNone/>
            </a:pPr>
            <a:r>
              <a:rPr lang="en-US" altLang="aa-ET" sz="1400"/>
              <a:t>}</a:t>
            </a:r>
          </a:p>
          <a:p>
            <a:pPr>
              <a:spcBef>
                <a:spcPct val="0"/>
              </a:spcBef>
              <a:buFontTx/>
              <a:buNone/>
            </a:pPr>
            <a:endParaRPr lang="en-US" altLang="aa-ET" sz="1400"/>
          </a:p>
          <a:p>
            <a:pPr>
              <a:spcBef>
                <a:spcPct val="0"/>
              </a:spcBef>
              <a:buFontTx/>
              <a:buNone/>
            </a:pPr>
            <a:r>
              <a:rPr lang="en-US" altLang="aa-ET" sz="1400"/>
              <a:t>void setWidth (int arg) </a:t>
            </a:r>
          </a:p>
          <a:p>
            <a:pPr>
              <a:spcBef>
                <a:spcPct val="0"/>
              </a:spcBef>
              <a:buFontTx/>
              <a:buNone/>
            </a:pPr>
            <a:r>
              <a:rPr lang="en-US" altLang="aa-ET" sz="1400"/>
              <a:t>{</a:t>
            </a:r>
          </a:p>
          <a:p>
            <a:pPr>
              <a:spcBef>
                <a:spcPct val="0"/>
              </a:spcBef>
              <a:buFontTx/>
              <a:buNone/>
            </a:pPr>
            <a:r>
              <a:rPr lang="en-US" altLang="aa-ET" sz="1400"/>
              <a:t>    width = arg;</a:t>
            </a:r>
          </a:p>
          <a:p>
            <a:pPr>
              <a:spcBef>
                <a:spcPct val="0"/>
              </a:spcBef>
              <a:buFontTx/>
              <a:buNone/>
            </a:pPr>
            <a:r>
              <a:rPr lang="en-US" altLang="aa-ET" sz="140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4181CBD-EA4A-48E4-8299-0FF73767F779}"/>
              </a:ext>
            </a:extLst>
          </p:cNvPr>
          <p:cNvSpPr>
            <a:spLocks noGrp="1" noChangeArrowheads="1"/>
          </p:cNvSpPr>
          <p:nvPr>
            <p:ph type="title"/>
          </p:nvPr>
        </p:nvSpPr>
        <p:spPr/>
        <p:txBody>
          <a:bodyPr/>
          <a:lstStyle/>
          <a:p>
            <a:pPr eaLnBrk="1" hangingPunct="1"/>
            <a:r>
              <a:rPr lang="en-US" altLang="aa-ET"/>
              <a:t>15.  Replace Temp with Query</a:t>
            </a:r>
          </a:p>
        </p:txBody>
      </p:sp>
      <p:sp>
        <p:nvSpPr>
          <p:cNvPr id="61443" name="Rectangle 3">
            <a:extLst>
              <a:ext uri="{FF2B5EF4-FFF2-40B4-BE49-F238E27FC236}">
                <a16:creationId xmlns:a16="http://schemas.microsoft.com/office/drawing/2014/main" id="{3D5E163C-B8B0-4AA3-ADB9-F7E03F083F7D}"/>
              </a:ext>
            </a:extLst>
          </p:cNvPr>
          <p:cNvSpPr>
            <a:spLocks noGrp="1" noChangeArrowheads="1"/>
          </p:cNvSpPr>
          <p:nvPr>
            <p:ph type="body" idx="1"/>
          </p:nvPr>
        </p:nvSpPr>
        <p:spPr/>
        <p:txBody>
          <a:bodyPr/>
          <a:lstStyle/>
          <a:p>
            <a:pPr eaLnBrk="1" hangingPunct="1"/>
            <a:r>
              <a:rPr lang="en-US" altLang="aa-ET"/>
              <a:t>You are using a temporary variable to hold the result of an expression.  Extract the expression into a method. Replace all references to the temp with the expression. The new method can then be used in other methods and allows for other refactorings.</a:t>
            </a:r>
          </a:p>
          <a:p>
            <a:pPr eaLnBrk="1" hangingPunct="1"/>
            <a:endParaRPr lang="en-US" altLang="aa-ET"/>
          </a:p>
        </p:txBody>
      </p:sp>
      <p:sp>
        <p:nvSpPr>
          <p:cNvPr id="61444" name="Rectangle 7">
            <a:extLst>
              <a:ext uri="{FF2B5EF4-FFF2-40B4-BE49-F238E27FC236}">
                <a16:creationId xmlns:a16="http://schemas.microsoft.com/office/drawing/2014/main" id="{F7A717E6-B256-47EC-A070-6F72B2F8B871}"/>
              </a:ext>
            </a:extLst>
          </p:cNvPr>
          <p:cNvSpPr>
            <a:spLocks noChangeArrowheads="1"/>
          </p:cNvSpPr>
          <p:nvPr/>
        </p:nvSpPr>
        <p:spPr bwMode="auto">
          <a:xfrm>
            <a:off x="2286000" y="2971800"/>
            <a:ext cx="76200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		double basePrice = quantity * itemPrice;</a:t>
            </a:r>
          </a:p>
          <a:p>
            <a:pPr>
              <a:spcBef>
                <a:spcPct val="0"/>
              </a:spcBef>
              <a:buFontTx/>
              <a:buNone/>
            </a:pPr>
            <a:r>
              <a:rPr lang="en-US" altLang="aa-ET" sz="1400"/>
              <a:t>		if (basePrice &gt; 1000)</a:t>
            </a:r>
          </a:p>
          <a:p>
            <a:pPr>
              <a:spcBef>
                <a:spcPct val="0"/>
              </a:spcBef>
              <a:buFontTx/>
              <a:buNone/>
            </a:pPr>
            <a:r>
              <a:rPr lang="en-US" altLang="aa-ET" sz="1400"/>
              <a:t>			return basePrice * 0.95;</a:t>
            </a:r>
          </a:p>
          <a:p>
            <a:pPr>
              <a:spcBef>
                <a:spcPct val="0"/>
              </a:spcBef>
              <a:buFontTx/>
              <a:buNone/>
            </a:pPr>
            <a:r>
              <a:rPr lang="en-US" altLang="aa-ET" sz="1400"/>
              <a:t>		else</a:t>
            </a:r>
          </a:p>
          <a:p>
            <a:pPr>
              <a:spcBef>
                <a:spcPct val="0"/>
              </a:spcBef>
              <a:buFontTx/>
              <a:buNone/>
            </a:pPr>
            <a:r>
              <a:rPr lang="en-US" altLang="aa-ET" sz="1400"/>
              <a:t>			return basePrice * 0.98;</a:t>
            </a:r>
          </a:p>
        </p:txBody>
      </p:sp>
      <p:sp>
        <p:nvSpPr>
          <p:cNvPr id="61445" name="Rectangle 8">
            <a:extLst>
              <a:ext uri="{FF2B5EF4-FFF2-40B4-BE49-F238E27FC236}">
                <a16:creationId xmlns:a16="http://schemas.microsoft.com/office/drawing/2014/main" id="{E189A92E-233C-48F7-9426-E6256217952A}"/>
              </a:ext>
            </a:extLst>
          </p:cNvPr>
          <p:cNvSpPr>
            <a:spLocks noChangeArrowheads="1"/>
          </p:cNvSpPr>
          <p:nvPr/>
        </p:nvSpPr>
        <p:spPr bwMode="auto">
          <a:xfrm>
            <a:off x="2286000" y="4648200"/>
            <a:ext cx="7620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		if (basePrice() &gt; 1000)</a:t>
            </a:r>
          </a:p>
          <a:p>
            <a:pPr>
              <a:spcBef>
                <a:spcPct val="0"/>
              </a:spcBef>
              <a:buFontTx/>
              <a:buNone/>
            </a:pPr>
            <a:r>
              <a:rPr lang="en-US" altLang="aa-ET" sz="1400"/>
              <a:t>			return basePrice() * 0.95;</a:t>
            </a:r>
          </a:p>
          <a:p>
            <a:pPr>
              <a:spcBef>
                <a:spcPct val="0"/>
              </a:spcBef>
              <a:buFontTx/>
              <a:buNone/>
            </a:pPr>
            <a:r>
              <a:rPr lang="en-US" altLang="aa-ET" sz="1400"/>
              <a:t>		else</a:t>
            </a:r>
          </a:p>
          <a:p>
            <a:pPr>
              <a:spcBef>
                <a:spcPct val="0"/>
              </a:spcBef>
              <a:buFontTx/>
              <a:buNone/>
            </a:pPr>
            <a:r>
              <a:rPr lang="en-US" altLang="aa-ET" sz="1400"/>
              <a:t>			return basePrice() * 0.98;</a:t>
            </a:r>
          </a:p>
          <a:p>
            <a:pPr>
              <a:spcBef>
                <a:spcPct val="0"/>
              </a:spcBef>
              <a:buFontTx/>
              <a:buNone/>
            </a:pPr>
            <a:r>
              <a:rPr lang="en-US" altLang="aa-ET" sz="1400"/>
              <a:t>...</a:t>
            </a:r>
          </a:p>
          <a:p>
            <a:pPr>
              <a:spcBef>
                <a:spcPct val="0"/>
              </a:spcBef>
              <a:buFontTx/>
              <a:buNone/>
            </a:pPr>
            <a:r>
              <a:rPr lang="en-US" altLang="aa-ET" sz="1400"/>
              <a:t>	double basePrice() {</a:t>
            </a:r>
          </a:p>
          <a:p>
            <a:pPr>
              <a:spcBef>
                <a:spcPct val="0"/>
              </a:spcBef>
              <a:buFontTx/>
              <a:buNone/>
            </a:pPr>
            <a:r>
              <a:rPr lang="en-US" altLang="aa-ET" sz="1400"/>
              <a:t>		return quantity * itemPrice;</a:t>
            </a:r>
          </a:p>
          <a:p>
            <a:pPr>
              <a:spcBef>
                <a:spcPct val="0"/>
              </a:spcBef>
              <a:buFontTx/>
              <a:buNone/>
            </a:pPr>
            <a:r>
              <a:rPr lang="en-US" altLang="aa-ET" sz="1400"/>
              <a:t>	}</a:t>
            </a:r>
          </a:p>
          <a:p>
            <a:pPr>
              <a:spcBef>
                <a:spcPct val="0"/>
              </a:spcBef>
              <a:buFontTx/>
              <a:buNone/>
            </a:pPr>
            <a:r>
              <a:rPr lang="en-US" altLang="aa-ET" sz="1400"/>
              <a:t>	</a:t>
            </a:r>
          </a:p>
        </p:txBody>
      </p:sp>
      <p:sp>
        <p:nvSpPr>
          <p:cNvPr id="61446" name="AutoShape 9">
            <a:extLst>
              <a:ext uri="{FF2B5EF4-FFF2-40B4-BE49-F238E27FC236}">
                <a16:creationId xmlns:a16="http://schemas.microsoft.com/office/drawing/2014/main" id="{B62493AE-BD7D-40F1-9C9E-9AF6B1133614}"/>
              </a:ext>
            </a:extLst>
          </p:cNvPr>
          <p:cNvSpPr>
            <a:spLocks noChangeArrowheads="1"/>
          </p:cNvSpPr>
          <p:nvPr/>
        </p:nvSpPr>
        <p:spPr bwMode="auto">
          <a:xfrm>
            <a:off x="10058400" y="4114800"/>
            <a:ext cx="304800" cy="914400"/>
          </a:xfrm>
          <a:prstGeom prst="curvedLeftArrow">
            <a:avLst>
              <a:gd name="adj1" fmla="val 60000"/>
              <a:gd name="adj2" fmla="val 120000"/>
              <a:gd name="adj3" fmla="val 3333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4A43A2E-D7CB-491A-AA98-192FB8701CA2}"/>
              </a:ext>
            </a:extLst>
          </p:cNvPr>
          <p:cNvSpPr>
            <a:spLocks noGrp="1" noChangeArrowheads="1"/>
          </p:cNvSpPr>
          <p:nvPr>
            <p:ph type="title"/>
          </p:nvPr>
        </p:nvSpPr>
        <p:spPr/>
        <p:txBody>
          <a:bodyPr/>
          <a:lstStyle/>
          <a:p>
            <a:pPr eaLnBrk="1" hangingPunct="1"/>
            <a:r>
              <a:rPr lang="en-US" altLang="aa-ET"/>
              <a:t>16. Rename Variable or Method</a:t>
            </a:r>
          </a:p>
        </p:txBody>
      </p:sp>
      <p:sp>
        <p:nvSpPr>
          <p:cNvPr id="63491" name="Rectangle 3">
            <a:extLst>
              <a:ext uri="{FF2B5EF4-FFF2-40B4-BE49-F238E27FC236}">
                <a16:creationId xmlns:a16="http://schemas.microsoft.com/office/drawing/2014/main" id="{C797A3BE-4363-4610-BF28-65245B733A2F}"/>
              </a:ext>
            </a:extLst>
          </p:cNvPr>
          <p:cNvSpPr>
            <a:spLocks noGrp="1" noChangeArrowheads="1"/>
          </p:cNvSpPr>
          <p:nvPr>
            <p:ph type="body" idx="1"/>
          </p:nvPr>
        </p:nvSpPr>
        <p:spPr/>
        <p:txBody>
          <a:bodyPr/>
          <a:lstStyle/>
          <a:p>
            <a:pPr eaLnBrk="1" hangingPunct="1"/>
            <a:r>
              <a:rPr lang="en-US" altLang="aa-ET" sz="2400"/>
              <a:t>Perhaps one of the simplest, but one of the most useful that bears repeating: If the name of a method or variable does not reveal its purpose then change the name of the method or variable.</a:t>
            </a:r>
          </a:p>
        </p:txBody>
      </p:sp>
      <p:sp>
        <p:nvSpPr>
          <p:cNvPr id="63492" name="Rectangle 4">
            <a:extLst>
              <a:ext uri="{FF2B5EF4-FFF2-40B4-BE49-F238E27FC236}">
                <a16:creationId xmlns:a16="http://schemas.microsoft.com/office/drawing/2014/main" id="{C397CD58-6AD9-47F3-A3DF-CF81F6C33B85}"/>
              </a:ext>
            </a:extLst>
          </p:cNvPr>
          <p:cNvSpPr>
            <a:spLocks noChangeArrowheads="1"/>
          </p:cNvSpPr>
          <p:nvPr/>
        </p:nvSpPr>
        <p:spPr bwMode="auto">
          <a:xfrm>
            <a:off x="2057400" y="3581400"/>
            <a:ext cx="3200400"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Customer</a:t>
            </a:r>
          </a:p>
          <a:p>
            <a:pPr>
              <a:spcBef>
                <a:spcPct val="0"/>
              </a:spcBef>
              <a:buFontTx/>
              <a:buNone/>
            </a:pPr>
            <a:r>
              <a:rPr lang="en-US" altLang="aa-ET" sz="1400"/>
              <a:t>{</a:t>
            </a:r>
          </a:p>
          <a:p>
            <a:pPr>
              <a:spcBef>
                <a:spcPct val="0"/>
              </a:spcBef>
              <a:buFontTx/>
              <a:buNone/>
            </a:pPr>
            <a:r>
              <a:rPr lang="en-US" altLang="aa-ET" sz="1400"/>
              <a:t>   public double getinvcdtlmt();</a:t>
            </a:r>
          </a:p>
          <a:p>
            <a:pPr>
              <a:spcBef>
                <a:spcPct val="0"/>
              </a:spcBef>
              <a:buFontTx/>
              <a:buNone/>
            </a:pPr>
            <a:r>
              <a:rPr lang="en-US" altLang="aa-ET" sz="1400"/>
              <a:t>}</a:t>
            </a:r>
          </a:p>
        </p:txBody>
      </p:sp>
      <p:sp>
        <p:nvSpPr>
          <p:cNvPr id="63493" name="AutoShape 5">
            <a:extLst>
              <a:ext uri="{FF2B5EF4-FFF2-40B4-BE49-F238E27FC236}">
                <a16:creationId xmlns:a16="http://schemas.microsoft.com/office/drawing/2014/main" id="{295D26F7-F11C-4FB5-A796-747B7F437AFC}"/>
              </a:ext>
            </a:extLst>
          </p:cNvPr>
          <p:cNvSpPr>
            <a:spLocks noChangeArrowheads="1"/>
          </p:cNvSpPr>
          <p:nvPr/>
        </p:nvSpPr>
        <p:spPr bwMode="auto">
          <a:xfrm>
            <a:off x="5486400" y="4495800"/>
            <a:ext cx="685800" cy="533400"/>
          </a:xfrm>
          <a:prstGeom prst="rightArrow">
            <a:avLst>
              <a:gd name="adj1" fmla="val 50000"/>
              <a:gd name="adj2" fmla="val 32143"/>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aa-ET" altLang="aa-ET" sz="1800"/>
          </a:p>
        </p:txBody>
      </p:sp>
      <p:sp>
        <p:nvSpPr>
          <p:cNvPr id="63494" name="Rectangle 7">
            <a:extLst>
              <a:ext uri="{FF2B5EF4-FFF2-40B4-BE49-F238E27FC236}">
                <a16:creationId xmlns:a16="http://schemas.microsoft.com/office/drawing/2014/main" id="{359AF8E2-5C9B-41AB-89BB-52D8983F7F07}"/>
              </a:ext>
            </a:extLst>
          </p:cNvPr>
          <p:cNvSpPr>
            <a:spLocks noChangeArrowheads="1"/>
          </p:cNvSpPr>
          <p:nvPr/>
        </p:nvSpPr>
        <p:spPr bwMode="auto">
          <a:xfrm>
            <a:off x="6477000" y="3581400"/>
            <a:ext cx="3505200" cy="228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a:t>public class Customer</a:t>
            </a:r>
          </a:p>
          <a:p>
            <a:pPr>
              <a:spcBef>
                <a:spcPct val="0"/>
              </a:spcBef>
              <a:buFontTx/>
              <a:buNone/>
            </a:pPr>
            <a:r>
              <a:rPr lang="en-US" altLang="aa-ET" sz="1400"/>
              <a:t>{</a:t>
            </a:r>
          </a:p>
          <a:p>
            <a:pPr>
              <a:spcBef>
                <a:spcPct val="0"/>
              </a:spcBef>
              <a:buFontTx/>
              <a:buNone/>
            </a:pPr>
            <a:r>
              <a:rPr lang="en-US" altLang="aa-ET" sz="1400"/>
              <a:t>   public double getInvoiceCreditLimit();</a:t>
            </a:r>
          </a:p>
          <a:p>
            <a:pPr>
              <a:spcBef>
                <a:spcPct val="0"/>
              </a:spcBef>
              <a:buFontTx/>
              <a:buNone/>
            </a:pPr>
            <a:r>
              <a:rPr lang="en-US" altLang="aa-ET" sz="140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C8CE-BBB9-76B6-7EB2-044269CAA460}"/>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C392B55E-1088-0627-E374-8AC049BDBBD1}"/>
              </a:ext>
            </a:extLst>
          </p:cNvPr>
          <p:cNvSpPr>
            <a:spLocks noGrp="1"/>
          </p:cNvSpPr>
          <p:nvPr>
            <p:ph idx="1"/>
          </p:nvPr>
        </p:nvSpPr>
        <p:spPr>
          <a:xfrm>
            <a:off x="1097280" y="1845734"/>
            <a:ext cx="10058400" cy="4442524"/>
          </a:xfrm>
        </p:spPr>
        <p:txBody>
          <a:bodyPr numCol="2">
            <a:normAutofit/>
          </a:bodyPr>
          <a:lstStyle/>
          <a:p>
            <a:r>
              <a:rPr lang="en-US" dirty="0"/>
              <a:t># Poorly named variables and lack of comments</a:t>
            </a:r>
          </a:p>
          <a:p>
            <a:r>
              <a:rPr lang="en-US" dirty="0"/>
              <a:t>a = 10</a:t>
            </a:r>
          </a:p>
          <a:p>
            <a:r>
              <a:rPr lang="en-US" dirty="0"/>
              <a:t>b = 20</a:t>
            </a:r>
          </a:p>
          <a:p>
            <a:r>
              <a:rPr lang="en-US" dirty="0"/>
              <a:t># Redundant code</a:t>
            </a:r>
          </a:p>
          <a:p>
            <a:r>
              <a:rPr lang="en-US" dirty="0"/>
              <a:t>c = a + b</a:t>
            </a:r>
          </a:p>
          <a:p>
            <a:r>
              <a:rPr lang="en-US" dirty="0"/>
              <a:t>print("The sum of a and b is:", c)</a:t>
            </a:r>
          </a:p>
          <a:p>
            <a:r>
              <a:rPr lang="en-US" dirty="0"/>
              <a:t># Unnecessary hardcoding</a:t>
            </a:r>
          </a:p>
          <a:p>
            <a:r>
              <a:rPr lang="en-US" dirty="0"/>
              <a:t>d = 5</a:t>
            </a:r>
          </a:p>
          <a:p>
            <a:r>
              <a:rPr lang="en-US" dirty="0"/>
              <a:t>e = 10</a:t>
            </a:r>
          </a:p>
          <a:p>
            <a:r>
              <a:rPr lang="en-US" dirty="0"/>
              <a:t>f = 20</a:t>
            </a:r>
          </a:p>
          <a:p>
            <a:r>
              <a:rPr lang="en-US" dirty="0"/>
              <a:t># More redundant code</a:t>
            </a:r>
          </a:p>
          <a:p>
            <a:r>
              <a:rPr lang="en-US" dirty="0"/>
              <a:t>g = d * e</a:t>
            </a:r>
          </a:p>
          <a:p>
            <a:r>
              <a:rPr lang="en-US" dirty="0"/>
              <a:t>print("The product of d and e is:", g)</a:t>
            </a:r>
          </a:p>
          <a:p>
            <a:r>
              <a:rPr lang="en-US" dirty="0"/>
              <a:t># Complex conditional with unclear purpose</a:t>
            </a:r>
          </a:p>
          <a:p>
            <a:r>
              <a:rPr lang="en-US" dirty="0"/>
              <a:t>if a &gt; b and d &gt; e:</a:t>
            </a:r>
          </a:p>
          <a:p>
            <a:r>
              <a:rPr lang="en-US" dirty="0"/>
              <a:t>    print("a is greater than b, and d is greater than e")</a:t>
            </a:r>
          </a:p>
          <a:p>
            <a:r>
              <a:rPr lang="en-US" dirty="0"/>
              <a:t>else:</a:t>
            </a:r>
          </a:p>
          <a:p>
            <a:r>
              <a:rPr lang="en-US" dirty="0"/>
              <a:t>    print("a is not greater than b, or d is not greater than e")</a:t>
            </a:r>
          </a:p>
          <a:p>
            <a:endParaRPr lang="en-US" dirty="0"/>
          </a:p>
        </p:txBody>
      </p:sp>
      <p:cxnSp>
        <p:nvCxnSpPr>
          <p:cNvPr id="5" name="Straight Connector 4">
            <a:extLst>
              <a:ext uri="{FF2B5EF4-FFF2-40B4-BE49-F238E27FC236}">
                <a16:creationId xmlns:a16="http://schemas.microsoft.com/office/drawing/2014/main" id="{45346A56-19AC-92D7-58F6-BEA3FC47A27D}"/>
              </a:ext>
            </a:extLst>
          </p:cNvPr>
          <p:cNvCxnSpPr>
            <a:stCxn id="3" idx="0"/>
            <a:endCxn id="3" idx="2"/>
          </p:cNvCxnSpPr>
          <p:nvPr/>
        </p:nvCxnSpPr>
        <p:spPr>
          <a:xfrm>
            <a:off x="6126480" y="1845734"/>
            <a:ext cx="0" cy="44425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4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1E6A29-FE36-459A-BAAA-DD3D898041B2}"/>
              </a:ext>
            </a:extLst>
          </p:cNvPr>
          <p:cNvSpPr>
            <a:spLocks noGrp="1" noChangeArrowheads="1"/>
          </p:cNvSpPr>
          <p:nvPr>
            <p:ph type="title"/>
          </p:nvPr>
        </p:nvSpPr>
        <p:spPr/>
        <p:txBody>
          <a:bodyPr/>
          <a:lstStyle/>
          <a:p>
            <a:pPr eaLnBrk="1" hangingPunct="1"/>
            <a:r>
              <a:rPr lang="en-US" altLang="aa-ET"/>
              <a:t>When to refactor</a:t>
            </a:r>
          </a:p>
        </p:txBody>
      </p:sp>
      <p:sp>
        <p:nvSpPr>
          <p:cNvPr id="8195" name="Rectangle 3">
            <a:extLst>
              <a:ext uri="{FF2B5EF4-FFF2-40B4-BE49-F238E27FC236}">
                <a16:creationId xmlns:a16="http://schemas.microsoft.com/office/drawing/2014/main" id="{173DD4CB-4061-4DD5-8CD9-EA4F810D3C33}"/>
              </a:ext>
            </a:extLst>
          </p:cNvPr>
          <p:cNvSpPr>
            <a:spLocks noGrp="1" noChangeArrowheads="1"/>
          </p:cNvSpPr>
          <p:nvPr>
            <p:ph type="body" idx="1"/>
          </p:nvPr>
        </p:nvSpPr>
        <p:spPr>
          <a:xfrm>
            <a:off x="1097280" y="1845733"/>
            <a:ext cx="10058400" cy="4457095"/>
          </a:xfrm>
        </p:spPr>
        <p:txBody>
          <a:bodyPr>
            <a:normAutofit lnSpcReduction="10000"/>
          </a:bodyPr>
          <a:lstStyle/>
          <a:p>
            <a:pPr eaLnBrk="1" hangingPunct="1"/>
            <a:r>
              <a:rPr lang="en-US" altLang="aa-ET" sz="2800" dirty="0"/>
              <a:t>You should refactor:</a:t>
            </a:r>
          </a:p>
          <a:p>
            <a:pPr lvl="1" eaLnBrk="1" hangingPunct="1"/>
            <a:r>
              <a:rPr lang="en-US" altLang="aa-ET" sz="2400" dirty="0"/>
              <a:t>Any time that you see a better way to do things</a:t>
            </a:r>
          </a:p>
          <a:p>
            <a:pPr lvl="2" eaLnBrk="1" hangingPunct="1"/>
            <a:r>
              <a:rPr lang="en-US" altLang="aa-ET" sz="2000" dirty="0"/>
              <a:t>“Better” means making the code easier to understand and to modify in the future</a:t>
            </a:r>
          </a:p>
          <a:p>
            <a:pPr lvl="1" eaLnBrk="1" hangingPunct="1"/>
            <a:r>
              <a:rPr lang="en-US" altLang="aa-ET" sz="2400" dirty="0"/>
              <a:t>You can do so without breaking the code</a:t>
            </a:r>
          </a:p>
          <a:p>
            <a:pPr lvl="2" eaLnBrk="1" hangingPunct="1"/>
            <a:r>
              <a:rPr lang="en-US" altLang="aa-ET" sz="2000" dirty="0"/>
              <a:t>Unit tests are essential for this</a:t>
            </a:r>
          </a:p>
          <a:p>
            <a:pPr eaLnBrk="1" hangingPunct="1"/>
            <a:r>
              <a:rPr lang="en-US" altLang="aa-ET" sz="2800" dirty="0"/>
              <a:t>You should not refactor:</a:t>
            </a:r>
          </a:p>
          <a:p>
            <a:pPr lvl="1" eaLnBrk="1" hangingPunct="1"/>
            <a:r>
              <a:rPr lang="en-US" altLang="aa-ET" sz="2400" dirty="0"/>
              <a:t>Stable code that won’t need to change</a:t>
            </a:r>
          </a:p>
          <a:p>
            <a:pPr lvl="1" eaLnBrk="1" hangingPunct="1"/>
            <a:r>
              <a:rPr lang="en-US" altLang="aa-ET" sz="2400" dirty="0"/>
              <a:t>Someone else’s code </a:t>
            </a:r>
          </a:p>
          <a:p>
            <a:pPr lvl="2" eaLnBrk="1" hangingPunct="1"/>
            <a:r>
              <a:rPr lang="en-US" altLang="aa-ET" sz="2000" dirty="0"/>
              <a:t>Unless the other person agrees to it or it belongs to you</a:t>
            </a:r>
          </a:p>
          <a:p>
            <a:pPr algn="just">
              <a:lnSpc>
                <a:spcPct val="80000"/>
              </a:lnSpc>
            </a:pPr>
            <a:r>
              <a:rPr lang="en-US" altLang="aa-ET" sz="2800" dirty="0"/>
              <a:t>Martin Fowler  -  </a:t>
            </a:r>
            <a:r>
              <a:rPr lang="en-US" altLang="aa-ET" sz="2800" dirty="0">
                <a:hlinkClick r:id="rId3"/>
              </a:rPr>
              <a:t>http://www.refactoring.com/</a:t>
            </a:r>
            <a:endParaRPr lang="en-US" altLang="aa-ET" sz="2800" dirty="0"/>
          </a:p>
          <a:p>
            <a:pPr lvl="1">
              <a:lnSpc>
                <a:spcPct val="80000"/>
              </a:lnSpc>
            </a:pPr>
            <a:r>
              <a:rPr lang="en-US" altLang="aa-ET" sz="2400" dirty="0"/>
              <a:t>Refactoring : Improving The Design Of Existing Code</a:t>
            </a:r>
          </a:p>
          <a:p>
            <a:pPr lvl="2" eaLnBrk="1" hangingPunct="1"/>
            <a:endParaRPr lang="en-US" altLang="aa-ET"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97D5-1695-654F-A370-70272371B289}"/>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3712D3E9-7B12-2B48-B3BA-E4C175A54A68}"/>
              </a:ext>
            </a:extLst>
          </p:cNvPr>
          <p:cNvSpPr>
            <a:spLocks noGrp="1"/>
          </p:cNvSpPr>
          <p:nvPr>
            <p:ph idx="1"/>
          </p:nvPr>
        </p:nvSpPr>
        <p:spPr/>
        <p:txBody>
          <a:bodyPr numCol="2">
            <a:normAutofit fontScale="85000" lnSpcReduction="20000"/>
          </a:bodyPr>
          <a:lstStyle/>
          <a:p>
            <a:r>
              <a:rPr lang="en-US" dirty="0"/>
              <a:t>def </a:t>
            </a:r>
            <a:r>
              <a:rPr lang="en-US" dirty="0" err="1"/>
              <a:t>calculate_average</a:t>
            </a:r>
            <a:r>
              <a:rPr lang="en-US" dirty="0"/>
              <a:t>(numbers):</a:t>
            </a:r>
          </a:p>
          <a:p>
            <a:r>
              <a:rPr lang="en-US" dirty="0"/>
              <a:t>    total = 0</a:t>
            </a:r>
          </a:p>
          <a:p>
            <a:r>
              <a:rPr lang="en-US" dirty="0"/>
              <a:t>    count = 0</a:t>
            </a:r>
          </a:p>
          <a:p>
            <a:r>
              <a:rPr lang="en-US" dirty="0"/>
              <a:t>    for number in numbers:</a:t>
            </a:r>
          </a:p>
          <a:p>
            <a:r>
              <a:rPr lang="en-US" dirty="0"/>
              <a:t>        total = total + number</a:t>
            </a:r>
          </a:p>
          <a:p>
            <a:r>
              <a:rPr lang="en-US" dirty="0"/>
              <a:t>        count = count + 1</a:t>
            </a:r>
          </a:p>
          <a:p>
            <a:r>
              <a:rPr lang="en-US" dirty="0"/>
              <a:t>    if count &gt; 0:</a:t>
            </a:r>
          </a:p>
          <a:p>
            <a:r>
              <a:rPr lang="en-US" dirty="0"/>
              <a:t>        average = total / count</a:t>
            </a:r>
          </a:p>
          <a:p>
            <a:r>
              <a:rPr lang="en-US" dirty="0"/>
              <a:t>        return average</a:t>
            </a:r>
          </a:p>
          <a:p>
            <a:r>
              <a:rPr lang="en-US" dirty="0"/>
              <a:t>    else:</a:t>
            </a:r>
          </a:p>
          <a:p>
            <a:r>
              <a:rPr lang="en-US" dirty="0"/>
              <a:t>        return 0</a:t>
            </a:r>
          </a:p>
          <a:p>
            <a:endParaRPr lang="en-US" sz="2300" b="1" i="0" dirty="0">
              <a:solidFill>
                <a:schemeClr val="tx2">
                  <a:lumMod val="50000"/>
                </a:schemeClr>
              </a:solidFill>
              <a:effectLst/>
              <a:latin typeface="Söhne"/>
            </a:endParaRPr>
          </a:p>
          <a:p>
            <a:r>
              <a:rPr lang="en-US" sz="2800" b="1" i="0" dirty="0">
                <a:solidFill>
                  <a:schemeClr val="tx2">
                    <a:lumMod val="50000"/>
                  </a:schemeClr>
                </a:solidFill>
                <a:effectLst/>
                <a:latin typeface="Söhne"/>
              </a:rPr>
              <a:t>unnecessary variables</a:t>
            </a:r>
          </a:p>
          <a:p>
            <a:endParaRPr lang="en-US" dirty="0">
              <a:solidFill>
                <a:srgbClr val="D1D5DB"/>
              </a:solidFill>
              <a:latin typeface="Söhne"/>
            </a:endParaRPr>
          </a:p>
          <a:p>
            <a:r>
              <a:rPr lang="en-US" dirty="0"/>
              <a:t>def </a:t>
            </a:r>
            <a:r>
              <a:rPr lang="en-US" dirty="0" err="1"/>
              <a:t>calculate_average</a:t>
            </a:r>
            <a:r>
              <a:rPr lang="en-US" dirty="0"/>
              <a:t>(numbers):</a:t>
            </a:r>
          </a:p>
          <a:p>
            <a:r>
              <a:rPr lang="en-US" dirty="0"/>
              <a:t>    if not numbers:</a:t>
            </a:r>
          </a:p>
          <a:p>
            <a:r>
              <a:rPr lang="en-US" dirty="0"/>
              <a:t>        return 0</a:t>
            </a:r>
          </a:p>
          <a:p>
            <a:endParaRPr lang="en-US" dirty="0"/>
          </a:p>
          <a:p>
            <a:r>
              <a:rPr lang="en-US" dirty="0"/>
              <a:t>    total = sum(numbers)</a:t>
            </a:r>
          </a:p>
          <a:p>
            <a:r>
              <a:rPr lang="en-US" dirty="0"/>
              <a:t>    average = total / </a:t>
            </a:r>
            <a:r>
              <a:rPr lang="en-US" dirty="0" err="1"/>
              <a:t>len</a:t>
            </a:r>
            <a:r>
              <a:rPr lang="en-US" dirty="0"/>
              <a:t>(numbers)</a:t>
            </a:r>
          </a:p>
          <a:p>
            <a:r>
              <a:rPr lang="en-US" dirty="0"/>
              <a:t>    return average</a:t>
            </a:r>
          </a:p>
          <a:p>
            <a:endParaRPr lang="en-US" dirty="0"/>
          </a:p>
        </p:txBody>
      </p:sp>
      <p:cxnSp>
        <p:nvCxnSpPr>
          <p:cNvPr id="5" name="Straight Connector 4">
            <a:extLst>
              <a:ext uri="{FF2B5EF4-FFF2-40B4-BE49-F238E27FC236}">
                <a16:creationId xmlns:a16="http://schemas.microsoft.com/office/drawing/2014/main" id="{875FF404-386C-38F7-90D2-C632A60E0BC8}"/>
              </a:ext>
            </a:extLst>
          </p:cNvPr>
          <p:cNvCxnSpPr>
            <a:stCxn id="3" idx="0"/>
            <a:endCxn id="3" idx="2"/>
          </p:cNvCxnSpPr>
          <p:nvPr/>
        </p:nvCxnSpPr>
        <p:spPr>
          <a:xfrm>
            <a:off x="6126480" y="1845734"/>
            <a:ext cx="0" cy="4023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27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314EC87-450D-4742-B3BE-1AFBCD9098F6}"/>
              </a:ext>
            </a:extLst>
          </p:cNvPr>
          <p:cNvSpPr>
            <a:spLocks noGrp="1" noChangeArrowheads="1"/>
          </p:cNvSpPr>
          <p:nvPr>
            <p:ph type="title"/>
          </p:nvPr>
        </p:nvSpPr>
        <p:spPr/>
        <p:txBody>
          <a:bodyPr/>
          <a:lstStyle/>
          <a:p>
            <a:pPr eaLnBrk="1" hangingPunct="1"/>
            <a:r>
              <a:rPr lang="en-US" altLang="aa-ET"/>
              <a:t>More on Refactorings</a:t>
            </a:r>
          </a:p>
        </p:txBody>
      </p:sp>
      <p:sp>
        <p:nvSpPr>
          <p:cNvPr id="65539" name="Rectangle 3">
            <a:extLst>
              <a:ext uri="{FF2B5EF4-FFF2-40B4-BE49-F238E27FC236}">
                <a16:creationId xmlns:a16="http://schemas.microsoft.com/office/drawing/2014/main" id="{F181B6DB-26E4-4EE2-8EDC-9AED88850A75}"/>
              </a:ext>
            </a:extLst>
          </p:cNvPr>
          <p:cNvSpPr>
            <a:spLocks noGrp="1" noChangeArrowheads="1"/>
          </p:cNvSpPr>
          <p:nvPr>
            <p:ph type="body" idx="1"/>
          </p:nvPr>
        </p:nvSpPr>
        <p:spPr/>
        <p:txBody>
          <a:bodyPr>
            <a:normAutofit lnSpcReduction="10000"/>
          </a:bodyPr>
          <a:lstStyle/>
          <a:p>
            <a:pPr eaLnBrk="1" hangingPunct="1">
              <a:lnSpc>
                <a:spcPct val="90000"/>
              </a:lnSpc>
            </a:pPr>
            <a:r>
              <a:rPr lang="en-US" altLang="aa-ET" sz="2400"/>
              <a:t>Refactoring Catalog</a:t>
            </a:r>
          </a:p>
          <a:p>
            <a:pPr lvl="1" eaLnBrk="1" hangingPunct="1">
              <a:lnSpc>
                <a:spcPct val="90000"/>
              </a:lnSpc>
            </a:pPr>
            <a:r>
              <a:rPr lang="en-US" altLang="aa-ET" sz="2000"/>
              <a:t>http://www.refactoring.com/catalog </a:t>
            </a:r>
          </a:p>
          <a:p>
            <a:pPr eaLnBrk="1" hangingPunct="1">
              <a:lnSpc>
                <a:spcPct val="90000"/>
              </a:lnSpc>
            </a:pPr>
            <a:r>
              <a:rPr lang="en-US" altLang="aa-ET" sz="2400"/>
              <a:t>Java Refactoring Tools</a:t>
            </a:r>
          </a:p>
          <a:p>
            <a:pPr lvl="1" eaLnBrk="1" hangingPunct="1">
              <a:lnSpc>
                <a:spcPct val="90000"/>
              </a:lnSpc>
            </a:pPr>
            <a:r>
              <a:rPr lang="en-US" altLang="aa-ET" sz="2000"/>
              <a:t>NetBeans 4+ – Built In</a:t>
            </a:r>
          </a:p>
          <a:p>
            <a:pPr lvl="1" eaLnBrk="1" hangingPunct="1">
              <a:lnSpc>
                <a:spcPct val="90000"/>
              </a:lnSpc>
            </a:pPr>
            <a:r>
              <a:rPr lang="en-US" altLang="aa-ET" sz="2000"/>
              <a:t>JFactor – works with VisualAge and JBuilder</a:t>
            </a:r>
          </a:p>
          <a:p>
            <a:pPr lvl="1" eaLnBrk="1" hangingPunct="1">
              <a:lnSpc>
                <a:spcPct val="90000"/>
              </a:lnSpc>
            </a:pPr>
            <a:r>
              <a:rPr lang="en-US" altLang="aa-ET" sz="2000"/>
              <a:t>RefactorIt – plug-in tool for NetBeans, Forte, JBuilder and JDeveloper. Also works standalone. </a:t>
            </a:r>
          </a:p>
          <a:p>
            <a:pPr lvl="1" eaLnBrk="1" hangingPunct="1">
              <a:lnSpc>
                <a:spcPct val="90000"/>
              </a:lnSpc>
            </a:pPr>
            <a:r>
              <a:rPr lang="en-US" altLang="aa-ET" sz="2000"/>
              <a:t>JRefactory – for jEdit, NetBeans, JBuilder or standalone</a:t>
            </a:r>
          </a:p>
          <a:p>
            <a:pPr eaLnBrk="1" hangingPunct="1">
              <a:lnSpc>
                <a:spcPct val="90000"/>
              </a:lnSpc>
            </a:pPr>
            <a:r>
              <a:rPr lang="en-US" altLang="aa-ET" sz="2400"/>
              <a:t>Visual Studio 2005+</a:t>
            </a:r>
          </a:p>
          <a:p>
            <a:pPr lvl="1" eaLnBrk="1" hangingPunct="1">
              <a:lnSpc>
                <a:spcPct val="90000"/>
              </a:lnSpc>
            </a:pPr>
            <a:r>
              <a:rPr lang="en-US" altLang="aa-ET" sz="2000"/>
              <a:t>Refactoring Built In</a:t>
            </a:r>
          </a:p>
          <a:p>
            <a:pPr lvl="2" eaLnBrk="1" hangingPunct="1">
              <a:lnSpc>
                <a:spcPct val="90000"/>
              </a:lnSpc>
            </a:pPr>
            <a:r>
              <a:rPr lang="en-US" altLang="aa-ET" sz="1800"/>
              <a:t>Encapsulate Field, Extract Method, Extract Interface, Reorder Parameters, Remove Parameter, Promote Local Var to Parameter, more.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6655B9DD-DDEC-4621-9DEB-7EC2EADE6CD5}"/>
              </a:ext>
            </a:extLst>
          </p:cNvPr>
          <p:cNvSpPr>
            <a:spLocks noGrp="1"/>
          </p:cNvSpPr>
          <p:nvPr>
            <p:ph type="title"/>
          </p:nvPr>
        </p:nvSpPr>
        <p:spPr/>
        <p:txBody>
          <a:bodyPr/>
          <a:lstStyle/>
          <a:p>
            <a:r>
              <a:rPr lang="en-US" altLang="aa-ET"/>
              <a:t>Refactoring Exercise</a:t>
            </a:r>
          </a:p>
        </p:txBody>
      </p:sp>
      <p:sp>
        <p:nvSpPr>
          <p:cNvPr id="67587" name="Content Placeholder 2">
            <a:extLst>
              <a:ext uri="{FF2B5EF4-FFF2-40B4-BE49-F238E27FC236}">
                <a16:creationId xmlns:a16="http://schemas.microsoft.com/office/drawing/2014/main" id="{665E83DB-34A7-46B8-806D-3D88C0D191C0}"/>
              </a:ext>
            </a:extLst>
          </p:cNvPr>
          <p:cNvSpPr>
            <a:spLocks noGrp="1"/>
          </p:cNvSpPr>
          <p:nvPr>
            <p:ph idx="1"/>
          </p:nvPr>
        </p:nvSpPr>
        <p:spPr/>
        <p:txBody>
          <a:bodyPr/>
          <a:lstStyle/>
          <a:p>
            <a:r>
              <a:rPr lang="en-US" altLang="aa-ET"/>
              <a:t>Refactor the Trivia Game code</a:t>
            </a:r>
          </a:p>
        </p:txBody>
      </p:sp>
      <p:sp>
        <p:nvSpPr>
          <p:cNvPr id="67588" name="TextBox 3">
            <a:extLst>
              <a:ext uri="{FF2B5EF4-FFF2-40B4-BE49-F238E27FC236}">
                <a16:creationId xmlns:a16="http://schemas.microsoft.com/office/drawing/2014/main" id="{034DD169-58E5-41DB-8C87-AB4BA43B9D98}"/>
              </a:ext>
            </a:extLst>
          </p:cNvPr>
          <p:cNvSpPr txBox="1">
            <a:spLocks noChangeArrowheads="1"/>
          </p:cNvSpPr>
          <p:nvPr/>
        </p:nvSpPr>
        <p:spPr bwMode="auto">
          <a:xfrm>
            <a:off x="1192696" y="2286002"/>
            <a:ext cx="1094099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200" dirty="0">
                <a:latin typeface="Courier New" panose="02070309020205020404" pitchFamily="49" charset="0"/>
                <a:cs typeface="Courier New" panose="02070309020205020404" pitchFamily="49" charset="0"/>
              </a:rPr>
              <a:t>import </a:t>
            </a:r>
            <a:r>
              <a:rPr lang="en-US" altLang="aa-ET" sz="1200" dirty="0" err="1">
                <a:latin typeface="Courier New" panose="02070309020205020404" pitchFamily="49" charset="0"/>
                <a:cs typeface="Courier New" panose="02070309020205020404" pitchFamily="49" charset="0"/>
              </a:rPr>
              <a:t>java.util.ArrayList</a:t>
            </a:r>
            <a:r>
              <a:rPr lang="en-US" altLang="aa-ET" sz="1200" dirty="0">
                <a:latin typeface="Courier New" panose="02070309020205020404" pitchFamily="49" charset="0"/>
                <a:cs typeface="Courier New" panose="02070309020205020404" pitchFamily="49" charset="0"/>
              </a:rPr>
              <a:t>;</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public class </a:t>
            </a:r>
            <a:r>
              <a:rPr lang="en-US" altLang="aa-ET" sz="1200" dirty="0" err="1">
                <a:latin typeface="Courier New" panose="02070309020205020404" pitchFamily="49" charset="0"/>
                <a:cs typeface="Courier New" panose="02070309020205020404" pitchFamily="49" charset="0"/>
              </a:rPr>
              <a:t>TriviaData</a:t>
            </a: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private </a:t>
            </a:r>
            <a:r>
              <a:rPr lang="en-US" altLang="aa-ET" sz="1200" dirty="0" err="1">
                <a:latin typeface="Courier New" panose="02070309020205020404" pitchFamily="49" charset="0"/>
                <a:cs typeface="Courier New" panose="02070309020205020404" pitchFamily="49" charset="0"/>
              </a:rPr>
              <a:t>ArrayList</a:t>
            </a:r>
            <a:r>
              <a:rPr lang="en-US" altLang="aa-ET" sz="1200" dirty="0">
                <a:latin typeface="Courier New" panose="02070309020205020404" pitchFamily="49" charset="0"/>
                <a:cs typeface="Courier New" panose="02070309020205020404" pitchFamily="49" charset="0"/>
              </a:rPr>
              <a:t>&lt;</a:t>
            </a:r>
            <a:r>
              <a:rPr lang="en-US" altLang="aa-ET" sz="1200" dirty="0" err="1">
                <a:latin typeface="Courier New" panose="02070309020205020404" pitchFamily="49" charset="0"/>
                <a:cs typeface="Courier New" panose="02070309020205020404" pitchFamily="49" charset="0"/>
              </a:rPr>
              <a:t>TriviaQuestion</a:t>
            </a:r>
            <a:r>
              <a:rPr lang="en-US" altLang="aa-ET" sz="1200" dirty="0">
                <a:latin typeface="Courier New" panose="02070309020205020404" pitchFamily="49" charset="0"/>
                <a:cs typeface="Courier New" panose="02070309020205020404" pitchFamily="49" charset="0"/>
              </a:rPr>
              <a:t>&gt; data;</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	public </a:t>
            </a:r>
            <a:r>
              <a:rPr lang="en-US" altLang="aa-ET" sz="1200" dirty="0" err="1">
                <a:latin typeface="Courier New" panose="02070309020205020404" pitchFamily="49" charset="0"/>
                <a:cs typeface="Courier New" panose="02070309020205020404" pitchFamily="49" charset="0"/>
              </a:rPr>
              <a:t>TriviaData</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data = new </a:t>
            </a:r>
            <a:r>
              <a:rPr lang="en-US" altLang="aa-ET" sz="1200" dirty="0" err="1">
                <a:latin typeface="Courier New" panose="02070309020205020404" pitchFamily="49" charset="0"/>
                <a:cs typeface="Courier New" panose="02070309020205020404" pitchFamily="49" charset="0"/>
              </a:rPr>
              <a:t>ArrayList</a:t>
            </a:r>
            <a:r>
              <a:rPr lang="en-US" altLang="aa-ET" sz="1200" dirty="0">
                <a:latin typeface="Courier New" panose="02070309020205020404" pitchFamily="49" charset="0"/>
                <a:cs typeface="Courier New" panose="02070309020205020404" pitchFamily="49" charset="0"/>
              </a:rPr>
              <a:t>&lt;</a:t>
            </a:r>
            <a:r>
              <a:rPr lang="en-US" altLang="aa-ET" sz="1200" dirty="0" err="1">
                <a:latin typeface="Courier New" panose="02070309020205020404" pitchFamily="49" charset="0"/>
                <a:cs typeface="Courier New" panose="02070309020205020404" pitchFamily="49" charset="0"/>
              </a:rPr>
              <a:t>TriviaQuestion</a:t>
            </a:r>
            <a:r>
              <a:rPr lang="en-US" altLang="aa-ET" sz="1200" dirty="0">
                <a:latin typeface="Courier New" panose="02070309020205020404" pitchFamily="49" charset="0"/>
                <a:cs typeface="Courier New" panose="02070309020205020404" pitchFamily="49" charset="0"/>
              </a:rPr>
              <a:t>&gt;();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	public void </a:t>
            </a:r>
            <a:r>
              <a:rPr lang="en-US" altLang="aa-ET" sz="1200" dirty="0" err="1">
                <a:latin typeface="Courier New" panose="02070309020205020404" pitchFamily="49" charset="0"/>
                <a:cs typeface="Courier New" panose="02070309020205020404" pitchFamily="49" charset="0"/>
              </a:rPr>
              <a:t>addQuestion</a:t>
            </a:r>
            <a:r>
              <a:rPr lang="en-US" altLang="aa-ET" sz="1200" dirty="0">
                <a:latin typeface="Courier New" panose="02070309020205020404" pitchFamily="49" charset="0"/>
                <a:cs typeface="Courier New" panose="02070309020205020404" pitchFamily="49" charset="0"/>
              </a:rPr>
              <a:t>(String q, String a, int v, int 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TriviaQuestion</a:t>
            </a:r>
            <a:r>
              <a:rPr lang="en-US" altLang="aa-ET" sz="1200" dirty="0">
                <a:latin typeface="Courier New" panose="02070309020205020404" pitchFamily="49" charset="0"/>
                <a:cs typeface="Courier New" panose="02070309020205020404" pitchFamily="49" charset="0"/>
              </a:rPr>
              <a:t> question = new </a:t>
            </a:r>
            <a:r>
              <a:rPr lang="en-US" altLang="aa-ET" sz="1200" dirty="0" err="1">
                <a:latin typeface="Courier New" panose="02070309020205020404" pitchFamily="49" charset="0"/>
                <a:cs typeface="Courier New" panose="02070309020205020404" pitchFamily="49" charset="0"/>
              </a:rPr>
              <a:t>TriviaQuestion</a:t>
            </a:r>
            <a:r>
              <a:rPr lang="en-US" altLang="aa-ET" sz="1200" dirty="0">
                <a:latin typeface="Courier New" panose="02070309020205020404" pitchFamily="49" charset="0"/>
                <a:cs typeface="Courier New" panose="02070309020205020404" pitchFamily="49" charset="0"/>
              </a:rPr>
              <a:t>(</a:t>
            </a:r>
            <a:r>
              <a:rPr lang="en-US" altLang="aa-ET" sz="1200" dirty="0" err="1">
                <a:latin typeface="Courier New" panose="02070309020205020404" pitchFamily="49" charset="0"/>
                <a:cs typeface="Courier New" panose="02070309020205020404" pitchFamily="49" charset="0"/>
              </a:rPr>
              <a:t>q,a,v,t</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data.add</a:t>
            </a:r>
            <a:r>
              <a:rPr lang="en-US" altLang="aa-ET" sz="1200" dirty="0">
                <a:latin typeface="Courier New" panose="02070309020205020404" pitchFamily="49" charset="0"/>
                <a:cs typeface="Courier New" panose="02070309020205020404" pitchFamily="49" charset="0"/>
              </a:rPr>
              <a:t>(question);</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	public void </a:t>
            </a:r>
            <a:r>
              <a:rPr lang="en-US" altLang="aa-ET" sz="1200" dirty="0" err="1">
                <a:latin typeface="Courier New" panose="02070309020205020404" pitchFamily="49" charset="0"/>
                <a:cs typeface="Courier New" panose="02070309020205020404" pitchFamily="49" charset="0"/>
              </a:rPr>
              <a:t>showQuestion</a:t>
            </a:r>
            <a:r>
              <a:rPr lang="en-US" altLang="aa-ET" sz="1200" dirty="0">
                <a:latin typeface="Courier New" panose="02070309020205020404" pitchFamily="49" charset="0"/>
                <a:cs typeface="Courier New" panose="02070309020205020404" pitchFamily="49" charset="0"/>
              </a:rPr>
              <a:t>(int index)</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TriviaQuestion</a:t>
            </a:r>
            <a:r>
              <a:rPr lang="en-US" altLang="aa-ET" sz="1200" dirty="0">
                <a:latin typeface="Courier New" panose="02070309020205020404" pitchFamily="49" charset="0"/>
                <a:cs typeface="Courier New" panose="02070309020205020404" pitchFamily="49" charset="0"/>
              </a:rPr>
              <a:t> q = </a:t>
            </a:r>
            <a:r>
              <a:rPr lang="en-US" altLang="aa-ET" sz="1200" dirty="0" err="1">
                <a:latin typeface="Courier New" panose="02070309020205020404" pitchFamily="49" charset="0"/>
                <a:cs typeface="Courier New" panose="02070309020205020404" pitchFamily="49" charset="0"/>
              </a:rPr>
              <a:t>data.get</a:t>
            </a:r>
            <a:r>
              <a:rPr lang="en-US" altLang="aa-ET" sz="1200" dirty="0">
                <a:latin typeface="Courier New" panose="02070309020205020404" pitchFamily="49" charset="0"/>
                <a:cs typeface="Courier New" panose="02070309020205020404" pitchFamily="49" charset="0"/>
              </a:rPr>
              <a:t>(index);</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System.out.println</a:t>
            </a:r>
            <a:r>
              <a:rPr lang="en-US" altLang="aa-ET" sz="1200" dirty="0">
                <a:latin typeface="Courier New" panose="02070309020205020404" pitchFamily="49" charset="0"/>
                <a:cs typeface="Courier New" panose="02070309020205020404" pitchFamily="49" charset="0"/>
              </a:rPr>
              <a:t>("Question " + (index +1) + ".  " + </a:t>
            </a:r>
            <a:r>
              <a:rPr lang="en-US" altLang="aa-ET" sz="1200" dirty="0" err="1">
                <a:latin typeface="Courier New" panose="02070309020205020404" pitchFamily="49" charset="0"/>
                <a:cs typeface="Courier New" panose="02070309020205020404" pitchFamily="49" charset="0"/>
              </a:rPr>
              <a:t>q.value</a:t>
            </a:r>
            <a:r>
              <a:rPr lang="en-US" altLang="aa-ET" sz="1200" dirty="0">
                <a:latin typeface="Courier New" panose="02070309020205020404" pitchFamily="49" charset="0"/>
                <a:cs typeface="Courier New" panose="02070309020205020404" pitchFamily="49" charset="0"/>
              </a:rPr>
              <a:t> + " points.");</a:t>
            </a:r>
          </a:p>
          <a:p>
            <a:pPr>
              <a:spcBef>
                <a:spcPct val="0"/>
              </a:spcBef>
              <a:buFontTx/>
              <a:buNone/>
            </a:pPr>
            <a:r>
              <a:rPr lang="en-US" altLang="aa-ET" sz="1200" dirty="0">
                <a:latin typeface="Courier New" panose="02070309020205020404" pitchFamily="49" charset="0"/>
                <a:cs typeface="Courier New" panose="02070309020205020404" pitchFamily="49" charset="0"/>
              </a:rPr>
              <a:t>		if (</a:t>
            </a:r>
            <a:r>
              <a:rPr lang="en-US" altLang="aa-ET" sz="1200" dirty="0" err="1">
                <a:latin typeface="Courier New" panose="02070309020205020404" pitchFamily="49" charset="0"/>
                <a:cs typeface="Courier New" panose="02070309020205020404" pitchFamily="49" charset="0"/>
              </a:rPr>
              <a:t>q.type</a:t>
            </a:r>
            <a:r>
              <a:rPr lang="en-US" altLang="aa-ET" sz="1200" dirty="0">
                <a:latin typeface="Courier New" panose="02070309020205020404" pitchFamily="49" charset="0"/>
                <a:cs typeface="Courier New" panose="02070309020205020404" pitchFamily="49" charset="0"/>
              </a:rPr>
              <a:t> == </a:t>
            </a:r>
            <a:r>
              <a:rPr lang="en-US" altLang="aa-ET" sz="1200" dirty="0" err="1">
                <a:latin typeface="Courier New" panose="02070309020205020404" pitchFamily="49" charset="0"/>
                <a:cs typeface="Courier New" panose="02070309020205020404" pitchFamily="49" charset="0"/>
              </a:rPr>
              <a:t>TriviaQuestion.TRUEFALSE</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System.out.println</a:t>
            </a:r>
            <a:r>
              <a:rPr lang="en-US" altLang="aa-ET" sz="1200" dirty="0">
                <a:latin typeface="Courier New" panose="02070309020205020404" pitchFamily="49" charset="0"/>
                <a:cs typeface="Courier New" panose="02070309020205020404" pitchFamily="49" charset="0"/>
              </a:rPr>
              <a:t>(</a:t>
            </a:r>
            <a:r>
              <a:rPr lang="en-US" altLang="aa-ET" sz="1200" dirty="0" err="1">
                <a:latin typeface="Courier New" panose="02070309020205020404" pitchFamily="49" charset="0"/>
                <a:cs typeface="Courier New" panose="02070309020205020404" pitchFamily="49" charset="0"/>
              </a:rPr>
              <a:t>q.question</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System.out.println</a:t>
            </a:r>
            <a:r>
              <a:rPr lang="en-US" altLang="aa-ET" sz="1200" dirty="0">
                <a:latin typeface="Courier New" panose="02070309020205020404" pitchFamily="49" charset="0"/>
                <a:cs typeface="Courier New" panose="02070309020205020404" pitchFamily="49" charset="0"/>
              </a:rPr>
              <a:t>("Enter 'T' for true or 'F' for false.");</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else if (</a:t>
            </a:r>
            <a:r>
              <a:rPr lang="en-US" altLang="aa-ET" sz="1200" dirty="0" err="1">
                <a:latin typeface="Courier New" panose="02070309020205020404" pitchFamily="49" charset="0"/>
                <a:cs typeface="Courier New" panose="02070309020205020404" pitchFamily="49" charset="0"/>
              </a:rPr>
              <a:t>q.type</a:t>
            </a:r>
            <a:r>
              <a:rPr lang="en-US" altLang="aa-ET" sz="1200" dirty="0">
                <a:latin typeface="Courier New" panose="02070309020205020404" pitchFamily="49" charset="0"/>
                <a:cs typeface="Courier New" panose="02070309020205020404" pitchFamily="49" charset="0"/>
              </a:rPr>
              <a:t> == </a:t>
            </a:r>
            <a:r>
              <a:rPr lang="en-US" altLang="aa-ET" sz="1200" dirty="0" err="1">
                <a:latin typeface="Courier New" panose="02070309020205020404" pitchFamily="49" charset="0"/>
                <a:cs typeface="Courier New" panose="02070309020205020404" pitchFamily="49" charset="0"/>
              </a:rPr>
              <a:t>TriviaQuestion.FREEFORM</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System.out.println</a:t>
            </a:r>
            <a:r>
              <a:rPr lang="en-US" altLang="aa-ET" sz="1200" dirty="0">
                <a:latin typeface="Courier New" panose="02070309020205020404" pitchFamily="49" charset="0"/>
                <a:cs typeface="Courier New" panose="02070309020205020404" pitchFamily="49" charset="0"/>
              </a:rPr>
              <a:t>(</a:t>
            </a:r>
            <a:r>
              <a:rPr lang="en-US" altLang="aa-ET" sz="1200" dirty="0" err="1">
                <a:latin typeface="Courier New" panose="02070309020205020404" pitchFamily="49" charset="0"/>
                <a:cs typeface="Courier New" panose="02070309020205020404" pitchFamily="49" charset="0"/>
              </a:rPr>
              <a:t>q.question</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C938435E-BF0B-4501-82F8-0C505D45FE44}"/>
              </a:ext>
            </a:extLst>
          </p:cNvPr>
          <p:cNvSpPr>
            <a:spLocks noGrp="1"/>
          </p:cNvSpPr>
          <p:nvPr>
            <p:ph type="title"/>
          </p:nvPr>
        </p:nvSpPr>
        <p:spPr>
          <a:xfrm>
            <a:off x="1480268" y="358374"/>
            <a:ext cx="8229600" cy="1143000"/>
          </a:xfrm>
        </p:spPr>
        <p:txBody>
          <a:bodyPr/>
          <a:lstStyle/>
          <a:p>
            <a:r>
              <a:rPr lang="en-US" altLang="aa-ET" sz="4000" dirty="0"/>
              <a:t>TriviaData.java  TriviaQuestion.java</a:t>
            </a:r>
          </a:p>
        </p:txBody>
      </p:sp>
      <p:sp>
        <p:nvSpPr>
          <p:cNvPr id="68611" name="Rectangle 3">
            <a:extLst>
              <a:ext uri="{FF2B5EF4-FFF2-40B4-BE49-F238E27FC236}">
                <a16:creationId xmlns:a16="http://schemas.microsoft.com/office/drawing/2014/main" id="{5FEF98B2-C3C6-4EC8-9DD2-BEB535B12812}"/>
              </a:ext>
            </a:extLst>
          </p:cNvPr>
          <p:cNvSpPr>
            <a:spLocks noChangeArrowheads="1"/>
          </p:cNvSpPr>
          <p:nvPr/>
        </p:nvSpPr>
        <p:spPr bwMode="auto">
          <a:xfrm>
            <a:off x="773723" y="1701580"/>
            <a:ext cx="10916529"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200" dirty="0">
                <a:latin typeface="Courier New" panose="02070309020205020404" pitchFamily="49" charset="0"/>
                <a:cs typeface="Courier New" panose="02070309020205020404" pitchFamily="49" charset="0"/>
              </a:rPr>
              <a:t>	public int </a:t>
            </a:r>
            <a:r>
              <a:rPr lang="en-US" altLang="aa-ET" sz="1200" dirty="0" err="1">
                <a:latin typeface="Courier New" panose="02070309020205020404" pitchFamily="49" charset="0"/>
                <a:cs typeface="Courier New" panose="02070309020205020404" pitchFamily="49" charset="0"/>
              </a:rPr>
              <a:t>numQuestions</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return </a:t>
            </a:r>
            <a:r>
              <a:rPr lang="en-US" altLang="aa-ET" sz="1200" dirty="0" err="1">
                <a:latin typeface="Courier New" panose="02070309020205020404" pitchFamily="49" charset="0"/>
                <a:cs typeface="Courier New" panose="02070309020205020404" pitchFamily="49" charset="0"/>
              </a:rPr>
              <a:t>data.size</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	public </a:t>
            </a:r>
            <a:r>
              <a:rPr lang="en-US" altLang="aa-ET" sz="1200" dirty="0" err="1">
                <a:latin typeface="Courier New" panose="02070309020205020404" pitchFamily="49" charset="0"/>
                <a:cs typeface="Courier New" panose="02070309020205020404" pitchFamily="49" charset="0"/>
              </a:rPr>
              <a:t>TriviaQuestion</a:t>
            </a: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getQuestion</a:t>
            </a:r>
            <a:r>
              <a:rPr lang="en-US" altLang="aa-ET" sz="1200" dirty="0">
                <a:latin typeface="Courier New" panose="02070309020205020404" pitchFamily="49" charset="0"/>
                <a:cs typeface="Courier New" panose="02070309020205020404" pitchFamily="49" charset="0"/>
              </a:rPr>
              <a:t>(int index)</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return </a:t>
            </a:r>
            <a:r>
              <a:rPr lang="en-US" altLang="aa-ET" sz="1200" dirty="0" err="1">
                <a:latin typeface="Courier New" panose="02070309020205020404" pitchFamily="49" charset="0"/>
                <a:cs typeface="Courier New" panose="02070309020205020404" pitchFamily="49" charset="0"/>
              </a:rPr>
              <a:t>data.get</a:t>
            </a:r>
            <a:r>
              <a:rPr lang="en-US" altLang="aa-ET" sz="1200" dirty="0">
                <a:latin typeface="Courier New" panose="02070309020205020404" pitchFamily="49" charset="0"/>
                <a:cs typeface="Courier New" panose="02070309020205020404" pitchFamily="49" charset="0"/>
              </a:rPr>
              <a:t>(index);</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public class </a:t>
            </a:r>
            <a:r>
              <a:rPr lang="en-US" altLang="aa-ET" sz="1200" dirty="0" err="1">
                <a:latin typeface="Courier New" panose="02070309020205020404" pitchFamily="49" charset="0"/>
                <a:cs typeface="Courier New" panose="02070309020205020404" pitchFamily="49" charset="0"/>
              </a:rPr>
              <a:t>TriviaQuestion</a:t>
            </a: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public static final int TRUEFALSE = 0;</a:t>
            </a:r>
          </a:p>
          <a:p>
            <a:pPr>
              <a:spcBef>
                <a:spcPct val="0"/>
              </a:spcBef>
              <a:buFontTx/>
              <a:buNone/>
            </a:pPr>
            <a:r>
              <a:rPr lang="en-US" altLang="aa-ET" sz="1200" dirty="0">
                <a:latin typeface="Courier New" panose="02070309020205020404" pitchFamily="49" charset="0"/>
                <a:cs typeface="Courier New" panose="02070309020205020404" pitchFamily="49" charset="0"/>
              </a:rPr>
              <a:t>	public static final int FREEFORM = 1;</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	public String question;		// Actual question</a:t>
            </a:r>
          </a:p>
          <a:p>
            <a:pPr>
              <a:spcBef>
                <a:spcPct val="0"/>
              </a:spcBef>
              <a:buFontTx/>
              <a:buNone/>
            </a:pPr>
            <a:r>
              <a:rPr lang="en-US" altLang="aa-ET" sz="1200" dirty="0">
                <a:latin typeface="Courier New" panose="02070309020205020404" pitchFamily="49" charset="0"/>
                <a:cs typeface="Courier New" panose="02070309020205020404" pitchFamily="49" charset="0"/>
              </a:rPr>
              <a:t>	public String answer;		// Answer to question</a:t>
            </a:r>
          </a:p>
          <a:p>
            <a:pPr>
              <a:spcBef>
                <a:spcPct val="0"/>
              </a:spcBef>
              <a:buFontTx/>
              <a:buNone/>
            </a:pPr>
            <a:r>
              <a:rPr lang="en-US" altLang="aa-ET" sz="1200" dirty="0">
                <a:latin typeface="Courier New" panose="02070309020205020404" pitchFamily="49" charset="0"/>
                <a:cs typeface="Courier New" panose="02070309020205020404" pitchFamily="49" charset="0"/>
              </a:rPr>
              <a:t>	public int value;			// Point value of question</a:t>
            </a:r>
          </a:p>
          <a:p>
            <a:pPr>
              <a:spcBef>
                <a:spcPct val="0"/>
              </a:spcBef>
              <a:buFontTx/>
              <a:buNone/>
            </a:pPr>
            <a:r>
              <a:rPr lang="en-US" altLang="aa-ET" sz="1200" dirty="0">
                <a:latin typeface="Courier New" panose="02070309020205020404" pitchFamily="49" charset="0"/>
                <a:cs typeface="Courier New" panose="02070309020205020404" pitchFamily="49" charset="0"/>
              </a:rPr>
              <a:t>	public int type;			// Question type, TRUEFALSE or FREEFORM</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	public </a:t>
            </a:r>
            <a:r>
              <a:rPr lang="en-US" altLang="aa-ET" sz="1200" dirty="0" err="1">
                <a:latin typeface="Courier New" panose="02070309020205020404" pitchFamily="49" charset="0"/>
                <a:cs typeface="Courier New" panose="02070309020205020404" pitchFamily="49" charset="0"/>
              </a:rPr>
              <a:t>TriviaQuestion</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question = "";</a:t>
            </a:r>
          </a:p>
          <a:p>
            <a:pPr>
              <a:spcBef>
                <a:spcPct val="0"/>
              </a:spcBef>
              <a:buFontTx/>
              <a:buNone/>
            </a:pPr>
            <a:r>
              <a:rPr lang="en-US" altLang="aa-ET" sz="1200" dirty="0">
                <a:latin typeface="Courier New" panose="02070309020205020404" pitchFamily="49" charset="0"/>
                <a:cs typeface="Courier New" panose="02070309020205020404" pitchFamily="49" charset="0"/>
              </a:rPr>
              <a:t>		answer = "";</a:t>
            </a:r>
          </a:p>
          <a:p>
            <a:pPr>
              <a:spcBef>
                <a:spcPct val="0"/>
              </a:spcBef>
              <a:buFontTx/>
              <a:buNone/>
            </a:pPr>
            <a:r>
              <a:rPr lang="en-US" altLang="aa-ET" sz="1200" dirty="0">
                <a:latin typeface="Courier New" panose="02070309020205020404" pitchFamily="49" charset="0"/>
                <a:cs typeface="Courier New" panose="02070309020205020404" pitchFamily="49" charset="0"/>
              </a:rPr>
              <a:t>		value = 0;</a:t>
            </a:r>
          </a:p>
          <a:p>
            <a:pPr>
              <a:spcBef>
                <a:spcPct val="0"/>
              </a:spcBef>
              <a:buFontTx/>
              <a:buNone/>
            </a:pPr>
            <a:r>
              <a:rPr lang="en-US" altLang="aa-ET" sz="1200" dirty="0">
                <a:latin typeface="Courier New" panose="02070309020205020404" pitchFamily="49" charset="0"/>
                <a:cs typeface="Courier New" panose="02070309020205020404" pitchFamily="49" charset="0"/>
              </a:rPr>
              <a:t>		type = FREEFORM;</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	public </a:t>
            </a:r>
            <a:r>
              <a:rPr lang="en-US" altLang="aa-ET" sz="1200" dirty="0" err="1">
                <a:latin typeface="Courier New" panose="02070309020205020404" pitchFamily="49" charset="0"/>
                <a:cs typeface="Courier New" panose="02070309020205020404" pitchFamily="49" charset="0"/>
              </a:rPr>
              <a:t>TriviaQuestion</a:t>
            </a:r>
            <a:r>
              <a:rPr lang="en-US" altLang="aa-ET" sz="1200" dirty="0">
                <a:latin typeface="Courier New" panose="02070309020205020404" pitchFamily="49" charset="0"/>
                <a:cs typeface="Courier New" panose="02070309020205020404" pitchFamily="49" charset="0"/>
              </a:rPr>
              <a:t>(String q, String a, int v, int 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question = q;</a:t>
            </a:r>
          </a:p>
          <a:p>
            <a:pPr>
              <a:spcBef>
                <a:spcPct val="0"/>
              </a:spcBef>
              <a:buFontTx/>
              <a:buNone/>
            </a:pPr>
            <a:r>
              <a:rPr lang="en-US" altLang="aa-ET" sz="1200" dirty="0">
                <a:latin typeface="Courier New" panose="02070309020205020404" pitchFamily="49" charset="0"/>
                <a:cs typeface="Courier New" panose="02070309020205020404" pitchFamily="49" charset="0"/>
              </a:rPr>
              <a:t>		answer = a;</a:t>
            </a:r>
          </a:p>
          <a:p>
            <a:pPr>
              <a:spcBef>
                <a:spcPct val="0"/>
              </a:spcBef>
              <a:buFontTx/>
              <a:buNone/>
            </a:pPr>
            <a:r>
              <a:rPr lang="en-US" altLang="aa-ET" sz="1200" dirty="0">
                <a:latin typeface="Courier New" panose="02070309020205020404" pitchFamily="49" charset="0"/>
                <a:cs typeface="Courier New" panose="02070309020205020404" pitchFamily="49" charset="0"/>
              </a:rPr>
              <a:t>		value = v;</a:t>
            </a:r>
          </a:p>
          <a:p>
            <a:pPr>
              <a:spcBef>
                <a:spcPct val="0"/>
              </a:spcBef>
              <a:buFontTx/>
              <a:buNone/>
            </a:pPr>
            <a:r>
              <a:rPr lang="en-US" altLang="aa-ET" sz="1200" dirty="0">
                <a:latin typeface="Courier New" panose="02070309020205020404" pitchFamily="49" charset="0"/>
                <a:cs typeface="Courier New" panose="02070309020205020404" pitchFamily="49" charset="0"/>
              </a:rPr>
              <a:t>		type = 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CA7160D0-0FE7-4E90-B68F-9EE89AFA5B4D}"/>
              </a:ext>
            </a:extLst>
          </p:cNvPr>
          <p:cNvSpPr>
            <a:spLocks noGrp="1"/>
          </p:cNvSpPr>
          <p:nvPr>
            <p:ph type="title"/>
          </p:nvPr>
        </p:nvSpPr>
        <p:spPr/>
        <p:txBody>
          <a:bodyPr/>
          <a:lstStyle/>
          <a:p>
            <a:r>
              <a:rPr lang="en-US" altLang="aa-ET"/>
              <a:t>TriviaGame.java</a:t>
            </a:r>
          </a:p>
        </p:txBody>
      </p:sp>
      <p:sp>
        <p:nvSpPr>
          <p:cNvPr id="69635" name="TextBox 3">
            <a:extLst>
              <a:ext uri="{FF2B5EF4-FFF2-40B4-BE49-F238E27FC236}">
                <a16:creationId xmlns:a16="http://schemas.microsoft.com/office/drawing/2014/main" id="{21E31789-4519-41FF-8547-251C20C89DA5}"/>
              </a:ext>
            </a:extLst>
          </p:cNvPr>
          <p:cNvSpPr txBox="1">
            <a:spLocks noChangeArrowheads="1"/>
          </p:cNvSpPr>
          <p:nvPr/>
        </p:nvSpPr>
        <p:spPr bwMode="auto">
          <a:xfrm>
            <a:off x="1097280" y="2024932"/>
            <a:ext cx="100584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200" dirty="0">
                <a:latin typeface="Courier New" panose="02070309020205020404" pitchFamily="49" charset="0"/>
                <a:cs typeface="Courier New" panose="02070309020205020404" pitchFamily="49" charset="0"/>
              </a:rPr>
              <a:t>import java.io.*;</a:t>
            </a:r>
          </a:p>
          <a:p>
            <a:pPr>
              <a:spcBef>
                <a:spcPct val="0"/>
              </a:spcBef>
              <a:buFontTx/>
              <a:buNone/>
            </a:pPr>
            <a:r>
              <a:rPr lang="en-US" altLang="aa-ET" sz="1200" dirty="0">
                <a:latin typeface="Courier New" panose="02070309020205020404" pitchFamily="49" charset="0"/>
                <a:cs typeface="Courier New" panose="02070309020205020404" pitchFamily="49" charset="0"/>
              </a:rPr>
              <a:t>import </a:t>
            </a:r>
            <a:r>
              <a:rPr lang="en-US" altLang="aa-ET" sz="1200" dirty="0" err="1">
                <a:latin typeface="Courier New" panose="02070309020205020404" pitchFamily="49" charset="0"/>
                <a:cs typeface="Courier New" panose="02070309020205020404" pitchFamily="49" charset="0"/>
              </a:rPr>
              <a:t>java.util.Scanner</a:t>
            </a:r>
            <a:r>
              <a:rPr lang="en-US" altLang="aa-ET" sz="1200" dirty="0">
                <a:latin typeface="Courier New" panose="02070309020205020404" pitchFamily="49" charset="0"/>
                <a:cs typeface="Courier New" panose="02070309020205020404" pitchFamily="49" charset="0"/>
              </a:rPr>
              <a:t>;</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public class </a:t>
            </a:r>
            <a:r>
              <a:rPr lang="en-US" altLang="aa-ET" sz="1200" dirty="0" err="1">
                <a:latin typeface="Courier New" panose="02070309020205020404" pitchFamily="49" charset="0"/>
                <a:cs typeface="Courier New" panose="02070309020205020404" pitchFamily="49" charset="0"/>
              </a:rPr>
              <a:t>TriviaGame</a:t>
            </a: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public </a:t>
            </a:r>
            <a:r>
              <a:rPr lang="en-US" altLang="aa-ET" sz="1200" dirty="0" err="1">
                <a:latin typeface="Courier New" panose="02070309020205020404" pitchFamily="49" charset="0"/>
                <a:cs typeface="Courier New" panose="02070309020205020404" pitchFamily="49" charset="0"/>
              </a:rPr>
              <a:t>TriviaData</a:t>
            </a:r>
            <a:r>
              <a:rPr lang="en-US" altLang="aa-ET" sz="1200" dirty="0">
                <a:latin typeface="Courier New" panose="02070309020205020404" pitchFamily="49" charset="0"/>
                <a:cs typeface="Courier New" panose="02070309020205020404" pitchFamily="49" charset="0"/>
              </a:rPr>
              <a:t> questions;	// Questions</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a:p>
            <a:pPr>
              <a:spcBef>
                <a:spcPct val="0"/>
              </a:spcBef>
              <a:buFontTx/>
              <a:buNone/>
            </a:pPr>
            <a:r>
              <a:rPr lang="en-US" altLang="aa-ET" sz="1200" dirty="0">
                <a:latin typeface="Courier New" panose="02070309020205020404" pitchFamily="49" charset="0"/>
                <a:cs typeface="Courier New" panose="02070309020205020404" pitchFamily="49" charset="0"/>
              </a:rPr>
              <a:t>	public </a:t>
            </a:r>
            <a:r>
              <a:rPr lang="en-US" altLang="aa-ET" sz="1200" dirty="0" err="1">
                <a:latin typeface="Courier New" panose="02070309020205020404" pitchFamily="49" charset="0"/>
                <a:cs typeface="Courier New" panose="02070309020205020404" pitchFamily="49" charset="0"/>
              </a:rPr>
              <a:t>TriviaGame</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 Load questions</a:t>
            </a:r>
          </a:p>
          <a:p>
            <a:pPr>
              <a:spcBef>
                <a:spcPct val="0"/>
              </a:spcBef>
              <a:buFontTx/>
              <a:buNone/>
            </a:pPr>
            <a:r>
              <a:rPr lang="en-US" altLang="aa-ET" sz="1200" dirty="0">
                <a:latin typeface="Courier New" panose="02070309020205020404" pitchFamily="49" charset="0"/>
                <a:cs typeface="Courier New" panose="02070309020205020404" pitchFamily="49" charset="0"/>
              </a:rPr>
              <a:t>	questions = new </a:t>
            </a:r>
            <a:r>
              <a:rPr lang="en-US" altLang="aa-ET" sz="1200" dirty="0" err="1">
                <a:latin typeface="Courier New" panose="02070309020205020404" pitchFamily="49" charset="0"/>
                <a:cs typeface="Courier New" panose="02070309020205020404" pitchFamily="49" charset="0"/>
              </a:rPr>
              <a:t>TriviaData</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questions.addQuestion</a:t>
            </a:r>
            <a:r>
              <a:rPr lang="en-US" altLang="aa-ET" sz="1200" dirty="0">
                <a:latin typeface="Courier New" panose="02070309020205020404" pitchFamily="49" charset="0"/>
                <a:cs typeface="Courier New" panose="02070309020205020404" pitchFamily="49" charset="0"/>
              </a:rPr>
              <a:t>("The possession of more than two sets of chromosomes is termed?",</a:t>
            </a:r>
          </a:p>
          <a:p>
            <a:pPr>
              <a:spcBef>
                <a:spcPct val="0"/>
              </a:spcBef>
              <a:buFontTx/>
              <a:buNone/>
            </a:pPr>
            <a:r>
              <a:rPr lang="en-US" altLang="aa-ET" sz="1200" dirty="0">
                <a:latin typeface="Courier New" panose="02070309020205020404" pitchFamily="49" charset="0"/>
                <a:cs typeface="Courier New" panose="02070309020205020404" pitchFamily="49" charset="0"/>
              </a:rPr>
              <a:t>		"polyploidy", 3, </a:t>
            </a:r>
            <a:r>
              <a:rPr lang="en-US" altLang="aa-ET" sz="1200" dirty="0" err="1">
                <a:latin typeface="Courier New" panose="02070309020205020404" pitchFamily="49" charset="0"/>
                <a:cs typeface="Courier New" panose="02070309020205020404" pitchFamily="49" charset="0"/>
              </a:rPr>
              <a:t>TriviaQuestion.FREEFORM</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questions.addQuestion</a:t>
            </a:r>
            <a:r>
              <a:rPr lang="en-US" altLang="aa-ET" sz="1200" dirty="0">
                <a:latin typeface="Courier New" panose="02070309020205020404" pitchFamily="49" charset="0"/>
                <a:cs typeface="Courier New" panose="02070309020205020404" pitchFamily="49" charset="0"/>
              </a:rPr>
              <a:t>("</a:t>
            </a:r>
            <a:r>
              <a:rPr lang="en-US" altLang="aa-ET" sz="1200" dirty="0" err="1">
                <a:latin typeface="Courier New" panose="02070309020205020404" pitchFamily="49" charset="0"/>
                <a:cs typeface="Courier New" panose="02070309020205020404" pitchFamily="49" charset="0"/>
              </a:rPr>
              <a:t>Erling</a:t>
            </a: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Kagge</a:t>
            </a: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skiied</a:t>
            </a:r>
            <a:r>
              <a:rPr lang="en-US" altLang="aa-ET" sz="1200" dirty="0">
                <a:latin typeface="Courier New" panose="02070309020205020404" pitchFamily="49" charset="0"/>
                <a:cs typeface="Courier New" panose="02070309020205020404" pitchFamily="49" charset="0"/>
              </a:rPr>
              <a:t> into the north pole alone on January 7, 1993.",</a:t>
            </a:r>
          </a:p>
          <a:p>
            <a:pPr>
              <a:spcBef>
                <a:spcPct val="0"/>
              </a:spcBef>
              <a:buFontTx/>
              <a:buNone/>
            </a:pPr>
            <a:r>
              <a:rPr lang="en-US" altLang="aa-ET" sz="1200" dirty="0">
                <a:latin typeface="Courier New" panose="02070309020205020404" pitchFamily="49" charset="0"/>
                <a:cs typeface="Courier New" panose="02070309020205020404" pitchFamily="49" charset="0"/>
              </a:rPr>
              <a:t>		"F", 1, </a:t>
            </a:r>
            <a:r>
              <a:rPr lang="en-US" altLang="aa-ET" sz="1200" dirty="0" err="1">
                <a:latin typeface="Courier New" panose="02070309020205020404" pitchFamily="49" charset="0"/>
                <a:cs typeface="Courier New" panose="02070309020205020404" pitchFamily="49" charset="0"/>
              </a:rPr>
              <a:t>TriviaQuestion.TRUEFALSE</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questions.addQuestion</a:t>
            </a:r>
            <a:r>
              <a:rPr lang="en-US" altLang="aa-ET" sz="1200" dirty="0">
                <a:latin typeface="Courier New" panose="02070309020205020404" pitchFamily="49" charset="0"/>
                <a:cs typeface="Courier New" panose="02070309020205020404" pitchFamily="49" charset="0"/>
              </a:rPr>
              <a:t>("1997 British band that produced 'Tub Thumper'",</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Chumbawumba</a:t>
            </a:r>
            <a:r>
              <a:rPr lang="en-US" altLang="aa-ET" sz="1200" dirty="0">
                <a:latin typeface="Courier New" panose="02070309020205020404" pitchFamily="49" charset="0"/>
                <a:cs typeface="Courier New" panose="02070309020205020404" pitchFamily="49" charset="0"/>
              </a:rPr>
              <a:t>", 2, </a:t>
            </a:r>
            <a:r>
              <a:rPr lang="en-US" altLang="aa-ET" sz="1200" dirty="0" err="1">
                <a:latin typeface="Courier New" panose="02070309020205020404" pitchFamily="49" charset="0"/>
                <a:cs typeface="Courier New" panose="02070309020205020404" pitchFamily="49" charset="0"/>
              </a:rPr>
              <a:t>TriviaQuestion.FREEFORM</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questions.addQuestion</a:t>
            </a:r>
            <a:r>
              <a:rPr lang="en-US" altLang="aa-ET" sz="1200" dirty="0">
                <a:latin typeface="Courier New" panose="02070309020205020404" pitchFamily="49" charset="0"/>
                <a:cs typeface="Courier New" panose="02070309020205020404" pitchFamily="49" charset="0"/>
              </a:rPr>
              <a:t>("I am the geometric figure most like a lost parrot",</a:t>
            </a:r>
          </a:p>
          <a:p>
            <a:pPr>
              <a:spcBef>
                <a:spcPct val="0"/>
              </a:spcBef>
              <a:buFontTx/>
              <a:buNone/>
            </a:pPr>
            <a:r>
              <a:rPr lang="en-US" altLang="aa-ET" sz="1200" dirty="0">
                <a:latin typeface="Courier New" panose="02070309020205020404" pitchFamily="49" charset="0"/>
                <a:cs typeface="Courier New" panose="02070309020205020404" pitchFamily="49" charset="0"/>
              </a:rPr>
              <a:t>		"polygon", 2, </a:t>
            </a:r>
            <a:r>
              <a:rPr lang="en-US" altLang="aa-ET" sz="1200" dirty="0" err="1">
                <a:latin typeface="Courier New" panose="02070309020205020404" pitchFamily="49" charset="0"/>
                <a:cs typeface="Courier New" panose="02070309020205020404" pitchFamily="49" charset="0"/>
              </a:rPr>
              <a:t>TriviaQuestion.FREEFORM</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questions.addQuestion</a:t>
            </a:r>
            <a:r>
              <a:rPr lang="en-US" altLang="aa-ET" sz="1200" dirty="0">
                <a:latin typeface="Courier New" panose="02070309020205020404" pitchFamily="49" charset="0"/>
                <a:cs typeface="Courier New" panose="02070309020205020404" pitchFamily="49" charset="0"/>
              </a:rPr>
              <a:t>("Generics were </a:t>
            </a:r>
            <a:r>
              <a:rPr lang="en-US" altLang="aa-ET" sz="1200" dirty="0" err="1">
                <a:latin typeface="Courier New" panose="02070309020205020404" pitchFamily="49" charset="0"/>
                <a:cs typeface="Courier New" panose="02070309020205020404" pitchFamily="49" charset="0"/>
              </a:rPr>
              <a:t>introducted</a:t>
            </a:r>
            <a:r>
              <a:rPr lang="en-US" altLang="aa-ET" sz="1200" dirty="0">
                <a:latin typeface="Courier New" panose="02070309020205020404" pitchFamily="49" charset="0"/>
                <a:cs typeface="Courier New" panose="02070309020205020404" pitchFamily="49" charset="0"/>
              </a:rPr>
              <a:t> to Java starting at version 5.0.",</a:t>
            </a:r>
          </a:p>
          <a:p>
            <a:pPr>
              <a:spcBef>
                <a:spcPct val="0"/>
              </a:spcBef>
              <a:buFontTx/>
              <a:buNone/>
            </a:pPr>
            <a:r>
              <a:rPr lang="en-US" altLang="aa-ET" sz="1200" dirty="0">
                <a:latin typeface="Courier New" panose="02070309020205020404" pitchFamily="49" charset="0"/>
                <a:cs typeface="Courier New" panose="02070309020205020404" pitchFamily="49" charset="0"/>
              </a:rPr>
              <a:t>		"T", 1, </a:t>
            </a:r>
            <a:r>
              <a:rPr lang="en-US" altLang="aa-ET" sz="1200" dirty="0" err="1">
                <a:latin typeface="Courier New" panose="02070309020205020404" pitchFamily="49" charset="0"/>
                <a:cs typeface="Courier New" panose="02070309020205020404" pitchFamily="49" charset="0"/>
              </a:rPr>
              <a:t>TriviaQuestion.TRUEFALSE</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227F37C7-00B0-481E-941A-B436244E4C7A}"/>
              </a:ext>
            </a:extLst>
          </p:cNvPr>
          <p:cNvSpPr>
            <a:spLocks noGrp="1"/>
          </p:cNvSpPr>
          <p:nvPr>
            <p:ph type="title"/>
          </p:nvPr>
        </p:nvSpPr>
        <p:spPr/>
        <p:txBody>
          <a:bodyPr/>
          <a:lstStyle/>
          <a:p>
            <a:r>
              <a:rPr lang="en-US" altLang="aa-ET"/>
              <a:t>TriviaGame.java</a:t>
            </a:r>
          </a:p>
        </p:txBody>
      </p:sp>
      <p:sp>
        <p:nvSpPr>
          <p:cNvPr id="70659" name="TextBox 4">
            <a:extLst>
              <a:ext uri="{FF2B5EF4-FFF2-40B4-BE49-F238E27FC236}">
                <a16:creationId xmlns:a16="http://schemas.microsoft.com/office/drawing/2014/main" id="{753AA746-7546-4C69-9AF2-A4F0373465A5}"/>
              </a:ext>
            </a:extLst>
          </p:cNvPr>
          <p:cNvSpPr txBox="1">
            <a:spLocks noChangeArrowheads="1"/>
          </p:cNvSpPr>
          <p:nvPr/>
        </p:nvSpPr>
        <p:spPr bwMode="auto">
          <a:xfrm>
            <a:off x="1209822" y="1862416"/>
            <a:ext cx="9945858" cy="421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200" dirty="0">
                <a:latin typeface="Courier New" panose="02070309020205020404" pitchFamily="49" charset="0"/>
                <a:cs typeface="Courier New" panose="02070309020205020404" pitchFamily="49" charset="0"/>
              </a:rPr>
              <a:t>// Main game loop</a:t>
            </a:r>
          </a:p>
          <a:p>
            <a:pPr>
              <a:spcBef>
                <a:spcPct val="0"/>
              </a:spcBef>
              <a:buFontTx/>
              <a:buNone/>
            </a:pPr>
            <a:r>
              <a:rPr lang="en-US" altLang="aa-ET" sz="1200" dirty="0">
                <a:latin typeface="Courier New" panose="02070309020205020404" pitchFamily="49" charset="0"/>
                <a:cs typeface="Courier New" panose="02070309020205020404" pitchFamily="49" charset="0"/>
              </a:rPr>
              <a:t>public static void main(String[] </a:t>
            </a:r>
            <a:r>
              <a:rPr lang="en-US" altLang="aa-ET" sz="1200" dirty="0" err="1">
                <a:latin typeface="Courier New" panose="02070309020205020404" pitchFamily="49" charset="0"/>
                <a:cs typeface="Courier New" panose="02070309020205020404" pitchFamily="49" charset="0"/>
              </a:rPr>
              <a:t>args</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int score = 0;			// Overall score</a:t>
            </a:r>
          </a:p>
          <a:p>
            <a:pPr>
              <a:spcBef>
                <a:spcPct val="0"/>
              </a:spcBef>
              <a:buFontTx/>
              <a:buNone/>
            </a:pPr>
            <a:r>
              <a:rPr lang="en-US" altLang="aa-ET" sz="1200" dirty="0">
                <a:latin typeface="Courier New" panose="02070309020205020404" pitchFamily="49" charset="0"/>
                <a:cs typeface="Courier New" panose="02070309020205020404" pitchFamily="49" charset="0"/>
              </a:rPr>
              <a:t>	int </a:t>
            </a:r>
            <a:r>
              <a:rPr lang="en-US" altLang="aa-ET" sz="1200" dirty="0" err="1">
                <a:latin typeface="Courier New" panose="02070309020205020404" pitchFamily="49" charset="0"/>
                <a:cs typeface="Courier New" panose="02070309020205020404" pitchFamily="49" charset="0"/>
              </a:rPr>
              <a:t>questionNum</a:t>
            </a:r>
            <a:r>
              <a:rPr lang="en-US" altLang="aa-ET" sz="1200" dirty="0">
                <a:latin typeface="Courier New" panose="02070309020205020404" pitchFamily="49" charset="0"/>
                <a:cs typeface="Courier New" panose="02070309020205020404" pitchFamily="49" charset="0"/>
              </a:rPr>
              <a:t> = 0;	// Which question we're asking</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TriviaGame</a:t>
            </a:r>
            <a:r>
              <a:rPr lang="en-US" altLang="aa-ET" sz="1200" dirty="0">
                <a:latin typeface="Courier New" panose="02070309020205020404" pitchFamily="49" charset="0"/>
                <a:cs typeface="Courier New" panose="02070309020205020404" pitchFamily="49" charset="0"/>
              </a:rPr>
              <a:t> game = new </a:t>
            </a:r>
            <a:r>
              <a:rPr lang="en-US" altLang="aa-ET" sz="1200" dirty="0" err="1">
                <a:latin typeface="Courier New" panose="02070309020205020404" pitchFamily="49" charset="0"/>
                <a:cs typeface="Courier New" panose="02070309020205020404" pitchFamily="49" charset="0"/>
              </a:rPr>
              <a:t>TriviaGame</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Scanner keyboard = new Scanner(System.in);</a:t>
            </a:r>
          </a:p>
          <a:p>
            <a:pPr>
              <a:spcBef>
                <a:spcPct val="0"/>
              </a:spcBef>
              <a:buFontTx/>
              <a:buNone/>
            </a:pPr>
            <a:r>
              <a:rPr lang="en-US" altLang="aa-ET" sz="1200" dirty="0">
                <a:latin typeface="Courier New" panose="02070309020205020404" pitchFamily="49" charset="0"/>
                <a:cs typeface="Courier New" panose="02070309020205020404" pitchFamily="49" charset="0"/>
              </a:rPr>
              <a:t>	// Ask a question as long as we haven't asked them all</a:t>
            </a:r>
          </a:p>
          <a:p>
            <a:pPr>
              <a:spcBef>
                <a:spcPct val="0"/>
              </a:spcBef>
              <a:buFontTx/>
              <a:buNone/>
            </a:pPr>
            <a:r>
              <a:rPr lang="en-US" altLang="aa-ET" sz="1200" dirty="0">
                <a:latin typeface="Courier New" panose="02070309020205020404" pitchFamily="49" charset="0"/>
                <a:cs typeface="Courier New" panose="02070309020205020404" pitchFamily="49" charset="0"/>
              </a:rPr>
              <a:t>	while (</a:t>
            </a:r>
            <a:r>
              <a:rPr lang="en-US" altLang="aa-ET" sz="1200" dirty="0" err="1">
                <a:latin typeface="Courier New" panose="02070309020205020404" pitchFamily="49" charset="0"/>
                <a:cs typeface="Courier New" panose="02070309020205020404" pitchFamily="49" charset="0"/>
              </a:rPr>
              <a:t>questionNum</a:t>
            </a:r>
            <a:r>
              <a:rPr lang="en-US" altLang="aa-ET" sz="1200" dirty="0">
                <a:latin typeface="Courier New" panose="02070309020205020404" pitchFamily="49" charset="0"/>
                <a:cs typeface="Courier New" panose="02070309020205020404" pitchFamily="49" charset="0"/>
              </a:rPr>
              <a:t> &lt; </a:t>
            </a:r>
            <a:r>
              <a:rPr lang="en-US" altLang="aa-ET" sz="1200" dirty="0" err="1">
                <a:latin typeface="Courier New" panose="02070309020205020404" pitchFamily="49" charset="0"/>
                <a:cs typeface="Courier New" panose="02070309020205020404" pitchFamily="49" charset="0"/>
              </a:rPr>
              <a:t>game.questions.numQuestions</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 Show question</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game.questions.showQuestion</a:t>
            </a:r>
            <a:r>
              <a:rPr lang="en-US" altLang="aa-ET" sz="1200" dirty="0">
                <a:latin typeface="Courier New" panose="02070309020205020404" pitchFamily="49" charset="0"/>
                <a:cs typeface="Courier New" panose="02070309020205020404" pitchFamily="49" charset="0"/>
              </a:rPr>
              <a:t>(</a:t>
            </a:r>
            <a:r>
              <a:rPr lang="en-US" altLang="aa-ET" sz="1200" dirty="0" err="1">
                <a:latin typeface="Courier New" panose="02070309020205020404" pitchFamily="49" charset="0"/>
                <a:cs typeface="Courier New" panose="02070309020205020404" pitchFamily="49" charset="0"/>
              </a:rPr>
              <a:t>questionNum</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 Get answer</a:t>
            </a:r>
          </a:p>
          <a:p>
            <a:pPr>
              <a:spcBef>
                <a:spcPct val="0"/>
              </a:spcBef>
              <a:buFontTx/>
              <a:buNone/>
            </a:pPr>
            <a:r>
              <a:rPr lang="en-US" altLang="aa-ET" sz="1200" dirty="0">
                <a:latin typeface="Courier New" panose="02070309020205020404" pitchFamily="49" charset="0"/>
                <a:cs typeface="Courier New" panose="02070309020205020404" pitchFamily="49" charset="0"/>
              </a:rPr>
              <a:t>	String answer = </a:t>
            </a:r>
            <a:r>
              <a:rPr lang="en-US" altLang="aa-ET" sz="1200" dirty="0" err="1">
                <a:latin typeface="Courier New" panose="02070309020205020404" pitchFamily="49" charset="0"/>
                <a:cs typeface="Courier New" panose="02070309020205020404" pitchFamily="49" charset="0"/>
              </a:rPr>
              <a:t>keyboard.nextLine</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 Validate answer</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TriviaQuestion</a:t>
            </a:r>
            <a:r>
              <a:rPr lang="en-US" altLang="aa-ET" sz="1200" dirty="0">
                <a:latin typeface="Courier New" panose="02070309020205020404" pitchFamily="49" charset="0"/>
                <a:cs typeface="Courier New" panose="02070309020205020404" pitchFamily="49" charset="0"/>
              </a:rPr>
              <a:t> q = </a:t>
            </a:r>
            <a:r>
              <a:rPr lang="en-US" altLang="aa-ET" sz="1200" dirty="0" err="1">
                <a:latin typeface="Courier New" panose="02070309020205020404" pitchFamily="49" charset="0"/>
                <a:cs typeface="Courier New" panose="02070309020205020404" pitchFamily="49" charset="0"/>
              </a:rPr>
              <a:t>game.questions.getQuestion</a:t>
            </a:r>
            <a:r>
              <a:rPr lang="en-US" altLang="aa-ET" sz="1200" dirty="0">
                <a:latin typeface="Courier New" panose="02070309020205020404" pitchFamily="49" charset="0"/>
                <a:cs typeface="Courier New" panose="02070309020205020404" pitchFamily="49" charset="0"/>
              </a:rPr>
              <a:t>(</a:t>
            </a:r>
            <a:r>
              <a:rPr lang="en-US" altLang="aa-ET" sz="1200" dirty="0" err="1">
                <a:latin typeface="Courier New" panose="02070309020205020404" pitchFamily="49" charset="0"/>
                <a:cs typeface="Courier New" panose="02070309020205020404" pitchFamily="49" charset="0"/>
              </a:rPr>
              <a:t>questionNum</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if (</a:t>
            </a:r>
            <a:r>
              <a:rPr lang="en-US" altLang="aa-ET" sz="1200" dirty="0" err="1">
                <a:latin typeface="Courier New" panose="02070309020205020404" pitchFamily="49" charset="0"/>
                <a:cs typeface="Courier New" panose="02070309020205020404" pitchFamily="49" charset="0"/>
              </a:rPr>
              <a:t>q.type</a:t>
            </a:r>
            <a:r>
              <a:rPr lang="en-US" altLang="aa-ET" sz="1200" dirty="0">
                <a:latin typeface="Courier New" panose="02070309020205020404" pitchFamily="49" charset="0"/>
                <a:cs typeface="Courier New" panose="02070309020205020404" pitchFamily="49" charset="0"/>
              </a:rPr>
              <a:t> == </a:t>
            </a:r>
            <a:r>
              <a:rPr lang="en-US" altLang="aa-ET" sz="1200" dirty="0" err="1">
                <a:latin typeface="Courier New" panose="02070309020205020404" pitchFamily="49" charset="0"/>
                <a:cs typeface="Courier New" panose="02070309020205020404" pitchFamily="49" charset="0"/>
              </a:rPr>
              <a:t>TriviaQuestion.TRUEFALSE</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if (</a:t>
            </a:r>
            <a:r>
              <a:rPr lang="en-US" altLang="aa-ET" sz="1200" dirty="0" err="1">
                <a:latin typeface="Courier New" panose="02070309020205020404" pitchFamily="49" charset="0"/>
                <a:cs typeface="Courier New" panose="02070309020205020404" pitchFamily="49" charset="0"/>
              </a:rPr>
              <a:t>answer.charAt</a:t>
            </a:r>
            <a:r>
              <a:rPr lang="en-US" altLang="aa-ET" sz="1200" dirty="0">
                <a:latin typeface="Courier New" panose="02070309020205020404" pitchFamily="49" charset="0"/>
                <a:cs typeface="Courier New" panose="02070309020205020404" pitchFamily="49" charset="0"/>
              </a:rPr>
              <a:t>(0) == </a:t>
            </a:r>
            <a:r>
              <a:rPr lang="en-US" altLang="aa-ET" sz="1200" dirty="0" err="1">
                <a:latin typeface="Courier New" panose="02070309020205020404" pitchFamily="49" charset="0"/>
                <a:cs typeface="Courier New" panose="02070309020205020404" pitchFamily="49" charset="0"/>
              </a:rPr>
              <a:t>q.answer.charAt</a:t>
            </a:r>
            <a:r>
              <a:rPr lang="en-US" altLang="aa-ET" sz="1200" dirty="0">
                <a:latin typeface="Courier New" panose="02070309020205020404" pitchFamily="49" charset="0"/>
                <a:cs typeface="Courier New" panose="02070309020205020404" pitchFamily="49" charset="0"/>
              </a:rPr>
              <a:t>(0))</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System.out.println</a:t>
            </a:r>
            <a:r>
              <a:rPr lang="en-US" altLang="aa-ET" sz="1200" dirty="0">
                <a:latin typeface="Courier New" panose="02070309020205020404" pitchFamily="49" charset="0"/>
                <a:cs typeface="Courier New" panose="02070309020205020404" pitchFamily="49" charset="0"/>
              </a:rPr>
              <a:t>("That is correct!  You get " + </a:t>
            </a:r>
            <a:r>
              <a:rPr lang="en-US" altLang="aa-ET" sz="1200" dirty="0" err="1">
                <a:latin typeface="Courier New" panose="02070309020205020404" pitchFamily="49" charset="0"/>
                <a:cs typeface="Courier New" panose="02070309020205020404" pitchFamily="49" charset="0"/>
              </a:rPr>
              <a:t>q.value</a:t>
            </a:r>
            <a:r>
              <a:rPr lang="en-US" altLang="aa-ET" sz="1200" dirty="0">
                <a:latin typeface="Courier New" panose="02070309020205020404" pitchFamily="49" charset="0"/>
                <a:cs typeface="Courier New" panose="02070309020205020404" pitchFamily="49" charset="0"/>
              </a:rPr>
              <a:t> + " points.");</a:t>
            </a:r>
          </a:p>
          <a:p>
            <a:pPr>
              <a:spcBef>
                <a:spcPct val="0"/>
              </a:spcBef>
              <a:buFontTx/>
              <a:buNone/>
            </a:pPr>
            <a:r>
              <a:rPr lang="en-US" altLang="aa-ET" sz="1200" dirty="0">
                <a:latin typeface="Courier New" panose="02070309020205020404" pitchFamily="49" charset="0"/>
                <a:cs typeface="Courier New" panose="02070309020205020404" pitchFamily="49" charset="0"/>
              </a:rPr>
              <a:t>			score += </a:t>
            </a:r>
            <a:r>
              <a:rPr lang="en-US" altLang="aa-ET" sz="1200" dirty="0" err="1">
                <a:latin typeface="Courier New" panose="02070309020205020404" pitchFamily="49" charset="0"/>
                <a:cs typeface="Courier New" panose="02070309020205020404" pitchFamily="49" charset="0"/>
              </a:rPr>
              <a:t>q.value</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else</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a:t>
            </a:r>
            <a:r>
              <a:rPr lang="en-US" altLang="aa-ET" sz="1200" dirty="0" err="1">
                <a:latin typeface="Courier New" panose="02070309020205020404" pitchFamily="49" charset="0"/>
                <a:cs typeface="Courier New" panose="02070309020205020404" pitchFamily="49" charset="0"/>
              </a:rPr>
              <a:t>System.out.println</a:t>
            </a:r>
            <a:r>
              <a:rPr lang="en-US" altLang="aa-ET" sz="1200" dirty="0">
                <a:latin typeface="Courier New" panose="02070309020205020404" pitchFamily="49" charset="0"/>
                <a:cs typeface="Courier New" panose="02070309020205020404" pitchFamily="49" charset="0"/>
              </a:rPr>
              <a:t>("Wrong, the correct answer is " + </a:t>
            </a:r>
            <a:r>
              <a:rPr lang="en-US" altLang="aa-ET" sz="1200" dirty="0" err="1">
                <a:latin typeface="Courier New" panose="02070309020205020404" pitchFamily="49" charset="0"/>
                <a:cs typeface="Courier New" panose="02070309020205020404" pitchFamily="49" charset="0"/>
              </a:rPr>
              <a:t>q.answer</a:t>
            </a:r>
            <a:r>
              <a:rPr lang="en-US" altLang="aa-ET" sz="1200" dirty="0">
                <a:latin typeface="Courier New" panose="02070309020205020404" pitchFamily="49" charset="0"/>
                <a:cs typeface="Courier New" panose="02070309020205020404" pitchFamily="49" charset="0"/>
              </a:rPr>
              <a:t>);</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r>
              <a:rPr lang="en-US" altLang="aa-ET" sz="1200" dirty="0">
                <a:latin typeface="Courier New" panose="02070309020205020404" pitchFamily="49" charset="0"/>
                <a:cs typeface="Courier New" panose="02070309020205020404" pitchFamily="49" charset="0"/>
              </a:rPr>
              <a:t>	</a:t>
            </a:r>
          </a:p>
          <a:p>
            <a:pPr>
              <a:spcBef>
                <a:spcPct val="0"/>
              </a:spcBef>
              <a:buFontTx/>
              <a:buNone/>
            </a:pPr>
            <a:endParaRPr lang="en-US" altLang="aa-ET" sz="1200" dirty="0">
              <a:latin typeface="Courier New" panose="02070309020205020404" pitchFamily="49" charset="0"/>
              <a:cs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FCAF6BA9-BDFB-4C5F-8EC1-29BFA5F75D71}"/>
              </a:ext>
            </a:extLst>
          </p:cNvPr>
          <p:cNvSpPr>
            <a:spLocks noGrp="1"/>
          </p:cNvSpPr>
          <p:nvPr>
            <p:ph type="title"/>
          </p:nvPr>
        </p:nvSpPr>
        <p:spPr/>
        <p:txBody>
          <a:bodyPr/>
          <a:lstStyle/>
          <a:p>
            <a:r>
              <a:rPr lang="en-US" altLang="aa-ET"/>
              <a:t>TriviaGame.java</a:t>
            </a:r>
          </a:p>
        </p:txBody>
      </p:sp>
      <p:sp>
        <p:nvSpPr>
          <p:cNvPr id="71683" name="TextBox 3">
            <a:extLst>
              <a:ext uri="{FF2B5EF4-FFF2-40B4-BE49-F238E27FC236}">
                <a16:creationId xmlns:a16="http://schemas.microsoft.com/office/drawing/2014/main" id="{55727140-475E-4B39-A033-07F8117733F2}"/>
              </a:ext>
            </a:extLst>
          </p:cNvPr>
          <p:cNvSpPr txBox="1">
            <a:spLocks noChangeArrowheads="1"/>
          </p:cNvSpPr>
          <p:nvPr/>
        </p:nvSpPr>
        <p:spPr bwMode="auto">
          <a:xfrm>
            <a:off x="1223889" y="1905000"/>
            <a:ext cx="983637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aa-ET" sz="1400" dirty="0">
                <a:latin typeface="Courier New" panose="02070309020205020404" pitchFamily="49" charset="0"/>
                <a:cs typeface="Courier New" panose="02070309020205020404" pitchFamily="49" charset="0"/>
              </a:rPr>
              <a:t>else if (</a:t>
            </a:r>
            <a:r>
              <a:rPr lang="en-US" altLang="aa-ET" sz="1400" dirty="0" err="1">
                <a:latin typeface="Courier New" panose="02070309020205020404" pitchFamily="49" charset="0"/>
                <a:cs typeface="Courier New" panose="02070309020205020404" pitchFamily="49" charset="0"/>
              </a:rPr>
              <a:t>q.type</a:t>
            </a:r>
            <a:r>
              <a:rPr lang="en-US" altLang="aa-ET" sz="1400" dirty="0">
                <a:latin typeface="Courier New" panose="02070309020205020404" pitchFamily="49" charset="0"/>
                <a:cs typeface="Courier New" panose="02070309020205020404" pitchFamily="49" charset="0"/>
              </a:rPr>
              <a:t> == </a:t>
            </a:r>
            <a:r>
              <a:rPr lang="en-US" altLang="aa-ET" sz="1400" dirty="0" err="1">
                <a:latin typeface="Courier New" panose="02070309020205020404" pitchFamily="49" charset="0"/>
                <a:cs typeface="Courier New" panose="02070309020205020404" pitchFamily="49" charset="0"/>
              </a:rPr>
              <a:t>TriviaQuestion.FREEFORM</a:t>
            </a:r>
            <a:r>
              <a:rPr lang="en-US" altLang="aa-ET" sz="1400" dirty="0">
                <a:latin typeface="Courier New" panose="02070309020205020404" pitchFamily="49" charset="0"/>
                <a:cs typeface="Courier New" panose="02070309020205020404" pitchFamily="49" charset="0"/>
              </a:rPr>
              <a:t>)</a:t>
            </a:r>
          </a:p>
          <a:p>
            <a:pPr>
              <a:spcBef>
                <a:spcPct val="0"/>
              </a:spcBef>
              <a:buFontTx/>
              <a:buNone/>
            </a:pPr>
            <a:r>
              <a:rPr lang="en-US" altLang="aa-ET" sz="1400" dirty="0">
                <a:latin typeface="Courier New" panose="02070309020205020404" pitchFamily="49" charset="0"/>
                <a:cs typeface="Courier New" panose="02070309020205020404" pitchFamily="49" charset="0"/>
              </a:rPr>
              <a:t>	{</a:t>
            </a:r>
          </a:p>
          <a:p>
            <a:pPr>
              <a:spcBef>
                <a:spcPct val="0"/>
              </a:spcBef>
              <a:buFontTx/>
              <a:buNone/>
            </a:pPr>
            <a:r>
              <a:rPr lang="en-US" altLang="aa-ET" sz="1400" dirty="0">
                <a:latin typeface="Courier New" panose="02070309020205020404" pitchFamily="49" charset="0"/>
                <a:cs typeface="Courier New" panose="02070309020205020404" pitchFamily="49" charset="0"/>
              </a:rPr>
              <a:t>		if (</a:t>
            </a:r>
            <a:r>
              <a:rPr lang="en-US" altLang="aa-ET" sz="1400" dirty="0" err="1">
                <a:latin typeface="Courier New" panose="02070309020205020404" pitchFamily="49" charset="0"/>
                <a:cs typeface="Courier New" panose="02070309020205020404" pitchFamily="49" charset="0"/>
              </a:rPr>
              <a:t>answer.toLowerCase</a:t>
            </a:r>
            <a:r>
              <a:rPr lang="en-US" altLang="aa-ET" sz="1400" dirty="0">
                <a:latin typeface="Courier New" panose="02070309020205020404" pitchFamily="49" charset="0"/>
                <a:cs typeface="Courier New" panose="02070309020205020404" pitchFamily="49" charset="0"/>
              </a:rPr>
              <a:t>().equals(</a:t>
            </a:r>
            <a:r>
              <a:rPr lang="en-US" altLang="aa-ET" sz="1400" dirty="0" err="1">
                <a:latin typeface="Courier New" panose="02070309020205020404" pitchFamily="49" charset="0"/>
                <a:cs typeface="Courier New" panose="02070309020205020404" pitchFamily="49" charset="0"/>
              </a:rPr>
              <a:t>q.answer.toLowerCase</a:t>
            </a:r>
            <a:r>
              <a:rPr lang="en-US" altLang="aa-ET" sz="1400" dirty="0">
                <a:latin typeface="Courier New" panose="02070309020205020404" pitchFamily="49" charset="0"/>
                <a:cs typeface="Courier New" panose="02070309020205020404" pitchFamily="49" charset="0"/>
              </a:rPr>
              <a:t>()))</a:t>
            </a:r>
          </a:p>
          <a:p>
            <a:pPr>
              <a:spcBef>
                <a:spcPct val="0"/>
              </a:spcBef>
              <a:buFontTx/>
              <a:buNone/>
            </a:pPr>
            <a:r>
              <a:rPr lang="en-US" altLang="aa-ET" sz="1400" dirty="0">
                <a:latin typeface="Courier New" panose="02070309020205020404" pitchFamily="49" charset="0"/>
                <a:cs typeface="Courier New" panose="02070309020205020404" pitchFamily="49" charset="0"/>
              </a:rPr>
              <a:t>		{</a:t>
            </a:r>
          </a:p>
          <a:p>
            <a:pPr>
              <a:spcBef>
                <a:spcPct val="0"/>
              </a:spcBef>
              <a:buFontTx/>
              <a:buNone/>
            </a:pPr>
            <a:r>
              <a:rPr lang="en-US" altLang="aa-ET" sz="1400" dirty="0">
                <a:latin typeface="Courier New" panose="02070309020205020404" pitchFamily="49" charset="0"/>
                <a:cs typeface="Courier New" panose="02070309020205020404" pitchFamily="49" charset="0"/>
              </a:rPr>
              <a:t>			</a:t>
            </a:r>
            <a:r>
              <a:rPr lang="en-US" altLang="aa-ET" sz="1400" dirty="0" err="1">
                <a:latin typeface="Courier New" panose="02070309020205020404" pitchFamily="49" charset="0"/>
                <a:cs typeface="Courier New" panose="02070309020205020404" pitchFamily="49" charset="0"/>
              </a:rPr>
              <a:t>System.out.println</a:t>
            </a:r>
            <a:r>
              <a:rPr lang="en-US" altLang="aa-ET" sz="1400" dirty="0">
                <a:latin typeface="Courier New" panose="02070309020205020404" pitchFamily="49" charset="0"/>
                <a:cs typeface="Courier New" panose="02070309020205020404" pitchFamily="49" charset="0"/>
              </a:rPr>
              <a:t>("That is correct!  You get " + </a:t>
            </a:r>
            <a:r>
              <a:rPr lang="en-US" altLang="aa-ET" sz="1400" dirty="0" err="1">
                <a:latin typeface="Courier New" panose="02070309020205020404" pitchFamily="49" charset="0"/>
                <a:cs typeface="Courier New" panose="02070309020205020404" pitchFamily="49" charset="0"/>
              </a:rPr>
              <a:t>q.value</a:t>
            </a:r>
            <a:r>
              <a:rPr lang="en-US" altLang="aa-ET" sz="1400" dirty="0">
                <a:latin typeface="Courier New" panose="02070309020205020404" pitchFamily="49" charset="0"/>
                <a:cs typeface="Courier New" panose="02070309020205020404" pitchFamily="49" charset="0"/>
              </a:rPr>
              <a:t> + " points.");</a:t>
            </a:r>
          </a:p>
          <a:p>
            <a:pPr>
              <a:spcBef>
                <a:spcPct val="0"/>
              </a:spcBef>
              <a:buFontTx/>
              <a:buNone/>
            </a:pPr>
            <a:r>
              <a:rPr lang="en-US" altLang="aa-ET" sz="1400" dirty="0">
                <a:latin typeface="Courier New" panose="02070309020205020404" pitchFamily="49" charset="0"/>
                <a:cs typeface="Courier New" panose="02070309020205020404" pitchFamily="49" charset="0"/>
              </a:rPr>
              <a:t>			score += </a:t>
            </a:r>
            <a:r>
              <a:rPr lang="en-US" altLang="aa-ET" sz="1400" dirty="0" err="1">
                <a:latin typeface="Courier New" panose="02070309020205020404" pitchFamily="49" charset="0"/>
                <a:cs typeface="Courier New" panose="02070309020205020404" pitchFamily="49" charset="0"/>
              </a:rPr>
              <a:t>q.value</a:t>
            </a:r>
            <a:r>
              <a:rPr lang="en-US" altLang="aa-ET" sz="1400" dirty="0">
                <a:latin typeface="Courier New" panose="02070309020205020404" pitchFamily="49" charset="0"/>
                <a:cs typeface="Courier New" panose="02070309020205020404" pitchFamily="49" charset="0"/>
              </a:rPr>
              <a:t>;</a:t>
            </a:r>
          </a:p>
          <a:p>
            <a:pPr>
              <a:spcBef>
                <a:spcPct val="0"/>
              </a:spcBef>
              <a:buFontTx/>
              <a:buNone/>
            </a:pPr>
            <a:r>
              <a:rPr lang="en-US" altLang="aa-ET" sz="1400" dirty="0">
                <a:latin typeface="Courier New" panose="02070309020205020404" pitchFamily="49" charset="0"/>
                <a:cs typeface="Courier New" panose="02070309020205020404" pitchFamily="49" charset="0"/>
              </a:rPr>
              <a:t>		}</a:t>
            </a:r>
          </a:p>
          <a:p>
            <a:pPr>
              <a:spcBef>
                <a:spcPct val="0"/>
              </a:spcBef>
              <a:buFontTx/>
              <a:buNone/>
            </a:pPr>
            <a:r>
              <a:rPr lang="en-US" altLang="aa-ET" sz="1400" dirty="0">
                <a:latin typeface="Courier New" panose="02070309020205020404" pitchFamily="49" charset="0"/>
                <a:cs typeface="Courier New" panose="02070309020205020404" pitchFamily="49" charset="0"/>
              </a:rPr>
              <a:t>		else</a:t>
            </a:r>
          </a:p>
          <a:p>
            <a:pPr>
              <a:spcBef>
                <a:spcPct val="0"/>
              </a:spcBef>
              <a:buFontTx/>
              <a:buNone/>
            </a:pPr>
            <a:r>
              <a:rPr lang="en-US" altLang="aa-ET" sz="1400" dirty="0">
                <a:latin typeface="Courier New" panose="02070309020205020404" pitchFamily="49" charset="0"/>
                <a:cs typeface="Courier New" panose="02070309020205020404" pitchFamily="49" charset="0"/>
              </a:rPr>
              <a:t>		{</a:t>
            </a:r>
          </a:p>
          <a:p>
            <a:pPr>
              <a:spcBef>
                <a:spcPct val="0"/>
              </a:spcBef>
              <a:buFontTx/>
              <a:buNone/>
            </a:pPr>
            <a:r>
              <a:rPr lang="en-US" altLang="aa-ET" sz="1400" dirty="0">
                <a:latin typeface="Courier New" panose="02070309020205020404" pitchFamily="49" charset="0"/>
                <a:cs typeface="Courier New" panose="02070309020205020404" pitchFamily="49" charset="0"/>
              </a:rPr>
              <a:t>			</a:t>
            </a:r>
            <a:r>
              <a:rPr lang="en-US" altLang="aa-ET" sz="1400" dirty="0" err="1">
                <a:latin typeface="Courier New" panose="02070309020205020404" pitchFamily="49" charset="0"/>
                <a:cs typeface="Courier New" panose="02070309020205020404" pitchFamily="49" charset="0"/>
              </a:rPr>
              <a:t>System.out.println</a:t>
            </a:r>
            <a:r>
              <a:rPr lang="en-US" altLang="aa-ET" sz="1400" dirty="0">
                <a:latin typeface="Courier New" panose="02070309020205020404" pitchFamily="49" charset="0"/>
                <a:cs typeface="Courier New" panose="02070309020205020404" pitchFamily="49" charset="0"/>
              </a:rPr>
              <a:t>("Wrong, the correct answer is " + </a:t>
            </a:r>
            <a:r>
              <a:rPr lang="en-US" altLang="aa-ET" sz="1400" dirty="0" err="1">
                <a:latin typeface="Courier New" panose="02070309020205020404" pitchFamily="49" charset="0"/>
                <a:cs typeface="Courier New" panose="02070309020205020404" pitchFamily="49" charset="0"/>
              </a:rPr>
              <a:t>q.answer</a:t>
            </a:r>
            <a:r>
              <a:rPr lang="en-US" altLang="aa-ET" sz="1400" dirty="0">
                <a:latin typeface="Courier New" panose="02070309020205020404" pitchFamily="49" charset="0"/>
                <a:cs typeface="Courier New" panose="02070309020205020404" pitchFamily="49" charset="0"/>
              </a:rPr>
              <a:t>);</a:t>
            </a:r>
          </a:p>
          <a:p>
            <a:pPr>
              <a:spcBef>
                <a:spcPct val="0"/>
              </a:spcBef>
              <a:buFontTx/>
              <a:buNone/>
            </a:pPr>
            <a:r>
              <a:rPr lang="en-US" altLang="aa-ET" sz="1400" dirty="0">
                <a:latin typeface="Courier New" panose="02070309020205020404" pitchFamily="49" charset="0"/>
                <a:cs typeface="Courier New" panose="02070309020205020404" pitchFamily="49" charset="0"/>
              </a:rPr>
              <a:t>		}</a:t>
            </a:r>
          </a:p>
          <a:p>
            <a:pPr>
              <a:spcBef>
                <a:spcPct val="0"/>
              </a:spcBef>
              <a:buFontTx/>
              <a:buNone/>
            </a:pPr>
            <a:r>
              <a:rPr lang="en-US" altLang="aa-ET" sz="1400" dirty="0">
                <a:latin typeface="Courier New" panose="02070309020205020404" pitchFamily="49" charset="0"/>
                <a:cs typeface="Courier New" panose="02070309020205020404" pitchFamily="49" charset="0"/>
              </a:rPr>
              <a:t>	}</a:t>
            </a:r>
          </a:p>
          <a:p>
            <a:pPr>
              <a:spcBef>
                <a:spcPct val="0"/>
              </a:spcBef>
              <a:buFontTx/>
              <a:buNone/>
            </a:pPr>
            <a:r>
              <a:rPr lang="en-US" altLang="aa-ET" sz="1400" dirty="0">
                <a:latin typeface="Courier New" panose="02070309020205020404" pitchFamily="49" charset="0"/>
                <a:cs typeface="Courier New" panose="02070309020205020404" pitchFamily="49" charset="0"/>
              </a:rPr>
              <a:t>	</a:t>
            </a:r>
            <a:r>
              <a:rPr lang="en-US" altLang="aa-ET" sz="1400" dirty="0" err="1">
                <a:latin typeface="Courier New" panose="02070309020205020404" pitchFamily="49" charset="0"/>
                <a:cs typeface="Courier New" panose="02070309020205020404" pitchFamily="49" charset="0"/>
              </a:rPr>
              <a:t>System.out.println</a:t>
            </a:r>
            <a:r>
              <a:rPr lang="en-US" altLang="aa-ET" sz="1400" dirty="0">
                <a:latin typeface="Courier New" panose="02070309020205020404" pitchFamily="49" charset="0"/>
                <a:cs typeface="Courier New" panose="02070309020205020404" pitchFamily="49" charset="0"/>
              </a:rPr>
              <a:t>("Your score is " + score);</a:t>
            </a:r>
          </a:p>
          <a:p>
            <a:pPr>
              <a:spcBef>
                <a:spcPct val="0"/>
              </a:spcBef>
              <a:buFontTx/>
              <a:buNone/>
            </a:pPr>
            <a:r>
              <a:rPr lang="en-US" altLang="aa-ET" sz="1400" dirty="0">
                <a:latin typeface="Courier New" panose="02070309020205020404" pitchFamily="49" charset="0"/>
                <a:cs typeface="Courier New" panose="02070309020205020404" pitchFamily="49" charset="0"/>
              </a:rPr>
              <a:t>	</a:t>
            </a:r>
            <a:r>
              <a:rPr lang="en-US" altLang="aa-ET" sz="1400" dirty="0" err="1">
                <a:latin typeface="Courier New" panose="02070309020205020404" pitchFamily="49" charset="0"/>
                <a:cs typeface="Courier New" panose="02070309020205020404" pitchFamily="49" charset="0"/>
              </a:rPr>
              <a:t>questionNum</a:t>
            </a:r>
            <a:r>
              <a:rPr lang="en-US" altLang="aa-ET" sz="1400" dirty="0">
                <a:latin typeface="Courier New" panose="02070309020205020404" pitchFamily="49" charset="0"/>
                <a:cs typeface="Courier New" panose="02070309020205020404" pitchFamily="49" charset="0"/>
              </a:rPr>
              <a:t>++;</a:t>
            </a:r>
          </a:p>
          <a:p>
            <a:pPr>
              <a:spcBef>
                <a:spcPct val="0"/>
              </a:spcBef>
              <a:buFontTx/>
              <a:buNone/>
            </a:pPr>
            <a:r>
              <a:rPr lang="en-US" altLang="aa-ET" sz="1400" dirty="0">
                <a:latin typeface="Courier New" panose="02070309020205020404" pitchFamily="49" charset="0"/>
                <a:cs typeface="Courier New" panose="02070309020205020404" pitchFamily="49" charset="0"/>
              </a:rPr>
              <a:t> }</a:t>
            </a:r>
          </a:p>
          <a:p>
            <a:pPr>
              <a:spcBef>
                <a:spcPct val="0"/>
              </a:spcBef>
              <a:buFontTx/>
              <a:buNone/>
            </a:pPr>
            <a:r>
              <a:rPr lang="en-US" altLang="aa-ET" sz="1400" dirty="0">
                <a:latin typeface="Courier New" panose="02070309020205020404" pitchFamily="49" charset="0"/>
                <a:cs typeface="Courier New" panose="02070309020205020404" pitchFamily="49" charset="0"/>
              </a:rPr>
              <a:t> </a:t>
            </a:r>
            <a:r>
              <a:rPr lang="en-US" altLang="aa-ET" sz="1400" dirty="0" err="1">
                <a:latin typeface="Courier New" panose="02070309020205020404" pitchFamily="49" charset="0"/>
                <a:cs typeface="Courier New" panose="02070309020205020404" pitchFamily="49" charset="0"/>
              </a:rPr>
              <a:t>System.out.println</a:t>
            </a:r>
            <a:r>
              <a:rPr lang="en-US" altLang="aa-ET" sz="1400" dirty="0">
                <a:latin typeface="Courier New" panose="02070309020205020404" pitchFamily="49" charset="0"/>
                <a:cs typeface="Courier New" panose="02070309020205020404" pitchFamily="49" charset="0"/>
              </a:rPr>
              <a:t>("Game over!  Thanks for playing!");</a:t>
            </a:r>
          </a:p>
          <a:p>
            <a:pPr>
              <a:spcBef>
                <a:spcPct val="0"/>
              </a:spcBef>
              <a:buFontTx/>
              <a:buNone/>
            </a:pPr>
            <a:r>
              <a:rPr lang="en-US" altLang="aa-ET" sz="1400" dirty="0">
                <a:latin typeface="Courier New" panose="02070309020205020404" pitchFamily="49" charset="0"/>
                <a:cs typeface="Courier New" panose="02070309020205020404" pitchFamily="49" charset="0"/>
              </a:rPr>
              <a:t> }</a:t>
            </a:r>
          </a:p>
          <a:p>
            <a:pPr>
              <a:spcBef>
                <a:spcPct val="0"/>
              </a:spcBef>
              <a:buFontTx/>
              <a:buNone/>
            </a:pPr>
            <a:r>
              <a:rPr lang="en-US" altLang="aa-ET" sz="1400" dirty="0">
                <a:latin typeface="Courier New" panose="02070309020205020404" pitchFamily="49" charset="0"/>
                <a:cs typeface="Courier New" panose="020703090202050204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AF65068-1173-4659-9610-801A451A9F13}"/>
              </a:ext>
            </a:extLst>
          </p:cNvPr>
          <p:cNvSpPr>
            <a:spLocks noGrp="1" noChangeArrowheads="1"/>
          </p:cNvSpPr>
          <p:nvPr>
            <p:ph type="title"/>
          </p:nvPr>
        </p:nvSpPr>
        <p:spPr/>
        <p:txBody>
          <a:bodyPr/>
          <a:lstStyle/>
          <a:p>
            <a:pPr eaLnBrk="1" hangingPunct="1"/>
            <a:r>
              <a:rPr lang="en-US" altLang="aa-ET"/>
              <a:t>Back to refactoring</a:t>
            </a:r>
          </a:p>
        </p:txBody>
      </p:sp>
      <p:sp>
        <p:nvSpPr>
          <p:cNvPr id="14339" name="Rectangle 3">
            <a:extLst>
              <a:ext uri="{FF2B5EF4-FFF2-40B4-BE49-F238E27FC236}">
                <a16:creationId xmlns:a16="http://schemas.microsoft.com/office/drawing/2014/main" id="{1AF672B8-2E1A-4A57-86DC-A92E7CEB2263}"/>
              </a:ext>
            </a:extLst>
          </p:cNvPr>
          <p:cNvSpPr>
            <a:spLocks noGrp="1" noChangeArrowheads="1"/>
          </p:cNvSpPr>
          <p:nvPr>
            <p:ph type="body" idx="1"/>
          </p:nvPr>
        </p:nvSpPr>
        <p:spPr/>
        <p:txBody>
          <a:bodyPr/>
          <a:lstStyle/>
          <a:p>
            <a:pPr eaLnBrk="1" hangingPunct="1"/>
            <a:r>
              <a:rPr lang="en-US" altLang="aa-ET" sz="2800" dirty="0"/>
              <a:t>When should you refactor?</a:t>
            </a:r>
          </a:p>
          <a:p>
            <a:pPr lvl="1" eaLnBrk="1" hangingPunct="1"/>
            <a:r>
              <a:rPr lang="en-US" altLang="aa-ET" sz="2400" dirty="0"/>
              <a:t>Any time you find that you can improve the design of existing code</a:t>
            </a:r>
          </a:p>
          <a:p>
            <a:pPr lvl="1" eaLnBrk="1" hangingPunct="1"/>
            <a:r>
              <a:rPr lang="en-US" altLang="aa-ET" sz="2400" dirty="0"/>
              <a:t>You detect a “bad smell” (an indication that something is wrong) in the code</a:t>
            </a:r>
          </a:p>
          <a:p>
            <a:pPr eaLnBrk="1" hangingPunct="1"/>
            <a:r>
              <a:rPr lang="en-US" altLang="aa-ET" sz="2800" dirty="0"/>
              <a:t>When can you refactor?</a:t>
            </a:r>
          </a:p>
          <a:p>
            <a:pPr lvl="1" eaLnBrk="1" hangingPunct="1"/>
            <a:r>
              <a:rPr lang="en-US" altLang="aa-ET" sz="2400" dirty="0"/>
              <a:t>You should be in a supportive environment (agile programming team, or doing your own work)</a:t>
            </a:r>
          </a:p>
          <a:p>
            <a:pPr lvl="1" eaLnBrk="1" hangingPunct="1"/>
            <a:r>
              <a:rPr lang="en-US" altLang="aa-ET" sz="2400" dirty="0"/>
              <a:t>You are familiar with common refactoring</a:t>
            </a:r>
          </a:p>
          <a:p>
            <a:pPr lvl="1" eaLnBrk="1" hangingPunct="1"/>
            <a:r>
              <a:rPr lang="en-US" altLang="aa-ET" sz="2400" dirty="0"/>
              <a:t>Refactoring tools also help</a:t>
            </a:r>
          </a:p>
          <a:p>
            <a:pPr lvl="1" eaLnBrk="1" hangingPunct="1"/>
            <a:r>
              <a:rPr lang="en-US" altLang="aa-ET" sz="2400" dirty="0"/>
              <a:t>You should have an adequate set of unit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15D35C9-D43F-428E-9076-0264DB6C134E}"/>
              </a:ext>
            </a:extLst>
          </p:cNvPr>
          <p:cNvSpPr>
            <a:spLocks noGrp="1" noChangeArrowheads="1"/>
          </p:cNvSpPr>
          <p:nvPr>
            <p:ph type="title"/>
          </p:nvPr>
        </p:nvSpPr>
        <p:spPr/>
        <p:txBody>
          <a:bodyPr/>
          <a:lstStyle/>
          <a:p>
            <a:pPr eaLnBrk="1" hangingPunct="1"/>
            <a:r>
              <a:rPr lang="en-US" altLang="aa-ET"/>
              <a:t>Refactoring Process</a:t>
            </a:r>
          </a:p>
        </p:txBody>
      </p:sp>
      <p:sp>
        <p:nvSpPr>
          <p:cNvPr id="16387" name="Rectangle 3">
            <a:extLst>
              <a:ext uri="{FF2B5EF4-FFF2-40B4-BE49-F238E27FC236}">
                <a16:creationId xmlns:a16="http://schemas.microsoft.com/office/drawing/2014/main" id="{4A17A07B-3F5D-4E8E-A98C-B015A4F68280}"/>
              </a:ext>
            </a:extLst>
          </p:cNvPr>
          <p:cNvSpPr>
            <a:spLocks noGrp="1" noChangeArrowheads="1"/>
          </p:cNvSpPr>
          <p:nvPr>
            <p:ph type="body" idx="1"/>
          </p:nvPr>
        </p:nvSpPr>
        <p:spPr/>
        <p:txBody>
          <a:bodyPr/>
          <a:lstStyle/>
          <a:p>
            <a:pPr eaLnBrk="1" hangingPunct="1"/>
            <a:r>
              <a:rPr lang="en-US" altLang="aa-ET"/>
              <a:t>Make a small change</a:t>
            </a:r>
          </a:p>
          <a:p>
            <a:pPr lvl="1" eaLnBrk="1" hangingPunct="1"/>
            <a:r>
              <a:rPr lang="en-US" altLang="aa-ET"/>
              <a:t>a single refactoring</a:t>
            </a:r>
          </a:p>
          <a:p>
            <a:pPr eaLnBrk="1" hangingPunct="1"/>
            <a:r>
              <a:rPr lang="en-US" altLang="aa-ET"/>
              <a:t>Run all the tests to ensure everything still works</a:t>
            </a:r>
          </a:p>
          <a:p>
            <a:pPr eaLnBrk="1" hangingPunct="1"/>
            <a:r>
              <a:rPr lang="en-US" altLang="aa-ET"/>
              <a:t>If everything works, move on to the next refactoring</a:t>
            </a:r>
          </a:p>
          <a:p>
            <a:pPr eaLnBrk="1" hangingPunct="1"/>
            <a:r>
              <a:rPr lang="en-US" altLang="aa-ET"/>
              <a:t>If not, fix the problem, or undo the change, so you still have a working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ADFD1C9-1D3C-4430-AD21-F6E8657A3431}"/>
              </a:ext>
            </a:extLst>
          </p:cNvPr>
          <p:cNvSpPr>
            <a:spLocks noGrp="1" noChangeArrowheads="1"/>
          </p:cNvSpPr>
          <p:nvPr>
            <p:ph type="title"/>
          </p:nvPr>
        </p:nvSpPr>
        <p:spPr/>
        <p:txBody>
          <a:bodyPr/>
          <a:lstStyle/>
          <a:p>
            <a:pPr eaLnBrk="1" hangingPunct="1"/>
            <a:r>
              <a:rPr lang="en-US" altLang="aa-ET"/>
              <a:t>Code Smells</a:t>
            </a:r>
          </a:p>
        </p:txBody>
      </p:sp>
      <p:sp>
        <p:nvSpPr>
          <p:cNvPr id="18435" name="Rectangle 3">
            <a:extLst>
              <a:ext uri="{FF2B5EF4-FFF2-40B4-BE49-F238E27FC236}">
                <a16:creationId xmlns:a16="http://schemas.microsoft.com/office/drawing/2014/main" id="{66A1C709-1B18-42A9-BE34-618D2724DA7A}"/>
              </a:ext>
            </a:extLst>
          </p:cNvPr>
          <p:cNvSpPr>
            <a:spLocks noGrp="1" noChangeArrowheads="1"/>
          </p:cNvSpPr>
          <p:nvPr>
            <p:ph type="body" idx="1"/>
          </p:nvPr>
        </p:nvSpPr>
        <p:spPr>
          <a:xfrm>
            <a:off x="1097280" y="1868557"/>
            <a:ext cx="9265920" cy="4608443"/>
          </a:xfrm>
        </p:spPr>
        <p:txBody>
          <a:bodyPr/>
          <a:lstStyle/>
          <a:p>
            <a:pPr eaLnBrk="1" hangingPunct="1">
              <a:lnSpc>
                <a:spcPct val="80000"/>
              </a:lnSpc>
            </a:pPr>
            <a:r>
              <a:rPr lang="en-US" altLang="aa-ET" sz="2400" dirty="0"/>
              <a:t>If it stinks, change it</a:t>
            </a:r>
          </a:p>
          <a:p>
            <a:pPr lvl="1" eaLnBrk="1" hangingPunct="1">
              <a:lnSpc>
                <a:spcPct val="80000"/>
              </a:lnSpc>
            </a:pPr>
            <a:r>
              <a:rPr lang="en-US" altLang="aa-ET" sz="2000" dirty="0"/>
              <a:t>Code that can make the design harder to change</a:t>
            </a:r>
          </a:p>
          <a:p>
            <a:pPr eaLnBrk="1" hangingPunct="1">
              <a:lnSpc>
                <a:spcPct val="80000"/>
              </a:lnSpc>
            </a:pPr>
            <a:r>
              <a:rPr lang="en-US" altLang="aa-ET" sz="2400" dirty="0"/>
              <a:t>Examples:</a:t>
            </a:r>
          </a:p>
          <a:p>
            <a:pPr lvl="1" eaLnBrk="1" hangingPunct="1">
              <a:lnSpc>
                <a:spcPct val="80000"/>
              </a:lnSpc>
            </a:pPr>
            <a:r>
              <a:rPr lang="en-US" altLang="aa-ET" sz="2000" dirty="0"/>
              <a:t>Duplicate code</a:t>
            </a:r>
          </a:p>
          <a:p>
            <a:pPr lvl="1" eaLnBrk="1" hangingPunct="1">
              <a:lnSpc>
                <a:spcPct val="80000"/>
              </a:lnSpc>
            </a:pPr>
            <a:r>
              <a:rPr lang="en-US" altLang="aa-ET" sz="2000" dirty="0"/>
              <a:t>Long methods</a:t>
            </a:r>
          </a:p>
          <a:p>
            <a:pPr lvl="1" eaLnBrk="1" hangingPunct="1">
              <a:lnSpc>
                <a:spcPct val="80000"/>
              </a:lnSpc>
            </a:pPr>
            <a:r>
              <a:rPr lang="en-US" altLang="aa-ET" sz="2000" dirty="0"/>
              <a:t>Big classes</a:t>
            </a:r>
          </a:p>
          <a:p>
            <a:pPr lvl="1" eaLnBrk="1" hangingPunct="1">
              <a:lnSpc>
                <a:spcPct val="80000"/>
              </a:lnSpc>
            </a:pPr>
            <a:r>
              <a:rPr lang="en-US" altLang="aa-ET" sz="2000" dirty="0"/>
              <a:t>Big switch statements</a:t>
            </a:r>
          </a:p>
          <a:p>
            <a:pPr lvl="1" eaLnBrk="1" hangingPunct="1">
              <a:lnSpc>
                <a:spcPct val="80000"/>
              </a:lnSpc>
            </a:pPr>
            <a:r>
              <a:rPr lang="en-US" altLang="aa-ET" sz="2000" dirty="0"/>
              <a:t>Long navigations (e.g., </a:t>
            </a:r>
            <a:r>
              <a:rPr lang="en-US" altLang="aa-ET" sz="2000" dirty="0" err="1"/>
              <a:t>a.b</a:t>
            </a:r>
            <a:r>
              <a:rPr lang="en-US" altLang="aa-ET" sz="2000" dirty="0"/>
              <a:t>().c().d()) </a:t>
            </a:r>
          </a:p>
          <a:p>
            <a:pPr lvl="1" eaLnBrk="1" hangingPunct="1">
              <a:lnSpc>
                <a:spcPct val="80000"/>
              </a:lnSpc>
            </a:pPr>
            <a:r>
              <a:rPr lang="en-US" altLang="aa-ET" sz="2000" dirty="0"/>
              <a:t>Lots of checking for null objects</a:t>
            </a:r>
          </a:p>
          <a:p>
            <a:pPr lvl="1" eaLnBrk="1" hangingPunct="1">
              <a:lnSpc>
                <a:spcPct val="80000"/>
              </a:lnSpc>
            </a:pPr>
            <a:r>
              <a:rPr lang="en-US" altLang="aa-ET" sz="2000" dirty="0"/>
              <a:t>Data clumps (e.g., a Contact class that has fields for address, phone, email etc.) - similar to non-normalized tables in relational design </a:t>
            </a:r>
          </a:p>
          <a:p>
            <a:pPr lvl="1" eaLnBrk="1" hangingPunct="1">
              <a:lnSpc>
                <a:spcPct val="80000"/>
              </a:lnSpc>
            </a:pPr>
            <a:r>
              <a:rPr lang="en-US" altLang="aa-ET" sz="2000" dirty="0"/>
              <a:t>Data classes (classes that have mainly fields/properties and little or no methods) </a:t>
            </a:r>
          </a:p>
          <a:p>
            <a:pPr lvl="1" eaLnBrk="1" hangingPunct="1">
              <a:lnSpc>
                <a:spcPct val="80000"/>
              </a:lnSpc>
            </a:pPr>
            <a:r>
              <a:rPr lang="en-US" altLang="aa-ET" sz="2000" dirty="0"/>
              <a:t>Un-encapsulated fields (public member variables)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9514FF6-EDEB-4899-B71D-1C0D38003A36}"/>
              </a:ext>
            </a:extLst>
          </p:cNvPr>
          <p:cNvSpPr>
            <a:spLocks noGrp="1" noChangeArrowheads="1"/>
          </p:cNvSpPr>
          <p:nvPr>
            <p:ph type="title"/>
          </p:nvPr>
        </p:nvSpPr>
        <p:spPr/>
        <p:txBody>
          <a:bodyPr/>
          <a:lstStyle/>
          <a:p>
            <a:pPr eaLnBrk="1" hangingPunct="1"/>
            <a:r>
              <a:rPr lang="en-US" altLang="aa-ET"/>
              <a:t>Example 1: </a:t>
            </a:r>
            <a:r>
              <a:rPr lang="en-US" altLang="aa-ET">
                <a:solidFill>
                  <a:schemeClr val="tx1"/>
                </a:solidFill>
                <a:latin typeface="Trebuchet MS" panose="020B0603020202020204" pitchFamily="34" charset="0"/>
              </a:rPr>
              <a:t>switch</a:t>
            </a:r>
            <a:r>
              <a:rPr lang="en-US" altLang="aa-ET"/>
              <a:t> statements</a:t>
            </a:r>
          </a:p>
        </p:txBody>
      </p:sp>
      <p:sp>
        <p:nvSpPr>
          <p:cNvPr id="20483" name="Rectangle 3">
            <a:extLst>
              <a:ext uri="{FF2B5EF4-FFF2-40B4-BE49-F238E27FC236}">
                <a16:creationId xmlns:a16="http://schemas.microsoft.com/office/drawing/2014/main" id="{CEFA573E-F1B8-4107-A9A3-1D8651BFA0C8}"/>
              </a:ext>
            </a:extLst>
          </p:cNvPr>
          <p:cNvSpPr>
            <a:spLocks noGrp="1" noChangeArrowheads="1"/>
          </p:cNvSpPr>
          <p:nvPr>
            <p:ph type="body" idx="1"/>
          </p:nvPr>
        </p:nvSpPr>
        <p:spPr/>
        <p:txBody>
          <a:bodyPr/>
          <a:lstStyle/>
          <a:p>
            <a:pPr eaLnBrk="1" hangingPunct="1"/>
            <a:r>
              <a:rPr lang="en-US" altLang="aa-ET">
                <a:solidFill>
                  <a:schemeClr val="accent2"/>
                </a:solidFill>
                <a:latin typeface="Trebuchet MS" panose="020B0603020202020204" pitchFamily="34" charset="0"/>
              </a:rPr>
              <a:t>switch</a:t>
            </a:r>
            <a:r>
              <a:rPr lang="en-US" altLang="aa-ET"/>
              <a:t> statements are very rare in properly designed object-oriented code</a:t>
            </a:r>
          </a:p>
          <a:p>
            <a:pPr lvl="1" eaLnBrk="1" hangingPunct="1"/>
            <a:r>
              <a:rPr lang="en-US" altLang="aa-ET"/>
              <a:t>Therefore, a </a:t>
            </a:r>
            <a:r>
              <a:rPr lang="en-US" altLang="aa-ET">
                <a:solidFill>
                  <a:schemeClr val="accent2"/>
                </a:solidFill>
                <a:latin typeface="Trebuchet MS" panose="020B0603020202020204" pitchFamily="34" charset="0"/>
              </a:rPr>
              <a:t>switch</a:t>
            </a:r>
            <a:r>
              <a:rPr lang="en-US" altLang="aa-ET"/>
              <a:t> statement is a simple and easily detected “bad smell”</a:t>
            </a:r>
          </a:p>
          <a:p>
            <a:pPr lvl="1" eaLnBrk="1" hangingPunct="1"/>
            <a:r>
              <a:rPr lang="en-US" altLang="aa-ET"/>
              <a:t>Of course, not all uses of </a:t>
            </a:r>
            <a:r>
              <a:rPr lang="en-US" altLang="aa-ET">
                <a:solidFill>
                  <a:schemeClr val="accent2"/>
                </a:solidFill>
                <a:latin typeface="Trebuchet MS" panose="020B0603020202020204" pitchFamily="34" charset="0"/>
              </a:rPr>
              <a:t>switch</a:t>
            </a:r>
            <a:r>
              <a:rPr lang="en-US" altLang="aa-ET"/>
              <a:t> are bad</a:t>
            </a:r>
          </a:p>
          <a:p>
            <a:pPr lvl="1" eaLnBrk="1" hangingPunct="1"/>
            <a:r>
              <a:rPr lang="en-US" altLang="aa-ET"/>
              <a:t>A switch statement should </a:t>
            </a:r>
            <a:r>
              <a:rPr lang="en-US" altLang="aa-ET" i="1"/>
              <a:t>not</a:t>
            </a:r>
            <a:r>
              <a:rPr lang="en-US" altLang="aa-ET"/>
              <a:t> be used to distinguish between various kinds of object</a:t>
            </a:r>
          </a:p>
          <a:p>
            <a:pPr eaLnBrk="1" hangingPunct="1"/>
            <a:r>
              <a:rPr lang="en-US" altLang="aa-ET"/>
              <a:t>There are several well-defined refactorings for this case</a:t>
            </a:r>
          </a:p>
          <a:p>
            <a:pPr lvl="1" eaLnBrk="1" hangingPunct="1"/>
            <a:r>
              <a:rPr lang="en-US" altLang="aa-ET"/>
              <a:t>The simplest is the creation of subclasses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D6F937E-3BAB-44CF-835E-77717570623F}"/>
              </a:ext>
            </a:extLst>
          </p:cNvPr>
          <p:cNvSpPr>
            <a:spLocks noGrp="1" noChangeArrowheads="1"/>
          </p:cNvSpPr>
          <p:nvPr>
            <p:ph type="title"/>
          </p:nvPr>
        </p:nvSpPr>
        <p:spPr/>
        <p:txBody>
          <a:bodyPr/>
          <a:lstStyle/>
          <a:p>
            <a:pPr eaLnBrk="1" hangingPunct="1"/>
            <a:r>
              <a:rPr lang="en-US" altLang="aa-ET"/>
              <a:t>Example 1, continued</a:t>
            </a:r>
          </a:p>
        </p:txBody>
      </p:sp>
      <p:sp>
        <p:nvSpPr>
          <p:cNvPr id="22531" name="Rectangle 3">
            <a:extLst>
              <a:ext uri="{FF2B5EF4-FFF2-40B4-BE49-F238E27FC236}">
                <a16:creationId xmlns:a16="http://schemas.microsoft.com/office/drawing/2014/main" id="{4373BD2E-E1CC-4A9E-817C-85DBD0192491}"/>
              </a:ext>
            </a:extLst>
          </p:cNvPr>
          <p:cNvSpPr>
            <a:spLocks noGrp="1" noChangeArrowheads="1"/>
          </p:cNvSpPr>
          <p:nvPr>
            <p:ph type="body" idx="1"/>
          </p:nvPr>
        </p:nvSpPr>
        <p:spPr/>
        <p:txBody>
          <a:bodyPr>
            <a:normAutofit lnSpcReduction="10000"/>
          </a:bodyPr>
          <a:lstStyle/>
          <a:p>
            <a:pPr eaLnBrk="1" hangingPunct="1">
              <a:lnSpc>
                <a:spcPct val="90000"/>
              </a:lnSpc>
            </a:pPr>
            <a:r>
              <a:rPr lang="en-US" altLang="aa-ET" sz="2400">
                <a:latin typeface="Trebuchet MS" panose="020B0603020202020204" pitchFamily="34" charset="0"/>
              </a:rPr>
              <a:t>class Animal {</a:t>
            </a:r>
            <a:br>
              <a:rPr lang="en-US" altLang="aa-ET" sz="2400">
                <a:latin typeface="Trebuchet MS" panose="020B0603020202020204" pitchFamily="34" charset="0"/>
              </a:rPr>
            </a:br>
            <a:r>
              <a:rPr lang="en-US" altLang="aa-ET" sz="2400">
                <a:latin typeface="Trebuchet MS" panose="020B0603020202020204" pitchFamily="34" charset="0"/>
              </a:rPr>
              <a:t>   final int MAMMAL = 0, BIRD = 1, REPTILE = 2;</a:t>
            </a:r>
            <a:br>
              <a:rPr lang="en-US" altLang="aa-ET" sz="2400">
                <a:latin typeface="Trebuchet MS" panose="020B0603020202020204" pitchFamily="34" charset="0"/>
              </a:rPr>
            </a:br>
            <a:r>
              <a:rPr lang="en-US" altLang="aa-ET" sz="2400">
                <a:latin typeface="Trebuchet MS" panose="020B0603020202020204" pitchFamily="34" charset="0"/>
              </a:rPr>
              <a:t>   int myKind;  </a:t>
            </a:r>
            <a:r>
              <a:rPr lang="en-US" altLang="aa-ET" sz="2400">
                <a:solidFill>
                  <a:srgbClr val="006600"/>
                </a:solidFill>
                <a:latin typeface="Trebuchet MS" panose="020B0603020202020204" pitchFamily="34" charset="0"/>
              </a:rPr>
              <a:t>// set in constructor</a:t>
            </a:r>
            <a:br>
              <a:rPr lang="en-US" altLang="aa-ET" sz="2400">
                <a:solidFill>
                  <a:srgbClr val="006600"/>
                </a:solidFill>
                <a:latin typeface="Trebuchet MS" panose="020B0603020202020204" pitchFamily="34" charset="0"/>
              </a:rPr>
            </a:br>
            <a:r>
              <a:rPr lang="en-US" altLang="aa-ET" sz="2400">
                <a:latin typeface="Trebuchet MS" panose="020B0603020202020204" pitchFamily="34" charset="0"/>
              </a:rPr>
              <a:t>   ...</a:t>
            </a:r>
            <a:br>
              <a:rPr lang="en-US" altLang="aa-ET" sz="2400">
                <a:latin typeface="Trebuchet MS" panose="020B0603020202020204" pitchFamily="34" charset="0"/>
              </a:rPr>
            </a:br>
            <a:r>
              <a:rPr lang="en-US" altLang="aa-ET" sz="2400">
                <a:latin typeface="Trebuchet MS" panose="020B0603020202020204" pitchFamily="34" charset="0"/>
              </a:rPr>
              <a:t>   String getSkin() {</a:t>
            </a:r>
            <a:br>
              <a:rPr lang="en-US" altLang="aa-ET" sz="2400">
                <a:latin typeface="Trebuchet MS" panose="020B0603020202020204" pitchFamily="34" charset="0"/>
              </a:rPr>
            </a:br>
            <a:r>
              <a:rPr lang="en-US" altLang="aa-ET" sz="2400">
                <a:latin typeface="Trebuchet MS" panose="020B0603020202020204" pitchFamily="34" charset="0"/>
              </a:rPr>
              <a:t>      switch (myKind) {</a:t>
            </a:r>
            <a:br>
              <a:rPr lang="en-US" altLang="aa-ET" sz="2400">
                <a:latin typeface="Trebuchet MS" panose="020B0603020202020204" pitchFamily="34" charset="0"/>
              </a:rPr>
            </a:br>
            <a:r>
              <a:rPr lang="en-US" altLang="aa-ET" sz="2400">
                <a:latin typeface="Trebuchet MS" panose="020B0603020202020204" pitchFamily="34" charset="0"/>
              </a:rPr>
              <a:t>         case MAMMAL: return "hair";</a:t>
            </a:r>
            <a:br>
              <a:rPr lang="en-US" altLang="aa-ET" sz="2400">
                <a:latin typeface="Trebuchet MS" panose="020B0603020202020204" pitchFamily="34" charset="0"/>
              </a:rPr>
            </a:br>
            <a:r>
              <a:rPr lang="en-US" altLang="aa-ET" sz="2400">
                <a:latin typeface="Trebuchet MS" panose="020B0603020202020204" pitchFamily="34" charset="0"/>
              </a:rPr>
              <a:t>         case BIRD: return "feathers";</a:t>
            </a:r>
            <a:br>
              <a:rPr lang="en-US" altLang="aa-ET" sz="2400">
                <a:latin typeface="Trebuchet MS" panose="020B0603020202020204" pitchFamily="34" charset="0"/>
              </a:rPr>
            </a:br>
            <a:r>
              <a:rPr lang="en-US" altLang="aa-ET" sz="2400">
                <a:latin typeface="Trebuchet MS" panose="020B0603020202020204" pitchFamily="34" charset="0"/>
              </a:rPr>
              <a:t>         case REPTILE: return "scales";</a:t>
            </a:r>
            <a:br>
              <a:rPr lang="en-US" altLang="aa-ET" sz="2400">
                <a:latin typeface="Trebuchet MS" panose="020B0603020202020204" pitchFamily="34" charset="0"/>
              </a:rPr>
            </a:br>
            <a:r>
              <a:rPr lang="en-US" altLang="aa-ET" sz="2400">
                <a:latin typeface="Trebuchet MS" panose="020B0603020202020204" pitchFamily="34" charset="0"/>
              </a:rPr>
              <a:t>         default: return “skin";</a:t>
            </a:r>
            <a:br>
              <a:rPr lang="en-US" altLang="aa-ET" sz="2400">
                <a:latin typeface="Trebuchet MS" panose="020B0603020202020204" pitchFamily="34" charset="0"/>
              </a:rPr>
            </a:br>
            <a:r>
              <a:rPr lang="en-US" altLang="aa-ET" sz="2400">
                <a:latin typeface="Trebuchet MS" panose="020B0603020202020204" pitchFamily="34" charset="0"/>
              </a:rPr>
              <a:t>      }</a:t>
            </a:r>
            <a:br>
              <a:rPr lang="en-US" altLang="aa-ET" sz="2400">
                <a:latin typeface="Trebuchet MS" panose="020B0603020202020204" pitchFamily="34" charset="0"/>
              </a:rPr>
            </a:br>
            <a:r>
              <a:rPr lang="en-US" altLang="aa-ET" sz="2400">
                <a:latin typeface="Trebuchet MS" panose="020B0603020202020204" pitchFamily="34" charset="0"/>
              </a:rPr>
              <a:t>   }</a:t>
            </a:r>
            <a:br>
              <a:rPr lang="en-US" altLang="aa-ET" sz="2400">
                <a:latin typeface="Trebuchet MS" panose="020B0603020202020204" pitchFamily="34" charset="0"/>
              </a:rPr>
            </a:br>
            <a:r>
              <a:rPr lang="en-US" altLang="aa-ET" sz="2400">
                <a:latin typeface="Trebuchet MS" panose="020B060302020202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9CEA1A2-DF26-45C1-ABEF-91357C512872}"/>
              </a:ext>
            </a:extLst>
          </p:cNvPr>
          <p:cNvSpPr>
            <a:spLocks noGrp="1" noChangeArrowheads="1"/>
          </p:cNvSpPr>
          <p:nvPr>
            <p:ph type="title"/>
          </p:nvPr>
        </p:nvSpPr>
        <p:spPr/>
        <p:txBody>
          <a:bodyPr/>
          <a:lstStyle/>
          <a:p>
            <a:pPr eaLnBrk="1" hangingPunct="1"/>
            <a:r>
              <a:rPr lang="en-US" altLang="aa-ET"/>
              <a:t>Example 1, improved</a:t>
            </a:r>
          </a:p>
        </p:txBody>
      </p:sp>
      <p:sp>
        <p:nvSpPr>
          <p:cNvPr id="24579" name="Rectangle 3">
            <a:extLst>
              <a:ext uri="{FF2B5EF4-FFF2-40B4-BE49-F238E27FC236}">
                <a16:creationId xmlns:a16="http://schemas.microsoft.com/office/drawing/2014/main" id="{86D02BE8-1CE3-484C-8626-615A6C821BC0}"/>
              </a:ext>
            </a:extLst>
          </p:cNvPr>
          <p:cNvSpPr>
            <a:spLocks noGrp="1" noChangeArrowheads="1"/>
          </p:cNvSpPr>
          <p:nvPr>
            <p:ph type="body" idx="1"/>
          </p:nvPr>
        </p:nvSpPr>
        <p:spPr/>
        <p:txBody>
          <a:bodyPr>
            <a:normAutofit fontScale="92500" lnSpcReduction="20000"/>
          </a:bodyPr>
          <a:lstStyle/>
          <a:p>
            <a:pPr eaLnBrk="1" hangingPunct="1">
              <a:lnSpc>
                <a:spcPct val="90000"/>
              </a:lnSpc>
              <a:buFontTx/>
              <a:buNone/>
            </a:pPr>
            <a:r>
              <a:rPr lang="en-US" altLang="aa-ET" sz="2800">
                <a:latin typeface="Trebuchet MS" panose="020B0603020202020204" pitchFamily="34" charset="0"/>
              </a:rPr>
              <a:t>   class Animal {</a:t>
            </a:r>
            <a:br>
              <a:rPr lang="en-US" altLang="aa-ET" sz="2800">
                <a:latin typeface="Trebuchet MS" panose="020B0603020202020204" pitchFamily="34" charset="0"/>
              </a:rPr>
            </a:br>
            <a:r>
              <a:rPr lang="en-US" altLang="aa-ET" sz="2800">
                <a:latin typeface="Trebuchet MS" panose="020B0603020202020204" pitchFamily="34" charset="0"/>
              </a:rPr>
              <a:t>     String getSkin() { return “skin"; }</a:t>
            </a:r>
            <a:br>
              <a:rPr lang="en-US" altLang="aa-ET" sz="2800">
                <a:latin typeface="Trebuchet MS" panose="020B0603020202020204" pitchFamily="34" charset="0"/>
              </a:rPr>
            </a:br>
            <a:r>
              <a:rPr lang="en-US" altLang="aa-ET" sz="2800">
                <a:latin typeface="Trebuchet MS" panose="020B0603020202020204" pitchFamily="34" charset="0"/>
              </a:rPr>
              <a:t>}</a:t>
            </a:r>
            <a:br>
              <a:rPr lang="en-US" altLang="aa-ET" sz="2800">
                <a:latin typeface="Trebuchet MS" panose="020B0603020202020204" pitchFamily="34" charset="0"/>
              </a:rPr>
            </a:br>
            <a:r>
              <a:rPr lang="en-US" altLang="aa-ET" sz="2800">
                <a:latin typeface="Trebuchet MS" panose="020B0603020202020204" pitchFamily="34" charset="0"/>
              </a:rPr>
              <a:t>class Mammal extends Animal {</a:t>
            </a:r>
            <a:br>
              <a:rPr lang="en-US" altLang="aa-ET" sz="2800">
                <a:latin typeface="Trebuchet MS" panose="020B0603020202020204" pitchFamily="34" charset="0"/>
              </a:rPr>
            </a:br>
            <a:r>
              <a:rPr lang="en-US" altLang="aa-ET" sz="2800">
                <a:latin typeface="Trebuchet MS" panose="020B0603020202020204" pitchFamily="34" charset="0"/>
              </a:rPr>
              <a:t>     String getSkin() { return "hair"; }</a:t>
            </a:r>
            <a:br>
              <a:rPr lang="en-US" altLang="aa-ET" sz="2800">
                <a:latin typeface="Trebuchet MS" panose="020B0603020202020204" pitchFamily="34" charset="0"/>
              </a:rPr>
            </a:br>
            <a:r>
              <a:rPr lang="en-US" altLang="aa-ET" sz="2800">
                <a:latin typeface="Trebuchet MS" panose="020B0603020202020204" pitchFamily="34" charset="0"/>
              </a:rPr>
              <a:t>}</a:t>
            </a:r>
            <a:br>
              <a:rPr lang="en-US" altLang="aa-ET" sz="2800">
                <a:latin typeface="Trebuchet MS" panose="020B0603020202020204" pitchFamily="34" charset="0"/>
              </a:rPr>
            </a:br>
            <a:r>
              <a:rPr lang="en-US" altLang="aa-ET" sz="2800">
                <a:latin typeface="Trebuchet MS" panose="020B0603020202020204" pitchFamily="34" charset="0"/>
              </a:rPr>
              <a:t>class Bird extends Animal {</a:t>
            </a:r>
            <a:br>
              <a:rPr lang="en-US" altLang="aa-ET" sz="2800">
                <a:latin typeface="Trebuchet MS" panose="020B0603020202020204" pitchFamily="34" charset="0"/>
              </a:rPr>
            </a:br>
            <a:r>
              <a:rPr lang="en-US" altLang="aa-ET" sz="2800">
                <a:latin typeface="Trebuchet MS" panose="020B0603020202020204" pitchFamily="34" charset="0"/>
              </a:rPr>
              <a:t>     String getSkin() { return "feathers"; }</a:t>
            </a:r>
            <a:br>
              <a:rPr lang="en-US" altLang="aa-ET" sz="2800">
                <a:latin typeface="Trebuchet MS" panose="020B0603020202020204" pitchFamily="34" charset="0"/>
              </a:rPr>
            </a:br>
            <a:r>
              <a:rPr lang="en-US" altLang="aa-ET" sz="2800">
                <a:latin typeface="Trebuchet MS" panose="020B0603020202020204" pitchFamily="34" charset="0"/>
              </a:rPr>
              <a:t>}</a:t>
            </a:r>
            <a:br>
              <a:rPr lang="en-US" altLang="aa-ET" sz="2800">
                <a:latin typeface="Trebuchet MS" panose="020B0603020202020204" pitchFamily="34" charset="0"/>
              </a:rPr>
            </a:br>
            <a:r>
              <a:rPr lang="en-US" altLang="aa-ET" sz="2800">
                <a:latin typeface="Trebuchet MS" panose="020B0603020202020204" pitchFamily="34" charset="0"/>
              </a:rPr>
              <a:t>class Reptile extends Animal {</a:t>
            </a:r>
            <a:br>
              <a:rPr lang="en-US" altLang="aa-ET" sz="2800">
                <a:latin typeface="Trebuchet MS" panose="020B0603020202020204" pitchFamily="34" charset="0"/>
              </a:rPr>
            </a:br>
            <a:r>
              <a:rPr lang="en-US" altLang="aa-ET" sz="2800">
                <a:latin typeface="Trebuchet MS" panose="020B0603020202020204" pitchFamily="34" charset="0"/>
              </a:rPr>
              <a:t>     String getSkin() { return "scales"; }</a:t>
            </a:r>
            <a:br>
              <a:rPr lang="en-US" altLang="aa-ET" sz="2800">
                <a:latin typeface="Trebuchet MS" panose="020B0603020202020204" pitchFamily="34" charset="0"/>
              </a:rPr>
            </a:br>
            <a:r>
              <a:rPr lang="en-US" altLang="aa-ET" sz="2800">
                <a:latin typeface="Trebuchet MS" panose="020B0603020202020204" pitchFamily="34" charset="0"/>
              </a:rPr>
              <a:t>}</a:t>
            </a:r>
            <a:br>
              <a:rPr lang="en-US" altLang="aa-ET" sz="2800">
                <a:latin typeface="Trebuchet MS" panose="020B0603020202020204" pitchFamily="34" charset="0"/>
              </a:rPr>
            </a:br>
            <a:endParaRPr lang="en-US" altLang="aa-ET" sz="280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4157</Words>
  <Application>Microsoft Office PowerPoint</Application>
  <PresentationFormat>Widescreen</PresentationFormat>
  <Paragraphs>685</Paragraphs>
  <Slides>36</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Courier New</vt:lpstr>
      <vt:lpstr>Montserrat</vt:lpstr>
      <vt:lpstr>Söhne</vt:lpstr>
      <vt:lpstr>Times New Roman</vt:lpstr>
      <vt:lpstr>Trebuchet MS</vt:lpstr>
      <vt:lpstr>Retrospect</vt:lpstr>
      <vt:lpstr>Software Construction</vt:lpstr>
      <vt:lpstr>Introduction </vt:lpstr>
      <vt:lpstr>When to refactor</vt:lpstr>
      <vt:lpstr>Back to refactoring</vt:lpstr>
      <vt:lpstr>Refactoring Process</vt:lpstr>
      <vt:lpstr>Code Smells</vt:lpstr>
      <vt:lpstr>Example 1: switch statements</vt:lpstr>
      <vt:lpstr>Example 1, continued</vt:lpstr>
      <vt:lpstr>Example 1, improved</vt:lpstr>
      <vt:lpstr>How is this an improvement?</vt:lpstr>
      <vt:lpstr>Example 2: Encapsulate Field</vt:lpstr>
      <vt:lpstr>Encapsulating Fields</vt:lpstr>
      <vt:lpstr>3.  Extract Class</vt:lpstr>
      <vt:lpstr>4. Extract Interface</vt:lpstr>
      <vt:lpstr>5. Extract Method</vt:lpstr>
      <vt:lpstr>6. Extract Subclass</vt:lpstr>
      <vt:lpstr>7. Extract Super Class</vt:lpstr>
      <vt:lpstr>8.  Form Template Method - Before</vt:lpstr>
      <vt:lpstr>Form Template Method - Refactored</vt:lpstr>
      <vt:lpstr>9. Move Method - Before</vt:lpstr>
      <vt:lpstr>Move Method - Refactored</vt:lpstr>
      <vt:lpstr>10.  Introduce Null Object</vt:lpstr>
      <vt:lpstr>11.  Replace Error Code with Exception</vt:lpstr>
      <vt:lpstr>12.  Replace Exception with Test</vt:lpstr>
      <vt:lpstr>13.  Nested Conditional with Guard</vt:lpstr>
      <vt:lpstr>14.  Replace Parameter with Explicit Method</vt:lpstr>
      <vt:lpstr>15.  Replace Temp with Query</vt:lpstr>
      <vt:lpstr>16. Rename Variable or Method</vt:lpstr>
      <vt:lpstr>Example 1</vt:lpstr>
      <vt:lpstr>Example 2</vt:lpstr>
      <vt:lpstr>More on Refactorings</vt:lpstr>
      <vt:lpstr>Refactoring Exercise</vt:lpstr>
      <vt:lpstr>TriviaData.java  TriviaQuestion.java</vt:lpstr>
      <vt:lpstr>TriviaGame.java</vt:lpstr>
      <vt:lpstr>TriviaGame.java</vt:lpstr>
      <vt:lpstr>TriviaGame.java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Parveen BUKC</dc:creator>
  <cp:lastModifiedBy>Misbah Parveen BUKC</cp:lastModifiedBy>
  <cp:revision>24</cp:revision>
  <dcterms:created xsi:type="dcterms:W3CDTF">2020-11-01T22:11:36Z</dcterms:created>
  <dcterms:modified xsi:type="dcterms:W3CDTF">2023-10-31T11:48:49Z</dcterms:modified>
</cp:coreProperties>
</file>