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2" r:id="rId6"/>
    <p:sldId id="261" r:id="rId7"/>
    <p:sldId id="265" r:id="rId8"/>
    <p:sldId id="267" r:id="rId9"/>
    <p:sldId id="269" r:id="rId10"/>
    <p:sldId id="270" r:id="rId11"/>
    <p:sldId id="272" r:id="rId12"/>
    <p:sldId id="273" r:id="rId13"/>
    <p:sldId id="274" r:id="rId14"/>
    <p:sldId id="268" r:id="rId15"/>
    <p:sldId id="280" r:id="rId16"/>
    <p:sldId id="281" r:id="rId17"/>
    <p:sldId id="275" r:id="rId18"/>
    <p:sldId id="277" r:id="rId19"/>
    <p:sldId id="276"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220138-F031-4360-A718-F4915D0BE41B}">
          <p14:sldIdLst>
            <p14:sldId id="256"/>
            <p14:sldId id="257"/>
            <p14:sldId id="258"/>
            <p14:sldId id="259"/>
            <p14:sldId id="262"/>
            <p14:sldId id="261"/>
            <p14:sldId id="265"/>
            <p14:sldId id="267"/>
            <p14:sldId id="269"/>
            <p14:sldId id="270"/>
            <p14:sldId id="272"/>
            <p14:sldId id="273"/>
            <p14:sldId id="274"/>
            <p14:sldId id="268"/>
            <p14:sldId id="280"/>
            <p14:sldId id="281"/>
            <p14:sldId id="275"/>
            <p14:sldId id="277"/>
            <p14:sldId id="276"/>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ADFC8-6C33-432F-AF60-83ABE73B7C6B}"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A9D2A-E791-4691-9A42-7653DA3528A5}" type="slidenum">
              <a:rPr lang="en-US" smtClean="0"/>
              <a:t>‹#›</a:t>
            </a:fld>
            <a:endParaRPr lang="en-US"/>
          </a:p>
        </p:txBody>
      </p:sp>
    </p:spTree>
    <p:extLst>
      <p:ext uri="{BB962C8B-B14F-4D97-AF65-F5344CB8AC3E}">
        <p14:creationId xmlns:p14="http://schemas.microsoft.com/office/powerpoint/2010/main" val="728303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600"/>
              </a:spcBef>
              <a:spcAft>
                <a:spcPts val="600"/>
              </a:spcAft>
            </a:pPr>
            <a:r>
              <a:rPr lang="en-US" b="1" i="0" dirty="0">
                <a:solidFill>
                  <a:srgbClr val="202124"/>
                </a:solidFill>
                <a:effectLst/>
                <a:latin typeface="arial" panose="020B0604020202020204" pitchFamily="34" charset="0"/>
              </a:rPr>
              <a:t>3.</a:t>
            </a:r>
            <a:r>
              <a:rPr lang="en-US" b="0" i="0" dirty="0">
                <a:solidFill>
                  <a:srgbClr val="202124"/>
                </a:solidFill>
                <a:effectLst/>
                <a:latin typeface="arial" panose="020B0604020202020204" pitchFamily="34" charset="0"/>
              </a:rPr>
              <a:t> </a:t>
            </a:r>
            <a:r>
              <a:rPr lang="en-US" sz="1200" b="1" i="0" kern="1200" dirty="0">
                <a:solidFill>
                  <a:srgbClr val="202124"/>
                </a:solidFill>
                <a:effectLst/>
                <a:latin typeface="arial" panose="020B0604020202020204" pitchFamily="34" charset="0"/>
                <a:ea typeface="+mn-ea"/>
                <a:cs typeface="+mn-cs"/>
              </a:rPr>
              <a:t>Institutionalized Processes:</a:t>
            </a:r>
            <a:br>
              <a:rPr lang="en-US" sz="1200" b="1" i="0" kern="1200" dirty="0">
                <a:solidFill>
                  <a:srgbClr val="202124"/>
                </a:solidFill>
                <a:effectLst/>
                <a:latin typeface="arial" panose="020B0604020202020204" pitchFamily="34" charset="0"/>
                <a:ea typeface="+mn-ea"/>
                <a:cs typeface="+mn-cs"/>
              </a:rPr>
            </a:br>
            <a:r>
              <a:rPr lang="en-US" b="1" i="0" dirty="0">
                <a:solidFill>
                  <a:srgbClr val="202124"/>
                </a:solidFill>
                <a:effectLst/>
                <a:latin typeface="arial" panose="020B0604020202020204" pitchFamily="34" charset="0"/>
              </a:rPr>
              <a:t>Organizational Process Definition</a:t>
            </a:r>
            <a:r>
              <a:rPr lang="en-US" b="0" i="0" dirty="0">
                <a:solidFill>
                  <a:srgbClr val="202124"/>
                </a:solidFill>
                <a:effectLst/>
                <a:latin typeface="arial" panose="020B0604020202020204" pitchFamily="34" charset="0"/>
              </a:rPr>
              <a:t>. This </a:t>
            </a:r>
            <a:r>
              <a:rPr lang="en-US" b="1" i="0" dirty="0">
                <a:solidFill>
                  <a:srgbClr val="202124"/>
                </a:solidFill>
                <a:effectLst/>
                <a:latin typeface="arial" panose="020B0604020202020204" pitchFamily="34" charset="0"/>
              </a:rPr>
              <a:t>process</a:t>
            </a:r>
            <a:r>
              <a:rPr lang="en-US" b="0" i="0" dirty="0">
                <a:solidFill>
                  <a:srgbClr val="202124"/>
                </a:solidFill>
                <a:effectLst/>
                <a:latin typeface="arial" panose="020B0604020202020204" pitchFamily="34" charset="0"/>
              </a:rPr>
              <a:t> involves determining what work is needed to accomplish the goal, assigning those tasks to individuals, and arranging those individuals in a decision‐making framework (</a:t>
            </a:r>
            <a:r>
              <a:rPr lang="en-US" b="1" i="0" dirty="0">
                <a:solidFill>
                  <a:srgbClr val="202124"/>
                </a:solidFill>
                <a:effectLst/>
                <a:latin typeface="arial" panose="020B0604020202020204" pitchFamily="34" charset="0"/>
              </a:rPr>
              <a:t>organizational</a:t>
            </a:r>
            <a:r>
              <a:rPr lang="en-US" b="0" i="0" dirty="0">
                <a:solidFill>
                  <a:srgbClr val="202124"/>
                </a:solidFill>
                <a:effectLst/>
                <a:latin typeface="arial" panose="020B0604020202020204" pitchFamily="34" charset="0"/>
              </a:rPr>
              <a:t> structure).</a:t>
            </a:r>
            <a:br>
              <a:rPr lang="en-US" b="0" i="0" dirty="0">
                <a:solidFill>
                  <a:srgbClr val="202124"/>
                </a:solidFill>
                <a:effectLst/>
                <a:latin typeface="arial" panose="020B0604020202020204" pitchFamily="34" charset="0"/>
              </a:rPr>
            </a:br>
            <a:r>
              <a:rPr lang="en-US" b="0" i="0" dirty="0">
                <a:solidFill>
                  <a:srgbClr val="202124"/>
                </a:solidFill>
                <a:effectLst/>
                <a:latin typeface="arial" panose="020B0604020202020204" pitchFamily="34" charset="0"/>
              </a:rPr>
              <a:t>The purpose of </a:t>
            </a:r>
            <a:r>
              <a:rPr lang="en-US" b="1" i="0" dirty="0">
                <a:solidFill>
                  <a:srgbClr val="202124"/>
                </a:solidFill>
                <a:effectLst/>
                <a:latin typeface="arial" panose="020B0604020202020204" pitchFamily="34" charset="0"/>
              </a:rPr>
              <a:t>Organizational Process Focus</a:t>
            </a:r>
            <a:r>
              <a:rPr lang="en-US" b="0" i="0" dirty="0">
                <a:solidFill>
                  <a:srgbClr val="202124"/>
                </a:solidFill>
                <a:effectLst/>
                <a:latin typeface="arial" panose="020B0604020202020204" pitchFamily="34" charset="0"/>
              </a:rPr>
              <a:t> (OPF) (CMMI-DEV) is to plan, implement, and deploy </a:t>
            </a:r>
            <a:r>
              <a:rPr lang="en-US" b="1" i="0" dirty="0">
                <a:solidFill>
                  <a:srgbClr val="202124"/>
                </a:solidFill>
                <a:effectLst/>
                <a:latin typeface="arial" panose="020B0604020202020204" pitchFamily="34" charset="0"/>
              </a:rPr>
              <a:t>organizational process</a:t>
            </a:r>
            <a:r>
              <a:rPr lang="en-US" b="0" i="0" dirty="0">
                <a:solidFill>
                  <a:srgbClr val="202124"/>
                </a:solidFill>
                <a:effectLst/>
                <a:latin typeface="arial" panose="020B0604020202020204" pitchFamily="34" charset="0"/>
              </a:rPr>
              <a:t> improvements based on a thorough understanding of current strengths and weaknesses of the </a:t>
            </a:r>
            <a:r>
              <a:rPr lang="en-US" b="1" i="0" dirty="0">
                <a:solidFill>
                  <a:srgbClr val="202124"/>
                </a:solidFill>
                <a:effectLst/>
                <a:latin typeface="arial" panose="020B0604020202020204" pitchFamily="34" charset="0"/>
              </a:rPr>
              <a:t>organization's processes</a:t>
            </a:r>
            <a:r>
              <a:rPr lang="en-US" b="0" i="0" dirty="0">
                <a:solidFill>
                  <a:srgbClr val="202124"/>
                </a:solidFill>
                <a:effectLst/>
                <a:latin typeface="arial" panose="020B0604020202020204" pitchFamily="34" charset="0"/>
              </a:rPr>
              <a:t> and </a:t>
            </a:r>
            <a:r>
              <a:rPr lang="en-US" b="1" i="0" dirty="0">
                <a:solidFill>
                  <a:srgbClr val="202124"/>
                </a:solidFill>
                <a:effectLst/>
                <a:latin typeface="arial" panose="020B0604020202020204" pitchFamily="34" charset="0"/>
              </a:rPr>
              <a:t>process</a:t>
            </a:r>
            <a:r>
              <a:rPr lang="en-US" b="0" i="0" dirty="0">
                <a:solidFill>
                  <a:srgbClr val="202124"/>
                </a:solidFill>
                <a:effectLst/>
                <a:latin typeface="arial" panose="020B0604020202020204" pitchFamily="34" charset="0"/>
              </a:rPr>
              <a:t> assets.</a:t>
            </a:r>
            <a:br>
              <a:rPr lang="en-US" b="0" i="0" dirty="0">
                <a:solidFill>
                  <a:srgbClr val="202124"/>
                </a:solidFill>
                <a:effectLst/>
                <a:latin typeface="arial" panose="020B0604020202020204" pitchFamily="34" charset="0"/>
              </a:rPr>
            </a:br>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training program</a:t>
            </a:r>
            <a:r>
              <a:rPr lang="en-US" b="0" i="0" dirty="0">
                <a:solidFill>
                  <a:srgbClr val="202124"/>
                </a:solidFill>
                <a:effectLst/>
                <a:latin typeface="arial" panose="020B0604020202020204" pitchFamily="34" charset="0"/>
              </a:rPr>
              <a:t> is defined as an activity or activities that include undertaking one or a series of courses to boost performance, productivity, skills, and knowledge. It is generally a cost-budget endeavor with flexible time.</a:t>
            </a:r>
            <a:br>
              <a:rPr lang="en-US" b="0" i="0" dirty="0">
                <a:solidFill>
                  <a:srgbClr val="202124"/>
                </a:solidFill>
                <a:effectLst/>
                <a:latin typeface="arial" panose="020B0604020202020204" pitchFamily="34" charset="0"/>
              </a:rPr>
            </a:br>
            <a:r>
              <a:rPr lang="en-US" b="0" i="0" dirty="0">
                <a:solidFill>
                  <a:srgbClr val="272728"/>
                </a:solidFill>
                <a:effectLst/>
                <a:latin typeface="Verdana" panose="020B0604030504040204" pitchFamily="34" charset="0"/>
              </a:rPr>
              <a:t>Windchill </a:t>
            </a:r>
            <a:r>
              <a:rPr lang="en-US" b="1" i="0" dirty="0">
                <a:solidFill>
                  <a:srgbClr val="272728"/>
                </a:solidFill>
                <a:effectLst/>
                <a:latin typeface="Verdana" panose="020B0604030504040204" pitchFamily="34" charset="0"/>
              </a:rPr>
              <a:t>Integrations for Embedded Software </a:t>
            </a:r>
            <a:r>
              <a:rPr lang="en-US" b="0" i="0" dirty="0">
                <a:solidFill>
                  <a:srgbClr val="272728"/>
                </a:solidFill>
                <a:effectLst/>
                <a:latin typeface="Verdana" panose="020B0604030504040204" pitchFamily="34" charset="0"/>
              </a:rPr>
              <a:t>provides a centralized product life management platform that allows companies to develop and manage both hardware and software product components using integrated product configuration, life cycle management, and change management processes.</a:t>
            </a:r>
          </a:p>
          <a:p>
            <a:pPr algn="l">
              <a:spcBef>
                <a:spcPts val="600"/>
              </a:spcBef>
              <a:spcAft>
                <a:spcPts val="600"/>
              </a:spcAft>
            </a:pPr>
            <a:r>
              <a:rPr lang="en-US" b="0" i="0" dirty="0">
                <a:solidFill>
                  <a:srgbClr val="272728"/>
                </a:solidFill>
                <a:effectLst/>
                <a:latin typeface="Verdana" panose="020B0604030504040204" pitchFamily="34" charset="0"/>
              </a:rPr>
              <a:t>Windchill </a:t>
            </a:r>
            <a:r>
              <a:rPr lang="en-US" b="1" i="0" dirty="0">
                <a:solidFill>
                  <a:srgbClr val="272728"/>
                </a:solidFill>
                <a:effectLst/>
                <a:latin typeface="Verdana" panose="020B0604030504040204" pitchFamily="34" charset="0"/>
              </a:rPr>
              <a:t>Integrations for Embedded Software </a:t>
            </a:r>
            <a:r>
              <a:rPr lang="en-US" b="0" i="0" dirty="0">
                <a:solidFill>
                  <a:srgbClr val="272728"/>
                </a:solidFill>
                <a:effectLst/>
                <a:latin typeface="Verdana" panose="020B0604030504040204" pitchFamily="34" charset="0"/>
              </a:rPr>
              <a:t>provides seamless access to software artifacts, such as software executables, source code, and software defects, that are typically contained in remote systems specialized for software development.</a:t>
            </a:r>
            <a:br>
              <a:rPr lang="en-US" b="0" i="0" dirty="0">
                <a:solidFill>
                  <a:srgbClr val="272728"/>
                </a:solidFill>
                <a:effectLst/>
                <a:latin typeface="Verdana" panose="020B0604030504040204" pitchFamily="34" charset="0"/>
              </a:rPr>
            </a:br>
            <a:r>
              <a:rPr lang="en-US" b="1" i="0" dirty="0">
                <a:solidFill>
                  <a:srgbClr val="202124"/>
                </a:solidFill>
                <a:effectLst/>
                <a:latin typeface="arial" panose="020B0604020202020204" pitchFamily="34" charset="0"/>
              </a:rPr>
              <a:t>Product Engineering</a:t>
            </a:r>
            <a:r>
              <a:rPr lang="en-US" b="0" i="0" dirty="0">
                <a:solidFill>
                  <a:srgbClr val="202124"/>
                </a:solidFill>
                <a:effectLst/>
                <a:latin typeface="arial" panose="020B0604020202020204" pitchFamily="34" charset="0"/>
              </a:rPr>
              <a:t> is the process of innovating, designing, developing, testing and deploying a </a:t>
            </a:r>
            <a:r>
              <a:rPr lang="en-US" b="1" i="0" dirty="0">
                <a:solidFill>
                  <a:srgbClr val="202124"/>
                </a:solidFill>
                <a:effectLst/>
                <a:latin typeface="arial" panose="020B0604020202020204" pitchFamily="34" charset="0"/>
              </a:rPr>
              <a:t>software product</a:t>
            </a:r>
            <a:r>
              <a:rPr lang="en-US" b="0" i="0" dirty="0">
                <a:solidFill>
                  <a:srgbClr val="202124"/>
                </a:solidFill>
                <a:effectLst/>
                <a:latin typeface="arial" panose="020B0604020202020204" pitchFamily="34" charset="0"/>
              </a:rPr>
              <a:t>. </a:t>
            </a:r>
            <a:br>
              <a:rPr lang="en-US" b="0" i="0" dirty="0">
                <a:solidFill>
                  <a:srgbClr val="202124"/>
                </a:solidFill>
                <a:effectLst/>
                <a:latin typeface="arial" panose="020B0604020202020204" pitchFamily="34" charset="0"/>
              </a:rPr>
            </a:br>
            <a:r>
              <a:rPr lang="en-US" b="1" i="0" dirty="0">
                <a:solidFill>
                  <a:srgbClr val="000000"/>
                </a:solidFill>
                <a:effectLst/>
                <a:latin typeface="Times New Roman" panose="02020603050405020304" pitchFamily="18" charset="0"/>
              </a:rPr>
              <a:t>Intergroup Coordination </a:t>
            </a:r>
            <a:r>
              <a:rPr lang="en-US" b="0" i="0" dirty="0">
                <a:solidFill>
                  <a:srgbClr val="000000"/>
                </a:solidFill>
                <a:effectLst/>
                <a:latin typeface="Times New Roman" panose="02020603050405020304" pitchFamily="18" charset="0"/>
              </a:rPr>
              <a:t>involves the software engineering group's participation with other project engineering groups to address system-level requirements, objectives, and issues. Representatives of the project's engineering groups participate in establishing the system-level requirements, objectives, and plans by working with the customer and end users, as appropriate. These requirements, objectives, and plans become the basis for all engineering activities.</a:t>
            </a:r>
            <a:br>
              <a:rPr lang="en-US" b="0" i="0" dirty="0">
                <a:solidFill>
                  <a:srgbClr val="000000"/>
                </a:solidFill>
                <a:effectLst/>
                <a:latin typeface="Times New Roman" panose="02020603050405020304" pitchFamily="18" charset="0"/>
              </a:rPr>
            </a:br>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peer</a:t>
            </a:r>
            <a:r>
              <a:rPr lang="en-US" b="0" i="0" dirty="0">
                <a:solidFill>
                  <a:srgbClr val="202124"/>
                </a:solidFill>
                <a:effectLst/>
                <a:latin typeface="arial" panose="020B0604020202020204" pitchFamily="34" charset="0"/>
              </a:rPr>
              <a:t>-</a:t>
            </a:r>
            <a:r>
              <a:rPr lang="en-US" b="1" i="0" dirty="0">
                <a:solidFill>
                  <a:srgbClr val="202124"/>
                </a:solidFill>
                <a:effectLst/>
                <a:latin typeface="arial" panose="020B0604020202020204" pitchFamily="34" charset="0"/>
              </a:rPr>
              <a:t>reviewed</a:t>
            </a:r>
            <a:r>
              <a:rPr lang="en-US" b="0" i="0" dirty="0">
                <a:solidFill>
                  <a:srgbClr val="202124"/>
                </a:solidFill>
                <a:effectLst/>
                <a:latin typeface="arial" panose="020B0604020202020204" pitchFamily="34" charset="0"/>
              </a:rPr>
              <a:t> publication is also sometimes referred to as a </a:t>
            </a:r>
            <a:r>
              <a:rPr lang="en-US" b="1" i="0" dirty="0">
                <a:solidFill>
                  <a:srgbClr val="202124"/>
                </a:solidFill>
                <a:effectLst/>
                <a:latin typeface="arial" panose="020B0604020202020204" pitchFamily="34" charset="0"/>
              </a:rPr>
              <a:t>scholarly</a:t>
            </a:r>
            <a:r>
              <a:rPr lang="en-US" b="0" i="0" dirty="0">
                <a:solidFill>
                  <a:srgbClr val="202124"/>
                </a:solidFill>
                <a:effectLst/>
                <a:latin typeface="arial" panose="020B0604020202020204" pitchFamily="34" charset="0"/>
              </a:rPr>
              <a:t> publication. The </a:t>
            </a:r>
            <a:r>
              <a:rPr lang="en-US" b="1" i="0" dirty="0">
                <a:solidFill>
                  <a:srgbClr val="202124"/>
                </a:solidFill>
                <a:effectLst/>
                <a:latin typeface="arial" panose="020B0604020202020204" pitchFamily="34" charset="0"/>
              </a:rPr>
              <a:t>peer</a:t>
            </a:r>
            <a:r>
              <a:rPr lang="en-US" b="0" i="0" dirty="0">
                <a:solidFill>
                  <a:srgbClr val="202124"/>
                </a:solidFill>
                <a:effectLst/>
                <a:latin typeface="arial" panose="020B0604020202020204" pitchFamily="34" charset="0"/>
              </a:rPr>
              <a:t>-</a:t>
            </a:r>
            <a:r>
              <a:rPr lang="en-US" b="1" i="0" dirty="0">
                <a:solidFill>
                  <a:srgbClr val="202124"/>
                </a:solidFill>
                <a:effectLst/>
                <a:latin typeface="arial" panose="020B0604020202020204" pitchFamily="34" charset="0"/>
              </a:rPr>
              <a:t>review</a:t>
            </a:r>
            <a:r>
              <a:rPr lang="en-US" b="0" i="0" dirty="0">
                <a:solidFill>
                  <a:srgbClr val="202124"/>
                </a:solidFill>
                <a:effectLst/>
                <a:latin typeface="arial" panose="020B0604020202020204" pitchFamily="34" charset="0"/>
              </a:rPr>
              <a:t> process subjects an author's </a:t>
            </a:r>
            <a:r>
              <a:rPr lang="en-US" b="1" i="0" dirty="0">
                <a:solidFill>
                  <a:srgbClr val="202124"/>
                </a:solidFill>
                <a:effectLst/>
                <a:latin typeface="arial" panose="020B0604020202020204" pitchFamily="34" charset="0"/>
              </a:rPr>
              <a:t>scholarly</a:t>
            </a:r>
            <a:r>
              <a:rPr lang="en-US" b="0" i="0" dirty="0">
                <a:solidFill>
                  <a:srgbClr val="202124"/>
                </a:solidFill>
                <a:effectLst/>
                <a:latin typeface="arial" panose="020B0604020202020204" pitchFamily="34" charset="0"/>
              </a:rPr>
              <a:t> work, research, or ideas to the scrutiny of others who are experts in the same field (</a:t>
            </a:r>
            <a:r>
              <a:rPr lang="en-US" b="1" i="0" dirty="0">
                <a:solidFill>
                  <a:srgbClr val="202124"/>
                </a:solidFill>
                <a:effectLst/>
                <a:latin typeface="arial" panose="020B0604020202020204" pitchFamily="34" charset="0"/>
              </a:rPr>
              <a:t>peers</a:t>
            </a:r>
            <a:r>
              <a:rPr lang="en-US" b="0" i="0" dirty="0">
                <a:solidFill>
                  <a:srgbClr val="202124"/>
                </a:solidFill>
                <a:effectLst/>
                <a:latin typeface="arial" panose="020B0604020202020204" pitchFamily="34" charset="0"/>
              </a:rPr>
              <a:t>) and is considered necessary to ensure academic scientific quality.</a:t>
            </a:r>
            <a:endParaRPr lang="en-US" b="0" i="0" dirty="0">
              <a:solidFill>
                <a:srgbClr val="272728"/>
              </a:solidFill>
              <a:effectLst/>
              <a:latin typeface="Verdana" panose="020B0604030504040204" pitchFamily="34" charset="0"/>
            </a:endParaRPr>
          </a:p>
          <a:p>
            <a:r>
              <a:rPr lang="en-US" b="1" i="0" dirty="0">
                <a:solidFill>
                  <a:srgbClr val="202124"/>
                </a:solidFill>
                <a:effectLst/>
                <a:latin typeface="arial" panose="020B0604020202020204" pitchFamily="34" charset="0"/>
              </a:rPr>
              <a:t/>
            </a:r>
            <a:br>
              <a:rPr lang="en-US" b="1" i="0" dirty="0">
                <a:solidFill>
                  <a:srgbClr val="202124"/>
                </a:solidFill>
                <a:effectLst/>
                <a:latin typeface="arial" panose="020B0604020202020204" pitchFamily="34" charset="0"/>
              </a:rPr>
            </a:br>
            <a:r>
              <a:rPr lang="en-US" b="1" i="0" dirty="0">
                <a:solidFill>
                  <a:srgbClr val="202124"/>
                </a:solidFill>
                <a:effectLst/>
                <a:latin typeface="arial" panose="020B0604020202020204" pitchFamily="34" charset="0"/>
              </a:rPr>
              <a:t/>
            </a:r>
            <a:br>
              <a:rPr lang="en-US" b="1" i="0" dirty="0">
                <a:solidFill>
                  <a:srgbClr val="202124"/>
                </a:solidFill>
                <a:effectLst/>
                <a:latin typeface="arial" panose="020B0604020202020204" pitchFamily="34" charset="0"/>
              </a:rPr>
            </a:br>
            <a:r>
              <a:rPr lang="en-US" b="1" i="0" dirty="0">
                <a:solidFill>
                  <a:srgbClr val="202124"/>
                </a:solidFill>
                <a:effectLst/>
                <a:latin typeface="arial" panose="020B0604020202020204" pitchFamily="34" charset="0"/>
              </a:rPr>
              <a:t>4. Quantitative Management</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
            </a:r>
            <a:br>
              <a:rPr lang="en-US" b="1" i="0" dirty="0">
                <a:solidFill>
                  <a:srgbClr val="202124"/>
                </a:solidFill>
                <a:effectLst/>
                <a:latin typeface="arial" panose="020B0604020202020204" pitchFamily="34" charset="0"/>
              </a:rPr>
            </a:br>
            <a:r>
              <a:rPr lang="en-US" b="0" i="0" dirty="0">
                <a:solidFill>
                  <a:srgbClr val="202124"/>
                </a:solidFill>
                <a:effectLst/>
                <a:latin typeface="arial" panose="020B0604020202020204" pitchFamily="34" charset="0"/>
              </a:rPr>
              <a:t>The purpose of </a:t>
            </a:r>
            <a:r>
              <a:rPr lang="en-US" b="1" i="0" dirty="0">
                <a:solidFill>
                  <a:srgbClr val="202124"/>
                </a:solidFill>
                <a:effectLst/>
                <a:latin typeface="arial" panose="020B0604020202020204" pitchFamily="34" charset="0"/>
              </a:rPr>
              <a:t>Quantitative Project Management</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QPM</a:t>
            </a:r>
            <a:r>
              <a:rPr lang="en-US" b="0" i="0" dirty="0">
                <a:solidFill>
                  <a:srgbClr val="202124"/>
                </a:solidFill>
                <a:effectLst/>
                <a:latin typeface="arial" panose="020B0604020202020204" pitchFamily="34" charset="0"/>
              </a:rPr>
              <a:t>) (CMMI-DEV) is to quantitatively </a:t>
            </a:r>
            <a:r>
              <a:rPr lang="en-US" b="1" i="0" dirty="0">
                <a:solidFill>
                  <a:srgbClr val="202124"/>
                </a:solidFill>
                <a:effectLst/>
                <a:latin typeface="arial" panose="020B0604020202020204" pitchFamily="34" charset="0"/>
              </a:rPr>
              <a:t>manage</a:t>
            </a:r>
            <a:r>
              <a:rPr lang="en-US" b="0" i="0" dirty="0">
                <a:solidFill>
                  <a:srgbClr val="202124"/>
                </a:solidFill>
                <a:effectLst/>
                <a:latin typeface="arial" panose="020B0604020202020204" pitchFamily="34" charset="0"/>
              </a:rPr>
              <a:t> the </a:t>
            </a:r>
            <a:r>
              <a:rPr lang="en-US" b="1" i="0" dirty="0">
                <a:solidFill>
                  <a:srgbClr val="202124"/>
                </a:solidFill>
                <a:effectLst/>
                <a:latin typeface="arial" panose="020B0604020202020204" pitchFamily="34" charset="0"/>
              </a:rPr>
              <a:t>project</a:t>
            </a:r>
            <a:r>
              <a:rPr lang="en-US" b="0" i="0" dirty="0">
                <a:solidFill>
                  <a:srgbClr val="202124"/>
                </a:solidFill>
                <a:effectLst/>
                <a:latin typeface="arial" panose="020B0604020202020204" pitchFamily="34" charset="0"/>
              </a:rPr>
              <a:t> to achieve the </a:t>
            </a:r>
            <a:r>
              <a:rPr lang="en-US" b="1" i="0" dirty="0">
                <a:solidFill>
                  <a:srgbClr val="202124"/>
                </a:solidFill>
                <a:effectLst/>
                <a:latin typeface="arial" panose="020B0604020202020204" pitchFamily="34" charset="0"/>
              </a:rPr>
              <a:t>project's</a:t>
            </a:r>
            <a:r>
              <a:rPr lang="en-US" b="0" i="0" dirty="0">
                <a:solidFill>
                  <a:srgbClr val="202124"/>
                </a:solidFill>
                <a:effectLst/>
                <a:latin typeface="arial" panose="020B0604020202020204" pitchFamily="34" charset="0"/>
              </a:rPr>
              <a:t> established quality and process performance objectives.</a:t>
            </a:r>
            <a:br>
              <a:rPr lang="en-US" b="0" i="0" dirty="0">
                <a:solidFill>
                  <a:srgbClr val="202124"/>
                </a:solidFill>
                <a:effectLst/>
                <a:latin typeface="arial" panose="020B0604020202020204" pitchFamily="34" charset="0"/>
              </a:rPr>
            </a:br>
            <a:r>
              <a:rPr lang="en-US" b="0" i="0" dirty="0">
                <a:solidFill>
                  <a:srgbClr val="202124"/>
                </a:solidFill>
                <a:effectLst/>
                <a:latin typeface="arial" panose="020B0604020202020204" pitchFamily="34" charset="0"/>
              </a:rPr>
              <a:t/>
            </a:r>
            <a:br>
              <a:rPr lang="en-US" b="0" i="0" dirty="0">
                <a:solidFill>
                  <a:srgbClr val="202124"/>
                </a:solidFill>
                <a:effectLst/>
                <a:latin typeface="arial" panose="020B0604020202020204" pitchFamily="34" charset="0"/>
              </a:rPr>
            </a:br>
            <a:r>
              <a:rPr lang="en-US" b="1" i="0" dirty="0">
                <a:solidFill>
                  <a:srgbClr val="202124"/>
                </a:solidFill>
                <a:effectLst/>
                <a:latin typeface="arial" panose="020B0604020202020204" pitchFamily="34" charset="0"/>
              </a:rPr>
              <a:t>Software quality management</a:t>
            </a:r>
            <a:r>
              <a:rPr lang="en-US" b="0" i="0" dirty="0">
                <a:solidFill>
                  <a:srgbClr val="202124"/>
                </a:solidFill>
                <a:effectLst/>
                <a:latin typeface="arial" panose="020B0604020202020204" pitchFamily="34" charset="0"/>
              </a:rPr>
              <a:t> (SQM) is a </a:t>
            </a:r>
            <a:r>
              <a:rPr lang="en-US" b="1" i="0" dirty="0">
                <a:solidFill>
                  <a:srgbClr val="202124"/>
                </a:solidFill>
                <a:effectLst/>
                <a:latin typeface="arial" panose="020B0604020202020204" pitchFamily="34" charset="0"/>
              </a:rPr>
              <a:t>management</a:t>
            </a:r>
            <a:r>
              <a:rPr lang="en-US" b="0" i="0" dirty="0">
                <a:solidFill>
                  <a:srgbClr val="202124"/>
                </a:solidFill>
                <a:effectLst/>
                <a:latin typeface="arial" panose="020B0604020202020204" pitchFamily="34" charset="0"/>
              </a:rPr>
              <a:t> process that aims to develop and </a:t>
            </a:r>
            <a:r>
              <a:rPr lang="en-US" b="1" i="0" dirty="0">
                <a:solidFill>
                  <a:srgbClr val="202124"/>
                </a:solidFill>
                <a:effectLst/>
                <a:latin typeface="arial" panose="020B0604020202020204" pitchFamily="34" charset="0"/>
              </a:rPr>
              <a:t>manage</a:t>
            </a:r>
            <a:r>
              <a:rPr lang="en-US" b="0" i="0" dirty="0">
                <a:solidFill>
                  <a:srgbClr val="202124"/>
                </a:solidFill>
                <a:effectLst/>
                <a:latin typeface="arial" panose="020B0604020202020204" pitchFamily="34" charset="0"/>
              </a:rPr>
              <a:t> the </a:t>
            </a:r>
            <a:r>
              <a:rPr lang="en-US" b="1" i="0" dirty="0">
                <a:solidFill>
                  <a:srgbClr val="202124"/>
                </a:solidFill>
                <a:effectLst/>
                <a:latin typeface="arial" panose="020B0604020202020204" pitchFamily="34" charset="0"/>
              </a:rPr>
              <a:t>quality</a:t>
            </a:r>
            <a:r>
              <a:rPr lang="en-US" b="0" i="0" dirty="0">
                <a:solidFill>
                  <a:srgbClr val="202124"/>
                </a:solidFill>
                <a:effectLst/>
                <a:latin typeface="arial" panose="020B0604020202020204" pitchFamily="34" charset="0"/>
              </a:rPr>
              <a:t> of </a:t>
            </a:r>
            <a:r>
              <a:rPr lang="en-US" b="1" i="0" dirty="0">
                <a:solidFill>
                  <a:srgbClr val="202124"/>
                </a:solidFill>
                <a:effectLst/>
                <a:latin typeface="arial" panose="020B0604020202020204" pitchFamily="34" charset="0"/>
              </a:rPr>
              <a:t>software</a:t>
            </a:r>
            <a:r>
              <a:rPr lang="en-US" b="0" i="0" dirty="0">
                <a:solidFill>
                  <a:srgbClr val="202124"/>
                </a:solidFill>
                <a:effectLst/>
                <a:latin typeface="arial" panose="020B0604020202020204" pitchFamily="34" charset="0"/>
              </a:rPr>
              <a:t> in such a way so as to best ensure that the product meets the </a:t>
            </a:r>
            <a:r>
              <a:rPr lang="en-US" b="1" i="0" dirty="0">
                <a:solidFill>
                  <a:srgbClr val="202124"/>
                </a:solidFill>
                <a:effectLst/>
                <a:latin typeface="arial" panose="020B0604020202020204" pitchFamily="34" charset="0"/>
              </a:rPr>
              <a:t>quality</a:t>
            </a:r>
            <a:r>
              <a:rPr lang="en-US" b="0" i="0" dirty="0">
                <a:solidFill>
                  <a:srgbClr val="202124"/>
                </a:solidFill>
                <a:effectLst/>
                <a:latin typeface="arial" panose="020B0604020202020204" pitchFamily="34" charset="0"/>
              </a:rPr>
              <a:t> standards expected by the customer while also meeting any necessary regulatory and developer requirements, if any.</a:t>
            </a:r>
            <a:br>
              <a:rPr lang="en-US" b="0" i="0" dirty="0">
                <a:solidFill>
                  <a:srgbClr val="202124"/>
                </a:solidFill>
                <a:effectLst/>
                <a:latin typeface="arial" panose="020B0604020202020204" pitchFamily="34" charset="0"/>
              </a:rPr>
            </a:br>
            <a:r>
              <a:rPr lang="en-US" b="0" i="0" dirty="0">
                <a:solidFill>
                  <a:srgbClr val="202124"/>
                </a:solidFill>
                <a:effectLst/>
                <a:latin typeface="arial" panose="020B0604020202020204" pitchFamily="34" charset="0"/>
              </a:rPr>
              <a:t/>
            </a:r>
            <a:br>
              <a:rPr lang="en-US" b="0" i="0" dirty="0">
                <a:solidFill>
                  <a:srgbClr val="202124"/>
                </a:solidFill>
                <a:effectLst/>
                <a:latin typeface="arial" panose="020B0604020202020204" pitchFamily="34" charset="0"/>
              </a:rPr>
            </a:br>
            <a:r>
              <a:rPr lang="en-US" b="1" i="0" dirty="0">
                <a:solidFill>
                  <a:srgbClr val="202124"/>
                </a:solidFill>
                <a:effectLst/>
                <a:latin typeface="arial" panose="020B0604020202020204" pitchFamily="34" charset="0"/>
              </a:rPr>
              <a:t>5. Continuous Improvement:</a:t>
            </a:r>
            <a:br>
              <a:rPr lang="en-US" b="1" i="0" dirty="0">
                <a:solidFill>
                  <a:srgbClr val="202124"/>
                </a:solidFill>
                <a:effectLst/>
                <a:latin typeface="arial" panose="020B0604020202020204" pitchFamily="34" charset="0"/>
              </a:rPr>
            </a:br>
            <a:r>
              <a:rPr lang="en-US" b="1" i="0" dirty="0">
                <a:solidFill>
                  <a:srgbClr val="202124"/>
                </a:solidFill>
                <a:effectLst/>
                <a:latin typeface="arial" panose="020B0604020202020204" pitchFamily="34" charset="0"/>
              </a:rPr>
              <a:t>Defect Prevention</a:t>
            </a:r>
            <a:r>
              <a:rPr lang="en-US" b="0" i="0" dirty="0">
                <a:solidFill>
                  <a:srgbClr val="202124"/>
                </a:solidFill>
                <a:effectLst/>
                <a:latin typeface="arial" panose="020B0604020202020204" pitchFamily="34" charset="0"/>
              </a:rPr>
              <a:t> (DP) is a strategy applied to the software development life cycle that identifies root causes of </a:t>
            </a:r>
            <a:r>
              <a:rPr lang="en-US" b="1" i="0" dirty="0">
                <a:solidFill>
                  <a:srgbClr val="202124"/>
                </a:solidFill>
                <a:effectLst/>
                <a:latin typeface="arial" panose="020B0604020202020204" pitchFamily="34" charset="0"/>
              </a:rPr>
              <a:t>defects</a:t>
            </a:r>
            <a:r>
              <a:rPr lang="en-US" b="0" i="0" dirty="0">
                <a:solidFill>
                  <a:srgbClr val="202124"/>
                </a:solidFill>
                <a:effectLst/>
                <a:latin typeface="arial" panose="020B0604020202020204" pitchFamily="34" charset="0"/>
              </a:rPr>
              <a:t> and prevents them from recurring. It is the essence of Total Quality Management (TQM).</a:t>
            </a:r>
            <a:br>
              <a:rPr lang="en-US" b="0" i="0" dirty="0">
                <a:solidFill>
                  <a:srgbClr val="202124"/>
                </a:solidFill>
                <a:effectLst/>
                <a:latin typeface="arial" panose="020B0604020202020204" pitchFamily="34" charset="0"/>
              </a:rPr>
            </a:br>
            <a:r>
              <a:rPr lang="en-US" b="0" i="0" dirty="0">
                <a:solidFill>
                  <a:srgbClr val="4D5156"/>
                </a:solidFill>
                <a:effectLst/>
                <a:latin typeface="arial" panose="020B0604020202020204" pitchFamily="34" charset="0"/>
              </a:rPr>
              <a:t/>
            </a:r>
            <a:br>
              <a:rPr lang="en-US" b="0" i="0" dirty="0">
                <a:solidFill>
                  <a:srgbClr val="4D5156"/>
                </a:solidFill>
                <a:effectLst/>
                <a:latin typeface="arial" panose="020B0604020202020204" pitchFamily="34" charset="0"/>
              </a:rPr>
            </a:br>
            <a:r>
              <a:rPr lang="en-US" b="1" i="0" dirty="0">
                <a:solidFill>
                  <a:srgbClr val="000000"/>
                </a:solidFill>
                <a:effectLst/>
                <a:latin typeface="Times New Roman" panose="02020603050405020304" pitchFamily="18" charset="0"/>
              </a:rPr>
              <a:t>Technology Change Management</a:t>
            </a:r>
            <a:r>
              <a:rPr lang="en-US" b="0" i="0" dirty="0">
                <a:solidFill>
                  <a:srgbClr val="000000"/>
                </a:solidFill>
                <a:effectLst/>
                <a:latin typeface="Times New Roman" panose="02020603050405020304" pitchFamily="18" charset="0"/>
              </a:rPr>
              <a:t> involves identifying, selecting, and evaluating new technologies, and incorporating effective technologies into the organization. The objective is to improve software quality, increase productivity, and decrease the cycle time for product development.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
            </a:r>
            <a:br>
              <a:rPr lang="en-US" b="0" i="0" dirty="0">
                <a:solidFill>
                  <a:srgbClr val="000000"/>
                </a:solidFill>
                <a:effectLst/>
                <a:latin typeface="Times New Roman" panose="02020603050405020304" pitchFamily="18" charset="0"/>
              </a:rPr>
            </a:br>
            <a:r>
              <a:rPr lang="en-US" b="0" i="0" dirty="0">
                <a:solidFill>
                  <a:srgbClr val="4D5156"/>
                </a:solidFill>
                <a:effectLst/>
                <a:latin typeface="arial" panose="020B0604020202020204" pitchFamily="34" charset="0"/>
              </a:rPr>
              <a:t>The </a:t>
            </a:r>
            <a:r>
              <a:rPr lang="en-US" b="1" i="0" dirty="0">
                <a:solidFill>
                  <a:srgbClr val="4D5156"/>
                </a:solidFill>
                <a:effectLst/>
                <a:latin typeface="arial" panose="020B0604020202020204" pitchFamily="34" charset="0"/>
              </a:rPr>
              <a:t>change request management process </a:t>
            </a:r>
            <a:r>
              <a:rPr lang="en-US" b="0" i="0" dirty="0">
                <a:solidFill>
                  <a:srgbClr val="4D5156"/>
                </a:solidFill>
                <a:effectLst/>
                <a:latin typeface="arial" panose="020B0604020202020204" pitchFamily="34" charset="0"/>
              </a:rPr>
              <a:t>in systems engineering is the process of requesting, determining attainability, planning, implementing, and evaluating of changes to a system. Its main goals are to support the processing and traceability of changes to an interconnected set of factors.</a:t>
            </a:r>
            <a:endParaRPr lang="aa-ET" dirty="0"/>
          </a:p>
        </p:txBody>
      </p:sp>
      <p:sp>
        <p:nvSpPr>
          <p:cNvPr id="4" name="Slide Number Placeholder 3"/>
          <p:cNvSpPr>
            <a:spLocks noGrp="1"/>
          </p:cNvSpPr>
          <p:nvPr>
            <p:ph type="sldNum" sz="quarter" idx="5"/>
          </p:nvPr>
        </p:nvSpPr>
        <p:spPr/>
        <p:txBody>
          <a:bodyPr/>
          <a:lstStyle/>
          <a:p>
            <a:fld id="{7263296E-11D8-41C9-A971-E4139C7CF31B}" type="slidenum">
              <a:rPr lang="aa-ET" smtClean="0"/>
              <a:t>19</a:t>
            </a:fld>
            <a:endParaRPr lang="aa-ET"/>
          </a:p>
        </p:txBody>
      </p:sp>
    </p:spTree>
    <p:extLst>
      <p:ext uri="{BB962C8B-B14F-4D97-AF65-F5344CB8AC3E}">
        <p14:creationId xmlns:p14="http://schemas.microsoft.com/office/powerpoint/2010/main" val="2725840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12/5/2023</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a:t>
            </a:fld>
            <a:endParaRPr lang="en-US"/>
          </a:p>
        </p:txBody>
      </p:sp>
      <p:sp>
        <p:nvSpPr>
          <p:cNvPr id="7" name="Rectangle 6"/>
          <p:cNvSpPr>
            <a:spLocks noGrp="1"/>
          </p:cNvSpPr>
          <p:nvPr>
            <p:ph sz="quarter" idx="13"/>
          </p:nvPr>
        </p:nvSpPr>
        <p:spPr>
          <a:xfrm>
            <a:off x="812800" y="1803400"/>
            <a:ext cx="10871200" cy="43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711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Software Construction</a:t>
            </a:r>
          </a:p>
        </p:txBody>
      </p:sp>
      <p:sp>
        <p:nvSpPr>
          <p:cNvPr id="3" name="Subtitle 2"/>
          <p:cNvSpPr>
            <a:spLocks noGrp="1"/>
          </p:cNvSpPr>
          <p:nvPr>
            <p:ph type="subTitle" idx="1"/>
          </p:nvPr>
        </p:nvSpPr>
        <p:spPr/>
        <p:txBody>
          <a:bodyPr/>
          <a:lstStyle/>
          <a:p>
            <a:r>
              <a:rPr lang="en-US" dirty="0"/>
              <a:t>Software Configuration Management</a:t>
            </a:r>
          </a:p>
        </p:txBody>
      </p:sp>
    </p:spTree>
    <p:extLst>
      <p:ext uri="{BB962C8B-B14F-4D97-AF65-F5344CB8AC3E}">
        <p14:creationId xmlns:p14="http://schemas.microsoft.com/office/powerpoint/2010/main" val="188128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1684-AF1C-41F6-B6FD-ABAF7A28D219}"/>
              </a:ext>
            </a:extLst>
          </p:cNvPr>
          <p:cNvSpPr>
            <a:spLocks noGrp="1"/>
          </p:cNvSpPr>
          <p:nvPr>
            <p:ph type="title"/>
          </p:nvPr>
        </p:nvSpPr>
        <p:spPr/>
        <p:txBody>
          <a:bodyPr/>
          <a:lstStyle/>
          <a:p>
            <a:r>
              <a:rPr lang="en-US" dirty="0"/>
              <a:t>Change Control</a:t>
            </a:r>
            <a:endParaRPr lang="aa-ET" dirty="0"/>
          </a:p>
        </p:txBody>
      </p:sp>
      <p:sp>
        <p:nvSpPr>
          <p:cNvPr id="3" name="Content Placeholder 2">
            <a:extLst>
              <a:ext uri="{FF2B5EF4-FFF2-40B4-BE49-F238E27FC236}">
                <a16:creationId xmlns:a16="http://schemas.microsoft.com/office/drawing/2014/main" id="{9333E085-31A6-4C85-94E5-DA59B50444CA}"/>
              </a:ext>
            </a:extLst>
          </p:cNvPr>
          <p:cNvSpPr>
            <a:spLocks noGrp="1"/>
          </p:cNvSpPr>
          <p:nvPr>
            <p:ph idx="1"/>
          </p:nvPr>
        </p:nvSpPr>
        <p:spPr/>
        <p:txBody>
          <a:bodyPr/>
          <a:lstStyle/>
          <a:p>
            <a:r>
              <a:rPr lang="en-US" dirty="0"/>
              <a:t>Engineering change order (ECO) </a:t>
            </a:r>
          </a:p>
          <a:p>
            <a:pPr lvl="1"/>
            <a:r>
              <a:rPr lang="en-US" b="0" i="0" dirty="0">
                <a:solidFill>
                  <a:srgbClr val="444444"/>
                </a:solidFill>
                <a:effectLst/>
                <a:latin typeface="Open Sans"/>
              </a:rPr>
              <a:t>generated for each change approved (describes change, lists the constraints, and criteria for review and audit)</a:t>
            </a:r>
          </a:p>
          <a:p>
            <a:pPr marL="201168" lvl="1" indent="0">
              <a:buNone/>
            </a:pPr>
            <a:endParaRPr lang="en-US" dirty="0" smtClean="0">
              <a:solidFill>
                <a:srgbClr val="444444"/>
              </a:solidFill>
              <a:latin typeface="Open Sans"/>
            </a:endParaRPr>
          </a:p>
          <a:p>
            <a:pPr marL="201168" lvl="1" indent="0">
              <a:buNone/>
            </a:pPr>
            <a:r>
              <a:rPr lang="en-US" dirty="0" smtClean="0">
                <a:solidFill>
                  <a:srgbClr val="444444"/>
                </a:solidFill>
                <a:latin typeface="Open Sans"/>
              </a:rPr>
              <a:t>Modified </a:t>
            </a:r>
            <a:r>
              <a:rPr lang="en-US" dirty="0">
                <a:solidFill>
                  <a:srgbClr val="444444"/>
                </a:solidFill>
                <a:latin typeface="Open Sans"/>
              </a:rPr>
              <a:t>object is checked-in to the project database and version control mechanisms are used to create the next version of the </a:t>
            </a:r>
            <a:r>
              <a:rPr lang="en-US" dirty="0" smtClean="0">
                <a:solidFill>
                  <a:srgbClr val="444444"/>
                </a:solidFill>
                <a:latin typeface="Open Sans"/>
              </a:rPr>
              <a:t>software</a:t>
            </a:r>
          </a:p>
          <a:p>
            <a:pPr marL="201168" lvl="1" indent="0">
              <a:buNone/>
            </a:pPr>
            <a:endParaRPr lang="en-US" dirty="0">
              <a:solidFill>
                <a:srgbClr val="444444"/>
              </a:solidFill>
              <a:latin typeface="Open Sans"/>
            </a:endParaRPr>
          </a:p>
          <a:p>
            <a:pPr marL="201168" lvl="1" indent="0">
              <a:buNone/>
            </a:pPr>
            <a:r>
              <a:rPr lang="en-US" dirty="0">
                <a:solidFill>
                  <a:srgbClr val="444444"/>
                </a:solidFill>
                <a:latin typeface="Open Sans"/>
              </a:rPr>
              <a:t>Synchronization control</a:t>
            </a:r>
          </a:p>
          <a:p>
            <a:pPr marL="201168" lvl="1" indent="0">
              <a:buNone/>
            </a:pPr>
            <a:r>
              <a:rPr lang="en-US" dirty="0">
                <a:solidFill>
                  <a:srgbClr val="444444"/>
                </a:solidFill>
                <a:latin typeface="Open Sans"/>
              </a:rPr>
              <a:t>used to ensure that parallel changes made by different people don’t overwrite one </a:t>
            </a:r>
            <a:r>
              <a:rPr lang="en-US" dirty="0" smtClean="0">
                <a:solidFill>
                  <a:srgbClr val="444444"/>
                </a:solidFill>
                <a:latin typeface="Open Sans"/>
              </a:rPr>
              <a:t>another</a:t>
            </a:r>
          </a:p>
          <a:p>
            <a:pPr marL="201168" lvl="1" indent="0">
              <a:buNone/>
            </a:pPr>
            <a:endParaRPr lang="en-US" b="0" i="0" dirty="0">
              <a:solidFill>
                <a:srgbClr val="444444"/>
              </a:solidFill>
              <a:effectLst/>
              <a:latin typeface="Open Sans"/>
            </a:endParaRPr>
          </a:p>
          <a:p>
            <a:pPr marL="201168" lvl="1" indent="0">
              <a:buNone/>
            </a:pPr>
            <a:r>
              <a:rPr lang="en-US" b="0" i="0" dirty="0">
                <a:solidFill>
                  <a:srgbClr val="444444"/>
                </a:solidFill>
                <a:effectLst/>
                <a:latin typeface="Open Sans"/>
              </a:rPr>
              <a:t>Modified object is subjected to appropriate SQA and testing procedures</a:t>
            </a:r>
            <a:endParaRPr lang="aa-ET" dirty="0"/>
          </a:p>
        </p:txBody>
      </p:sp>
    </p:spTree>
    <p:extLst>
      <p:ext uri="{BB962C8B-B14F-4D97-AF65-F5344CB8AC3E}">
        <p14:creationId xmlns:p14="http://schemas.microsoft.com/office/powerpoint/2010/main" val="19729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E35E-7CE0-4F57-9DCA-9C401EA9B018}"/>
              </a:ext>
            </a:extLst>
          </p:cNvPr>
          <p:cNvSpPr>
            <a:spLocks noGrp="1"/>
          </p:cNvSpPr>
          <p:nvPr>
            <p:ph type="title"/>
          </p:nvPr>
        </p:nvSpPr>
        <p:spPr/>
        <p:txBody>
          <a:bodyPr/>
          <a:lstStyle/>
          <a:p>
            <a:r>
              <a:rPr lang="en-US" dirty="0"/>
              <a:t>Change Control Process—I</a:t>
            </a:r>
            <a:endParaRPr lang="aa-ET" dirty="0"/>
          </a:p>
        </p:txBody>
      </p:sp>
      <p:pic>
        <p:nvPicPr>
          <p:cNvPr id="4" name="Content Placeholder 3">
            <a:extLst>
              <a:ext uri="{FF2B5EF4-FFF2-40B4-BE49-F238E27FC236}">
                <a16:creationId xmlns:a16="http://schemas.microsoft.com/office/drawing/2014/main" id="{801F5F33-7C76-4336-8250-17FD06F877F1}"/>
              </a:ext>
            </a:extLst>
          </p:cNvPr>
          <p:cNvPicPr>
            <a:picLocks noGrp="1" noChangeAspect="1"/>
          </p:cNvPicPr>
          <p:nvPr>
            <p:ph idx="1"/>
          </p:nvPr>
        </p:nvPicPr>
        <p:blipFill>
          <a:blip r:embed="rId2"/>
          <a:stretch>
            <a:fillRect/>
          </a:stretch>
        </p:blipFill>
        <p:spPr>
          <a:xfrm>
            <a:off x="3586153" y="1846263"/>
            <a:ext cx="5080019" cy="4022725"/>
          </a:xfrm>
          <a:prstGeom prst="rect">
            <a:avLst/>
          </a:prstGeom>
        </p:spPr>
      </p:pic>
    </p:spTree>
    <p:extLst>
      <p:ext uri="{BB962C8B-B14F-4D97-AF65-F5344CB8AC3E}">
        <p14:creationId xmlns:p14="http://schemas.microsoft.com/office/powerpoint/2010/main" val="63693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9AE0-C684-432A-8AF6-D89F0F587096}"/>
              </a:ext>
            </a:extLst>
          </p:cNvPr>
          <p:cNvSpPr>
            <a:spLocks noGrp="1"/>
          </p:cNvSpPr>
          <p:nvPr>
            <p:ph type="title"/>
          </p:nvPr>
        </p:nvSpPr>
        <p:spPr/>
        <p:txBody>
          <a:bodyPr/>
          <a:lstStyle/>
          <a:p>
            <a:r>
              <a:rPr lang="en-US" dirty="0"/>
              <a:t>Change Control Process-II</a:t>
            </a:r>
            <a:endParaRPr lang="aa-ET" dirty="0"/>
          </a:p>
        </p:txBody>
      </p:sp>
      <p:pic>
        <p:nvPicPr>
          <p:cNvPr id="4" name="Content Placeholder 3">
            <a:extLst>
              <a:ext uri="{FF2B5EF4-FFF2-40B4-BE49-F238E27FC236}">
                <a16:creationId xmlns:a16="http://schemas.microsoft.com/office/drawing/2014/main" id="{3D516204-6ECD-4E13-AAF7-7680EFEFF1DB}"/>
              </a:ext>
            </a:extLst>
          </p:cNvPr>
          <p:cNvPicPr>
            <a:picLocks noGrp="1" noChangeAspect="1"/>
          </p:cNvPicPr>
          <p:nvPr>
            <p:ph idx="1"/>
          </p:nvPr>
        </p:nvPicPr>
        <p:blipFill>
          <a:blip r:embed="rId2"/>
          <a:stretch>
            <a:fillRect/>
          </a:stretch>
        </p:blipFill>
        <p:spPr>
          <a:xfrm>
            <a:off x="4291121" y="1846263"/>
            <a:ext cx="3670083" cy="4022725"/>
          </a:xfrm>
          <a:prstGeom prst="rect">
            <a:avLst/>
          </a:prstGeom>
        </p:spPr>
      </p:pic>
    </p:spTree>
    <p:extLst>
      <p:ext uri="{BB962C8B-B14F-4D97-AF65-F5344CB8AC3E}">
        <p14:creationId xmlns:p14="http://schemas.microsoft.com/office/powerpoint/2010/main" val="144494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3683-AB94-4E3C-A810-80BA35F4B611}"/>
              </a:ext>
            </a:extLst>
          </p:cNvPr>
          <p:cNvSpPr>
            <a:spLocks noGrp="1"/>
          </p:cNvSpPr>
          <p:nvPr>
            <p:ph type="title"/>
          </p:nvPr>
        </p:nvSpPr>
        <p:spPr/>
        <p:txBody>
          <a:bodyPr/>
          <a:lstStyle/>
          <a:p>
            <a:r>
              <a:rPr lang="en-US" dirty="0"/>
              <a:t>Change Control Process-III</a:t>
            </a:r>
            <a:endParaRPr lang="aa-ET" dirty="0"/>
          </a:p>
        </p:txBody>
      </p:sp>
      <p:pic>
        <p:nvPicPr>
          <p:cNvPr id="4" name="Content Placeholder 3">
            <a:extLst>
              <a:ext uri="{FF2B5EF4-FFF2-40B4-BE49-F238E27FC236}">
                <a16:creationId xmlns:a16="http://schemas.microsoft.com/office/drawing/2014/main" id="{E6421847-A4D4-4204-8774-E80957933163}"/>
              </a:ext>
            </a:extLst>
          </p:cNvPr>
          <p:cNvPicPr>
            <a:picLocks noGrp="1" noChangeAspect="1"/>
          </p:cNvPicPr>
          <p:nvPr>
            <p:ph idx="1"/>
          </p:nvPr>
        </p:nvPicPr>
        <p:blipFill>
          <a:blip r:embed="rId2"/>
          <a:stretch>
            <a:fillRect/>
          </a:stretch>
        </p:blipFill>
        <p:spPr>
          <a:xfrm>
            <a:off x="3523851" y="1846263"/>
            <a:ext cx="5204623" cy="4022725"/>
          </a:xfrm>
          <a:prstGeom prst="rect">
            <a:avLst/>
          </a:prstGeom>
        </p:spPr>
      </p:pic>
    </p:spTree>
    <p:extLst>
      <p:ext uri="{BB962C8B-B14F-4D97-AF65-F5344CB8AC3E}">
        <p14:creationId xmlns:p14="http://schemas.microsoft.com/office/powerpoint/2010/main" val="4132287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8799-2765-48FE-A3E0-87BE3A826352}"/>
              </a:ext>
            </a:extLst>
          </p:cNvPr>
          <p:cNvSpPr>
            <a:spLocks noGrp="1"/>
          </p:cNvSpPr>
          <p:nvPr>
            <p:ph type="title"/>
          </p:nvPr>
        </p:nvSpPr>
        <p:spPr/>
        <p:txBody>
          <a:bodyPr/>
          <a:lstStyle/>
          <a:p>
            <a:r>
              <a:rPr lang="en-US" dirty="0"/>
              <a:t>Version Control</a:t>
            </a:r>
            <a:endParaRPr lang="aa-ET" dirty="0"/>
          </a:p>
        </p:txBody>
      </p:sp>
      <p:sp>
        <p:nvSpPr>
          <p:cNvPr id="3" name="Content Placeholder 2">
            <a:extLst>
              <a:ext uri="{FF2B5EF4-FFF2-40B4-BE49-F238E27FC236}">
                <a16:creationId xmlns:a16="http://schemas.microsoft.com/office/drawing/2014/main" id="{5B058E47-92ED-4647-9172-346F61FD1D70}"/>
              </a:ext>
            </a:extLst>
          </p:cNvPr>
          <p:cNvSpPr>
            <a:spLocks noGrp="1"/>
          </p:cNvSpPr>
          <p:nvPr>
            <p:ph idx="1"/>
          </p:nvPr>
        </p:nvSpPr>
        <p:spPr/>
        <p:txBody>
          <a:bodyPr/>
          <a:lstStyle/>
          <a:p>
            <a:pPr algn="just"/>
            <a:r>
              <a:rPr lang="en-US" b="0" i="0" dirty="0">
                <a:solidFill>
                  <a:srgbClr val="444444"/>
                </a:solidFill>
                <a:effectLst/>
                <a:latin typeface="Open Sans"/>
              </a:rPr>
              <a:t>Combines procedures and tools to manage the different versions of configuration objects created during the software process</a:t>
            </a:r>
          </a:p>
          <a:p>
            <a:pPr algn="just"/>
            <a:r>
              <a:rPr lang="en-US" b="0" i="0" dirty="0" smtClean="0">
                <a:solidFill>
                  <a:srgbClr val="444444"/>
                </a:solidFill>
                <a:effectLst/>
                <a:latin typeface="Open Sans"/>
              </a:rPr>
              <a:t>It keep track of the version numbers of the software system it name is already defining it.</a:t>
            </a:r>
            <a:endParaRPr lang="aa-ET" dirty="0"/>
          </a:p>
        </p:txBody>
      </p:sp>
    </p:spTree>
    <p:extLst>
      <p:ext uri="{BB962C8B-B14F-4D97-AF65-F5344CB8AC3E}">
        <p14:creationId xmlns:p14="http://schemas.microsoft.com/office/powerpoint/2010/main" val="367729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Build</a:t>
            </a:r>
            <a:endParaRPr lang="en-US" dirty="0"/>
          </a:p>
        </p:txBody>
      </p:sp>
      <p:sp>
        <p:nvSpPr>
          <p:cNvPr id="3" name="Content Placeholder 2"/>
          <p:cNvSpPr>
            <a:spLocks noGrp="1"/>
          </p:cNvSpPr>
          <p:nvPr>
            <p:ph idx="1"/>
          </p:nvPr>
        </p:nvSpPr>
        <p:spPr/>
        <p:txBody>
          <a:bodyPr>
            <a:normAutofit lnSpcReduction="10000"/>
          </a:bodyPr>
          <a:lstStyle/>
          <a:p>
            <a:pPr lvl="1" algn="just"/>
            <a:r>
              <a:rPr lang="en-US" sz="2000" dirty="0">
                <a:solidFill>
                  <a:srgbClr val="444444"/>
                </a:solidFill>
                <a:latin typeface="Open Sans"/>
              </a:rPr>
              <a:t>In a software system the System Build links the source code components together into a Build version that can be tested by the development team. </a:t>
            </a:r>
            <a:endParaRPr lang="en-US" sz="2000" dirty="0" smtClean="0">
              <a:solidFill>
                <a:srgbClr val="444444"/>
              </a:solidFill>
              <a:latin typeface="Open Sans"/>
            </a:endParaRPr>
          </a:p>
          <a:p>
            <a:pPr lvl="1" algn="just"/>
            <a:endParaRPr lang="en-US" sz="2000" dirty="0">
              <a:solidFill>
                <a:srgbClr val="444444"/>
              </a:solidFill>
              <a:latin typeface="Open Sans"/>
            </a:endParaRPr>
          </a:p>
          <a:p>
            <a:pPr lvl="1" algn="just"/>
            <a:r>
              <a:rPr lang="en-US" sz="2000" dirty="0" smtClean="0">
                <a:solidFill>
                  <a:srgbClr val="444444"/>
                </a:solidFill>
                <a:latin typeface="Open Sans"/>
              </a:rPr>
              <a:t>For </a:t>
            </a:r>
            <a:r>
              <a:rPr lang="en-US" sz="2000" dirty="0">
                <a:solidFill>
                  <a:srgbClr val="444444"/>
                </a:solidFill>
                <a:latin typeface="Open Sans"/>
              </a:rPr>
              <a:t>a hardware solution, the individual components will be assembled and tested as a complete system</a:t>
            </a:r>
            <a:r>
              <a:rPr lang="en-US" sz="2000" dirty="0" smtClean="0">
                <a:solidFill>
                  <a:srgbClr val="444444"/>
                </a:solidFill>
                <a:latin typeface="Open Sans"/>
              </a:rPr>
              <a:t>.</a:t>
            </a:r>
          </a:p>
          <a:p>
            <a:pPr lvl="1" algn="just"/>
            <a:endParaRPr lang="en-US" sz="2000" dirty="0" smtClean="0">
              <a:solidFill>
                <a:srgbClr val="444444"/>
              </a:solidFill>
              <a:latin typeface="Open Sans"/>
            </a:endParaRPr>
          </a:p>
          <a:p>
            <a:pPr lvl="1" algn="just"/>
            <a:r>
              <a:rPr lang="en-US" sz="2000" dirty="0" smtClean="0">
                <a:solidFill>
                  <a:srgbClr val="444444"/>
                </a:solidFill>
                <a:latin typeface="Open Sans"/>
              </a:rPr>
              <a:t>It is a complex process, this phase also communicate with the version control system to check the previous build and to decide what should be the next build.</a:t>
            </a:r>
          </a:p>
          <a:p>
            <a:pPr marL="201168" lvl="1" indent="0" algn="just">
              <a:buNone/>
            </a:pPr>
            <a:endParaRPr lang="en-US" sz="2000" dirty="0" smtClean="0">
              <a:solidFill>
                <a:srgbClr val="444444"/>
              </a:solidFill>
              <a:latin typeface="Open Sans"/>
            </a:endParaRPr>
          </a:p>
          <a:p>
            <a:pPr lvl="1" algn="just"/>
            <a:r>
              <a:rPr lang="en-US" sz="2000" dirty="0" smtClean="0">
                <a:solidFill>
                  <a:srgbClr val="444444"/>
                </a:solidFill>
                <a:latin typeface="Open Sans"/>
              </a:rPr>
              <a:t>Sometimes developers build a system just for there testing process before giving it to the client, it is important to keep track of that system is well.</a:t>
            </a:r>
          </a:p>
          <a:p>
            <a:pPr lvl="1" algn="just"/>
            <a:endParaRPr lang="en-US" sz="2000" dirty="0" smtClean="0">
              <a:solidFill>
                <a:srgbClr val="444444"/>
              </a:solidFill>
              <a:latin typeface="Open Sans"/>
            </a:endParaRPr>
          </a:p>
          <a:p>
            <a:pPr lvl="1" algn="just"/>
            <a:r>
              <a:rPr lang="en-US" sz="2000" dirty="0" smtClean="0">
                <a:solidFill>
                  <a:srgbClr val="444444"/>
                </a:solidFill>
                <a:latin typeface="Open Sans"/>
              </a:rPr>
              <a:t>It also keep check and balance of </a:t>
            </a:r>
            <a:r>
              <a:rPr lang="en-US" sz="2000" dirty="0" smtClean="0">
                <a:solidFill>
                  <a:srgbClr val="FF0000"/>
                </a:solidFill>
                <a:latin typeface="Open Sans"/>
              </a:rPr>
              <a:t>time stamp</a:t>
            </a:r>
            <a:r>
              <a:rPr lang="en-US" sz="2000" dirty="0" smtClean="0">
                <a:solidFill>
                  <a:srgbClr val="444444"/>
                </a:solidFill>
                <a:latin typeface="Open Sans"/>
              </a:rPr>
              <a:t>.</a:t>
            </a:r>
          </a:p>
          <a:p>
            <a:pPr lvl="1" algn="just"/>
            <a:endParaRPr lang="en-US" sz="2000" dirty="0" smtClean="0">
              <a:solidFill>
                <a:srgbClr val="444444"/>
              </a:solidFill>
              <a:latin typeface="Open Sans"/>
            </a:endParaRPr>
          </a:p>
          <a:p>
            <a:pPr lvl="1" algn="just"/>
            <a:endParaRPr lang="en-US" sz="2000" dirty="0">
              <a:solidFill>
                <a:srgbClr val="444444"/>
              </a:solidFill>
              <a:latin typeface="Open Sans"/>
            </a:endParaRPr>
          </a:p>
        </p:txBody>
      </p:sp>
    </p:spTree>
    <p:extLst>
      <p:ext uri="{BB962C8B-B14F-4D97-AF65-F5344CB8AC3E}">
        <p14:creationId xmlns:p14="http://schemas.microsoft.com/office/powerpoint/2010/main" val="248450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Management</a:t>
            </a:r>
            <a:endParaRPr lang="en-US" dirty="0"/>
          </a:p>
        </p:txBody>
      </p:sp>
      <p:sp>
        <p:nvSpPr>
          <p:cNvPr id="3" name="Content Placeholder 2"/>
          <p:cNvSpPr>
            <a:spLocks noGrp="1"/>
          </p:cNvSpPr>
          <p:nvPr>
            <p:ph idx="1"/>
          </p:nvPr>
        </p:nvSpPr>
        <p:spPr/>
        <p:txBody>
          <a:bodyPr>
            <a:normAutofit/>
          </a:bodyPr>
          <a:lstStyle/>
          <a:p>
            <a:pPr lvl="1" algn="just"/>
            <a:r>
              <a:rPr lang="en-US" sz="2000" dirty="0">
                <a:solidFill>
                  <a:srgbClr val="444444"/>
                </a:solidFill>
                <a:latin typeface="Open Sans"/>
              </a:rPr>
              <a:t>Release management keep track of the releases of the software to customers.</a:t>
            </a:r>
          </a:p>
          <a:p>
            <a:pPr lvl="1" algn="just"/>
            <a:endParaRPr lang="en-US" sz="2000" dirty="0">
              <a:solidFill>
                <a:srgbClr val="444444"/>
              </a:solidFill>
              <a:latin typeface="Open Sans"/>
            </a:endParaRPr>
          </a:p>
          <a:p>
            <a:pPr lvl="1" algn="just"/>
            <a:r>
              <a:rPr lang="en-US" sz="2000" dirty="0">
                <a:solidFill>
                  <a:srgbClr val="444444"/>
                </a:solidFill>
                <a:latin typeface="Open Sans"/>
              </a:rPr>
              <a:t>It also keep track of the all other kind of releases.</a:t>
            </a:r>
          </a:p>
          <a:p>
            <a:pPr lvl="1" algn="just"/>
            <a:endParaRPr lang="en-US" sz="2000" dirty="0">
              <a:solidFill>
                <a:srgbClr val="444444"/>
              </a:solidFill>
              <a:latin typeface="Open Sans"/>
            </a:endParaRPr>
          </a:p>
          <a:p>
            <a:pPr lvl="1" algn="just"/>
            <a:r>
              <a:rPr lang="en-US" sz="2000" dirty="0">
                <a:solidFill>
                  <a:srgbClr val="444444"/>
                </a:solidFill>
                <a:latin typeface="Open Sans"/>
              </a:rPr>
              <a:t>There are two kind of release major release and minor release.</a:t>
            </a:r>
          </a:p>
          <a:p>
            <a:pPr lvl="1" algn="just"/>
            <a:endParaRPr lang="en-US" sz="2000" dirty="0">
              <a:solidFill>
                <a:srgbClr val="444444"/>
              </a:solidFill>
              <a:latin typeface="Open Sans"/>
            </a:endParaRPr>
          </a:p>
          <a:p>
            <a:pPr lvl="1" algn="just"/>
            <a:r>
              <a:rPr lang="en-US" sz="2000" dirty="0">
                <a:solidFill>
                  <a:srgbClr val="444444"/>
                </a:solidFill>
                <a:latin typeface="Open Sans"/>
              </a:rPr>
              <a:t>Like if the release number or let say version number is 8.4.1 it means minor release number is 1 and major release is 4 and the main software is </a:t>
            </a:r>
            <a:r>
              <a:rPr lang="en-US" sz="2000" dirty="0" smtClean="0">
                <a:solidFill>
                  <a:srgbClr val="444444"/>
                </a:solidFill>
                <a:latin typeface="Open Sans"/>
              </a:rPr>
              <a:t>8.</a:t>
            </a:r>
            <a:endParaRPr lang="en-US" sz="2000" dirty="0">
              <a:solidFill>
                <a:srgbClr val="444444"/>
              </a:solidFill>
              <a:latin typeface="Open Sans"/>
            </a:endParaRPr>
          </a:p>
        </p:txBody>
      </p:sp>
    </p:spTree>
    <p:extLst>
      <p:ext uri="{BB962C8B-B14F-4D97-AF65-F5344CB8AC3E}">
        <p14:creationId xmlns:p14="http://schemas.microsoft.com/office/powerpoint/2010/main" val="2053481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Maturity Model (CMM)</a:t>
            </a:r>
          </a:p>
        </p:txBody>
      </p:sp>
      <p:sp>
        <p:nvSpPr>
          <p:cNvPr id="3" name="Content Placeholder 2"/>
          <p:cNvSpPr>
            <a:spLocks noGrp="1"/>
          </p:cNvSpPr>
          <p:nvPr>
            <p:ph sz="quarter" idx="13"/>
          </p:nvPr>
        </p:nvSpPr>
        <p:spPr>
          <a:xfrm>
            <a:off x="1249250" y="1828800"/>
            <a:ext cx="10434749" cy="5029200"/>
          </a:xfrm>
        </p:spPr>
        <p:txBody>
          <a:bodyPr>
            <a:normAutofit/>
          </a:bodyPr>
          <a:lstStyle/>
          <a:p>
            <a:pPr algn="just"/>
            <a:r>
              <a:rPr lang="en-US" dirty="0"/>
              <a:t>The Capability Maturity Model (CMM) is a framework used to assess and improve an organization's processes. It was initially developed by the Software Engineering Institute (SEI) at Carnegie Mellon University and has since been applied across various industries beyond software development</a:t>
            </a:r>
            <a:r>
              <a:rPr lang="en-US" dirty="0" smtClean="0"/>
              <a:t>.</a:t>
            </a:r>
          </a:p>
          <a:p>
            <a:pPr algn="just"/>
            <a:r>
              <a:rPr lang="en-US" dirty="0"/>
              <a:t>CMM focuses on evaluating and enhancing the maturity of an organization's processes in specific areas, enabling them to gradually evolve and improve their overall performance, quality, and efficiency. </a:t>
            </a:r>
            <a:endParaRPr lang="en-US" dirty="0" smtClean="0"/>
          </a:p>
          <a:p>
            <a:endParaRPr lang="en-US" b="1" dirty="0"/>
          </a:p>
          <a:p>
            <a:r>
              <a:rPr lang="en-US" b="1" dirty="0" smtClean="0"/>
              <a:t>The </a:t>
            </a:r>
            <a:r>
              <a:rPr lang="en-US" b="1" dirty="0"/>
              <a:t>SEI Process Capability Maturity Model (“CMM”)</a:t>
            </a:r>
          </a:p>
          <a:p>
            <a:r>
              <a:rPr lang="en-US" dirty="0"/>
              <a:t>CMM defines a five-level scale of process maturity, and an organization’s software process is assessed as “CMM-1”, “CMM-3”, “CMM-5” indicating its level on the scale</a:t>
            </a:r>
          </a:p>
          <a:p>
            <a:r>
              <a:rPr lang="en-US" dirty="0"/>
              <a:t>Used by government agencies and companies in the U.S.</a:t>
            </a:r>
          </a:p>
          <a:p>
            <a:r>
              <a:rPr lang="en-US" dirty="0"/>
              <a:t>Assessed using an 85-item questionnaire</a:t>
            </a:r>
          </a:p>
          <a:p>
            <a:pPr lvl="1"/>
            <a:r>
              <a:rPr lang="en-US" dirty="0"/>
              <a:t>ftp://ftp.sei.cmu.edu/pub/education/93em008.pdf</a:t>
            </a:r>
          </a:p>
        </p:txBody>
      </p:sp>
    </p:spTree>
    <p:extLst>
      <p:ext uri="{BB962C8B-B14F-4D97-AF65-F5344CB8AC3E}">
        <p14:creationId xmlns:p14="http://schemas.microsoft.com/office/powerpoint/2010/main" val="2443885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60058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8" y="820010"/>
            <a:ext cx="2460340"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Capability Maturity Model (CMM)</a:t>
            </a:r>
          </a:p>
        </p:txBody>
      </p:sp>
      <p:pic>
        <p:nvPicPr>
          <p:cNvPr id="6" name="Picture 5">
            <a:extLst>
              <a:ext uri="{FF2B5EF4-FFF2-40B4-BE49-F238E27FC236}">
                <a16:creationId xmlns:a16="http://schemas.microsoft.com/office/drawing/2014/main" id="{DB21FB4B-2D4B-41D7-B6D1-CA89C5EB545B}"/>
              </a:ext>
            </a:extLst>
          </p:cNvPr>
          <p:cNvPicPr>
            <a:picLocks noChangeAspect="1"/>
          </p:cNvPicPr>
          <p:nvPr/>
        </p:nvPicPr>
        <p:blipFill>
          <a:blip r:embed="rId3"/>
          <a:stretch>
            <a:fillRect/>
          </a:stretch>
        </p:blipFill>
        <p:spPr>
          <a:xfrm>
            <a:off x="4058756" y="0"/>
            <a:ext cx="8133244" cy="6858000"/>
          </a:xfrm>
          <a:prstGeom prst="rect">
            <a:avLst/>
          </a:prstGeom>
        </p:spPr>
      </p:pic>
    </p:spTree>
    <p:extLst>
      <p:ext uri="{BB962C8B-B14F-4D97-AF65-F5344CB8AC3E}">
        <p14:creationId xmlns:p14="http://schemas.microsoft.com/office/powerpoint/2010/main" val="1939455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a:bodyPr>
          <a:lstStyle/>
          <a:p>
            <a:pPr algn="just"/>
            <a:r>
              <a:rPr lang="en-US" dirty="0">
                <a:solidFill>
                  <a:srgbClr val="444444"/>
                </a:solidFill>
                <a:latin typeface="Open Sans"/>
              </a:rPr>
              <a:t>It is a</a:t>
            </a:r>
            <a:r>
              <a:rPr lang="en-US" sz="2000" b="0" i="0" dirty="0">
                <a:solidFill>
                  <a:srgbClr val="444444"/>
                </a:solidFill>
                <a:effectLst/>
                <a:latin typeface="Open Sans"/>
              </a:rPr>
              <a:t>n umbrella activity that is applied throughout the software process. Because changes can occur at any time, SCM activities are developed to</a:t>
            </a:r>
          </a:p>
          <a:p>
            <a:pPr marL="749808" lvl="1" indent="-457200" algn="just">
              <a:buFont typeface="+mj-lt"/>
              <a:buAutoNum type="arabicPeriod"/>
            </a:pPr>
            <a:r>
              <a:rPr lang="en-US" b="0" i="0" dirty="0">
                <a:solidFill>
                  <a:srgbClr val="444444"/>
                </a:solidFill>
                <a:effectLst/>
                <a:latin typeface="Open Sans"/>
              </a:rPr>
              <a:t>identify change</a:t>
            </a:r>
          </a:p>
          <a:p>
            <a:pPr marL="749808" lvl="1" indent="-457200" algn="just">
              <a:buFont typeface="+mj-lt"/>
              <a:buAutoNum type="arabicPeriod"/>
            </a:pPr>
            <a:r>
              <a:rPr lang="en-US" b="0" i="0" dirty="0">
                <a:solidFill>
                  <a:srgbClr val="444444"/>
                </a:solidFill>
                <a:effectLst/>
                <a:latin typeface="Open Sans"/>
              </a:rPr>
              <a:t>control change</a:t>
            </a:r>
          </a:p>
          <a:p>
            <a:pPr marL="749808" lvl="1" indent="-457200" algn="just">
              <a:buFont typeface="+mj-lt"/>
              <a:buAutoNum type="arabicPeriod"/>
            </a:pPr>
            <a:r>
              <a:rPr lang="en-US" b="0" i="0" dirty="0">
                <a:solidFill>
                  <a:srgbClr val="444444"/>
                </a:solidFill>
                <a:effectLst/>
                <a:latin typeface="Open Sans"/>
              </a:rPr>
              <a:t>ensure that change is being properly implemented</a:t>
            </a:r>
          </a:p>
          <a:p>
            <a:pPr marL="749808" lvl="1" indent="-457200" algn="just">
              <a:buFont typeface="+mj-lt"/>
              <a:buAutoNum type="arabicPeriod"/>
            </a:pPr>
            <a:r>
              <a:rPr lang="en-US" b="0" i="0" dirty="0">
                <a:solidFill>
                  <a:srgbClr val="444444"/>
                </a:solidFill>
                <a:effectLst/>
                <a:latin typeface="Open Sans"/>
              </a:rPr>
              <a:t>report change to others who may have an interest</a:t>
            </a:r>
          </a:p>
          <a:p>
            <a:pPr marL="0" indent="0" algn="just">
              <a:buNone/>
            </a:pPr>
            <a:r>
              <a:rPr lang="en-US" sz="2000" b="0" i="0" dirty="0">
                <a:solidFill>
                  <a:srgbClr val="444444"/>
                </a:solidFill>
                <a:effectLst/>
                <a:latin typeface="Open Sans"/>
              </a:rPr>
              <a:t>The primary responsibility is the control of change</a:t>
            </a:r>
            <a:endParaRPr lang="en-US" sz="2400" dirty="0">
              <a:solidFill>
                <a:schemeClr val="tx1"/>
              </a:solidFill>
            </a:endParaRPr>
          </a:p>
        </p:txBody>
      </p:sp>
    </p:spTree>
    <p:extLst>
      <p:ext uri="{BB962C8B-B14F-4D97-AF65-F5344CB8AC3E}">
        <p14:creationId xmlns:p14="http://schemas.microsoft.com/office/powerpoint/2010/main" val="141324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Maturity Model (CMM)</a:t>
            </a:r>
          </a:p>
        </p:txBody>
      </p:sp>
      <p:sp>
        <p:nvSpPr>
          <p:cNvPr id="3" name="Content Placeholder 2"/>
          <p:cNvSpPr>
            <a:spLocks noGrp="1"/>
          </p:cNvSpPr>
          <p:nvPr>
            <p:ph sz="quarter" idx="13"/>
          </p:nvPr>
        </p:nvSpPr>
        <p:spPr>
          <a:xfrm>
            <a:off x="1097280" y="1737360"/>
            <a:ext cx="10586720" cy="5120640"/>
          </a:xfrm>
        </p:spPr>
        <p:txBody>
          <a:bodyPr>
            <a:normAutofit fontScale="92500" lnSpcReduction="10000"/>
          </a:bodyPr>
          <a:lstStyle/>
          <a:p>
            <a:r>
              <a:rPr lang="en-US" b="1" dirty="0"/>
              <a:t>(1) CMM Level 1 - “Initial”</a:t>
            </a:r>
          </a:p>
          <a:p>
            <a:pPr lvl="1" algn="just"/>
            <a:r>
              <a:rPr lang="en-US" b="0" i="0" dirty="0">
                <a:solidFill>
                  <a:srgbClr val="444444"/>
                </a:solidFill>
                <a:effectLst/>
                <a:latin typeface="Open Sans"/>
              </a:rPr>
              <a:t>A software development organization at this level is characterized by ad hoc activities.</a:t>
            </a:r>
            <a:br>
              <a:rPr lang="en-US" b="0" i="0" dirty="0">
                <a:solidFill>
                  <a:srgbClr val="444444"/>
                </a:solidFill>
                <a:effectLst/>
                <a:latin typeface="Open Sans"/>
              </a:rPr>
            </a:br>
            <a:r>
              <a:rPr lang="en-US" b="0" i="0" dirty="0">
                <a:solidFill>
                  <a:srgbClr val="444444"/>
                </a:solidFill>
                <a:effectLst/>
                <a:latin typeface="Open Sans"/>
              </a:rPr>
              <a:t>Very few or no processes are defined and followed. Since software production processes are not defined, different engineers follow their own process and as a result development efforts become chaotic.</a:t>
            </a:r>
            <a:br>
              <a:rPr lang="en-US" b="0" i="0" dirty="0">
                <a:solidFill>
                  <a:srgbClr val="444444"/>
                </a:solidFill>
                <a:effectLst/>
                <a:latin typeface="Open Sans"/>
              </a:rPr>
            </a:br>
            <a:r>
              <a:rPr lang="en-US" b="0" i="0" dirty="0">
                <a:solidFill>
                  <a:srgbClr val="444444"/>
                </a:solidFill>
                <a:effectLst/>
                <a:latin typeface="Open Sans"/>
              </a:rPr>
              <a:t>Therefore, it is also called chaotic level. The success is only due to some individuals, and when they leave the organization, the people left behind feel great difficulty to understand what has been done and what is to be done due to lack of processes. This leads to low quality. 										</a:t>
            </a:r>
            <a:r>
              <a:rPr lang="en-US" dirty="0"/>
              <a:t/>
            </a:r>
            <a:br>
              <a:rPr lang="en-US" dirty="0"/>
            </a:br>
            <a:endParaRPr lang="en-US" dirty="0"/>
          </a:p>
          <a:p>
            <a:r>
              <a:rPr lang="en-US" b="1" dirty="0"/>
              <a:t>(2) CMM Level 2 - “Repeatable”</a:t>
            </a:r>
          </a:p>
          <a:p>
            <a:pPr lvl="1" algn="just"/>
            <a:r>
              <a:rPr lang="en-US" b="0" i="0" dirty="0">
                <a:solidFill>
                  <a:srgbClr val="444444"/>
                </a:solidFill>
                <a:effectLst/>
                <a:latin typeface="Open Sans"/>
              </a:rPr>
              <a:t>At this level, the basic project management practices such as tracking cost and schedule are established. cost estimation techniques like function point analysis, COCOMO, etc. are used. The necessary process discipline is in place to repeat earlier success on projects with similar applications. Hence, the existing process is repeated, it is helpful only if we are working on same kind of problems.</a:t>
            </a:r>
            <a:endParaRPr lang="en-US" dirty="0"/>
          </a:p>
          <a:p>
            <a:r>
              <a:rPr lang="en-US" b="1" dirty="0"/>
              <a:t>(3) CMM Level 3 - “Defined”</a:t>
            </a:r>
          </a:p>
          <a:p>
            <a:pPr lvl="1"/>
            <a:r>
              <a:rPr lang="en-US" b="0" i="0" dirty="0">
                <a:solidFill>
                  <a:srgbClr val="444444"/>
                </a:solidFill>
                <a:effectLst/>
                <a:latin typeface="Open Sans"/>
              </a:rPr>
              <a:t>At this level the processes for both management and development activities are defined and documented. There is a common organization-wide understanding of activities, roles, and responsibilities. The processes though defined, the process and product qualities are not measured. ISO 9000 aims at achieving this level.</a:t>
            </a:r>
            <a:endParaRPr lang="en-US" dirty="0"/>
          </a:p>
        </p:txBody>
      </p:sp>
    </p:spTree>
    <p:extLst>
      <p:ext uri="{BB962C8B-B14F-4D97-AF65-F5344CB8AC3E}">
        <p14:creationId xmlns:p14="http://schemas.microsoft.com/office/powerpoint/2010/main" val="2716812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Maturity Model (CMM)</a:t>
            </a:r>
          </a:p>
        </p:txBody>
      </p:sp>
      <p:sp>
        <p:nvSpPr>
          <p:cNvPr id="3" name="Content Placeholder 2"/>
          <p:cNvSpPr>
            <a:spLocks noGrp="1"/>
          </p:cNvSpPr>
          <p:nvPr>
            <p:ph sz="quarter" idx="13"/>
          </p:nvPr>
        </p:nvSpPr>
        <p:spPr>
          <a:xfrm>
            <a:off x="1097280" y="1737360"/>
            <a:ext cx="10586720" cy="4434840"/>
          </a:xfrm>
        </p:spPr>
        <p:txBody>
          <a:bodyPr>
            <a:normAutofit lnSpcReduction="10000"/>
          </a:bodyPr>
          <a:lstStyle/>
          <a:p>
            <a:r>
              <a:rPr lang="en-US" b="1" dirty="0"/>
              <a:t>(4) CMM Level 4 - “Managed”</a:t>
            </a:r>
          </a:p>
          <a:p>
            <a:pPr lvl="1" algn="just"/>
            <a:r>
              <a:rPr lang="en-US" dirty="0"/>
              <a:t>A</a:t>
            </a:r>
            <a:r>
              <a:rPr lang="en-US" b="0" i="0" dirty="0">
                <a:solidFill>
                  <a:srgbClr val="444444"/>
                </a:solidFill>
                <a:effectLst/>
                <a:latin typeface="Open Sans"/>
              </a:rPr>
              <a:t>t this level, the focus is on software metrics. Two types of metrics are collected. Product metrics (measures size, reliability, time complexity, understandability)Process metrics (measures average defect correction time, productivity, average number of defects found per hour inspection)Quantitative quality goals are set for the products. The process metrics are used to check if a project performed satisfactorily. Thus, the results of process measurements are used to evaluate project performance rather than improve the process.</a:t>
            </a:r>
            <a:endParaRPr lang="en-US" dirty="0"/>
          </a:p>
          <a:p>
            <a:r>
              <a:rPr lang="en-US" b="1" dirty="0"/>
              <a:t>(5) CMM Level 5 - “Optimizing”</a:t>
            </a:r>
          </a:p>
          <a:p>
            <a:pPr lvl="1" algn="just"/>
            <a:r>
              <a:rPr lang="en-US" b="0" i="0" dirty="0">
                <a:solidFill>
                  <a:srgbClr val="444444"/>
                </a:solidFill>
                <a:effectLst/>
                <a:latin typeface="Open Sans"/>
              </a:rPr>
              <a:t>At this stage, process and product metrics are collected.						</a:t>
            </a:r>
            <a:br>
              <a:rPr lang="en-US" b="0" i="0" dirty="0">
                <a:solidFill>
                  <a:srgbClr val="444444"/>
                </a:solidFill>
                <a:effectLst/>
                <a:latin typeface="Open Sans"/>
              </a:rPr>
            </a:br>
            <a:r>
              <a:rPr lang="en-US" b="0" i="0" dirty="0">
                <a:solidFill>
                  <a:srgbClr val="444444"/>
                </a:solidFill>
                <a:effectLst/>
                <a:latin typeface="Open Sans"/>
              </a:rPr>
              <a:t>For example, if from an analysis of the process measurement results, it was found that the code reviews were not very effective and a large number of errors were detected only during the unit testing, then the process may be fine tuned to make the review more effective. Also lessons learned from specific projects are incorporated into the process. Continuous process improvement is achieved both by analyzing the quantitative feedback from the process measurements and from application of innovative ideas and technologies. Such an organization identifies the best software engineering practices and innovations which may be tools, methods, or processes.</a:t>
            </a:r>
            <a:endParaRPr lang="en-US" dirty="0"/>
          </a:p>
        </p:txBody>
      </p:sp>
    </p:spTree>
    <p:extLst>
      <p:ext uri="{BB962C8B-B14F-4D97-AF65-F5344CB8AC3E}">
        <p14:creationId xmlns:p14="http://schemas.microsoft.com/office/powerpoint/2010/main" val="120411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EF17-EC9C-4228-9011-048120A74C88}"/>
              </a:ext>
            </a:extLst>
          </p:cNvPr>
          <p:cNvSpPr>
            <a:spLocks noGrp="1"/>
          </p:cNvSpPr>
          <p:nvPr>
            <p:ph type="title"/>
          </p:nvPr>
        </p:nvSpPr>
        <p:spPr/>
        <p:txBody>
          <a:bodyPr/>
          <a:lstStyle/>
          <a:p>
            <a:r>
              <a:rPr lang="en-US" dirty="0"/>
              <a:t>SCM Vs. Software maintenance</a:t>
            </a:r>
            <a:endParaRPr lang="aa-ET" dirty="0"/>
          </a:p>
        </p:txBody>
      </p:sp>
      <p:sp>
        <p:nvSpPr>
          <p:cNvPr id="3" name="Content Placeholder 2">
            <a:extLst>
              <a:ext uri="{FF2B5EF4-FFF2-40B4-BE49-F238E27FC236}">
                <a16:creationId xmlns:a16="http://schemas.microsoft.com/office/drawing/2014/main" id="{A16D5CE9-923F-4A80-B0D4-5D274F188F51}"/>
              </a:ext>
            </a:extLst>
          </p:cNvPr>
          <p:cNvSpPr>
            <a:spLocks noGrp="1"/>
          </p:cNvSpPr>
          <p:nvPr>
            <p:ph idx="1"/>
          </p:nvPr>
        </p:nvSpPr>
        <p:spPr/>
        <p:txBody>
          <a:bodyPr/>
          <a:lstStyle/>
          <a:p>
            <a:pPr algn="just"/>
            <a:r>
              <a:rPr lang="en-US" b="0" i="0" dirty="0">
                <a:solidFill>
                  <a:srgbClr val="444444"/>
                </a:solidFill>
                <a:effectLst/>
                <a:latin typeface="Open Sans"/>
              </a:rPr>
              <a:t>Maintenance is a set of SE activities that occur after software has been delivered to the customer and put into operation</a:t>
            </a:r>
          </a:p>
          <a:p>
            <a:pPr algn="just"/>
            <a:endParaRPr lang="en-US" dirty="0">
              <a:solidFill>
                <a:srgbClr val="444444"/>
              </a:solidFill>
              <a:latin typeface="Open Sans"/>
            </a:endParaRPr>
          </a:p>
          <a:p>
            <a:pPr algn="just"/>
            <a:r>
              <a:rPr lang="en-US" b="0" i="0" dirty="0">
                <a:solidFill>
                  <a:srgbClr val="444444"/>
                </a:solidFill>
                <a:effectLst/>
                <a:latin typeface="Open Sans"/>
              </a:rPr>
              <a:t>SCM is a set of tracking and control activities that begin when a software project begins and terminate only when the software is taken out of operation</a:t>
            </a:r>
            <a:endParaRPr lang="aa-ET" dirty="0"/>
          </a:p>
        </p:txBody>
      </p:sp>
    </p:spTree>
    <p:extLst>
      <p:ext uri="{BB962C8B-B14F-4D97-AF65-F5344CB8AC3E}">
        <p14:creationId xmlns:p14="http://schemas.microsoft.com/office/powerpoint/2010/main" val="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7F93-E900-4711-83CD-33C708CD29D0}"/>
              </a:ext>
            </a:extLst>
          </p:cNvPr>
          <p:cNvSpPr>
            <a:spLocks noGrp="1"/>
          </p:cNvSpPr>
          <p:nvPr>
            <p:ph type="title"/>
          </p:nvPr>
        </p:nvSpPr>
        <p:spPr/>
        <p:txBody>
          <a:bodyPr/>
          <a:lstStyle/>
          <a:p>
            <a:r>
              <a:rPr lang="en-US" dirty="0"/>
              <a:t>What is Software Configuration?</a:t>
            </a:r>
            <a:endParaRPr lang="aa-ET" dirty="0"/>
          </a:p>
        </p:txBody>
      </p:sp>
      <p:sp>
        <p:nvSpPr>
          <p:cNvPr id="3" name="Content Placeholder 2">
            <a:extLst>
              <a:ext uri="{FF2B5EF4-FFF2-40B4-BE49-F238E27FC236}">
                <a16:creationId xmlns:a16="http://schemas.microsoft.com/office/drawing/2014/main" id="{26B40B2C-51EA-4CE2-AB4A-ED6B55CC2985}"/>
              </a:ext>
            </a:extLst>
          </p:cNvPr>
          <p:cNvSpPr>
            <a:spLocks noGrp="1"/>
          </p:cNvSpPr>
          <p:nvPr>
            <p:ph idx="1"/>
          </p:nvPr>
        </p:nvSpPr>
        <p:spPr/>
        <p:txBody>
          <a:bodyPr/>
          <a:lstStyle/>
          <a:p>
            <a:pPr algn="just"/>
            <a:r>
              <a:rPr lang="en-US" b="0" i="0" dirty="0">
                <a:solidFill>
                  <a:srgbClr val="444444"/>
                </a:solidFill>
                <a:effectLst/>
                <a:latin typeface="Open Sans"/>
              </a:rPr>
              <a:t>Items (such as programs, documents and data) that </a:t>
            </a:r>
            <a:r>
              <a:rPr lang="en-US" b="0" i="0" dirty="0" smtClean="0">
                <a:solidFill>
                  <a:srgbClr val="444444"/>
                </a:solidFill>
                <a:effectLst/>
                <a:latin typeface="Open Sans"/>
              </a:rPr>
              <a:t>consist of </a:t>
            </a:r>
            <a:r>
              <a:rPr lang="en-US" b="0" i="0" dirty="0">
                <a:solidFill>
                  <a:srgbClr val="444444"/>
                </a:solidFill>
                <a:effectLst/>
                <a:latin typeface="Open Sans"/>
              </a:rPr>
              <a:t>of all information produced as part of the S/W process are collectively called a Software Configuration</a:t>
            </a:r>
            <a:endParaRPr lang="en-US" dirty="0">
              <a:solidFill>
                <a:srgbClr val="444444"/>
              </a:solidFill>
              <a:latin typeface="Open Sans"/>
            </a:endParaRPr>
          </a:p>
          <a:p>
            <a:pPr algn="just"/>
            <a:r>
              <a:rPr lang="en-US" b="0" i="0" dirty="0">
                <a:solidFill>
                  <a:srgbClr val="444444"/>
                </a:solidFill>
                <a:effectLst/>
                <a:latin typeface="Open Sans"/>
              </a:rPr>
              <a:t>As the software process progresses, the number of software configuration items (SCIs) grows rapidly</a:t>
            </a:r>
          </a:p>
        </p:txBody>
      </p:sp>
      <p:pic>
        <p:nvPicPr>
          <p:cNvPr id="4" name="Picture 3">
            <a:extLst>
              <a:ext uri="{FF2B5EF4-FFF2-40B4-BE49-F238E27FC236}">
                <a16:creationId xmlns:a16="http://schemas.microsoft.com/office/drawing/2014/main" id="{5CB8D4C0-13AC-4109-8A4D-B073A3145A36}"/>
              </a:ext>
            </a:extLst>
          </p:cNvPr>
          <p:cNvPicPr>
            <a:picLocks noChangeAspect="1"/>
          </p:cNvPicPr>
          <p:nvPr/>
        </p:nvPicPr>
        <p:blipFill>
          <a:blip r:embed="rId2"/>
          <a:stretch>
            <a:fillRect/>
          </a:stretch>
        </p:blipFill>
        <p:spPr>
          <a:xfrm>
            <a:off x="4000500" y="2872274"/>
            <a:ext cx="4188460" cy="2862202"/>
          </a:xfrm>
          <a:prstGeom prst="rect">
            <a:avLst/>
          </a:prstGeom>
        </p:spPr>
      </p:pic>
    </p:spTree>
    <p:extLst>
      <p:ext uri="{BB962C8B-B14F-4D97-AF65-F5344CB8AC3E}">
        <p14:creationId xmlns:p14="http://schemas.microsoft.com/office/powerpoint/2010/main" val="339576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7189-871A-4338-8E2F-8727477B58B8}"/>
              </a:ext>
            </a:extLst>
          </p:cNvPr>
          <p:cNvSpPr>
            <a:spLocks noGrp="1"/>
          </p:cNvSpPr>
          <p:nvPr>
            <p:ph type="title"/>
          </p:nvPr>
        </p:nvSpPr>
        <p:spPr/>
        <p:txBody>
          <a:bodyPr/>
          <a:lstStyle/>
          <a:p>
            <a:r>
              <a:rPr lang="en-US" dirty="0" err="1"/>
              <a:t>Cont</a:t>
            </a:r>
            <a:r>
              <a:rPr lang="en-US" dirty="0"/>
              <a:t>…</a:t>
            </a:r>
            <a:endParaRPr lang="aa-ET" dirty="0"/>
          </a:p>
        </p:txBody>
      </p:sp>
      <p:pic>
        <p:nvPicPr>
          <p:cNvPr id="4" name="Content Placeholder 3">
            <a:extLst>
              <a:ext uri="{FF2B5EF4-FFF2-40B4-BE49-F238E27FC236}">
                <a16:creationId xmlns:a16="http://schemas.microsoft.com/office/drawing/2014/main" id="{4D7F84EC-58D2-4208-9F89-F9683DACBE0D}"/>
              </a:ext>
            </a:extLst>
          </p:cNvPr>
          <p:cNvPicPr>
            <a:picLocks noGrp="1" noChangeAspect="1"/>
          </p:cNvPicPr>
          <p:nvPr>
            <p:ph idx="1"/>
          </p:nvPr>
        </p:nvPicPr>
        <p:blipFill>
          <a:blip r:embed="rId2"/>
          <a:stretch>
            <a:fillRect/>
          </a:stretch>
        </p:blipFill>
        <p:spPr>
          <a:xfrm>
            <a:off x="2062612" y="1737360"/>
            <a:ext cx="8127735" cy="4052019"/>
          </a:xfrm>
          <a:prstGeom prst="rect">
            <a:avLst/>
          </a:prstGeom>
        </p:spPr>
      </p:pic>
    </p:spTree>
    <p:extLst>
      <p:ext uri="{BB962C8B-B14F-4D97-AF65-F5344CB8AC3E}">
        <p14:creationId xmlns:p14="http://schemas.microsoft.com/office/powerpoint/2010/main" val="359279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076E-AEEF-4E52-AEBA-14B66028754E}"/>
              </a:ext>
            </a:extLst>
          </p:cNvPr>
          <p:cNvSpPr>
            <a:spLocks noGrp="1"/>
          </p:cNvSpPr>
          <p:nvPr>
            <p:ph type="title"/>
          </p:nvPr>
        </p:nvSpPr>
        <p:spPr/>
        <p:txBody>
          <a:bodyPr/>
          <a:lstStyle/>
          <a:p>
            <a:r>
              <a:rPr lang="en-US" dirty="0"/>
              <a:t>What is a configuration item?</a:t>
            </a:r>
            <a:endParaRPr lang="aa-ET" dirty="0"/>
          </a:p>
        </p:txBody>
      </p:sp>
      <p:sp>
        <p:nvSpPr>
          <p:cNvPr id="3" name="Content Placeholder 2">
            <a:extLst>
              <a:ext uri="{FF2B5EF4-FFF2-40B4-BE49-F238E27FC236}">
                <a16:creationId xmlns:a16="http://schemas.microsoft.com/office/drawing/2014/main" id="{D24D034D-8F97-447D-8E13-B2C9869998D6}"/>
              </a:ext>
            </a:extLst>
          </p:cNvPr>
          <p:cNvSpPr>
            <a:spLocks noGrp="1"/>
          </p:cNvSpPr>
          <p:nvPr>
            <p:ph idx="1"/>
          </p:nvPr>
        </p:nvSpPr>
        <p:spPr/>
        <p:txBody>
          <a:bodyPr/>
          <a:lstStyle/>
          <a:p>
            <a:pPr algn="just"/>
            <a:r>
              <a:rPr lang="en-US" b="0" i="0" dirty="0">
                <a:solidFill>
                  <a:srgbClr val="444444"/>
                </a:solidFill>
                <a:effectLst/>
                <a:latin typeface="Open Sans"/>
              </a:rPr>
              <a:t>An SCI is an </a:t>
            </a:r>
            <a:r>
              <a:rPr lang="en-US" b="0" i="0" dirty="0" smtClean="0">
                <a:solidFill>
                  <a:srgbClr val="444444"/>
                </a:solidFill>
                <a:effectLst/>
                <a:latin typeface="Open Sans"/>
              </a:rPr>
              <a:t>collection </a:t>
            </a:r>
            <a:r>
              <a:rPr lang="en-US" b="0" i="0" dirty="0">
                <a:solidFill>
                  <a:srgbClr val="444444"/>
                </a:solidFill>
                <a:effectLst/>
                <a:latin typeface="Open Sans"/>
              </a:rPr>
              <a:t>of software that is designated for configuration management and treated as a single entity in the SCM process</a:t>
            </a:r>
          </a:p>
          <a:p>
            <a:pPr algn="just"/>
            <a:r>
              <a:rPr lang="en-US" b="0" i="0" dirty="0">
                <a:solidFill>
                  <a:srgbClr val="444444"/>
                </a:solidFill>
                <a:effectLst/>
                <a:latin typeface="Open Sans"/>
              </a:rPr>
              <a:t>An SCI is a document ,an entire suite of test cases , or a named program component.</a:t>
            </a:r>
          </a:p>
          <a:p>
            <a:pPr algn="just"/>
            <a:r>
              <a:rPr lang="en-US" b="0" i="0" dirty="0">
                <a:solidFill>
                  <a:srgbClr val="444444"/>
                </a:solidFill>
                <a:effectLst/>
                <a:latin typeface="Open Sans"/>
              </a:rPr>
              <a:t>Plans, Specification and design documentation </a:t>
            </a:r>
          </a:p>
          <a:p>
            <a:pPr algn="just"/>
            <a:r>
              <a:rPr lang="en-US" b="0" i="0" dirty="0">
                <a:solidFill>
                  <a:srgbClr val="444444"/>
                </a:solidFill>
                <a:effectLst/>
                <a:latin typeface="Open Sans"/>
              </a:rPr>
              <a:t>Testing materials </a:t>
            </a:r>
          </a:p>
          <a:p>
            <a:pPr algn="just"/>
            <a:r>
              <a:rPr lang="en-US" b="0" i="0" dirty="0">
                <a:solidFill>
                  <a:srgbClr val="444444"/>
                </a:solidFill>
                <a:effectLst/>
                <a:latin typeface="Open Sans"/>
              </a:rPr>
              <a:t>Software tools </a:t>
            </a:r>
          </a:p>
          <a:p>
            <a:pPr algn="just"/>
            <a:r>
              <a:rPr lang="en-US" b="0" i="0" dirty="0">
                <a:solidFill>
                  <a:srgbClr val="444444"/>
                </a:solidFill>
                <a:effectLst/>
                <a:latin typeface="Open Sans"/>
              </a:rPr>
              <a:t>Source and executable code and Code libraries </a:t>
            </a:r>
          </a:p>
          <a:p>
            <a:pPr algn="just"/>
            <a:r>
              <a:rPr lang="en-US" b="0" i="0" dirty="0">
                <a:solidFill>
                  <a:srgbClr val="444444"/>
                </a:solidFill>
                <a:effectLst/>
                <a:latin typeface="Open Sans"/>
              </a:rPr>
              <a:t>Data and data dictionaries </a:t>
            </a:r>
          </a:p>
          <a:p>
            <a:pPr algn="just"/>
            <a:r>
              <a:rPr lang="en-US" b="0" i="0" dirty="0">
                <a:solidFill>
                  <a:srgbClr val="444444"/>
                </a:solidFill>
                <a:effectLst/>
                <a:latin typeface="Open Sans"/>
              </a:rPr>
              <a:t>Documentation for installation, maintenance, operations and software use</a:t>
            </a:r>
            <a:endParaRPr lang="aa-ET" dirty="0"/>
          </a:p>
        </p:txBody>
      </p:sp>
    </p:spTree>
    <p:extLst>
      <p:ext uri="{BB962C8B-B14F-4D97-AF65-F5344CB8AC3E}">
        <p14:creationId xmlns:p14="http://schemas.microsoft.com/office/powerpoint/2010/main" val="1323476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2261-FED2-40C2-91C9-428E0ED1AB6C}"/>
              </a:ext>
            </a:extLst>
          </p:cNvPr>
          <p:cNvSpPr>
            <a:spLocks noGrp="1"/>
          </p:cNvSpPr>
          <p:nvPr>
            <p:ph type="title"/>
          </p:nvPr>
        </p:nvSpPr>
        <p:spPr/>
        <p:txBody>
          <a:bodyPr/>
          <a:lstStyle/>
          <a:p>
            <a:r>
              <a:rPr lang="en-US" dirty="0"/>
              <a:t>The SCM process</a:t>
            </a:r>
            <a:endParaRPr lang="aa-ET" dirty="0"/>
          </a:p>
        </p:txBody>
      </p:sp>
      <p:sp>
        <p:nvSpPr>
          <p:cNvPr id="3" name="Content Placeholder 2">
            <a:extLst>
              <a:ext uri="{FF2B5EF4-FFF2-40B4-BE49-F238E27FC236}">
                <a16:creationId xmlns:a16="http://schemas.microsoft.com/office/drawing/2014/main" id="{09BFFF7A-DE39-4681-8580-EBBEA400CE04}"/>
              </a:ext>
            </a:extLst>
          </p:cNvPr>
          <p:cNvSpPr>
            <a:spLocks noGrp="1"/>
          </p:cNvSpPr>
          <p:nvPr>
            <p:ph idx="1"/>
          </p:nvPr>
        </p:nvSpPr>
        <p:spPr/>
        <p:txBody>
          <a:bodyPr/>
          <a:lstStyle/>
          <a:p>
            <a:pPr lvl="1"/>
            <a:r>
              <a:rPr lang="en-US" b="0" i="0" dirty="0">
                <a:solidFill>
                  <a:srgbClr val="444444"/>
                </a:solidFill>
                <a:effectLst/>
                <a:latin typeface="Open Sans"/>
              </a:rPr>
              <a:t>How does an organization identify and manage the many existing versions of a program in a manner that will enable change to be accommodated efficiently?</a:t>
            </a:r>
          </a:p>
          <a:p>
            <a:pPr lvl="1"/>
            <a:r>
              <a:rPr lang="en-US" b="0" i="0" dirty="0">
                <a:solidFill>
                  <a:srgbClr val="444444"/>
                </a:solidFill>
                <a:effectLst/>
                <a:latin typeface="Open Sans"/>
              </a:rPr>
              <a:t>How does an organization control changes before and after software is released to a customer?</a:t>
            </a:r>
          </a:p>
          <a:p>
            <a:pPr lvl="1"/>
            <a:r>
              <a:rPr lang="en-US" b="0" i="0" dirty="0">
                <a:solidFill>
                  <a:srgbClr val="444444"/>
                </a:solidFill>
                <a:effectLst/>
                <a:latin typeface="Open Sans"/>
              </a:rPr>
              <a:t>Who has responsibility for approving and prioritizing changes?</a:t>
            </a:r>
          </a:p>
          <a:p>
            <a:pPr lvl="1"/>
            <a:r>
              <a:rPr lang="en-US" b="0" i="0" dirty="0">
                <a:solidFill>
                  <a:srgbClr val="444444"/>
                </a:solidFill>
                <a:effectLst/>
                <a:latin typeface="Open Sans"/>
              </a:rPr>
              <a:t>How can we assure that changes have been made properly?</a:t>
            </a:r>
          </a:p>
          <a:p>
            <a:pPr lvl="1"/>
            <a:r>
              <a:rPr lang="en-US" b="0" i="0" dirty="0">
                <a:solidFill>
                  <a:srgbClr val="444444"/>
                </a:solidFill>
                <a:effectLst/>
                <a:latin typeface="Open Sans"/>
              </a:rPr>
              <a:t>What mechanism is used to appraise others of changes that are made?…</a:t>
            </a:r>
          </a:p>
          <a:p>
            <a:pPr marL="201168" lvl="1" indent="0">
              <a:buNone/>
            </a:pPr>
            <a:endParaRPr lang="en-US" dirty="0">
              <a:solidFill>
                <a:srgbClr val="444444"/>
              </a:solidFill>
              <a:latin typeface="Open Sans"/>
            </a:endParaRPr>
          </a:p>
          <a:p>
            <a:pPr marL="201168" lvl="1" indent="0">
              <a:buNone/>
            </a:pPr>
            <a:r>
              <a:rPr lang="en-US" b="0" i="0" dirty="0">
                <a:solidFill>
                  <a:srgbClr val="444444"/>
                </a:solidFill>
                <a:effectLst/>
                <a:latin typeface="Open Sans"/>
              </a:rPr>
              <a:t>These questions lead to the definition of 5 SCM tasks.</a:t>
            </a:r>
            <a:r>
              <a:rPr lang="en-US" dirty="0"/>
              <a:t/>
            </a:r>
            <a:br>
              <a:rPr lang="en-US" dirty="0"/>
            </a:br>
            <a:endParaRPr lang="aa-ET" dirty="0"/>
          </a:p>
        </p:txBody>
      </p:sp>
    </p:spTree>
    <p:extLst>
      <p:ext uri="{BB962C8B-B14F-4D97-AF65-F5344CB8AC3E}">
        <p14:creationId xmlns:p14="http://schemas.microsoft.com/office/powerpoint/2010/main" val="23683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765F-70D0-42E6-A2C4-C99E19A9B8C5}"/>
              </a:ext>
            </a:extLst>
          </p:cNvPr>
          <p:cNvSpPr>
            <a:spLocks noGrp="1"/>
          </p:cNvSpPr>
          <p:nvPr>
            <p:ph type="title"/>
          </p:nvPr>
        </p:nvSpPr>
        <p:spPr/>
        <p:txBody>
          <a:bodyPr/>
          <a:lstStyle/>
          <a:p>
            <a:r>
              <a:rPr lang="en-US" dirty="0"/>
              <a:t>5 SCM tasks</a:t>
            </a:r>
            <a:endParaRPr lang="aa-ET" dirty="0"/>
          </a:p>
        </p:txBody>
      </p:sp>
      <p:sp>
        <p:nvSpPr>
          <p:cNvPr id="3" name="Content Placeholder 2">
            <a:extLst>
              <a:ext uri="{FF2B5EF4-FFF2-40B4-BE49-F238E27FC236}">
                <a16:creationId xmlns:a16="http://schemas.microsoft.com/office/drawing/2014/main" id="{1B693833-A028-47E4-B0B2-247A8392E86F}"/>
              </a:ext>
            </a:extLst>
          </p:cNvPr>
          <p:cNvSpPr>
            <a:spLocks noGrp="1"/>
          </p:cNvSpPr>
          <p:nvPr>
            <p:ph idx="1"/>
          </p:nvPr>
        </p:nvSpPr>
        <p:spPr/>
        <p:txBody>
          <a:bodyPr/>
          <a:lstStyle/>
          <a:p>
            <a:pPr marL="578358" lvl="1" indent="-285750">
              <a:buFont typeface="Courier New" panose="02070309020205020404" pitchFamily="49" charset="0"/>
              <a:buChar char="o"/>
            </a:pPr>
            <a:r>
              <a:rPr lang="en-US" dirty="0"/>
              <a:t>Identification </a:t>
            </a:r>
          </a:p>
          <a:p>
            <a:pPr marL="578358" lvl="1" indent="-285750">
              <a:buFont typeface="Courier New" panose="02070309020205020404" pitchFamily="49" charset="0"/>
              <a:buChar char="o"/>
            </a:pPr>
            <a:r>
              <a:rPr lang="en-US" dirty="0" smtClean="0"/>
              <a:t>Change Control</a:t>
            </a:r>
          </a:p>
          <a:p>
            <a:pPr marL="578358" lvl="1" indent="-285750">
              <a:buFont typeface="Courier New" panose="02070309020205020404" pitchFamily="49" charset="0"/>
              <a:buChar char="o"/>
            </a:pPr>
            <a:r>
              <a:rPr lang="en-US" dirty="0" smtClean="0"/>
              <a:t>Version </a:t>
            </a:r>
            <a:r>
              <a:rPr lang="en-US" dirty="0"/>
              <a:t>Control </a:t>
            </a:r>
          </a:p>
          <a:p>
            <a:pPr marL="578358" lvl="1" indent="-285750">
              <a:buFont typeface="Courier New" panose="02070309020205020404" pitchFamily="49" charset="0"/>
              <a:buChar char="o"/>
            </a:pPr>
            <a:r>
              <a:rPr lang="en-US" dirty="0" smtClean="0"/>
              <a:t>System Build</a:t>
            </a:r>
            <a:endParaRPr lang="en-US" dirty="0"/>
          </a:p>
          <a:p>
            <a:pPr marL="578358" lvl="1" indent="-285750">
              <a:buFont typeface="Courier New" panose="02070309020205020404" pitchFamily="49" charset="0"/>
              <a:buChar char="o"/>
            </a:pPr>
            <a:r>
              <a:rPr lang="en-US" dirty="0" smtClean="0"/>
              <a:t>Release Management</a:t>
            </a:r>
            <a:r>
              <a:rPr lang="en-US" dirty="0"/>
              <a:t/>
            </a:r>
            <a:br>
              <a:rPr lang="en-US" dirty="0"/>
            </a:br>
            <a:endParaRPr lang="aa-ET" dirty="0"/>
          </a:p>
        </p:txBody>
      </p:sp>
    </p:spTree>
    <p:extLst>
      <p:ext uri="{BB962C8B-B14F-4D97-AF65-F5344CB8AC3E}">
        <p14:creationId xmlns:p14="http://schemas.microsoft.com/office/powerpoint/2010/main" val="45165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F262-5E00-4FCB-81F8-2553555ACC4E}"/>
              </a:ext>
            </a:extLst>
          </p:cNvPr>
          <p:cNvSpPr>
            <a:spLocks noGrp="1"/>
          </p:cNvSpPr>
          <p:nvPr>
            <p:ph type="title"/>
          </p:nvPr>
        </p:nvSpPr>
        <p:spPr/>
        <p:txBody>
          <a:bodyPr/>
          <a:lstStyle/>
          <a:p>
            <a:r>
              <a:rPr lang="en-US" dirty="0"/>
              <a:t>Change Control</a:t>
            </a:r>
            <a:endParaRPr lang="aa-ET" dirty="0"/>
          </a:p>
        </p:txBody>
      </p:sp>
      <p:sp>
        <p:nvSpPr>
          <p:cNvPr id="3" name="Content Placeholder 2">
            <a:extLst>
              <a:ext uri="{FF2B5EF4-FFF2-40B4-BE49-F238E27FC236}">
                <a16:creationId xmlns:a16="http://schemas.microsoft.com/office/drawing/2014/main" id="{BF25C317-495F-4C0E-9099-29E849FF784A}"/>
              </a:ext>
            </a:extLst>
          </p:cNvPr>
          <p:cNvSpPr>
            <a:spLocks noGrp="1"/>
          </p:cNvSpPr>
          <p:nvPr>
            <p:ph idx="1"/>
          </p:nvPr>
        </p:nvSpPr>
        <p:spPr/>
        <p:txBody>
          <a:bodyPr/>
          <a:lstStyle/>
          <a:p>
            <a:r>
              <a:rPr lang="en-US" b="0" i="0" dirty="0">
                <a:solidFill>
                  <a:srgbClr val="444444"/>
                </a:solidFill>
                <a:effectLst/>
                <a:latin typeface="Open Sans"/>
              </a:rPr>
              <a:t>Change Control</a:t>
            </a:r>
          </a:p>
          <a:p>
            <a:pPr marL="201168" lvl="1" indent="0">
              <a:buNone/>
            </a:pPr>
            <a:r>
              <a:rPr lang="en-US" dirty="0">
                <a:solidFill>
                  <a:srgbClr val="444444"/>
                </a:solidFill>
                <a:latin typeface="Open Sans"/>
              </a:rPr>
              <a:t>	Su</a:t>
            </a:r>
            <a:r>
              <a:rPr lang="en-US" b="0" i="0" dirty="0">
                <a:solidFill>
                  <a:srgbClr val="444444"/>
                </a:solidFill>
                <a:effectLst/>
                <a:latin typeface="Open Sans"/>
              </a:rPr>
              <a:t>bmitted and evaluated to assess technical merit and impact on the other configuration objects and budget</a:t>
            </a:r>
          </a:p>
          <a:p>
            <a:pPr marL="201168" lvl="1" indent="0">
              <a:buNone/>
            </a:pPr>
            <a:endParaRPr lang="en-US" b="0" i="0" dirty="0">
              <a:solidFill>
                <a:srgbClr val="444444"/>
              </a:solidFill>
              <a:effectLst/>
              <a:latin typeface="Open Sans"/>
            </a:endParaRPr>
          </a:p>
          <a:p>
            <a:pPr marL="201168" lvl="1" indent="0">
              <a:buNone/>
            </a:pPr>
            <a:r>
              <a:rPr lang="en-US" b="0" i="0" dirty="0">
                <a:solidFill>
                  <a:srgbClr val="444444"/>
                </a:solidFill>
                <a:effectLst/>
                <a:latin typeface="Open Sans"/>
              </a:rPr>
              <a:t>Change report</a:t>
            </a:r>
          </a:p>
          <a:p>
            <a:pPr marL="201168" lvl="1" indent="0">
              <a:buNone/>
            </a:pPr>
            <a:r>
              <a:rPr lang="en-US" dirty="0">
                <a:solidFill>
                  <a:srgbClr val="444444"/>
                </a:solidFill>
                <a:latin typeface="Open Sans"/>
              </a:rPr>
              <a:t>	</a:t>
            </a:r>
            <a:r>
              <a:rPr lang="en-US" b="0" i="0" dirty="0">
                <a:solidFill>
                  <a:srgbClr val="444444"/>
                </a:solidFill>
                <a:effectLst/>
                <a:latin typeface="Open Sans"/>
              </a:rPr>
              <a:t>contains the results of the evaluation</a:t>
            </a:r>
          </a:p>
          <a:p>
            <a:pPr marL="201168" lvl="1" indent="0">
              <a:buNone/>
            </a:pPr>
            <a:r>
              <a:rPr lang="en-US" b="0" i="0" dirty="0">
                <a:solidFill>
                  <a:srgbClr val="444444"/>
                </a:solidFill>
                <a:effectLst/>
                <a:latin typeface="Open Sans"/>
              </a:rPr>
              <a:t>Change control authority (CCA)</a:t>
            </a:r>
          </a:p>
          <a:p>
            <a:pPr marL="201168" lvl="1" indent="0">
              <a:buNone/>
            </a:pPr>
            <a:r>
              <a:rPr lang="en-US" dirty="0">
                <a:solidFill>
                  <a:srgbClr val="444444"/>
                </a:solidFill>
                <a:latin typeface="Open Sans"/>
              </a:rPr>
              <a:t>	</a:t>
            </a:r>
            <a:r>
              <a:rPr lang="en-US" b="0" i="0" dirty="0">
                <a:solidFill>
                  <a:srgbClr val="444444"/>
                </a:solidFill>
                <a:effectLst/>
                <a:latin typeface="Open Sans"/>
              </a:rPr>
              <a:t>makes the final decision on the status and priority of the change based on the change report</a:t>
            </a:r>
            <a:endParaRPr lang="aa-ET" dirty="0"/>
          </a:p>
        </p:txBody>
      </p:sp>
    </p:spTree>
    <p:extLst>
      <p:ext uri="{BB962C8B-B14F-4D97-AF65-F5344CB8AC3E}">
        <p14:creationId xmlns:p14="http://schemas.microsoft.com/office/powerpoint/2010/main" val="10416379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1996</Words>
  <Application>Microsoft Office PowerPoint</Application>
  <PresentationFormat>Widescreen</PresentationFormat>
  <Paragraphs>108</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Courier New</vt:lpstr>
      <vt:lpstr>Open Sans</vt:lpstr>
      <vt:lpstr>Times New Roman</vt:lpstr>
      <vt:lpstr>Verdana</vt:lpstr>
      <vt:lpstr>Retrospect</vt:lpstr>
      <vt:lpstr>Software Construction</vt:lpstr>
      <vt:lpstr>Introduction </vt:lpstr>
      <vt:lpstr>SCM Vs. Software maintenance</vt:lpstr>
      <vt:lpstr>What is Software Configuration?</vt:lpstr>
      <vt:lpstr>Cont…</vt:lpstr>
      <vt:lpstr>What is a configuration item?</vt:lpstr>
      <vt:lpstr>The SCM process</vt:lpstr>
      <vt:lpstr>5 SCM tasks</vt:lpstr>
      <vt:lpstr>Change Control</vt:lpstr>
      <vt:lpstr>Change Control</vt:lpstr>
      <vt:lpstr>Change Control Process—I</vt:lpstr>
      <vt:lpstr>Change Control Process-II</vt:lpstr>
      <vt:lpstr>Change Control Process-III</vt:lpstr>
      <vt:lpstr>Version Control</vt:lpstr>
      <vt:lpstr>System Build</vt:lpstr>
      <vt:lpstr>Release Management</vt:lpstr>
      <vt:lpstr>Capability Maturity Model (CMM)</vt:lpstr>
      <vt:lpstr>PowerPoint Presentation</vt:lpstr>
      <vt:lpstr>Capability Maturity Model (CMM)</vt:lpstr>
      <vt:lpstr>Capability Maturity Model (CMM)</vt:lpstr>
      <vt:lpstr>Capability Maturity Model (CMM)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Parveen BUKC</dc:creator>
  <cp:lastModifiedBy>Dr. Salahuddin Shaikh</cp:lastModifiedBy>
  <cp:revision>22</cp:revision>
  <dcterms:created xsi:type="dcterms:W3CDTF">2020-11-15T21:56:22Z</dcterms:created>
  <dcterms:modified xsi:type="dcterms:W3CDTF">2023-12-05T08:16:56Z</dcterms:modified>
</cp:coreProperties>
</file>