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1287" r:id="rId3"/>
    <p:sldId id="1304" r:id="rId4"/>
    <p:sldId id="1306" r:id="rId5"/>
    <p:sldId id="1305" r:id="rId6"/>
    <p:sldId id="1302" r:id="rId7"/>
    <p:sldId id="1303" r:id="rId8"/>
    <p:sldId id="1307" r:id="rId9"/>
    <p:sldId id="1312" r:id="rId10"/>
    <p:sldId id="1313" r:id="rId11"/>
    <p:sldId id="1318" r:id="rId12"/>
    <p:sldId id="1314" r:id="rId13"/>
    <p:sldId id="1315" r:id="rId14"/>
    <p:sldId id="1319" r:id="rId15"/>
    <p:sldId id="1316" r:id="rId16"/>
    <p:sldId id="131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220138-F031-4360-A718-F4915D0BE41B}">
          <p14:sldIdLst>
            <p14:sldId id="256"/>
            <p14:sldId id="1287"/>
            <p14:sldId id="1304"/>
            <p14:sldId id="1306"/>
            <p14:sldId id="1305"/>
            <p14:sldId id="1302"/>
            <p14:sldId id="1303"/>
            <p14:sldId id="1307"/>
            <p14:sldId id="1312"/>
            <p14:sldId id="1313"/>
            <p14:sldId id="1318"/>
            <p14:sldId id="1314"/>
            <p14:sldId id="1315"/>
            <p14:sldId id="1319"/>
            <p14:sldId id="1316"/>
            <p14:sldId id="1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7" d="100"/>
          <a:sy n="87" d="100"/>
        </p:scale>
        <p:origin x="9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31D3D-DCE3-4284-B7A3-A0A80AD09678}" type="datetimeFigureOut">
              <a:rPr lang="aa-ET" smtClean="0"/>
              <a:t>08/12/2022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305D5-846D-4699-8E2C-25844D07E28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469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2B91141-D1E8-4A28-A64F-1325AD66D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B196C-2793-48E9-B460-52A40DD9D751}" type="slidenum">
              <a:rPr lang="en-US" altLang="aa-ET"/>
              <a:pPr/>
              <a:t>2</a:t>
            </a:fld>
            <a:endParaRPr lang="en-US" altLang="aa-ET"/>
          </a:p>
        </p:txBody>
      </p:sp>
      <p:sp>
        <p:nvSpPr>
          <p:cNvPr id="2169858" name="Rectangle 2">
            <a:extLst>
              <a:ext uri="{FF2B5EF4-FFF2-40B4-BE49-F238E27FC236}">
                <a16:creationId xmlns:a16="http://schemas.microsoft.com/office/drawing/2014/main" xmlns="" id="{4CF78ADF-FD96-4384-A212-160A2A939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9859" name="Rectangle 3">
            <a:extLst>
              <a:ext uri="{FF2B5EF4-FFF2-40B4-BE49-F238E27FC236}">
                <a16:creationId xmlns:a16="http://schemas.microsoft.com/office/drawing/2014/main" xmlns="" id="{81F03662-025F-4CB7-8B49-D1170B46D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43161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C691BDA-5DC9-4F11-BC13-E7490DA4B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309C1-9D3E-47C8-8F72-BFAB366EC6C3}" type="slidenum">
              <a:rPr lang="en-US" altLang="aa-ET"/>
              <a:pPr/>
              <a:t>11</a:t>
            </a:fld>
            <a:endParaRPr lang="en-US" altLang="aa-ET"/>
          </a:p>
        </p:txBody>
      </p:sp>
      <p:sp>
        <p:nvSpPr>
          <p:cNvPr id="2205698" name="Rectangle 2">
            <a:extLst>
              <a:ext uri="{FF2B5EF4-FFF2-40B4-BE49-F238E27FC236}">
                <a16:creationId xmlns:a16="http://schemas.microsoft.com/office/drawing/2014/main" xmlns="" id="{A673218A-514C-42A4-B8C9-5371CD7DC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5699" name="Rectangle 3">
            <a:extLst>
              <a:ext uri="{FF2B5EF4-FFF2-40B4-BE49-F238E27FC236}">
                <a16:creationId xmlns:a16="http://schemas.microsoft.com/office/drawing/2014/main" xmlns="" id="{A252BEE4-2223-4434-A1C4-520FFF8D1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306356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B89EFB5-70C6-48E6-8F3C-25BE5AA39A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58F79E-09AA-4539-8402-12872BA7C92B}" type="slidenum">
              <a:rPr lang="en-US" altLang="aa-ET"/>
              <a:pPr/>
              <a:t>12</a:t>
            </a:fld>
            <a:endParaRPr lang="en-US" altLang="aa-ET"/>
          </a:p>
        </p:txBody>
      </p:sp>
      <p:sp>
        <p:nvSpPr>
          <p:cNvPr id="2206722" name="Rectangle 1026">
            <a:extLst>
              <a:ext uri="{FF2B5EF4-FFF2-40B4-BE49-F238E27FC236}">
                <a16:creationId xmlns:a16="http://schemas.microsoft.com/office/drawing/2014/main" xmlns="" id="{D909E1FA-4192-4476-B824-BE5FBEE54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6723" name="Rectangle 1027">
            <a:extLst>
              <a:ext uri="{FF2B5EF4-FFF2-40B4-BE49-F238E27FC236}">
                <a16:creationId xmlns:a16="http://schemas.microsoft.com/office/drawing/2014/main" xmlns="" id="{8C95E0A8-E269-440B-B8CC-7D467817C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421660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65BC932-2194-46C3-909F-31981CCF2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07235-B892-47B3-AA9A-33E7DD3D1F43}" type="slidenum">
              <a:rPr lang="en-US" altLang="aa-ET"/>
              <a:pPr/>
              <a:t>13</a:t>
            </a:fld>
            <a:endParaRPr lang="en-US" altLang="aa-ET"/>
          </a:p>
        </p:txBody>
      </p:sp>
      <p:sp>
        <p:nvSpPr>
          <p:cNvPr id="2207746" name="Rectangle 1026">
            <a:extLst>
              <a:ext uri="{FF2B5EF4-FFF2-40B4-BE49-F238E27FC236}">
                <a16:creationId xmlns:a16="http://schemas.microsoft.com/office/drawing/2014/main" xmlns="" id="{BD31B683-15C9-4C8C-867E-8997B81CE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7747" name="Rectangle 1027">
            <a:extLst>
              <a:ext uri="{FF2B5EF4-FFF2-40B4-BE49-F238E27FC236}">
                <a16:creationId xmlns:a16="http://schemas.microsoft.com/office/drawing/2014/main" xmlns="" id="{B50017CD-2AA6-454D-88D4-0FC1D7D34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391762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41C1279-B66E-485D-80B9-C3EBCB36A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2F3B-7534-4609-8C36-024154D9824A}" type="slidenum">
              <a:rPr lang="en-US" altLang="aa-ET"/>
              <a:pPr/>
              <a:t>14</a:t>
            </a:fld>
            <a:endParaRPr lang="en-US" altLang="aa-ET"/>
          </a:p>
        </p:txBody>
      </p:sp>
      <p:sp>
        <p:nvSpPr>
          <p:cNvPr id="2208770" name="Rectangle 2">
            <a:extLst>
              <a:ext uri="{FF2B5EF4-FFF2-40B4-BE49-F238E27FC236}">
                <a16:creationId xmlns:a16="http://schemas.microsoft.com/office/drawing/2014/main" xmlns="" id="{3B63F912-2A58-497E-BBA9-B225387AF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8771" name="Rectangle 3">
            <a:extLst>
              <a:ext uri="{FF2B5EF4-FFF2-40B4-BE49-F238E27FC236}">
                <a16:creationId xmlns:a16="http://schemas.microsoft.com/office/drawing/2014/main" xmlns="" id="{DA103461-DB0B-4F8B-B18B-692190D1B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66360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6445E2D-47A3-4C95-8812-ABE11F007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A7EB0-FE49-4D51-9AE0-3C31F75A9A0F}" type="slidenum">
              <a:rPr lang="en-US" altLang="aa-ET"/>
              <a:pPr/>
              <a:t>15</a:t>
            </a:fld>
            <a:endParaRPr lang="en-US" altLang="aa-ET"/>
          </a:p>
        </p:txBody>
      </p:sp>
      <p:sp>
        <p:nvSpPr>
          <p:cNvPr id="2200578" name="Rectangle 2">
            <a:extLst>
              <a:ext uri="{FF2B5EF4-FFF2-40B4-BE49-F238E27FC236}">
                <a16:creationId xmlns:a16="http://schemas.microsoft.com/office/drawing/2014/main" xmlns="" id="{ADE8B586-7B49-4CDC-8822-3F12CD751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0579" name="Rectangle 3">
            <a:extLst>
              <a:ext uri="{FF2B5EF4-FFF2-40B4-BE49-F238E27FC236}">
                <a16:creationId xmlns:a16="http://schemas.microsoft.com/office/drawing/2014/main" xmlns="" id="{4E0D4A30-A9BF-4D5C-B32E-5B96ED069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68754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B8F1134-B6B6-4859-8CA5-4F5C4630E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9FD59-976E-4AF6-8CC1-CC100E877060}" type="slidenum">
              <a:rPr lang="en-US" altLang="aa-ET"/>
              <a:pPr/>
              <a:t>16</a:t>
            </a:fld>
            <a:endParaRPr lang="en-US" altLang="aa-ET"/>
          </a:p>
        </p:txBody>
      </p:sp>
      <p:sp>
        <p:nvSpPr>
          <p:cNvPr id="2209794" name="Rectangle 2">
            <a:extLst>
              <a:ext uri="{FF2B5EF4-FFF2-40B4-BE49-F238E27FC236}">
                <a16:creationId xmlns:a16="http://schemas.microsoft.com/office/drawing/2014/main" xmlns="" id="{FC5F778D-BE67-4F1B-BE56-29A0D3EDB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9795" name="Rectangle 3">
            <a:extLst>
              <a:ext uri="{FF2B5EF4-FFF2-40B4-BE49-F238E27FC236}">
                <a16:creationId xmlns:a16="http://schemas.microsoft.com/office/drawing/2014/main" xmlns="" id="{57F400D9-9097-489E-8264-43FF7EF38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410839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3150B7C-795A-46E6-9CD8-82D25F160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4C8AE-18A1-4693-8C36-E9C679DC4950}" type="slidenum">
              <a:rPr lang="en-US" altLang="aa-ET"/>
              <a:pPr/>
              <a:t>3</a:t>
            </a:fld>
            <a:endParaRPr lang="en-US" altLang="aa-ET"/>
          </a:p>
        </p:txBody>
      </p:sp>
      <p:sp>
        <p:nvSpPr>
          <p:cNvPr id="2196482" name="Rectangle 3074">
            <a:extLst>
              <a:ext uri="{FF2B5EF4-FFF2-40B4-BE49-F238E27FC236}">
                <a16:creationId xmlns:a16="http://schemas.microsoft.com/office/drawing/2014/main" xmlns="" id="{41EE6EEE-159B-4C21-BF4C-D31B82B62E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6483" name="Rectangle 3075">
            <a:extLst>
              <a:ext uri="{FF2B5EF4-FFF2-40B4-BE49-F238E27FC236}">
                <a16:creationId xmlns:a16="http://schemas.microsoft.com/office/drawing/2014/main" xmlns="" id="{18C757F1-F753-49E2-9989-24FB4FE7E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64677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53B105A-6D8A-440E-92FA-C503077281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95BA8-271D-4B2B-89F9-5332E8191950}" type="slidenum">
              <a:rPr lang="en-US" altLang="aa-ET"/>
              <a:pPr/>
              <a:t>4</a:t>
            </a:fld>
            <a:endParaRPr lang="en-US" altLang="aa-ET"/>
          </a:p>
        </p:txBody>
      </p:sp>
      <p:sp>
        <p:nvSpPr>
          <p:cNvPr id="2197506" name="Rectangle 2">
            <a:extLst>
              <a:ext uri="{FF2B5EF4-FFF2-40B4-BE49-F238E27FC236}">
                <a16:creationId xmlns:a16="http://schemas.microsoft.com/office/drawing/2014/main" xmlns="" id="{DB771DD0-3A37-4108-A397-14B460CB7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7507" name="Rectangle 3">
            <a:extLst>
              <a:ext uri="{FF2B5EF4-FFF2-40B4-BE49-F238E27FC236}">
                <a16:creationId xmlns:a16="http://schemas.microsoft.com/office/drawing/2014/main" xmlns="" id="{DFA20661-6B51-405A-A6D6-D4B5006BE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657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269BE02-20B1-41D5-9DB3-5E2487158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BF37D-A45F-4D79-95A3-BB9FD19687A8}" type="slidenum">
              <a:rPr lang="en-US" altLang="aa-ET"/>
              <a:pPr/>
              <a:t>5</a:t>
            </a:fld>
            <a:endParaRPr lang="en-US" altLang="aa-ET"/>
          </a:p>
        </p:txBody>
      </p:sp>
      <p:sp>
        <p:nvSpPr>
          <p:cNvPr id="2198530" name="Rectangle 2">
            <a:extLst>
              <a:ext uri="{FF2B5EF4-FFF2-40B4-BE49-F238E27FC236}">
                <a16:creationId xmlns:a16="http://schemas.microsoft.com/office/drawing/2014/main" xmlns="" id="{DE1D9A36-D297-4F6B-995C-063F84027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8531" name="Rectangle 3">
            <a:extLst>
              <a:ext uri="{FF2B5EF4-FFF2-40B4-BE49-F238E27FC236}">
                <a16:creationId xmlns:a16="http://schemas.microsoft.com/office/drawing/2014/main" xmlns="" id="{4CFFD7F7-9C7C-4DEC-9C7F-D958603F7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20696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A7DAF72-AAE0-4374-A5F9-BFC7ECB25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8D147-9BCE-4130-BC13-B2A599C20CB7}" type="slidenum">
              <a:rPr lang="en-US" altLang="aa-ET"/>
              <a:pPr/>
              <a:t>6</a:t>
            </a:fld>
            <a:endParaRPr lang="en-US" altLang="aa-ET"/>
          </a:p>
        </p:txBody>
      </p:sp>
      <p:sp>
        <p:nvSpPr>
          <p:cNvPr id="2201602" name="Rectangle 2">
            <a:extLst>
              <a:ext uri="{FF2B5EF4-FFF2-40B4-BE49-F238E27FC236}">
                <a16:creationId xmlns:a16="http://schemas.microsoft.com/office/drawing/2014/main" xmlns="" id="{21468314-D18F-4D14-921A-9C77FCD1A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1603" name="Rectangle 3">
            <a:extLst>
              <a:ext uri="{FF2B5EF4-FFF2-40B4-BE49-F238E27FC236}">
                <a16:creationId xmlns:a16="http://schemas.microsoft.com/office/drawing/2014/main" xmlns="" id="{128CB57D-4BD6-4CB1-8341-862187E41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377472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B6C341F-1226-4AAC-A732-FB6BC70EE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8C02A-32B3-48DD-A808-E267117BA9D9}" type="slidenum">
              <a:rPr lang="en-US" altLang="aa-ET"/>
              <a:pPr/>
              <a:t>7</a:t>
            </a:fld>
            <a:endParaRPr lang="en-US" altLang="aa-ET"/>
          </a:p>
        </p:txBody>
      </p:sp>
      <p:sp>
        <p:nvSpPr>
          <p:cNvPr id="2199554" name="Rectangle 2">
            <a:extLst>
              <a:ext uri="{FF2B5EF4-FFF2-40B4-BE49-F238E27FC236}">
                <a16:creationId xmlns:a16="http://schemas.microsoft.com/office/drawing/2014/main" xmlns="" id="{C766590A-8D22-4961-9C49-288FE4880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9555" name="Rectangle 3">
            <a:extLst>
              <a:ext uri="{FF2B5EF4-FFF2-40B4-BE49-F238E27FC236}">
                <a16:creationId xmlns:a16="http://schemas.microsoft.com/office/drawing/2014/main" xmlns="" id="{6585E908-3D56-48A9-9AB3-D5C5A5946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65298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B8C155E-D65C-45BC-8C79-589195633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E3C25-90D5-42FF-8397-921B1601F128}" type="slidenum">
              <a:rPr lang="en-US" altLang="aa-ET"/>
              <a:pPr/>
              <a:t>8</a:t>
            </a:fld>
            <a:endParaRPr lang="en-US" altLang="aa-ET"/>
          </a:p>
        </p:txBody>
      </p:sp>
      <p:sp>
        <p:nvSpPr>
          <p:cNvPr id="2202626" name="Rectangle 2">
            <a:extLst>
              <a:ext uri="{FF2B5EF4-FFF2-40B4-BE49-F238E27FC236}">
                <a16:creationId xmlns:a16="http://schemas.microsoft.com/office/drawing/2014/main" xmlns="" id="{8DAE1555-861D-4DA3-BBBC-B22C0DA0C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02627" name="Rectangle 3">
            <a:extLst>
              <a:ext uri="{FF2B5EF4-FFF2-40B4-BE49-F238E27FC236}">
                <a16:creationId xmlns:a16="http://schemas.microsoft.com/office/drawing/2014/main" xmlns="" id="{E5EC3EB0-D961-46B5-A2CB-9B6E5C94F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417777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D69356B-9217-494F-A8E5-B86B99027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67058-E69F-4790-BFF7-4C1DC982999D}" type="slidenum">
              <a:rPr lang="en-US" altLang="aa-ET"/>
              <a:pPr/>
              <a:t>9</a:t>
            </a:fld>
            <a:endParaRPr lang="en-US" altLang="aa-ET"/>
          </a:p>
        </p:txBody>
      </p:sp>
      <p:sp>
        <p:nvSpPr>
          <p:cNvPr id="2193410" name="Rectangle 2">
            <a:extLst>
              <a:ext uri="{FF2B5EF4-FFF2-40B4-BE49-F238E27FC236}">
                <a16:creationId xmlns:a16="http://schemas.microsoft.com/office/drawing/2014/main" xmlns="" id="{1BDE3169-27FA-415B-AD68-32F1E976B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3411" name="Rectangle 3">
            <a:extLst>
              <a:ext uri="{FF2B5EF4-FFF2-40B4-BE49-F238E27FC236}">
                <a16:creationId xmlns:a16="http://schemas.microsoft.com/office/drawing/2014/main" xmlns="" id="{84BC5359-A82B-4A66-B872-2991303CB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1489043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25B6F47-7B90-427C-8496-2E3E5795C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9FE03-EDA4-4C16-8A6C-81E7926FF48A}" type="slidenum">
              <a:rPr lang="en-US" altLang="aa-ET"/>
              <a:pPr/>
              <a:t>10</a:t>
            </a:fld>
            <a:endParaRPr lang="en-US" altLang="aa-ET"/>
          </a:p>
        </p:txBody>
      </p:sp>
      <p:sp>
        <p:nvSpPr>
          <p:cNvPr id="2194434" name="Rectangle 2">
            <a:extLst>
              <a:ext uri="{FF2B5EF4-FFF2-40B4-BE49-F238E27FC236}">
                <a16:creationId xmlns:a16="http://schemas.microsoft.com/office/drawing/2014/main" xmlns="" id="{C54A013C-9CAD-426E-9D82-44C2DDDEAD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4435" name="Rectangle 3">
            <a:extLst>
              <a:ext uri="{FF2B5EF4-FFF2-40B4-BE49-F238E27FC236}">
                <a16:creationId xmlns:a16="http://schemas.microsoft.com/office/drawing/2014/main" xmlns="" id="{B803CE79-63D3-46FD-9424-FD4EB3AE1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aa-ET" altLang="aa-ET"/>
          </a:p>
        </p:txBody>
      </p:sp>
    </p:spTree>
    <p:extLst>
      <p:ext uri="{BB962C8B-B14F-4D97-AF65-F5344CB8AC3E}">
        <p14:creationId xmlns:p14="http://schemas.microsoft.com/office/powerpoint/2010/main" val="418723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19D6C-D8C1-4766-8EF1-E2FC89E3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84" y="511175"/>
            <a:ext cx="10498667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63FB5F-224B-4BA7-91D0-885F5D33315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7084" y="1662113"/>
            <a:ext cx="5130800" cy="491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xmlns="" id="{A1DD3B58-9FAB-42F7-8A01-A2E4BA3A619C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551085" y="1662113"/>
            <a:ext cx="5132916" cy="4914900"/>
          </a:xfrm>
        </p:spPr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22779A-EDD6-4785-BE1E-CE4977511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79768" y="6600826"/>
            <a:ext cx="410633" cy="214313"/>
          </a:xfrm>
        </p:spPr>
        <p:txBody>
          <a:bodyPr/>
          <a:lstStyle>
            <a:lvl1pPr>
              <a:defRPr/>
            </a:lvl1pPr>
          </a:lstStyle>
          <a:p>
            <a:fld id="{39DC8181-3992-48C0-B068-4A1012E235B6}" type="slidenum">
              <a:rPr lang="en-US" altLang="aa-ET"/>
              <a:pPr/>
              <a:t>‹#›</a:t>
            </a:fld>
            <a:endParaRPr lang="en-US" altLang="aa-ET"/>
          </a:p>
        </p:txBody>
      </p:sp>
    </p:spTree>
    <p:extLst>
      <p:ext uri="{BB962C8B-B14F-4D97-AF65-F5344CB8AC3E}">
        <p14:creationId xmlns:p14="http://schemas.microsoft.com/office/powerpoint/2010/main" val="264519590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08-Dec-22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release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B2ACAE-631C-4C93-84E8-867AF5BB058F}"/>
              </a:ext>
            </a:extLst>
          </p:cNvPr>
          <p:cNvSpPr txBox="1"/>
          <p:nvPr/>
        </p:nvSpPr>
        <p:spPr>
          <a:xfrm>
            <a:off x="1097280" y="4911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“…</a:t>
            </a:r>
            <a:r>
              <a:rPr lang="en-US" altLang="aa-ET" dirty="0">
                <a:solidFill>
                  <a:srgbClr val="000000"/>
                </a:solidFill>
                <a:cs typeface="Arial" panose="020B0604020202020204" pitchFamily="34" charset="0"/>
              </a:rPr>
              <a:t>Predictability is one of IT's most elusive goals…”</a:t>
            </a:r>
          </a:p>
        </p:txBody>
      </p:sp>
    </p:spTree>
    <p:extLst>
      <p:ext uri="{BB962C8B-B14F-4D97-AF65-F5344CB8AC3E}">
        <p14:creationId xmlns:p14="http://schemas.microsoft.com/office/powerpoint/2010/main" val="18812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982147-A8C3-46CA-9358-25539B399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26790-A07C-400A-BDAC-531A0C2F3819}" type="slidenum">
              <a:rPr lang="en-US" altLang="aa-ET"/>
              <a:pPr/>
              <a:t>10</a:t>
            </a:fld>
            <a:endParaRPr lang="en-US" altLang="aa-ET"/>
          </a:p>
        </p:txBody>
      </p:sp>
      <p:sp>
        <p:nvSpPr>
          <p:cNvPr id="2187266" name="Rectangle 2">
            <a:extLst>
              <a:ext uri="{FF2B5EF4-FFF2-40B4-BE49-F238E27FC236}">
                <a16:creationId xmlns:a16="http://schemas.microsoft.com/office/drawing/2014/main" xmlns="" id="{D5830051-CB61-4738-B727-7F1026C6F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Multiple Systems/Multiple Business Requests</a:t>
            </a:r>
          </a:p>
        </p:txBody>
      </p:sp>
      <p:sp>
        <p:nvSpPr>
          <p:cNvPr id="2187267" name="Rectangle 3">
            <a:extLst>
              <a:ext uri="{FF2B5EF4-FFF2-40B4-BE49-F238E27FC236}">
                <a16:creationId xmlns:a16="http://schemas.microsoft.com/office/drawing/2014/main" xmlns="" id="{3425A816-9AA6-44E1-96B2-A3F34276F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Typically with an enterprise, there are a series of systems that may be either tightly or loosely coupled. 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Groupings of systems; i.e. Provisioning Systems versus Operations Systems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Upstream versus downstream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There may be any number of organizations with business requests resulting in development on one or more of the systems. 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May or may not have shared needs or competing needs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Need must be integrated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Release planning sessions that include all appropriate organizations from the lines of business and IT.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Determine the critical scope or “Anchor Functionality” and the reserve for unknown functionality.</a:t>
            </a:r>
          </a:p>
          <a:p>
            <a:pPr lvl="1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 Rolling 12 month view of the release plan, therefore meet regularly.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2">
            <a:extLst>
              <a:ext uri="{FF2B5EF4-FFF2-40B4-BE49-F238E27FC236}">
                <a16:creationId xmlns:a16="http://schemas.microsoft.com/office/drawing/2014/main" xmlns="" id="{ED4FD528-BE0C-44E1-9688-67AD4FB4B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805" y="6433889"/>
            <a:ext cx="2472271" cy="365125"/>
          </a:xfrm>
        </p:spPr>
        <p:txBody>
          <a:bodyPr/>
          <a:lstStyle/>
          <a:p>
            <a:fld id="{47E618FC-DB61-4B13-B0B1-DD4EDD70A17D}" type="slidenum">
              <a:rPr lang="en-US" altLang="aa-ET"/>
              <a:pPr/>
              <a:t>11</a:t>
            </a:fld>
            <a:endParaRPr lang="en-US" altLang="aa-ET"/>
          </a:p>
        </p:txBody>
      </p:sp>
      <p:sp>
        <p:nvSpPr>
          <p:cNvPr id="2192386" name="Rectangle 2">
            <a:extLst>
              <a:ext uri="{FF2B5EF4-FFF2-40B4-BE49-F238E27FC236}">
                <a16:creationId xmlns:a16="http://schemas.microsoft.com/office/drawing/2014/main" xmlns="" id="{A768D286-41F7-40A3-AC14-3A6DDC873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805" y="256461"/>
            <a:ext cx="10058400" cy="1450757"/>
          </a:xfrm>
        </p:spPr>
        <p:txBody>
          <a:bodyPr/>
          <a:lstStyle/>
          <a:p>
            <a:r>
              <a:rPr lang="en-US" altLang="aa-ET" dirty="0"/>
              <a:t>Release Management</a:t>
            </a:r>
            <a:br>
              <a:rPr lang="en-US" altLang="aa-ET" dirty="0"/>
            </a:br>
            <a:r>
              <a:rPr lang="en-US" altLang="aa-ET" dirty="0"/>
              <a:t> </a:t>
            </a:r>
            <a:r>
              <a:rPr lang="en-US" altLang="aa-ET" sz="2000" dirty="0">
                <a:solidFill>
                  <a:schemeClr val="folHlink"/>
                </a:solidFill>
              </a:rPr>
              <a:t>Release Roadmap</a:t>
            </a:r>
          </a:p>
        </p:txBody>
      </p:sp>
      <p:grpSp>
        <p:nvGrpSpPr>
          <p:cNvPr id="2192446" name="Group 62">
            <a:extLst>
              <a:ext uri="{FF2B5EF4-FFF2-40B4-BE49-F238E27FC236}">
                <a16:creationId xmlns:a16="http://schemas.microsoft.com/office/drawing/2014/main" xmlns="" id="{93701468-FDC2-49D3-A607-010DCAA76195}"/>
              </a:ext>
            </a:extLst>
          </p:cNvPr>
          <p:cNvGrpSpPr>
            <a:grpSpLocks/>
          </p:cNvGrpSpPr>
          <p:nvPr/>
        </p:nvGrpSpPr>
        <p:grpSpPr bwMode="auto">
          <a:xfrm>
            <a:off x="2143126" y="1739653"/>
            <a:ext cx="6677025" cy="2695575"/>
            <a:chOff x="384" y="960"/>
            <a:chExt cx="4206" cy="1698"/>
          </a:xfrm>
        </p:grpSpPr>
        <p:sp>
          <p:nvSpPr>
            <p:cNvPr id="2192388" name="Rectangle 4">
              <a:extLst>
                <a:ext uri="{FF2B5EF4-FFF2-40B4-BE49-F238E27FC236}">
                  <a16:creationId xmlns:a16="http://schemas.microsoft.com/office/drawing/2014/main" xmlns="" id="{4ECB7664-4EEF-42CF-AEE9-57EEE9720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0"/>
              <a:ext cx="1305" cy="9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aa-ET" sz="800">
                <a:solidFill>
                  <a:srgbClr val="000066"/>
                </a:solidFill>
              </a:endParaRP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>
                  <a:solidFill>
                    <a:srgbClr val="000066"/>
                  </a:solidFill>
                </a:rPr>
                <a:t>Project 1a (OPS)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>
                  <a:solidFill>
                    <a:srgbClr val="000066"/>
                  </a:solidFill>
                </a:rPr>
                <a:t>Project 2 (Strategy)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>
                  <a:solidFill>
                    <a:srgbClr val="000066"/>
                  </a:solidFill>
                </a:rPr>
                <a:t>Unknown (5%)</a:t>
              </a:r>
            </a:p>
            <a:p>
              <a:endParaRPr lang="en-US" altLang="aa-ET" sz="1600">
                <a:solidFill>
                  <a:srgbClr val="000066"/>
                </a:solidFill>
              </a:endParaRPr>
            </a:p>
          </p:txBody>
        </p:sp>
        <p:sp>
          <p:nvSpPr>
            <p:cNvPr id="2192389" name="Text Box 5">
              <a:extLst>
                <a:ext uri="{FF2B5EF4-FFF2-40B4-BE49-F238E27FC236}">
                  <a16:creationId xmlns:a16="http://schemas.microsoft.com/office/drawing/2014/main" xmlns="" id="{3F01D297-45D0-4A67-9A5F-B21764BEA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00"/>
              <a:ext cx="1305" cy="25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66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81419" tIns="40710" rIns="81419" bIns="4071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altLang="aa-ET" sz="1000" dirty="0">
                  <a:solidFill>
                    <a:srgbClr val="FF3300"/>
                  </a:solidFill>
                </a:rPr>
                <a:t>Release Package 1</a:t>
              </a:r>
            </a:p>
            <a:p>
              <a:pPr algn="ctr">
                <a:spcBef>
                  <a:spcPts val="100"/>
                </a:spcBef>
              </a:pPr>
              <a:r>
                <a:rPr lang="en-US" altLang="aa-ET" sz="1000" dirty="0">
                  <a:solidFill>
                    <a:srgbClr val="FF3300"/>
                  </a:solidFill>
                </a:rPr>
                <a:t>15-Aug-05</a:t>
              </a:r>
            </a:p>
          </p:txBody>
        </p:sp>
        <p:sp>
          <p:nvSpPr>
            <p:cNvPr id="2192390" name="Rectangle 6">
              <a:extLst>
                <a:ext uri="{FF2B5EF4-FFF2-40B4-BE49-F238E27FC236}">
                  <a16:creationId xmlns:a16="http://schemas.microsoft.com/office/drawing/2014/main" xmlns="" id="{02438DF3-05BF-46BE-88E1-C1295E1E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0"/>
              <a:ext cx="1296" cy="9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aa-ET" sz="800" dirty="0">
                <a:solidFill>
                  <a:srgbClr val="000066"/>
                </a:solidFill>
              </a:endParaRP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 dirty="0">
                  <a:solidFill>
                    <a:srgbClr val="000066"/>
                  </a:solidFill>
                </a:rPr>
                <a:t>Project 1b (OPS)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 dirty="0">
                  <a:solidFill>
                    <a:srgbClr val="000066"/>
                  </a:solidFill>
                </a:rPr>
                <a:t>Project 3 (Engineering)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 dirty="0">
                  <a:solidFill>
                    <a:srgbClr val="000066"/>
                  </a:solidFill>
                </a:rPr>
                <a:t>Project 5 (OPS)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 dirty="0">
                  <a:solidFill>
                    <a:srgbClr val="000066"/>
                  </a:solidFill>
                </a:rPr>
                <a:t>Unknown (10%)</a:t>
              </a:r>
            </a:p>
            <a:p>
              <a:pPr>
                <a:buSzPts val="800"/>
                <a:buFont typeface="Arial" panose="020B0604020202020204" pitchFamily="34" charset="0"/>
                <a:buChar char="•"/>
              </a:pPr>
              <a:endParaRPr lang="en-US" altLang="aa-ET" sz="1600" dirty="0">
                <a:solidFill>
                  <a:srgbClr val="000066"/>
                </a:solidFill>
              </a:endParaRPr>
            </a:p>
            <a:p>
              <a:endParaRPr lang="en-US" altLang="aa-ET" sz="1600" dirty="0">
                <a:solidFill>
                  <a:srgbClr val="000066"/>
                </a:solidFill>
              </a:endParaRPr>
            </a:p>
          </p:txBody>
        </p:sp>
        <p:sp>
          <p:nvSpPr>
            <p:cNvPr id="2192391" name="Text Box 7">
              <a:extLst>
                <a:ext uri="{FF2B5EF4-FFF2-40B4-BE49-F238E27FC236}">
                  <a16:creationId xmlns:a16="http://schemas.microsoft.com/office/drawing/2014/main" xmlns="" id="{B67FABB7-D860-47BE-9573-5E054B6F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400"/>
              <a:ext cx="1304" cy="2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66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81419" tIns="40710" rIns="81419" bIns="4071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altLang="aa-ET" sz="1000">
                  <a:solidFill>
                    <a:srgbClr val="FF3300"/>
                  </a:solidFill>
                </a:rPr>
                <a:t>Release Package 2</a:t>
              </a:r>
            </a:p>
            <a:p>
              <a:pPr algn="ctr">
                <a:spcBef>
                  <a:spcPts val="100"/>
                </a:spcBef>
              </a:pPr>
              <a:r>
                <a:rPr lang="en-US" altLang="aa-ET" sz="1000">
                  <a:solidFill>
                    <a:srgbClr val="FF3300"/>
                  </a:solidFill>
                </a:rPr>
                <a:t>15-Dec-05</a:t>
              </a:r>
            </a:p>
          </p:txBody>
        </p:sp>
        <p:sp>
          <p:nvSpPr>
            <p:cNvPr id="2192392" name="Rectangle 8">
              <a:extLst>
                <a:ext uri="{FF2B5EF4-FFF2-40B4-BE49-F238E27FC236}">
                  <a16:creationId xmlns:a16="http://schemas.microsoft.com/office/drawing/2014/main" xmlns="" id="{2CD14880-DD96-4136-B43B-B5570089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40"/>
              <a:ext cx="1296" cy="96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altLang="aa-ET" sz="800">
                <a:solidFill>
                  <a:srgbClr val="000066"/>
                </a:solidFill>
              </a:endParaRP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>
                  <a:solidFill>
                    <a:srgbClr val="000066"/>
                  </a:solidFill>
                </a:rPr>
                <a:t>Project 1c (OPS)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>
                  <a:solidFill>
                    <a:srgbClr val="000066"/>
                  </a:solidFill>
                </a:rPr>
                <a:t>Project 6 (Engineering)</a:t>
              </a:r>
            </a:p>
            <a:p>
              <a:pPr>
                <a:buSzPts val="800"/>
                <a:buFont typeface="Arial" panose="020B0604020202020204" pitchFamily="34" charset="0"/>
                <a:buNone/>
              </a:pPr>
              <a:r>
                <a:rPr lang="en-US" altLang="aa-ET" sz="1600">
                  <a:solidFill>
                    <a:srgbClr val="000066"/>
                  </a:solidFill>
                </a:rPr>
                <a:t>Unknown (25%)</a:t>
              </a:r>
            </a:p>
            <a:p>
              <a:endParaRPr lang="en-US" altLang="aa-ET" sz="1600">
                <a:solidFill>
                  <a:srgbClr val="000066"/>
                </a:solidFill>
              </a:endParaRPr>
            </a:p>
          </p:txBody>
        </p:sp>
        <p:sp>
          <p:nvSpPr>
            <p:cNvPr id="2192393" name="Text Box 9">
              <a:extLst>
                <a:ext uri="{FF2B5EF4-FFF2-40B4-BE49-F238E27FC236}">
                  <a16:creationId xmlns:a16="http://schemas.microsoft.com/office/drawing/2014/main" xmlns="" id="{21B5B220-DD3A-4D53-9CB1-C97ABBF93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400"/>
              <a:ext cx="1305" cy="25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FF66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81419" tIns="40710" rIns="81419" bIns="40710">
              <a:spAutoFit/>
            </a:bodyPr>
            <a:lstStyle/>
            <a:p>
              <a:pPr algn="ctr">
                <a:spcBef>
                  <a:spcPts val="100"/>
                </a:spcBef>
              </a:pPr>
              <a:r>
                <a:rPr lang="en-US" altLang="aa-ET" sz="1000">
                  <a:solidFill>
                    <a:srgbClr val="FF3300"/>
                  </a:solidFill>
                </a:rPr>
                <a:t>Release Package 3</a:t>
              </a:r>
            </a:p>
            <a:p>
              <a:pPr algn="ctr">
                <a:spcBef>
                  <a:spcPts val="100"/>
                </a:spcBef>
              </a:pPr>
              <a:r>
                <a:rPr lang="en-US" altLang="aa-ET" sz="1000">
                  <a:solidFill>
                    <a:srgbClr val="FF3300"/>
                  </a:solidFill>
                </a:rPr>
                <a:t>15-Apr-06</a:t>
              </a:r>
            </a:p>
          </p:txBody>
        </p:sp>
        <p:grpSp>
          <p:nvGrpSpPr>
            <p:cNvPr id="2192395" name="Group 11">
              <a:extLst>
                <a:ext uri="{FF2B5EF4-FFF2-40B4-BE49-F238E27FC236}">
                  <a16:creationId xmlns:a16="http://schemas.microsoft.com/office/drawing/2014/main" xmlns="" id="{43E1B7C1-822D-412F-B35C-7CEF9777A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1200"/>
              <a:ext cx="816" cy="144"/>
              <a:chOff x="1295" y="1110"/>
              <a:chExt cx="1157" cy="65"/>
            </a:xfrm>
          </p:grpSpPr>
          <p:sp>
            <p:nvSpPr>
              <p:cNvPr id="2192396" name="Rectangle 12">
                <a:extLst>
                  <a:ext uri="{FF2B5EF4-FFF2-40B4-BE49-F238E27FC236}">
                    <a16:creationId xmlns:a16="http://schemas.microsoft.com/office/drawing/2014/main" xmlns="" id="{9897A38D-4C56-49F1-9D79-AB958359C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" y="1110"/>
                <a:ext cx="389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J</a:t>
                </a:r>
              </a:p>
            </p:txBody>
          </p:sp>
          <p:sp>
            <p:nvSpPr>
              <p:cNvPr id="2192397" name="Rectangle 13">
                <a:extLst>
                  <a:ext uri="{FF2B5EF4-FFF2-40B4-BE49-F238E27FC236}">
                    <a16:creationId xmlns:a16="http://schemas.microsoft.com/office/drawing/2014/main" xmlns="" id="{9ADAAA78-681D-4436-8520-08A5F0B30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110"/>
                <a:ext cx="389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 dirty="0">
                    <a:solidFill>
                      <a:srgbClr val="003399"/>
                    </a:solidFill>
                  </a:rPr>
                  <a:t>F</a:t>
                </a:r>
              </a:p>
            </p:txBody>
          </p:sp>
          <p:sp>
            <p:nvSpPr>
              <p:cNvPr id="2192398" name="Rectangle 14">
                <a:extLst>
                  <a:ext uri="{FF2B5EF4-FFF2-40B4-BE49-F238E27FC236}">
                    <a16:creationId xmlns:a16="http://schemas.microsoft.com/office/drawing/2014/main" xmlns="" id="{DE5A0117-97D6-468A-806F-D49C8515C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110"/>
                <a:ext cx="388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M</a:t>
                </a:r>
              </a:p>
            </p:txBody>
          </p:sp>
        </p:grpSp>
        <p:sp>
          <p:nvSpPr>
            <p:cNvPr id="2192399" name="Rectangle 15">
              <a:extLst>
                <a:ext uri="{FF2B5EF4-FFF2-40B4-BE49-F238E27FC236}">
                  <a16:creationId xmlns:a16="http://schemas.microsoft.com/office/drawing/2014/main" xmlns="" id="{42F36CCF-ABA9-4C11-958D-1F795DC4C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" y="960"/>
              <a:ext cx="816" cy="240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/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Q1</a:t>
              </a:r>
            </a:p>
          </p:txBody>
        </p:sp>
        <p:grpSp>
          <p:nvGrpSpPr>
            <p:cNvPr id="2192400" name="Group 16">
              <a:extLst>
                <a:ext uri="{FF2B5EF4-FFF2-40B4-BE49-F238E27FC236}">
                  <a16:creationId xmlns:a16="http://schemas.microsoft.com/office/drawing/2014/main" xmlns="" id="{A0ED6BB5-477A-444B-86E1-E8651B0FE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" y="1200"/>
              <a:ext cx="816" cy="144"/>
              <a:chOff x="1300" y="1111"/>
              <a:chExt cx="1148" cy="65"/>
            </a:xfrm>
          </p:grpSpPr>
          <p:sp>
            <p:nvSpPr>
              <p:cNvPr id="2192401" name="Rectangle 17">
                <a:extLst>
                  <a:ext uri="{FF2B5EF4-FFF2-40B4-BE49-F238E27FC236}">
                    <a16:creationId xmlns:a16="http://schemas.microsoft.com/office/drawing/2014/main" xmlns="" id="{F1841CFB-988E-4569-A2C1-A7B8BC51A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1111"/>
                <a:ext cx="390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A</a:t>
                </a:r>
              </a:p>
            </p:txBody>
          </p:sp>
          <p:sp>
            <p:nvSpPr>
              <p:cNvPr id="2192402" name="Rectangle 18">
                <a:extLst>
                  <a:ext uri="{FF2B5EF4-FFF2-40B4-BE49-F238E27FC236}">
                    <a16:creationId xmlns:a16="http://schemas.microsoft.com/office/drawing/2014/main" xmlns="" id="{657E63AC-811E-46F8-978A-933E27E3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" y="1111"/>
                <a:ext cx="389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M</a:t>
                </a:r>
              </a:p>
            </p:txBody>
          </p:sp>
          <p:sp>
            <p:nvSpPr>
              <p:cNvPr id="2192403" name="Rectangle 19">
                <a:extLst>
                  <a:ext uri="{FF2B5EF4-FFF2-40B4-BE49-F238E27FC236}">
                    <a16:creationId xmlns:a16="http://schemas.microsoft.com/office/drawing/2014/main" xmlns="" id="{98C2C30F-A1E4-4258-A17D-F1A79E156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111"/>
                <a:ext cx="385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J</a:t>
                </a:r>
              </a:p>
            </p:txBody>
          </p:sp>
        </p:grpSp>
        <p:sp>
          <p:nvSpPr>
            <p:cNvPr id="2192404" name="Rectangle 20">
              <a:extLst>
                <a:ext uri="{FF2B5EF4-FFF2-40B4-BE49-F238E27FC236}">
                  <a16:creationId xmlns:a16="http://schemas.microsoft.com/office/drawing/2014/main" xmlns="" id="{2446EA98-3ADA-43C8-AE9D-466F6A1C8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960"/>
              <a:ext cx="816" cy="240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/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Q2</a:t>
              </a:r>
            </a:p>
          </p:txBody>
        </p:sp>
        <p:grpSp>
          <p:nvGrpSpPr>
            <p:cNvPr id="2192405" name="Group 21">
              <a:extLst>
                <a:ext uri="{FF2B5EF4-FFF2-40B4-BE49-F238E27FC236}">
                  <a16:creationId xmlns:a16="http://schemas.microsoft.com/office/drawing/2014/main" xmlns="" id="{0C1851B2-EB83-47A8-8D30-C22D0429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1200"/>
              <a:ext cx="816" cy="144"/>
              <a:chOff x="1294" y="1111"/>
              <a:chExt cx="1159" cy="65"/>
            </a:xfrm>
          </p:grpSpPr>
          <p:sp>
            <p:nvSpPr>
              <p:cNvPr id="2192406" name="Rectangle 22">
                <a:extLst>
                  <a:ext uri="{FF2B5EF4-FFF2-40B4-BE49-F238E27FC236}">
                    <a16:creationId xmlns:a16="http://schemas.microsoft.com/office/drawing/2014/main" xmlns="" id="{0A483EA6-A790-4DDB-9499-E2AE00412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11"/>
                <a:ext cx="387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J</a:t>
                </a:r>
              </a:p>
            </p:txBody>
          </p:sp>
          <p:sp>
            <p:nvSpPr>
              <p:cNvPr id="2192407" name="Rectangle 23">
                <a:extLst>
                  <a:ext uri="{FF2B5EF4-FFF2-40B4-BE49-F238E27FC236}">
                    <a16:creationId xmlns:a16="http://schemas.microsoft.com/office/drawing/2014/main" xmlns="" id="{95EB87A8-4E30-4C06-AA4E-6AA780D3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" y="1111"/>
                <a:ext cx="389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A</a:t>
                </a:r>
              </a:p>
            </p:txBody>
          </p:sp>
          <p:sp>
            <p:nvSpPr>
              <p:cNvPr id="2192408" name="Rectangle 24">
                <a:extLst>
                  <a:ext uri="{FF2B5EF4-FFF2-40B4-BE49-F238E27FC236}">
                    <a16:creationId xmlns:a16="http://schemas.microsoft.com/office/drawing/2014/main" xmlns="" id="{8B35F488-9B22-4662-95E5-46D813CF2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1111"/>
                <a:ext cx="385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S</a:t>
                </a:r>
              </a:p>
            </p:txBody>
          </p:sp>
        </p:grpSp>
        <p:sp>
          <p:nvSpPr>
            <p:cNvPr id="2192409" name="Rectangle 25">
              <a:extLst>
                <a:ext uri="{FF2B5EF4-FFF2-40B4-BE49-F238E27FC236}">
                  <a16:creationId xmlns:a16="http://schemas.microsoft.com/office/drawing/2014/main" xmlns="" id="{7AF7ED2E-4287-4447-B95E-94088C67B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960"/>
              <a:ext cx="816" cy="240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/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Q3</a:t>
              </a:r>
            </a:p>
          </p:txBody>
        </p:sp>
        <p:grpSp>
          <p:nvGrpSpPr>
            <p:cNvPr id="2192410" name="Group 26">
              <a:extLst>
                <a:ext uri="{FF2B5EF4-FFF2-40B4-BE49-F238E27FC236}">
                  <a16:creationId xmlns:a16="http://schemas.microsoft.com/office/drawing/2014/main" xmlns="" id="{0D230404-27FC-4059-95D0-99BF8EF2B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8" y="1200"/>
              <a:ext cx="816" cy="144"/>
              <a:chOff x="1294" y="1111"/>
              <a:chExt cx="1156" cy="65"/>
            </a:xfrm>
          </p:grpSpPr>
          <p:sp>
            <p:nvSpPr>
              <p:cNvPr id="2192411" name="Rectangle 27">
                <a:extLst>
                  <a:ext uri="{FF2B5EF4-FFF2-40B4-BE49-F238E27FC236}">
                    <a16:creationId xmlns:a16="http://schemas.microsoft.com/office/drawing/2014/main" xmlns="" id="{E74DB852-B60A-45B1-971B-4D621A488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11"/>
                <a:ext cx="389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O</a:t>
                </a:r>
              </a:p>
            </p:txBody>
          </p:sp>
          <p:sp>
            <p:nvSpPr>
              <p:cNvPr id="2192412" name="Rectangle 28">
                <a:extLst>
                  <a:ext uri="{FF2B5EF4-FFF2-40B4-BE49-F238E27FC236}">
                    <a16:creationId xmlns:a16="http://schemas.microsoft.com/office/drawing/2014/main" xmlns="" id="{DB09B238-4E47-412B-86FF-1B18BD515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1111"/>
                <a:ext cx="388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N</a:t>
                </a:r>
              </a:p>
            </p:txBody>
          </p:sp>
          <p:sp>
            <p:nvSpPr>
              <p:cNvPr id="2192413" name="Rectangle 29">
                <a:extLst>
                  <a:ext uri="{FF2B5EF4-FFF2-40B4-BE49-F238E27FC236}">
                    <a16:creationId xmlns:a16="http://schemas.microsoft.com/office/drawing/2014/main" xmlns="" id="{1B245ECC-9B3C-4B3B-A5F2-095EC6A71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1111"/>
                <a:ext cx="390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D</a:t>
                </a:r>
              </a:p>
            </p:txBody>
          </p:sp>
        </p:grpSp>
        <p:sp>
          <p:nvSpPr>
            <p:cNvPr id="2192414" name="Rectangle 30">
              <a:extLst>
                <a:ext uri="{FF2B5EF4-FFF2-40B4-BE49-F238E27FC236}">
                  <a16:creationId xmlns:a16="http://schemas.microsoft.com/office/drawing/2014/main" xmlns="" id="{AFDB6391-EBE7-40C0-8867-D65A1EA0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960"/>
              <a:ext cx="816" cy="240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/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Q4</a:t>
              </a:r>
            </a:p>
          </p:txBody>
        </p:sp>
        <p:grpSp>
          <p:nvGrpSpPr>
            <p:cNvPr id="2192415" name="Group 31">
              <a:extLst>
                <a:ext uri="{FF2B5EF4-FFF2-40B4-BE49-F238E27FC236}">
                  <a16:creationId xmlns:a16="http://schemas.microsoft.com/office/drawing/2014/main" xmlns="" id="{4D11B7D3-CC4A-4430-9DC3-FDC5E006B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200"/>
              <a:ext cx="816" cy="144"/>
              <a:chOff x="1294" y="1110"/>
              <a:chExt cx="1158" cy="65"/>
            </a:xfrm>
          </p:grpSpPr>
          <p:sp>
            <p:nvSpPr>
              <p:cNvPr id="2192416" name="Rectangle 32">
                <a:extLst>
                  <a:ext uri="{FF2B5EF4-FFF2-40B4-BE49-F238E27FC236}">
                    <a16:creationId xmlns:a16="http://schemas.microsoft.com/office/drawing/2014/main" xmlns="" id="{E5A05B49-DCD8-4164-9ECC-7721CB4E5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10"/>
                <a:ext cx="386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J</a:t>
                </a:r>
              </a:p>
            </p:txBody>
          </p:sp>
          <p:sp>
            <p:nvSpPr>
              <p:cNvPr id="2192417" name="Rectangle 33">
                <a:extLst>
                  <a:ext uri="{FF2B5EF4-FFF2-40B4-BE49-F238E27FC236}">
                    <a16:creationId xmlns:a16="http://schemas.microsoft.com/office/drawing/2014/main" xmlns="" id="{DF1C8F9E-A62A-4998-8689-013118308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110"/>
                <a:ext cx="390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F</a:t>
                </a:r>
              </a:p>
            </p:txBody>
          </p:sp>
          <p:sp>
            <p:nvSpPr>
              <p:cNvPr id="2192418" name="Rectangle 34">
                <a:extLst>
                  <a:ext uri="{FF2B5EF4-FFF2-40B4-BE49-F238E27FC236}">
                    <a16:creationId xmlns:a16="http://schemas.microsoft.com/office/drawing/2014/main" xmlns="" id="{E2521318-D17D-402E-A9B8-B6C16FFEA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7" y="1110"/>
                <a:ext cx="385" cy="65"/>
              </a:xfrm>
              <a:prstGeom prst="rect">
                <a:avLst/>
              </a:prstGeom>
              <a:noFill/>
              <a:ln w="9525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0000"/>
                      </a:outerShdw>
                    </a:effectLst>
                  </a14:hiddenEffects>
                </a:ext>
              </a:extLst>
            </p:spPr>
            <p:txBody>
              <a:bodyPr lIns="81419" tIns="40710" rIns="81419" bIns="40710" anchor="ctr">
                <a:spAutoFit/>
              </a:bodyPr>
              <a:lstStyle/>
              <a:p>
                <a:pPr algn="ctr"/>
                <a:r>
                  <a:rPr lang="en-US" altLang="aa-ET" sz="900">
                    <a:solidFill>
                      <a:srgbClr val="003399"/>
                    </a:solidFill>
                  </a:rPr>
                  <a:t>M</a:t>
                </a:r>
              </a:p>
            </p:txBody>
          </p:sp>
        </p:grpSp>
        <p:sp>
          <p:nvSpPr>
            <p:cNvPr id="2192419" name="Rectangle 35">
              <a:extLst>
                <a:ext uri="{FF2B5EF4-FFF2-40B4-BE49-F238E27FC236}">
                  <a16:creationId xmlns:a16="http://schemas.microsoft.com/office/drawing/2014/main" xmlns="" id="{91C49A51-FCDF-4961-B881-075636E90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960"/>
              <a:ext cx="816" cy="240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/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Q1</a:t>
              </a:r>
            </a:p>
          </p:txBody>
        </p:sp>
      </p:grpSp>
      <p:grpSp>
        <p:nvGrpSpPr>
          <p:cNvPr id="2192421" name="Group 37">
            <a:extLst>
              <a:ext uri="{FF2B5EF4-FFF2-40B4-BE49-F238E27FC236}">
                <a16:creationId xmlns:a16="http://schemas.microsoft.com/office/drawing/2014/main" xmlns="" id="{F40B0F69-B819-47CA-8132-A8D78AA67E20}"/>
              </a:ext>
            </a:extLst>
          </p:cNvPr>
          <p:cNvGrpSpPr>
            <a:grpSpLocks/>
          </p:cNvGrpSpPr>
          <p:nvPr/>
        </p:nvGrpSpPr>
        <p:grpSpPr bwMode="auto">
          <a:xfrm>
            <a:off x="2295525" y="5092452"/>
            <a:ext cx="1295400" cy="228600"/>
            <a:chOff x="1295" y="1110"/>
            <a:chExt cx="1157" cy="65"/>
          </a:xfrm>
        </p:grpSpPr>
        <p:sp>
          <p:nvSpPr>
            <p:cNvPr id="2192422" name="Rectangle 38">
              <a:extLst>
                <a:ext uri="{FF2B5EF4-FFF2-40B4-BE49-F238E27FC236}">
                  <a16:creationId xmlns:a16="http://schemas.microsoft.com/office/drawing/2014/main" xmlns="" id="{E1040605-19B4-4D69-9484-5DC50AA7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110"/>
              <a:ext cx="389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J</a:t>
              </a:r>
            </a:p>
          </p:txBody>
        </p:sp>
        <p:sp>
          <p:nvSpPr>
            <p:cNvPr id="2192423" name="Rectangle 39">
              <a:extLst>
                <a:ext uri="{FF2B5EF4-FFF2-40B4-BE49-F238E27FC236}">
                  <a16:creationId xmlns:a16="http://schemas.microsoft.com/office/drawing/2014/main" xmlns="" id="{8D4E24D8-B9FD-4C74-8A2A-36827855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110"/>
              <a:ext cx="389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F</a:t>
              </a:r>
            </a:p>
          </p:txBody>
        </p:sp>
        <p:sp>
          <p:nvSpPr>
            <p:cNvPr id="2192424" name="Rectangle 40">
              <a:extLst>
                <a:ext uri="{FF2B5EF4-FFF2-40B4-BE49-F238E27FC236}">
                  <a16:creationId xmlns:a16="http://schemas.microsoft.com/office/drawing/2014/main" xmlns="" id="{CBED5A48-45E7-4DF6-88AA-4CD00781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110"/>
              <a:ext cx="388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M</a:t>
              </a:r>
            </a:p>
          </p:txBody>
        </p:sp>
      </p:grpSp>
      <p:sp>
        <p:nvSpPr>
          <p:cNvPr id="2192425" name="Rectangle 41">
            <a:extLst>
              <a:ext uri="{FF2B5EF4-FFF2-40B4-BE49-F238E27FC236}">
                <a16:creationId xmlns:a16="http://schemas.microsoft.com/office/drawing/2014/main" xmlns="" id="{E16C0A72-CAA7-4E94-ABFE-8529F763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4711452"/>
            <a:ext cx="1295400" cy="381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0000"/>
                  </a:outerShdw>
                </a:effectLst>
              </a14:hiddenEffects>
            </a:ext>
          </a:extLst>
        </p:spPr>
        <p:txBody>
          <a:bodyPr lIns="81419" tIns="40710" rIns="81419" bIns="40710" anchor="ctr"/>
          <a:lstStyle/>
          <a:p>
            <a:pPr algn="ctr"/>
            <a:r>
              <a:rPr lang="en-US" altLang="aa-ET" sz="900">
                <a:solidFill>
                  <a:srgbClr val="003399"/>
                </a:solidFill>
              </a:rPr>
              <a:t>Q1</a:t>
            </a:r>
          </a:p>
        </p:txBody>
      </p:sp>
      <p:grpSp>
        <p:nvGrpSpPr>
          <p:cNvPr id="2192426" name="Group 42">
            <a:extLst>
              <a:ext uri="{FF2B5EF4-FFF2-40B4-BE49-F238E27FC236}">
                <a16:creationId xmlns:a16="http://schemas.microsoft.com/office/drawing/2014/main" xmlns="" id="{A0298F1C-F6C8-406D-988C-B9EE279EE0D9}"/>
              </a:ext>
            </a:extLst>
          </p:cNvPr>
          <p:cNvGrpSpPr>
            <a:grpSpLocks/>
          </p:cNvGrpSpPr>
          <p:nvPr/>
        </p:nvGrpSpPr>
        <p:grpSpPr bwMode="auto">
          <a:xfrm>
            <a:off x="3590925" y="5092452"/>
            <a:ext cx="1295400" cy="228600"/>
            <a:chOff x="1300" y="1111"/>
            <a:chExt cx="1148" cy="65"/>
          </a:xfrm>
        </p:grpSpPr>
        <p:sp>
          <p:nvSpPr>
            <p:cNvPr id="2192427" name="Rectangle 43">
              <a:extLst>
                <a:ext uri="{FF2B5EF4-FFF2-40B4-BE49-F238E27FC236}">
                  <a16:creationId xmlns:a16="http://schemas.microsoft.com/office/drawing/2014/main" xmlns="" id="{167AA428-6C1A-4D8C-BD35-F60CF511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111"/>
              <a:ext cx="390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A</a:t>
              </a:r>
            </a:p>
          </p:txBody>
        </p:sp>
        <p:sp>
          <p:nvSpPr>
            <p:cNvPr id="2192428" name="Rectangle 44">
              <a:extLst>
                <a:ext uri="{FF2B5EF4-FFF2-40B4-BE49-F238E27FC236}">
                  <a16:creationId xmlns:a16="http://schemas.microsoft.com/office/drawing/2014/main" xmlns="" id="{CED291C4-43C7-4C7F-8410-52BAD6AE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111"/>
              <a:ext cx="389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M</a:t>
              </a:r>
            </a:p>
          </p:txBody>
        </p:sp>
        <p:sp>
          <p:nvSpPr>
            <p:cNvPr id="2192429" name="Rectangle 45">
              <a:extLst>
                <a:ext uri="{FF2B5EF4-FFF2-40B4-BE49-F238E27FC236}">
                  <a16:creationId xmlns:a16="http://schemas.microsoft.com/office/drawing/2014/main" xmlns="" id="{BE062AD4-0CD6-448B-9C16-1F7604363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111"/>
              <a:ext cx="385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J</a:t>
              </a:r>
            </a:p>
          </p:txBody>
        </p:sp>
      </p:grpSp>
      <p:sp>
        <p:nvSpPr>
          <p:cNvPr id="2192430" name="Rectangle 46">
            <a:extLst>
              <a:ext uri="{FF2B5EF4-FFF2-40B4-BE49-F238E27FC236}">
                <a16:creationId xmlns:a16="http://schemas.microsoft.com/office/drawing/2014/main" xmlns="" id="{A773EA68-4888-4CB9-8322-86FF61D0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4711452"/>
            <a:ext cx="1295400" cy="381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0000"/>
                  </a:outerShdw>
                </a:effectLst>
              </a14:hiddenEffects>
            </a:ext>
          </a:extLst>
        </p:spPr>
        <p:txBody>
          <a:bodyPr lIns="81419" tIns="40710" rIns="81419" bIns="40710" anchor="ctr"/>
          <a:lstStyle/>
          <a:p>
            <a:pPr algn="ctr"/>
            <a:r>
              <a:rPr lang="en-US" altLang="aa-ET" sz="900">
                <a:solidFill>
                  <a:srgbClr val="003399"/>
                </a:solidFill>
              </a:rPr>
              <a:t>Q2</a:t>
            </a:r>
          </a:p>
        </p:txBody>
      </p:sp>
      <p:grpSp>
        <p:nvGrpSpPr>
          <p:cNvPr id="2192431" name="Group 47">
            <a:extLst>
              <a:ext uri="{FF2B5EF4-FFF2-40B4-BE49-F238E27FC236}">
                <a16:creationId xmlns:a16="http://schemas.microsoft.com/office/drawing/2014/main" xmlns="" id="{D8431D74-ECCA-4B89-8F40-506A9EEC96DF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5092452"/>
            <a:ext cx="1295400" cy="228600"/>
            <a:chOff x="1294" y="1111"/>
            <a:chExt cx="1159" cy="65"/>
          </a:xfrm>
        </p:grpSpPr>
        <p:sp>
          <p:nvSpPr>
            <p:cNvPr id="2192432" name="Rectangle 48">
              <a:extLst>
                <a:ext uri="{FF2B5EF4-FFF2-40B4-BE49-F238E27FC236}">
                  <a16:creationId xmlns:a16="http://schemas.microsoft.com/office/drawing/2014/main" xmlns="" id="{B56B50DC-C701-4D47-8810-CAFEE24D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1"/>
              <a:ext cx="387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J</a:t>
              </a:r>
            </a:p>
          </p:txBody>
        </p:sp>
        <p:sp>
          <p:nvSpPr>
            <p:cNvPr id="2192433" name="Rectangle 49">
              <a:extLst>
                <a:ext uri="{FF2B5EF4-FFF2-40B4-BE49-F238E27FC236}">
                  <a16:creationId xmlns:a16="http://schemas.microsoft.com/office/drawing/2014/main" xmlns="" id="{AB5449D9-B6E8-4D26-9866-A99636C0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111"/>
              <a:ext cx="389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A</a:t>
              </a:r>
            </a:p>
          </p:txBody>
        </p:sp>
        <p:sp>
          <p:nvSpPr>
            <p:cNvPr id="2192434" name="Rectangle 50">
              <a:extLst>
                <a:ext uri="{FF2B5EF4-FFF2-40B4-BE49-F238E27FC236}">
                  <a16:creationId xmlns:a16="http://schemas.microsoft.com/office/drawing/2014/main" xmlns="" id="{905C1D95-9CDB-4EFA-BEC7-3EEE554C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1111"/>
              <a:ext cx="385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S</a:t>
              </a:r>
            </a:p>
          </p:txBody>
        </p:sp>
      </p:grpSp>
      <p:sp>
        <p:nvSpPr>
          <p:cNvPr id="2192435" name="Rectangle 51">
            <a:extLst>
              <a:ext uri="{FF2B5EF4-FFF2-40B4-BE49-F238E27FC236}">
                <a16:creationId xmlns:a16="http://schemas.microsoft.com/office/drawing/2014/main" xmlns="" id="{FBEB6B79-E4D3-4B9E-B366-A49E7CB99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4711452"/>
            <a:ext cx="1295400" cy="381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0000"/>
                  </a:outerShdw>
                </a:effectLst>
              </a14:hiddenEffects>
            </a:ext>
          </a:extLst>
        </p:spPr>
        <p:txBody>
          <a:bodyPr lIns="81419" tIns="40710" rIns="81419" bIns="40710" anchor="ctr"/>
          <a:lstStyle/>
          <a:p>
            <a:pPr algn="ctr"/>
            <a:r>
              <a:rPr lang="en-US" altLang="aa-ET" sz="900">
                <a:solidFill>
                  <a:srgbClr val="003399"/>
                </a:solidFill>
              </a:rPr>
              <a:t>Q3</a:t>
            </a:r>
          </a:p>
        </p:txBody>
      </p:sp>
      <p:grpSp>
        <p:nvGrpSpPr>
          <p:cNvPr id="2192436" name="Group 52">
            <a:extLst>
              <a:ext uri="{FF2B5EF4-FFF2-40B4-BE49-F238E27FC236}">
                <a16:creationId xmlns:a16="http://schemas.microsoft.com/office/drawing/2014/main" xmlns="" id="{A8E48D4E-8608-4EFD-9188-7339E204F844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5092452"/>
            <a:ext cx="1295400" cy="228600"/>
            <a:chOff x="1294" y="1111"/>
            <a:chExt cx="1156" cy="65"/>
          </a:xfrm>
        </p:grpSpPr>
        <p:sp>
          <p:nvSpPr>
            <p:cNvPr id="2192437" name="Rectangle 53">
              <a:extLst>
                <a:ext uri="{FF2B5EF4-FFF2-40B4-BE49-F238E27FC236}">
                  <a16:creationId xmlns:a16="http://schemas.microsoft.com/office/drawing/2014/main" xmlns="" id="{E6E8F51B-53C7-4796-AC3C-F9C268D5A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1"/>
              <a:ext cx="389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O</a:t>
              </a:r>
            </a:p>
          </p:txBody>
        </p:sp>
        <p:sp>
          <p:nvSpPr>
            <p:cNvPr id="2192438" name="Rectangle 54">
              <a:extLst>
                <a:ext uri="{FF2B5EF4-FFF2-40B4-BE49-F238E27FC236}">
                  <a16:creationId xmlns:a16="http://schemas.microsoft.com/office/drawing/2014/main" xmlns="" id="{1349A6FC-A53A-4F12-B480-C6A29BCD8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111"/>
              <a:ext cx="388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N</a:t>
              </a:r>
            </a:p>
          </p:txBody>
        </p:sp>
        <p:sp>
          <p:nvSpPr>
            <p:cNvPr id="2192439" name="Rectangle 55">
              <a:extLst>
                <a:ext uri="{FF2B5EF4-FFF2-40B4-BE49-F238E27FC236}">
                  <a16:creationId xmlns:a16="http://schemas.microsoft.com/office/drawing/2014/main" xmlns="" id="{E7512288-8A34-49C9-B36A-711DA3B53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111"/>
              <a:ext cx="390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D</a:t>
              </a:r>
            </a:p>
          </p:txBody>
        </p:sp>
      </p:grpSp>
      <p:sp>
        <p:nvSpPr>
          <p:cNvPr id="2192440" name="Rectangle 56">
            <a:extLst>
              <a:ext uri="{FF2B5EF4-FFF2-40B4-BE49-F238E27FC236}">
                <a16:creationId xmlns:a16="http://schemas.microsoft.com/office/drawing/2014/main" xmlns="" id="{EBA7A63C-40C3-4AA8-8C24-BD03AA47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4711452"/>
            <a:ext cx="1295400" cy="381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0000"/>
                  </a:outerShdw>
                </a:effectLst>
              </a14:hiddenEffects>
            </a:ext>
          </a:extLst>
        </p:spPr>
        <p:txBody>
          <a:bodyPr lIns="81419" tIns="40710" rIns="81419" bIns="40710" anchor="ctr"/>
          <a:lstStyle/>
          <a:p>
            <a:pPr algn="ctr"/>
            <a:r>
              <a:rPr lang="en-US" altLang="aa-ET" sz="900">
                <a:solidFill>
                  <a:srgbClr val="003399"/>
                </a:solidFill>
              </a:rPr>
              <a:t>Q4</a:t>
            </a:r>
          </a:p>
        </p:txBody>
      </p:sp>
      <p:grpSp>
        <p:nvGrpSpPr>
          <p:cNvPr id="2192441" name="Group 57">
            <a:extLst>
              <a:ext uri="{FF2B5EF4-FFF2-40B4-BE49-F238E27FC236}">
                <a16:creationId xmlns:a16="http://schemas.microsoft.com/office/drawing/2014/main" xmlns="" id="{5E6E88AE-5E6A-410F-8E56-2ED1B7589288}"/>
              </a:ext>
            </a:extLst>
          </p:cNvPr>
          <p:cNvGrpSpPr>
            <a:grpSpLocks/>
          </p:cNvGrpSpPr>
          <p:nvPr/>
        </p:nvGrpSpPr>
        <p:grpSpPr bwMode="auto">
          <a:xfrm>
            <a:off x="7477125" y="5092452"/>
            <a:ext cx="1295400" cy="228600"/>
            <a:chOff x="1294" y="1110"/>
            <a:chExt cx="1158" cy="65"/>
          </a:xfrm>
        </p:grpSpPr>
        <p:sp>
          <p:nvSpPr>
            <p:cNvPr id="2192442" name="Rectangle 58">
              <a:extLst>
                <a:ext uri="{FF2B5EF4-FFF2-40B4-BE49-F238E27FC236}">
                  <a16:creationId xmlns:a16="http://schemas.microsoft.com/office/drawing/2014/main" xmlns="" id="{9224A6C5-184F-48F8-AEE8-2FAC8468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110"/>
              <a:ext cx="386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J</a:t>
              </a:r>
            </a:p>
          </p:txBody>
        </p:sp>
        <p:sp>
          <p:nvSpPr>
            <p:cNvPr id="2192443" name="Rectangle 59">
              <a:extLst>
                <a:ext uri="{FF2B5EF4-FFF2-40B4-BE49-F238E27FC236}">
                  <a16:creationId xmlns:a16="http://schemas.microsoft.com/office/drawing/2014/main" xmlns="" id="{2F7F0076-2F29-40A2-9834-9201B130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1110"/>
              <a:ext cx="390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F</a:t>
              </a:r>
            </a:p>
          </p:txBody>
        </p:sp>
        <p:sp>
          <p:nvSpPr>
            <p:cNvPr id="2192444" name="Rectangle 60">
              <a:extLst>
                <a:ext uri="{FF2B5EF4-FFF2-40B4-BE49-F238E27FC236}">
                  <a16:creationId xmlns:a16="http://schemas.microsoft.com/office/drawing/2014/main" xmlns="" id="{5BBD030F-07F7-4182-BE55-F5C8B123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1110"/>
              <a:ext cx="385" cy="65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0000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/>
            <a:p>
              <a:pPr algn="ctr"/>
              <a:r>
                <a:rPr lang="en-US" altLang="aa-ET" sz="900">
                  <a:solidFill>
                    <a:srgbClr val="003399"/>
                  </a:solidFill>
                </a:rPr>
                <a:t>M</a:t>
              </a:r>
            </a:p>
          </p:txBody>
        </p:sp>
      </p:grpSp>
      <p:sp>
        <p:nvSpPr>
          <p:cNvPr id="2192445" name="Rectangle 61">
            <a:extLst>
              <a:ext uri="{FF2B5EF4-FFF2-40B4-BE49-F238E27FC236}">
                <a16:creationId xmlns:a16="http://schemas.microsoft.com/office/drawing/2014/main" xmlns="" id="{604B60F1-CAC1-42E2-8979-62AD070B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25" y="4711452"/>
            <a:ext cx="1295400" cy="381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0000"/>
                  </a:outerShdw>
                </a:effectLst>
              </a14:hiddenEffects>
            </a:ext>
          </a:extLst>
        </p:spPr>
        <p:txBody>
          <a:bodyPr lIns="81419" tIns="40710" rIns="81419" bIns="40710" anchor="ctr"/>
          <a:lstStyle/>
          <a:p>
            <a:pPr algn="ctr"/>
            <a:r>
              <a:rPr lang="en-US" altLang="aa-ET" sz="900">
                <a:solidFill>
                  <a:srgbClr val="003399"/>
                </a:solidFill>
              </a:rPr>
              <a:t>Q1</a:t>
            </a:r>
          </a:p>
        </p:txBody>
      </p:sp>
      <p:sp>
        <p:nvSpPr>
          <p:cNvPr id="2192448" name="Line 64">
            <a:extLst>
              <a:ext uri="{FF2B5EF4-FFF2-40B4-BE49-F238E27FC236}">
                <a16:creationId xmlns:a16="http://schemas.microsoft.com/office/drawing/2014/main" xmlns="" id="{738F5D4E-A86E-4C45-95CB-1D0452AFC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5702052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a-ET"/>
          </a:p>
        </p:txBody>
      </p:sp>
      <p:sp>
        <p:nvSpPr>
          <p:cNvPr id="2192450" name="Line 66">
            <a:extLst>
              <a:ext uri="{FF2B5EF4-FFF2-40B4-BE49-F238E27FC236}">
                <a16:creationId xmlns:a16="http://schemas.microsoft.com/office/drawing/2014/main" xmlns="" id="{BB58E345-5C20-417E-83E1-B9015CBCE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6159252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a-ET"/>
          </a:p>
        </p:txBody>
      </p:sp>
      <p:sp>
        <p:nvSpPr>
          <p:cNvPr id="2192451" name="Line 67">
            <a:extLst>
              <a:ext uri="{FF2B5EF4-FFF2-40B4-BE49-F238E27FC236}">
                <a16:creationId xmlns:a16="http://schemas.microsoft.com/office/drawing/2014/main" xmlns="" id="{2DAA5B2D-271B-4699-9A09-B2D7F412C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5525" y="6616452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a-ET"/>
          </a:p>
        </p:txBody>
      </p:sp>
      <p:sp>
        <p:nvSpPr>
          <p:cNvPr id="2192452" name="AutoShape 68">
            <a:extLst>
              <a:ext uri="{FF2B5EF4-FFF2-40B4-BE49-F238E27FC236}">
                <a16:creationId xmlns:a16="http://schemas.microsoft.com/office/drawing/2014/main" xmlns="" id="{73680809-5484-47C7-9F60-6C3E0E23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25" y="5397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54" name="Text Box 70">
            <a:extLst>
              <a:ext uri="{FF2B5EF4-FFF2-40B4-BE49-F238E27FC236}">
                <a16:creationId xmlns:a16="http://schemas.microsoft.com/office/drawing/2014/main" xmlns="" id="{87E53373-A4E8-49A1-90FC-715E9998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549653"/>
            <a:ext cx="99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Requirements</a:t>
            </a:r>
          </a:p>
          <a:p>
            <a:pPr algn="ctr">
              <a:spcBef>
                <a:spcPct val="50000"/>
              </a:spcBef>
            </a:pPr>
            <a:r>
              <a:rPr lang="en-US" altLang="aa-ET" sz="800"/>
              <a:t>Freeze</a:t>
            </a:r>
          </a:p>
        </p:txBody>
      </p:sp>
      <p:sp>
        <p:nvSpPr>
          <p:cNvPr id="2192455" name="AutoShape 71">
            <a:extLst>
              <a:ext uri="{FF2B5EF4-FFF2-40B4-BE49-F238E27FC236}">
                <a16:creationId xmlns:a16="http://schemas.microsoft.com/office/drawing/2014/main" xmlns="" id="{96833AE0-CBA5-4C8D-B39F-13B87B74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5397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56" name="Text Box 72">
            <a:extLst>
              <a:ext uri="{FF2B5EF4-FFF2-40B4-BE49-F238E27FC236}">
                <a16:creationId xmlns:a16="http://schemas.microsoft.com/office/drawing/2014/main" xmlns="" id="{47C74EDD-00A0-4716-B868-6B8117E73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5549653"/>
            <a:ext cx="99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Scope</a:t>
            </a:r>
          </a:p>
          <a:p>
            <a:pPr algn="ctr">
              <a:spcBef>
                <a:spcPct val="50000"/>
              </a:spcBef>
            </a:pPr>
            <a:r>
              <a:rPr lang="en-US" altLang="aa-ET" sz="800"/>
              <a:t>Freeze</a:t>
            </a:r>
          </a:p>
        </p:txBody>
      </p:sp>
      <p:sp>
        <p:nvSpPr>
          <p:cNvPr id="2192457" name="AutoShape 73">
            <a:extLst>
              <a:ext uri="{FF2B5EF4-FFF2-40B4-BE49-F238E27FC236}">
                <a16:creationId xmlns:a16="http://schemas.microsoft.com/office/drawing/2014/main" xmlns="" id="{D475EF87-CEB3-47F7-A61C-4B448A22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5397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58" name="Text Box 74">
            <a:extLst>
              <a:ext uri="{FF2B5EF4-FFF2-40B4-BE49-F238E27FC236}">
                <a16:creationId xmlns:a16="http://schemas.microsoft.com/office/drawing/2014/main" xmlns="" id="{DFB2D622-E7ED-4D83-A688-6B6AFDD8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55496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Development</a:t>
            </a:r>
          </a:p>
        </p:txBody>
      </p:sp>
      <p:sp>
        <p:nvSpPr>
          <p:cNvPr id="2192459" name="AutoShape 75">
            <a:extLst>
              <a:ext uri="{FF2B5EF4-FFF2-40B4-BE49-F238E27FC236}">
                <a16:creationId xmlns:a16="http://schemas.microsoft.com/office/drawing/2014/main" xmlns="" id="{3752D0BC-BFC5-4A58-A322-39DD302B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397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60" name="Text Box 76">
            <a:extLst>
              <a:ext uri="{FF2B5EF4-FFF2-40B4-BE49-F238E27FC236}">
                <a16:creationId xmlns:a16="http://schemas.microsoft.com/office/drawing/2014/main" xmlns="" id="{A7ECF878-B568-4497-A5A4-C7722719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55496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Testing</a:t>
            </a:r>
          </a:p>
        </p:txBody>
      </p:sp>
      <p:sp>
        <p:nvSpPr>
          <p:cNvPr id="2192461" name="AutoShape 77">
            <a:extLst>
              <a:ext uri="{FF2B5EF4-FFF2-40B4-BE49-F238E27FC236}">
                <a16:creationId xmlns:a16="http://schemas.microsoft.com/office/drawing/2014/main" xmlns="" id="{F60DD3AA-0BE0-42C7-8A9E-F1F8D2A5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5397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62" name="Text Box 78">
            <a:extLst>
              <a:ext uri="{FF2B5EF4-FFF2-40B4-BE49-F238E27FC236}">
                <a16:creationId xmlns:a16="http://schemas.microsoft.com/office/drawing/2014/main" xmlns="" id="{78B70517-F69A-4824-B050-F2CFBE94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55496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Deploy</a:t>
            </a:r>
          </a:p>
        </p:txBody>
      </p:sp>
      <p:sp>
        <p:nvSpPr>
          <p:cNvPr id="2192463" name="AutoShape 79">
            <a:extLst>
              <a:ext uri="{FF2B5EF4-FFF2-40B4-BE49-F238E27FC236}">
                <a16:creationId xmlns:a16="http://schemas.microsoft.com/office/drawing/2014/main" xmlns="" id="{DD393172-F229-48FC-B685-3FCE7C302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5778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64" name="Text Box 80">
            <a:extLst>
              <a:ext uri="{FF2B5EF4-FFF2-40B4-BE49-F238E27FC236}">
                <a16:creationId xmlns:a16="http://schemas.microsoft.com/office/drawing/2014/main" xmlns="" id="{51E397A7-56C1-44DC-82FB-30F62F16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5930653"/>
            <a:ext cx="99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Requirements</a:t>
            </a:r>
          </a:p>
          <a:p>
            <a:pPr algn="ctr">
              <a:spcBef>
                <a:spcPct val="50000"/>
              </a:spcBef>
            </a:pPr>
            <a:r>
              <a:rPr lang="en-US" altLang="aa-ET" sz="800"/>
              <a:t>Freeze</a:t>
            </a:r>
          </a:p>
        </p:txBody>
      </p:sp>
      <p:sp>
        <p:nvSpPr>
          <p:cNvPr id="2192465" name="AutoShape 81">
            <a:extLst>
              <a:ext uri="{FF2B5EF4-FFF2-40B4-BE49-F238E27FC236}">
                <a16:creationId xmlns:a16="http://schemas.microsoft.com/office/drawing/2014/main" xmlns="" id="{60676F46-B14B-42EB-ABE8-DCE9F782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5778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66" name="Text Box 82">
            <a:extLst>
              <a:ext uri="{FF2B5EF4-FFF2-40B4-BE49-F238E27FC236}">
                <a16:creationId xmlns:a16="http://schemas.microsoft.com/office/drawing/2014/main" xmlns="" id="{2AE45C38-6CD6-489D-8EF3-2E0BAD60D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5930653"/>
            <a:ext cx="99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Scope</a:t>
            </a:r>
          </a:p>
          <a:p>
            <a:pPr algn="ctr">
              <a:spcBef>
                <a:spcPct val="50000"/>
              </a:spcBef>
            </a:pPr>
            <a:r>
              <a:rPr lang="en-US" altLang="aa-ET" sz="800"/>
              <a:t>Freeze</a:t>
            </a:r>
          </a:p>
        </p:txBody>
      </p:sp>
      <p:sp>
        <p:nvSpPr>
          <p:cNvPr id="2192467" name="AutoShape 83">
            <a:extLst>
              <a:ext uri="{FF2B5EF4-FFF2-40B4-BE49-F238E27FC236}">
                <a16:creationId xmlns:a16="http://schemas.microsoft.com/office/drawing/2014/main" xmlns="" id="{21FE4C34-6F45-4E14-9536-F70BC8540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5778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68" name="Text Box 84">
            <a:extLst>
              <a:ext uri="{FF2B5EF4-FFF2-40B4-BE49-F238E27FC236}">
                <a16:creationId xmlns:a16="http://schemas.microsoft.com/office/drawing/2014/main" xmlns="" id="{3128BB90-A542-4536-BF7F-721205424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9306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Development</a:t>
            </a:r>
          </a:p>
        </p:txBody>
      </p:sp>
      <p:sp>
        <p:nvSpPr>
          <p:cNvPr id="2192469" name="AutoShape 85">
            <a:extLst>
              <a:ext uri="{FF2B5EF4-FFF2-40B4-BE49-F238E27FC236}">
                <a16:creationId xmlns:a16="http://schemas.microsoft.com/office/drawing/2014/main" xmlns="" id="{D8DFB792-3665-4F9D-9808-A9E71CCB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778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70" name="Text Box 86">
            <a:extLst>
              <a:ext uri="{FF2B5EF4-FFF2-40B4-BE49-F238E27FC236}">
                <a16:creationId xmlns:a16="http://schemas.microsoft.com/office/drawing/2014/main" xmlns="" id="{61FC69B9-E326-4C38-8A8E-05EF9CBC1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59306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Testing</a:t>
            </a:r>
          </a:p>
        </p:txBody>
      </p:sp>
      <p:sp>
        <p:nvSpPr>
          <p:cNvPr id="2192471" name="AutoShape 87">
            <a:extLst>
              <a:ext uri="{FF2B5EF4-FFF2-40B4-BE49-F238E27FC236}">
                <a16:creationId xmlns:a16="http://schemas.microsoft.com/office/drawing/2014/main" xmlns="" id="{F1E7742F-85F2-4030-B6FD-0F161709F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57782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72" name="Text Box 88">
            <a:extLst>
              <a:ext uri="{FF2B5EF4-FFF2-40B4-BE49-F238E27FC236}">
                <a16:creationId xmlns:a16="http://schemas.microsoft.com/office/drawing/2014/main" xmlns="" id="{277935A2-42CB-4994-AF11-9674161CD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59306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Deploy</a:t>
            </a:r>
          </a:p>
        </p:txBody>
      </p:sp>
      <p:sp>
        <p:nvSpPr>
          <p:cNvPr id="2192473" name="AutoShape 89">
            <a:extLst>
              <a:ext uri="{FF2B5EF4-FFF2-40B4-BE49-F238E27FC236}">
                <a16:creationId xmlns:a16="http://schemas.microsoft.com/office/drawing/2014/main" xmlns="" id="{8F0D5677-C7D5-47F1-B07F-189C25F6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62354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74" name="Text Box 90">
            <a:extLst>
              <a:ext uri="{FF2B5EF4-FFF2-40B4-BE49-F238E27FC236}">
                <a16:creationId xmlns:a16="http://schemas.microsoft.com/office/drawing/2014/main" xmlns="" id="{DB6E8DB3-1380-454D-9E9A-F83F3E82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6387853"/>
            <a:ext cx="99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Requirements</a:t>
            </a:r>
          </a:p>
          <a:p>
            <a:pPr algn="ctr">
              <a:spcBef>
                <a:spcPct val="50000"/>
              </a:spcBef>
            </a:pPr>
            <a:r>
              <a:rPr lang="en-US" altLang="aa-ET" sz="800"/>
              <a:t>Freeze</a:t>
            </a:r>
          </a:p>
        </p:txBody>
      </p:sp>
      <p:sp>
        <p:nvSpPr>
          <p:cNvPr id="2192475" name="AutoShape 91">
            <a:extLst>
              <a:ext uri="{FF2B5EF4-FFF2-40B4-BE49-F238E27FC236}">
                <a16:creationId xmlns:a16="http://schemas.microsoft.com/office/drawing/2014/main" xmlns="" id="{FE6112B5-BC0C-40E0-9510-6D83CCA2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62354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76" name="Text Box 92">
            <a:extLst>
              <a:ext uri="{FF2B5EF4-FFF2-40B4-BE49-F238E27FC236}">
                <a16:creationId xmlns:a16="http://schemas.microsoft.com/office/drawing/2014/main" xmlns="" id="{4A5B83A3-F0EA-4255-BC1B-A3185EA5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6387853"/>
            <a:ext cx="990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Scope</a:t>
            </a:r>
          </a:p>
          <a:p>
            <a:pPr algn="ctr">
              <a:spcBef>
                <a:spcPct val="50000"/>
              </a:spcBef>
            </a:pPr>
            <a:r>
              <a:rPr lang="en-US" altLang="aa-ET" sz="800"/>
              <a:t>Freeze</a:t>
            </a:r>
          </a:p>
        </p:txBody>
      </p:sp>
      <p:sp>
        <p:nvSpPr>
          <p:cNvPr id="2192477" name="AutoShape 93">
            <a:extLst>
              <a:ext uri="{FF2B5EF4-FFF2-40B4-BE49-F238E27FC236}">
                <a16:creationId xmlns:a16="http://schemas.microsoft.com/office/drawing/2014/main" xmlns="" id="{00DB8140-5370-4F71-A519-2E263C70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62354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78" name="Text Box 94">
            <a:extLst>
              <a:ext uri="{FF2B5EF4-FFF2-40B4-BE49-F238E27FC236}">
                <a16:creationId xmlns:a16="http://schemas.microsoft.com/office/drawing/2014/main" xmlns="" id="{31CF7FFD-9A2E-4A54-86A0-8C0FE35B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63878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Development</a:t>
            </a:r>
          </a:p>
        </p:txBody>
      </p:sp>
      <p:sp>
        <p:nvSpPr>
          <p:cNvPr id="2192479" name="AutoShape 95">
            <a:extLst>
              <a:ext uri="{FF2B5EF4-FFF2-40B4-BE49-F238E27FC236}">
                <a16:creationId xmlns:a16="http://schemas.microsoft.com/office/drawing/2014/main" xmlns="" id="{7B6750AB-A9E1-4A53-A569-4F39F962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325" y="62354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80" name="Text Box 96">
            <a:extLst>
              <a:ext uri="{FF2B5EF4-FFF2-40B4-BE49-F238E27FC236}">
                <a16:creationId xmlns:a16="http://schemas.microsoft.com/office/drawing/2014/main" xmlns="" id="{F57F6629-E33A-43E5-869A-688AE2FC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5" y="63878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Testing</a:t>
            </a:r>
          </a:p>
        </p:txBody>
      </p:sp>
      <p:sp>
        <p:nvSpPr>
          <p:cNvPr id="2192481" name="AutoShape 97">
            <a:extLst>
              <a:ext uri="{FF2B5EF4-FFF2-40B4-BE49-F238E27FC236}">
                <a16:creationId xmlns:a16="http://schemas.microsoft.com/office/drawing/2014/main" xmlns="" id="{664E36C7-347A-4A72-B3C0-81E562012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235452"/>
            <a:ext cx="222250" cy="1524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550" tIns="41275" rIns="82550" bIns="41275" anchor="ctr"/>
          <a:lstStyle/>
          <a:p>
            <a:pPr algn="ctr" eaLnBrk="1" hangingPunct="1"/>
            <a:endParaRPr lang="en-GB" altLang="aa-ET" sz="700">
              <a:solidFill>
                <a:srgbClr val="FFCC00"/>
              </a:solidFill>
            </a:endParaRPr>
          </a:p>
        </p:txBody>
      </p:sp>
      <p:sp>
        <p:nvSpPr>
          <p:cNvPr id="2192482" name="Text Box 98">
            <a:extLst>
              <a:ext uri="{FF2B5EF4-FFF2-40B4-BE49-F238E27FC236}">
                <a16:creationId xmlns:a16="http://schemas.microsoft.com/office/drawing/2014/main" xmlns="" id="{4C1D8884-4521-4310-B74C-65065B277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6387853"/>
            <a:ext cx="9906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aa-ET" sz="800"/>
              <a:t>Deploy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797D06F9-DC50-4BB6-844B-EB6CADAB3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7F60-533C-4A78-888F-B7EC53BE512E}" type="slidenum">
              <a:rPr lang="en-US" altLang="aa-ET"/>
              <a:pPr/>
              <a:t>12</a:t>
            </a:fld>
            <a:endParaRPr lang="en-US" altLang="aa-ET"/>
          </a:p>
        </p:txBody>
      </p:sp>
      <p:sp>
        <p:nvSpPr>
          <p:cNvPr id="2188290" name="Rectangle 2">
            <a:extLst>
              <a:ext uri="{FF2B5EF4-FFF2-40B4-BE49-F238E27FC236}">
                <a16:creationId xmlns:a16="http://schemas.microsoft.com/office/drawing/2014/main" xmlns="" id="{A30E9F4C-BA1E-456D-987A-9F92FD07F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Integration Points</a:t>
            </a:r>
          </a:p>
        </p:txBody>
      </p:sp>
      <p:sp>
        <p:nvSpPr>
          <p:cNvPr id="2188291" name="Rectangle 3">
            <a:extLst>
              <a:ext uri="{FF2B5EF4-FFF2-40B4-BE49-F238E27FC236}">
                <a16:creationId xmlns:a16="http://schemas.microsoft.com/office/drawing/2014/main" xmlns="" id="{352C10C8-7BC1-4DF4-A1FB-7F50093A1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749426"/>
            <a:ext cx="10058400" cy="123348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Need to determine where an integration point should be planned within the RM lifecycle.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May be a temptation to only concentrate on those functionalities that appear, during analysis phase, to be interrelated. </a:t>
            </a:r>
            <a:r>
              <a:rPr lang="en-US" altLang="aa-ET" dirty="0"/>
              <a:t> </a:t>
            </a:r>
          </a:p>
        </p:txBody>
      </p:sp>
      <p:grpSp>
        <p:nvGrpSpPr>
          <p:cNvPr id="2188292" name="Group 4">
            <a:extLst>
              <a:ext uri="{FF2B5EF4-FFF2-40B4-BE49-F238E27FC236}">
                <a16:creationId xmlns:a16="http://schemas.microsoft.com/office/drawing/2014/main" xmlns="" id="{88684F65-8998-4FB5-8D6C-AC5627B42BE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136900"/>
            <a:ext cx="6172200" cy="3600450"/>
            <a:chOff x="816" y="720"/>
            <a:chExt cx="3888" cy="2268"/>
          </a:xfrm>
        </p:grpSpPr>
        <p:grpSp>
          <p:nvGrpSpPr>
            <p:cNvPr id="2188293" name="Group 5">
              <a:extLst>
                <a:ext uri="{FF2B5EF4-FFF2-40B4-BE49-F238E27FC236}">
                  <a16:creationId xmlns:a16="http://schemas.microsoft.com/office/drawing/2014/main" xmlns="" id="{31651094-585A-4603-B4DC-47D2E2CF4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52"/>
              <a:ext cx="2448" cy="636"/>
              <a:chOff x="1200" y="1430"/>
              <a:chExt cx="2448" cy="636"/>
            </a:xfrm>
          </p:grpSpPr>
          <p:sp>
            <p:nvSpPr>
              <p:cNvPr id="2188294" name="Rectangle 6">
                <a:extLst>
                  <a:ext uri="{FF2B5EF4-FFF2-40B4-BE49-F238E27FC236}">
                    <a16:creationId xmlns:a16="http://schemas.microsoft.com/office/drawing/2014/main" xmlns="" id="{DDD4A034-99AF-4907-86E5-BA6EE031C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430"/>
                <a:ext cx="2064" cy="288"/>
              </a:xfrm>
              <a:prstGeom prst="rect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aa-ET"/>
              </a:p>
            </p:txBody>
          </p:sp>
          <p:sp>
            <p:nvSpPr>
              <p:cNvPr id="2188295" name="Line 7">
                <a:extLst>
                  <a:ext uri="{FF2B5EF4-FFF2-40B4-BE49-F238E27FC236}">
                    <a16:creationId xmlns:a16="http://schemas.microsoft.com/office/drawing/2014/main" xmlns="" id="{3C56B5FB-0B85-4FAC-B3DC-49807F3F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574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aa-ET"/>
              </a:p>
            </p:txBody>
          </p:sp>
          <p:grpSp>
            <p:nvGrpSpPr>
              <p:cNvPr id="2188296" name="Group 8">
                <a:extLst>
                  <a:ext uri="{FF2B5EF4-FFF2-40B4-BE49-F238E27FC236}">
                    <a16:creationId xmlns:a16="http://schemas.microsoft.com/office/drawing/2014/main" xmlns="" id="{2F37C362-BB74-43D0-A463-7247AD4F9E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526"/>
                <a:ext cx="576" cy="539"/>
                <a:chOff x="1584" y="2064"/>
                <a:chExt cx="576" cy="539"/>
              </a:xfrm>
            </p:grpSpPr>
            <p:sp>
              <p:nvSpPr>
                <p:cNvPr id="2188297" name="AutoShape 9">
                  <a:extLst>
                    <a:ext uri="{FF2B5EF4-FFF2-40B4-BE49-F238E27FC236}">
                      <a16:creationId xmlns:a16="http://schemas.microsoft.com/office/drawing/2014/main" xmlns="" id="{1E6C47C8-F766-495D-AF65-F7FF6C97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96" cy="96"/>
                </a:xfrm>
                <a:prstGeom prst="flowChartDecision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a-ET"/>
                </a:p>
              </p:txBody>
            </p:sp>
            <p:sp>
              <p:nvSpPr>
                <p:cNvPr id="2188298" name="Text Box 10">
                  <a:extLst>
                    <a:ext uri="{FF2B5EF4-FFF2-40B4-BE49-F238E27FC236}">
                      <a16:creationId xmlns:a16="http://schemas.microsoft.com/office/drawing/2014/main" xmlns="" id="{B4225E89-05BE-4C0D-B202-5A209972A7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352"/>
                  <a:ext cx="576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Scope</a:t>
                  </a:r>
                </a:p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Baseline</a:t>
                  </a:r>
                </a:p>
              </p:txBody>
            </p:sp>
            <p:cxnSp>
              <p:nvCxnSpPr>
                <p:cNvPr id="2188299" name="AutoShape 11">
                  <a:extLst>
                    <a:ext uri="{FF2B5EF4-FFF2-40B4-BE49-F238E27FC236}">
                      <a16:creationId xmlns:a16="http://schemas.microsoft.com/office/drawing/2014/main" xmlns="" id="{EC9BF5FD-FFED-4E21-97E3-8596D2F8DC0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1797" y="2235"/>
                  <a:ext cx="240" cy="90"/>
                </a:xfrm>
                <a:prstGeom prst="bentConnector2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88300" name="Group 12">
                <a:extLst>
                  <a:ext uri="{FF2B5EF4-FFF2-40B4-BE49-F238E27FC236}">
                    <a16:creationId xmlns:a16="http://schemas.microsoft.com/office/drawing/2014/main" xmlns="" id="{1465F6F9-FBCC-43A7-BFEE-0C7751015F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1526"/>
                <a:ext cx="576" cy="539"/>
                <a:chOff x="1584" y="2064"/>
                <a:chExt cx="576" cy="539"/>
              </a:xfrm>
            </p:grpSpPr>
            <p:sp>
              <p:nvSpPr>
                <p:cNvPr id="2188301" name="AutoShape 13">
                  <a:extLst>
                    <a:ext uri="{FF2B5EF4-FFF2-40B4-BE49-F238E27FC236}">
                      <a16:creationId xmlns:a16="http://schemas.microsoft.com/office/drawing/2014/main" xmlns="" id="{FEEA9E83-B126-4155-B922-5A1151422A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96" cy="96"/>
                </a:xfrm>
                <a:prstGeom prst="flowChartDecision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a-ET"/>
                </a:p>
              </p:txBody>
            </p:sp>
            <p:sp>
              <p:nvSpPr>
                <p:cNvPr id="2188302" name="Text Box 14">
                  <a:extLst>
                    <a:ext uri="{FF2B5EF4-FFF2-40B4-BE49-F238E27FC236}">
                      <a16:creationId xmlns:a16="http://schemas.microsoft.com/office/drawing/2014/main" xmlns="" id="{CFBAD655-5A2E-4042-9AC6-195055019A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352"/>
                  <a:ext cx="576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Development</a:t>
                  </a:r>
                </a:p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Complete</a:t>
                  </a:r>
                </a:p>
              </p:txBody>
            </p:sp>
            <p:cxnSp>
              <p:nvCxnSpPr>
                <p:cNvPr id="2188303" name="AutoShape 15">
                  <a:extLst>
                    <a:ext uri="{FF2B5EF4-FFF2-40B4-BE49-F238E27FC236}">
                      <a16:creationId xmlns:a16="http://schemas.microsoft.com/office/drawing/2014/main" xmlns="" id="{1FA80231-E638-4FBC-BD6F-DF71F7F6173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1797" y="2235"/>
                  <a:ext cx="240" cy="90"/>
                </a:xfrm>
                <a:prstGeom prst="bentConnector2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88304" name="Group 16">
                <a:extLst>
                  <a:ext uri="{FF2B5EF4-FFF2-40B4-BE49-F238E27FC236}">
                    <a16:creationId xmlns:a16="http://schemas.microsoft.com/office/drawing/2014/main" xmlns="" id="{4B7C3E26-F52D-449A-B38B-D721D1797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526"/>
                <a:ext cx="576" cy="540"/>
                <a:chOff x="1584" y="2064"/>
                <a:chExt cx="576" cy="540"/>
              </a:xfrm>
            </p:grpSpPr>
            <p:sp>
              <p:nvSpPr>
                <p:cNvPr id="2188305" name="AutoShape 17">
                  <a:extLst>
                    <a:ext uri="{FF2B5EF4-FFF2-40B4-BE49-F238E27FC236}">
                      <a16:creationId xmlns:a16="http://schemas.microsoft.com/office/drawing/2014/main" xmlns="" id="{0121371E-03BC-4EFD-A5D4-91FFACC6E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96" cy="96"/>
                </a:xfrm>
                <a:prstGeom prst="flowChartDecision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a-ET"/>
                </a:p>
              </p:txBody>
            </p:sp>
            <p:sp>
              <p:nvSpPr>
                <p:cNvPr id="2188306" name="Text Box 18">
                  <a:extLst>
                    <a:ext uri="{FF2B5EF4-FFF2-40B4-BE49-F238E27FC236}">
                      <a16:creationId xmlns:a16="http://schemas.microsoft.com/office/drawing/2014/main" xmlns="" id="{DD61BF85-7EDF-478D-BEEE-FC041266C6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352"/>
                  <a:ext cx="57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Quality Control</a:t>
                  </a:r>
                </a:p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Complete</a:t>
                  </a:r>
                </a:p>
              </p:txBody>
            </p:sp>
            <p:cxnSp>
              <p:nvCxnSpPr>
                <p:cNvPr id="2188307" name="AutoShape 19">
                  <a:extLst>
                    <a:ext uri="{FF2B5EF4-FFF2-40B4-BE49-F238E27FC236}">
                      <a16:creationId xmlns:a16="http://schemas.microsoft.com/office/drawing/2014/main" xmlns="" id="{FBD0EAF8-621F-4945-B3D5-CE277AD3F2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1797" y="2235"/>
                  <a:ext cx="240" cy="90"/>
                </a:xfrm>
                <a:prstGeom prst="bentConnector2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88308" name="Group 20">
                <a:extLst>
                  <a:ext uri="{FF2B5EF4-FFF2-40B4-BE49-F238E27FC236}">
                    <a16:creationId xmlns:a16="http://schemas.microsoft.com/office/drawing/2014/main" xmlns="" id="{B80C1DE8-417F-416E-BC9F-5C079D23CF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1526"/>
                <a:ext cx="576" cy="423"/>
                <a:chOff x="1584" y="2064"/>
                <a:chExt cx="576" cy="423"/>
              </a:xfrm>
            </p:grpSpPr>
            <p:sp>
              <p:nvSpPr>
                <p:cNvPr id="2188309" name="AutoShape 21">
                  <a:extLst>
                    <a:ext uri="{FF2B5EF4-FFF2-40B4-BE49-F238E27FC236}">
                      <a16:creationId xmlns:a16="http://schemas.microsoft.com/office/drawing/2014/main" xmlns="" id="{1DC1DE02-36B0-4468-8271-40A51A47E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96" cy="96"/>
                </a:xfrm>
                <a:prstGeom prst="flowChartDecision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a-ET"/>
                </a:p>
              </p:txBody>
            </p:sp>
            <p:sp>
              <p:nvSpPr>
                <p:cNvPr id="2188310" name="Text Box 22">
                  <a:extLst>
                    <a:ext uri="{FF2B5EF4-FFF2-40B4-BE49-F238E27FC236}">
                      <a16:creationId xmlns:a16="http://schemas.microsoft.com/office/drawing/2014/main" xmlns="" id="{B01B7C13-63E3-4805-B6C0-2AB2679AC1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352"/>
                  <a:ext cx="576" cy="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Deployment</a:t>
                  </a:r>
                </a:p>
              </p:txBody>
            </p:sp>
            <p:cxnSp>
              <p:nvCxnSpPr>
                <p:cNvPr id="2188311" name="AutoShape 23">
                  <a:extLst>
                    <a:ext uri="{FF2B5EF4-FFF2-40B4-BE49-F238E27FC236}">
                      <a16:creationId xmlns:a16="http://schemas.microsoft.com/office/drawing/2014/main" xmlns="" id="{701FD088-85A7-41B6-B7F7-2A98E1AA9E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1797" y="2235"/>
                  <a:ext cx="240" cy="90"/>
                </a:xfrm>
                <a:prstGeom prst="bentConnector2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88312" name="Group 24">
                <a:extLst>
                  <a:ext uri="{FF2B5EF4-FFF2-40B4-BE49-F238E27FC236}">
                    <a16:creationId xmlns:a16="http://schemas.microsoft.com/office/drawing/2014/main" xmlns="" id="{06747311-BFC4-46B6-81A4-E68ADFE48D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526"/>
                <a:ext cx="576" cy="539"/>
                <a:chOff x="1584" y="2064"/>
                <a:chExt cx="576" cy="539"/>
              </a:xfrm>
            </p:grpSpPr>
            <p:sp>
              <p:nvSpPr>
                <p:cNvPr id="2188313" name="AutoShape 25">
                  <a:extLst>
                    <a:ext uri="{FF2B5EF4-FFF2-40B4-BE49-F238E27FC236}">
                      <a16:creationId xmlns:a16="http://schemas.microsoft.com/office/drawing/2014/main" xmlns="" id="{7205A5B2-E646-4C29-9467-34AAE8182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064"/>
                  <a:ext cx="96" cy="96"/>
                </a:xfrm>
                <a:prstGeom prst="flowChartDecision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aa-ET"/>
                </a:p>
              </p:txBody>
            </p:sp>
            <p:sp>
              <p:nvSpPr>
                <p:cNvPr id="2188314" name="Text Box 26">
                  <a:extLst>
                    <a:ext uri="{FF2B5EF4-FFF2-40B4-BE49-F238E27FC236}">
                      <a16:creationId xmlns:a16="http://schemas.microsoft.com/office/drawing/2014/main" xmlns="" id="{E47EC619-AB52-44CE-983F-2E5823D725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352"/>
                  <a:ext cx="576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Requirements</a:t>
                  </a:r>
                </a:p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aa-ET" sz="800"/>
                    <a:t>Baseline</a:t>
                  </a:r>
                </a:p>
              </p:txBody>
            </p:sp>
            <p:cxnSp>
              <p:nvCxnSpPr>
                <p:cNvPr id="2188315" name="AutoShape 27">
                  <a:extLst>
                    <a:ext uri="{FF2B5EF4-FFF2-40B4-BE49-F238E27FC236}">
                      <a16:creationId xmlns:a16="http://schemas.microsoft.com/office/drawing/2014/main" xmlns="" id="{58FF9265-388F-47A0-94B7-E951CA0085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1797" y="2235"/>
                  <a:ext cx="240" cy="90"/>
                </a:xfrm>
                <a:prstGeom prst="bentConnector2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2188316" name="Text Box 28">
              <a:extLst>
                <a:ext uri="{FF2B5EF4-FFF2-40B4-BE49-F238E27FC236}">
                  <a16:creationId xmlns:a16="http://schemas.microsoft.com/office/drawing/2014/main" xmlns="" id="{1BFE1EDE-1199-4D0E-AF4D-C476C82AF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20"/>
              <a:ext cx="672" cy="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aa-ET" sz="900"/>
                <a:t>Business Request 1</a:t>
              </a:r>
            </a:p>
          </p:txBody>
        </p:sp>
        <p:sp>
          <p:nvSpPr>
            <p:cNvPr id="2188317" name="Text Box 29">
              <a:extLst>
                <a:ext uri="{FF2B5EF4-FFF2-40B4-BE49-F238E27FC236}">
                  <a16:creationId xmlns:a16="http://schemas.microsoft.com/office/drawing/2014/main" xmlns="" id="{399E6EF3-AC75-4E02-86DC-C6C6A013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720"/>
              <a:ext cx="672" cy="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aa-ET" sz="900"/>
                <a:t>Business Request 2</a:t>
              </a:r>
            </a:p>
          </p:txBody>
        </p:sp>
        <p:sp>
          <p:nvSpPr>
            <p:cNvPr id="2188318" name="Text Box 30">
              <a:extLst>
                <a:ext uri="{FF2B5EF4-FFF2-40B4-BE49-F238E27FC236}">
                  <a16:creationId xmlns:a16="http://schemas.microsoft.com/office/drawing/2014/main" xmlns="" id="{09DBF1E3-86C2-4947-B6A4-126E9BDBC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720"/>
              <a:ext cx="672" cy="23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aa-ET" sz="900"/>
                <a:t>Business Request 3</a:t>
              </a:r>
            </a:p>
          </p:txBody>
        </p:sp>
        <p:sp>
          <p:nvSpPr>
            <p:cNvPr id="2188319" name="Oval 31">
              <a:extLst>
                <a:ext uri="{FF2B5EF4-FFF2-40B4-BE49-F238E27FC236}">
                  <a16:creationId xmlns:a16="http://schemas.microsoft.com/office/drawing/2014/main" xmlns="" id="{B3A43A10-19FD-41B9-905B-88D9E98F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a-ET"/>
            </a:p>
          </p:txBody>
        </p:sp>
        <p:cxnSp>
          <p:nvCxnSpPr>
            <p:cNvPr id="2188320" name="AutoShape 32">
              <a:extLst>
                <a:ext uri="{FF2B5EF4-FFF2-40B4-BE49-F238E27FC236}">
                  <a16:creationId xmlns:a16="http://schemas.microsoft.com/office/drawing/2014/main" xmlns="" id="{D6D5EB29-3104-47A6-AFF1-85AF2402EF50}"/>
                </a:ext>
              </a:extLst>
            </p:cNvPr>
            <p:cNvCxnSpPr>
              <a:cxnSpLocks noChangeShapeType="1"/>
              <a:stCxn id="2188316" idx="2"/>
              <a:endCxn id="2188319" idx="0"/>
            </p:cNvCxnSpPr>
            <p:nvPr/>
          </p:nvCxnSpPr>
          <p:spPr bwMode="auto">
            <a:xfrm>
              <a:off x="1680" y="953"/>
              <a:ext cx="792" cy="5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8321" name="AutoShape 33">
              <a:extLst>
                <a:ext uri="{FF2B5EF4-FFF2-40B4-BE49-F238E27FC236}">
                  <a16:creationId xmlns:a16="http://schemas.microsoft.com/office/drawing/2014/main" xmlns="" id="{CCDC3377-F753-40AB-AF29-C0F73A9C3FCD}"/>
                </a:ext>
              </a:extLst>
            </p:cNvPr>
            <p:cNvCxnSpPr>
              <a:cxnSpLocks noChangeShapeType="1"/>
              <a:stCxn id="2188317" idx="2"/>
              <a:endCxn id="2188319" idx="0"/>
            </p:cNvCxnSpPr>
            <p:nvPr/>
          </p:nvCxnSpPr>
          <p:spPr bwMode="auto">
            <a:xfrm>
              <a:off x="2448" y="953"/>
              <a:ext cx="24" cy="5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8322" name="AutoShape 34">
              <a:extLst>
                <a:ext uri="{FF2B5EF4-FFF2-40B4-BE49-F238E27FC236}">
                  <a16:creationId xmlns:a16="http://schemas.microsoft.com/office/drawing/2014/main" xmlns="" id="{214F1972-EFF1-4236-85D1-628FA5C558F8}"/>
                </a:ext>
              </a:extLst>
            </p:cNvPr>
            <p:cNvCxnSpPr>
              <a:cxnSpLocks noChangeShapeType="1"/>
              <a:stCxn id="2188318" idx="2"/>
              <a:endCxn id="2188319" idx="0"/>
            </p:cNvCxnSpPr>
            <p:nvPr/>
          </p:nvCxnSpPr>
          <p:spPr bwMode="auto">
            <a:xfrm flipH="1">
              <a:off x="2472" y="953"/>
              <a:ext cx="744" cy="5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8323" name="Line 35">
              <a:extLst>
                <a:ext uri="{FF2B5EF4-FFF2-40B4-BE49-F238E27FC236}">
                  <a16:creationId xmlns:a16="http://schemas.microsoft.com/office/drawing/2014/main" xmlns="" id="{1EAA4B30-A190-4509-9D7B-CBF11FB95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88"/>
              <a:ext cx="105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24" name="Line 36">
              <a:extLst>
                <a:ext uri="{FF2B5EF4-FFF2-40B4-BE49-F238E27FC236}">
                  <a16:creationId xmlns:a16="http://schemas.microsoft.com/office/drawing/2014/main" xmlns="" id="{0D45B5E4-57BD-4D9C-B366-543915F8D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88"/>
              <a:ext cx="19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25" name="Line 37">
              <a:extLst>
                <a:ext uri="{FF2B5EF4-FFF2-40B4-BE49-F238E27FC236}">
                  <a16:creationId xmlns:a16="http://schemas.microsoft.com/office/drawing/2014/main" xmlns="" id="{9BD12EAA-E614-4FDC-995F-9217172F9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36"/>
              <a:ext cx="62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26" name="Line 38">
              <a:extLst>
                <a:ext uri="{FF2B5EF4-FFF2-40B4-BE49-F238E27FC236}">
                  <a16:creationId xmlns:a16="http://schemas.microsoft.com/office/drawing/2014/main" xmlns="" id="{0DFB3F50-B490-472B-A996-D3DF8056D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536"/>
              <a:ext cx="33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27" name="Line 39">
              <a:extLst>
                <a:ext uri="{FF2B5EF4-FFF2-40B4-BE49-F238E27FC236}">
                  <a16:creationId xmlns:a16="http://schemas.microsoft.com/office/drawing/2014/main" xmlns="" id="{B19A3976-6D14-4A0B-85FA-6C4FD9B47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536"/>
              <a:ext cx="72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28" name="Text Box 40">
              <a:extLst>
                <a:ext uri="{FF2B5EF4-FFF2-40B4-BE49-F238E27FC236}">
                  <a16:creationId xmlns:a16="http://schemas.microsoft.com/office/drawing/2014/main" xmlns="" id="{DFCD5068-08D2-4893-8669-97FBB5959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6"/>
              <a:ext cx="67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aa-ET" sz="800"/>
                <a:t>No Release management</a:t>
              </a:r>
            </a:p>
          </p:txBody>
        </p:sp>
        <p:sp>
          <p:nvSpPr>
            <p:cNvPr id="2188329" name="Text Box 41">
              <a:extLst>
                <a:ext uri="{FF2B5EF4-FFF2-40B4-BE49-F238E27FC236}">
                  <a16:creationId xmlns:a16="http://schemas.microsoft.com/office/drawing/2014/main" xmlns="" id="{4EE936D7-53A2-4A1F-9FA0-AA5C8A2E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32"/>
              <a:ext cx="672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aa-ET" sz="800"/>
                <a:t>Requests are gated prior to deployment and deployments are coordinated to include 1 to n business requests.</a:t>
              </a:r>
            </a:p>
          </p:txBody>
        </p:sp>
        <p:sp>
          <p:nvSpPr>
            <p:cNvPr id="2188330" name="Text Box 42">
              <a:extLst>
                <a:ext uri="{FF2B5EF4-FFF2-40B4-BE49-F238E27FC236}">
                  <a16:creationId xmlns:a16="http://schemas.microsoft.com/office/drawing/2014/main" xmlns="" id="{EFA5D009-79EC-4CBB-A5CC-FD5201D3C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008"/>
              <a:ext cx="672" cy="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aa-ET" sz="800"/>
                <a:t>The development of all requests are completed on or near same date.  All move in uniform fashion to integrated testing</a:t>
              </a:r>
            </a:p>
          </p:txBody>
        </p:sp>
        <p:sp>
          <p:nvSpPr>
            <p:cNvPr id="2188331" name="Text Box 43">
              <a:extLst>
                <a:ext uri="{FF2B5EF4-FFF2-40B4-BE49-F238E27FC236}">
                  <a16:creationId xmlns:a16="http://schemas.microsoft.com/office/drawing/2014/main" xmlns="" id="{C112D1C8-A134-47B2-AB2A-5A0E198E7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48"/>
              <a:ext cx="67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aa-ET" sz="800"/>
                <a:t>All business requests are scoped as one release.</a:t>
              </a:r>
            </a:p>
          </p:txBody>
        </p:sp>
        <p:sp>
          <p:nvSpPr>
            <p:cNvPr id="2188332" name="Text Box 44">
              <a:extLst>
                <a:ext uri="{FF2B5EF4-FFF2-40B4-BE49-F238E27FC236}">
                  <a16:creationId xmlns:a16="http://schemas.microsoft.com/office/drawing/2014/main" xmlns="" id="{3EB50D14-F595-4E16-89E5-F140C5346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80"/>
              <a:ext cx="672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aa-ET" sz="800"/>
                <a:t>All requirements are reviewed in an integrated fashion</a:t>
              </a:r>
            </a:p>
          </p:txBody>
        </p:sp>
        <p:sp>
          <p:nvSpPr>
            <p:cNvPr id="2188333" name="Line 45">
              <a:extLst>
                <a:ext uri="{FF2B5EF4-FFF2-40B4-BE49-F238E27FC236}">
                  <a16:creationId xmlns:a16="http://schemas.microsoft.com/office/drawing/2014/main" xmlns="" id="{EF724D4E-B3F1-4743-A3D4-D8BB14D5F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38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34" name="Line 46">
              <a:extLst>
                <a:ext uri="{FF2B5EF4-FFF2-40B4-BE49-F238E27FC236}">
                  <a16:creationId xmlns:a16="http://schemas.microsoft.com/office/drawing/2014/main" xmlns="" id="{E945D9A7-EAC7-41B2-B43B-AB538D96D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92"/>
              <a:ext cx="52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35" name="Line 47">
              <a:extLst>
                <a:ext uri="{FF2B5EF4-FFF2-40B4-BE49-F238E27FC236}">
                  <a16:creationId xmlns:a16="http://schemas.microsoft.com/office/drawing/2014/main" xmlns="" id="{DAFC7874-9B7E-48D9-AF23-CFE28DD5D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200"/>
              <a:ext cx="72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36" name="Line 48">
              <a:extLst>
                <a:ext uri="{FF2B5EF4-FFF2-40B4-BE49-F238E27FC236}">
                  <a16:creationId xmlns:a16="http://schemas.microsoft.com/office/drawing/2014/main" xmlns="" id="{83FC1355-7299-4FD9-944F-D34BDC9F1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824"/>
              <a:ext cx="672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  <p:sp>
          <p:nvSpPr>
            <p:cNvPr id="2188337" name="Line 49">
              <a:extLst>
                <a:ext uri="{FF2B5EF4-FFF2-40B4-BE49-F238E27FC236}">
                  <a16:creationId xmlns:a16="http://schemas.microsoft.com/office/drawing/2014/main" xmlns="" id="{BED9AA04-CA8F-4F94-9732-B7E756310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256"/>
              <a:ext cx="67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aa-ET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9E40BE-7964-4F95-A1E0-E889103DA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21A6-3011-4E6D-8DEA-5ACFC34EF789}" type="slidenum">
              <a:rPr lang="en-US" altLang="aa-ET"/>
              <a:pPr/>
              <a:t>13</a:t>
            </a:fld>
            <a:endParaRPr lang="en-US" altLang="aa-ET"/>
          </a:p>
        </p:txBody>
      </p:sp>
      <p:sp>
        <p:nvSpPr>
          <p:cNvPr id="2189314" name="Rectangle 2">
            <a:extLst>
              <a:ext uri="{FF2B5EF4-FFF2-40B4-BE49-F238E27FC236}">
                <a16:creationId xmlns:a16="http://schemas.microsoft.com/office/drawing/2014/main" xmlns="" id="{E392AC52-195C-458C-A178-8B2B3EAE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Make if official</a:t>
            </a:r>
          </a:p>
        </p:txBody>
      </p:sp>
      <p:sp>
        <p:nvSpPr>
          <p:cNvPr id="2189315" name="Rectangle 3">
            <a:extLst>
              <a:ext uri="{FF2B5EF4-FFF2-40B4-BE49-F238E27FC236}">
                <a16:creationId xmlns:a16="http://schemas.microsoft.com/office/drawing/2014/main" xmlns="" id="{B078F649-2C4D-4444-9845-53538AD0D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Use System Development Lifecycles (SDLC) such as the Waterfall or Rational Unified Process (RUP) approaches. 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Use Project Management best practices, i.e. PMBOK.</a:t>
            </a:r>
            <a:r>
              <a:rPr lang="en-US" altLang="aa-ET" sz="1600" dirty="0">
                <a:cs typeface="Times New Roman" panose="02020603050405020304" pitchFamily="18" charset="0"/>
              </a:rPr>
              <a:t>  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Each release could be viewed as a project.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Formally document the policies and operating principles, such as: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Scope Management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Metrics Management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Quality Management</a:t>
            </a:r>
          </a:p>
          <a:p>
            <a:pPr lvl="1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Change Management</a:t>
            </a:r>
          </a:p>
          <a:p>
            <a:pPr lvl="1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Strategic Release Planning</a:t>
            </a:r>
          </a:p>
          <a:p>
            <a:pPr lvl="1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Integrated Testing</a:t>
            </a:r>
          </a:p>
          <a:p>
            <a:pPr lvl="1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Risk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421400-E2B7-4DFD-B8C0-D6E6D47D8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DB2B4-6CD2-4282-A107-BF3B0EC269E6}" type="slidenum">
              <a:rPr lang="en-US" altLang="aa-ET"/>
              <a:pPr/>
              <a:t>14</a:t>
            </a:fld>
            <a:endParaRPr lang="en-US" altLang="aa-ET"/>
          </a:p>
        </p:txBody>
      </p:sp>
      <p:sp>
        <p:nvSpPr>
          <p:cNvPr id="2195458" name="Rectangle 2050">
            <a:extLst>
              <a:ext uri="{FF2B5EF4-FFF2-40B4-BE49-F238E27FC236}">
                <a16:creationId xmlns:a16="http://schemas.microsoft.com/office/drawing/2014/main" xmlns="" id="{3525C479-6F38-43B6-9BB8-53D51FB6F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 sz="2000">
                <a:solidFill>
                  <a:schemeClr val="folHlink"/>
                </a:solidFill>
              </a:rPr>
              <a:t>Roles</a:t>
            </a:r>
          </a:p>
        </p:txBody>
      </p:sp>
      <p:sp>
        <p:nvSpPr>
          <p:cNvPr id="2195459" name="Rectangle 2051">
            <a:extLst>
              <a:ext uri="{FF2B5EF4-FFF2-40B4-BE49-F238E27FC236}">
                <a16:creationId xmlns:a16="http://schemas.microsoft.com/office/drawing/2014/main" xmlns="" id="{A93322CD-6956-4511-B5A2-DDCE88176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aa-ET"/>
              <a:t>Release Manager</a:t>
            </a:r>
          </a:p>
          <a:p>
            <a:pPr lvl="1">
              <a:lnSpc>
                <a:spcPct val="90000"/>
              </a:lnSpc>
            </a:pPr>
            <a:r>
              <a:rPr lang="en-US" altLang="aa-ET" sz="1600"/>
              <a:t>A project manager whom manages release.</a:t>
            </a:r>
          </a:p>
          <a:p>
            <a:pPr lvl="2">
              <a:lnSpc>
                <a:spcPct val="90000"/>
              </a:lnSpc>
            </a:pPr>
            <a:r>
              <a:rPr lang="en-US" altLang="aa-ET" sz="1600"/>
              <a:t>The release, the whole release and nothing but the release.</a:t>
            </a:r>
          </a:p>
          <a:p>
            <a:pPr lvl="1">
              <a:lnSpc>
                <a:spcPct val="90000"/>
              </a:lnSpc>
            </a:pPr>
            <a:r>
              <a:rPr lang="en-US" altLang="aa-ET" sz="1600"/>
              <a:t>Must be thick skinned!</a:t>
            </a:r>
          </a:p>
          <a:p>
            <a:pPr>
              <a:lnSpc>
                <a:spcPct val="90000"/>
              </a:lnSpc>
            </a:pPr>
            <a:r>
              <a:rPr lang="en-US" altLang="aa-ET"/>
              <a:t>Business Project Manager</a:t>
            </a:r>
          </a:p>
          <a:p>
            <a:pPr lvl="1">
              <a:lnSpc>
                <a:spcPct val="90000"/>
              </a:lnSpc>
            </a:pPr>
            <a:r>
              <a:rPr lang="en-US" altLang="aa-ET" sz="1600"/>
              <a:t>Focused on the business needs.</a:t>
            </a:r>
          </a:p>
          <a:p>
            <a:pPr lvl="1">
              <a:lnSpc>
                <a:spcPct val="90000"/>
              </a:lnSpc>
            </a:pPr>
            <a:r>
              <a:rPr lang="en-US" altLang="aa-ET" sz="1600"/>
              <a:t>Natural tension with Release Manager.</a:t>
            </a:r>
          </a:p>
          <a:p>
            <a:pPr>
              <a:lnSpc>
                <a:spcPct val="90000"/>
              </a:lnSpc>
            </a:pPr>
            <a:r>
              <a:rPr lang="en-US" altLang="aa-ET"/>
              <a:t>Development Manager</a:t>
            </a:r>
          </a:p>
          <a:p>
            <a:pPr>
              <a:lnSpc>
                <a:spcPct val="90000"/>
              </a:lnSpc>
            </a:pPr>
            <a:r>
              <a:rPr lang="en-US" altLang="aa-ET"/>
              <a:t>Configuration Manager</a:t>
            </a:r>
          </a:p>
          <a:p>
            <a:pPr>
              <a:lnSpc>
                <a:spcPct val="90000"/>
              </a:lnSpc>
            </a:pPr>
            <a:r>
              <a:rPr lang="en-US" altLang="aa-ET"/>
              <a:t>Environments Manager</a:t>
            </a:r>
          </a:p>
          <a:p>
            <a:pPr>
              <a:lnSpc>
                <a:spcPct val="90000"/>
              </a:lnSpc>
            </a:pPr>
            <a:r>
              <a:rPr lang="en-US" altLang="aa-ET"/>
              <a:t>Testing Manager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EDA89D-DC0A-4918-944A-1AF597BDA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22D1-2A71-4517-86E1-81207B677B66}" type="slidenum">
              <a:rPr lang="en-US" altLang="aa-ET"/>
              <a:pPr/>
              <a:t>15</a:t>
            </a:fld>
            <a:endParaRPr lang="en-US" altLang="aa-ET"/>
          </a:p>
        </p:txBody>
      </p:sp>
      <p:sp>
        <p:nvSpPr>
          <p:cNvPr id="2190338" name="Rectangle 2">
            <a:extLst>
              <a:ext uri="{FF2B5EF4-FFF2-40B4-BE49-F238E27FC236}">
                <a16:creationId xmlns:a16="http://schemas.microsoft.com/office/drawing/2014/main" xmlns="" id="{2DDEB74E-1A0D-4579-99B6-C139A2422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Information Management Tools</a:t>
            </a:r>
          </a:p>
        </p:txBody>
      </p:sp>
      <p:sp>
        <p:nvSpPr>
          <p:cNvPr id="2190339" name="Rectangle 3">
            <a:extLst>
              <a:ext uri="{FF2B5EF4-FFF2-40B4-BE49-F238E27FC236}">
                <a16:creationId xmlns:a16="http://schemas.microsoft.com/office/drawing/2014/main" xmlns="" id="{278A73B8-ED3B-4774-8D05-B5AD19AAA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058400" cy="49149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Release Management Planning and Deployment tool (RMPD)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Tracking of multiple business requests, the associated software deliverables of those requests, as well as release planning and scheduling, and the association of software deliverables contained within a release.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Open-view of planned releases and the functionality for each release.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Automate additional Project Management tasks geared towards the release.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Integrated with other IT tools, such as Defect Tracking, Budgeting, etc.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There is not a strong suite of tools currently available for managing the release management process.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Maybe the Rational Suite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MS Excel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MS Project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Homegrown  </a:t>
            </a:r>
            <a:r>
              <a:rPr lang="en-US" altLang="aa-ET" sz="1600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769869-6BC8-4B0D-8798-61528A9B4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04C76-35E1-4151-8288-B4B81BD9FBE9}" type="slidenum">
              <a:rPr lang="en-US" altLang="aa-ET"/>
              <a:pPr/>
              <a:t>16</a:t>
            </a:fld>
            <a:endParaRPr lang="en-US" altLang="aa-ET"/>
          </a:p>
        </p:txBody>
      </p:sp>
      <p:sp>
        <p:nvSpPr>
          <p:cNvPr id="2191362" name="Rectangle 1026">
            <a:extLst>
              <a:ext uri="{FF2B5EF4-FFF2-40B4-BE49-F238E27FC236}">
                <a16:creationId xmlns:a16="http://schemas.microsoft.com/office/drawing/2014/main" xmlns="" id="{F0913F77-09B7-4B39-88E1-0BC9F8CC2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Summary</a:t>
            </a:r>
          </a:p>
        </p:txBody>
      </p:sp>
      <p:sp>
        <p:nvSpPr>
          <p:cNvPr id="2191363" name="Rectangle 1027">
            <a:extLst>
              <a:ext uri="{FF2B5EF4-FFF2-40B4-BE49-F238E27FC236}">
                <a16:creationId xmlns:a16="http://schemas.microsoft.com/office/drawing/2014/main" xmlns="" id="{628C3D34-2BC1-44D8-9B8A-D5B733DE4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IT organizations are losing credibility due to their inability to provide predictability in software delivery timeframes, costs, and support requirements.  This is particularly evident during the Application Management phase of a systems lifecycle.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Release Management is a methodology that provides predictability, stability and transparency to software delivery.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Planning, planning, planning.</a:t>
            </a:r>
          </a:p>
          <a:p>
            <a:pPr lvl="1" algn="just"/>
            <a:r>
              <a:rPr lang="en-US" altLang="aa-ET" dirty="0">
                <a:cs typeface="Times New Roman" panose="02020603050405020304" pitchFamily="18" charset="0"/>
              </a:rPr>
              <a:t>A release in June might start in January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Scope takes a back seat to schedule.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Not a silver bullet, the implementing organization </a:t>
            </a:r>
            <a:r>
              <a:rPr lang="en-US" altLang="ja-JP" dirty="0">
                <a:ea typeface="ＭＳ Ｐゴシック" panose="020B0600070205080204" pitchFamily="34" charset="-128"/>
              </a:rPr>
              <a:t>must truly understanding the business objectives and the tradeoffs.</a:t>
            </a:r>
            <a:endParaRPr lang="en-US" altLang="aa-ET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D829E218-74FB-4455-98BE-F2C5BA897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7E8D75FD-D4F9-4D11-B70D-82EFCB4CFA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D38589C0-4606-4156-BEC9-696F08B09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0402" name="Rectangle 2">
            <a:extLst>
              <a:ext uri="{FF2B5EF4-FFF2-40B4-BE49-F238E27FC236}">
                <a16:creationId xmlns:a16="http://schemas.microsoft.com/office/drawing/2014/main" xmlns="" id="{7980778A-3B19-4078-B49F-2A80BC7DA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6" y="640080"/>
            <a:ext cx="3472979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aa-ET" sz="5400">
                <a:solidFill>
                  <a:srgbClr val="FFFFFF"/>
                </a:solidFill>
              </a:rPr>
              <a:t>Systems Lifecycle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B00ABB-B3F9-4432-AF1D-0D9BD70D3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3466" y="6459785"/>
            <a:ext cx="7446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A0CE81A6-716F-47B2-ADBD-8D9389411C0E}" type="slidenum">
              <a:rPr lang="en-US" altLang="aa-ET" smtClean="0"/>
              <a:pPr algn="l" defTabSz="914400">
                <a:spcAft>
                  <a:spcPts val="600"/>
                </a:spcAft>
              </a:pPr>
              <a:t>2</a:t>
            </a:fld>
            <a:endParaRPr lang="en-US" altLang="aa-ET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CF9A4ADD-5738-4AEA-94AD-919730D74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812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78668EE-3D16-4B1B-8CFE-482C22669A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rgbClr val="DE7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0407" name="Rectangle 7">
            <a:extLst>
              <a:ext uri="{FF2B5EF4-FFF2-40B4-BE49-F238E27FC236}">
                <a16:creationId xmlns:a16="http://schemas.microsoft.com/office/drawing/2014/main" xmlns="" id="{0FBC34EF-7E8F-4C38-AF8F-2E6D4009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1668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0000">
                        <a:gamma/>
                        <a:shade val="46275"/>
                        <a:invGamma/>
                      </a:srgbClr>
                    </a:gs>
                    <a:gs pos="100000">
                      <a:srgbClr val="CC00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aa-ET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D518A2-88C9-46EA-8BC3-5E4EC3A3A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9987-B0A1-4F3E-8EE7-CB6F62881AA0}" type="slidenum">
              <a:rPr lang="en-US" altLang="aa-ET"/>
              <a:pPr/>
              <a:t>3</a:t>
            </a:fld>
            <a:endParaRPr lang="en-US" altLang="aa-ET"/>
          </a:p>
        </p:txBody>
      </p:sp>
      <p:sp>
        <p:nvSpPr>
          <p:cNvPr id="2178050" name="Rectangle 2">
            <a:extLst>
              <a:ext uri="{FF2B5EF4-FFF2-40B4-BE49-F238E27FC236}">
                <a16:creationId xmlns:a16="http://schemas.microsoft.com/office/drawing/2014/main" xmlns="" id="{8726D572-65A6-4AFC-AE36-DD573567C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Application Management - Typical Problems</a:t>
            </a:r>
          </a:p>
        </p:txBody>
      </p:sp>
      <p:sp>
        <p:nvSpPr>
          <p:cNvPr id="2178051" name="Rectangle 3">
            <a:extLst>
              <a:ext uri="{FF2B5EF4-FFF2-40B4-BE49-F238E27FC236}">
                <a16:creationId xmlns:a16="http://schemas.microsoft.com/office/drawing/2014/main" xmlns="" id="{2FA82739-4A93-4C6C-92D7-D0226B02F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aa-ET" dirty="0"/>
              <a:t>Inability to track and manage multiple projects affecting the same or multiple systems with multiple end dates and multiple business owners.</a:t>
            </a:r>
          </a:p>
          <a:p>
            <a:pPr algn="just"/>
            <a:r>
              <a:rPr lang="en-US" altLang="aa-ET" dirty="0"/>
              <a:t>Lack of predictability </a:t>
            </a:r>
            <a:r>
              <a:rPr lang="en-US" altLang="aa-ET" dirty="0">
                <a:cs typeface="Times New Roman" panose="02020603050405020304" pitchFamily="18" charset="0"/>
              </a:rPr>
              <a:t>in delivery timeframes, costs, and support requirements. </a:t>
            </a:r>
          </a:p>
          <a:p>
            <a:pPr lvl="1" algn="just"/>
            <a:r>
              <a:rPr lang="en-US" altLang="aa-ET" sz="1600" dirty="0"/>
              <a:t>IT: “You will get it next phase…”  Business: “Yeah right…”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Escalation management paradigm &lt;squeaky wheel syndrome followed by whiplash syndrome&gt;.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Total breakdown in business owner confidence and trust (credibility) in IT’s ability to deliver.</a:t>
            </a:r>
          </a:p>
          <a:p>
            <a:pPr algn="just"/>
            <a:r>
              <a:rPr lang="en-US" altLang="aa-ET" dirty="0">
                <a:cs typeface="Times New Roman" panose="02020603050405020304" pitchFamily="18" charset="0"/>
              </a:rPr>
              <a:t>Risk to application uptime. </a:t>
            </a:r>
          </a:p>
          <a:p>
            <a:endParaRPr lang="en-US" altLang="aa-ET" dirty="0">
              <a:cs typeface="Times New Roman" panose="02020603050405020304" pitchFamily="18" charset="0"/>
            </a:endParaRPr>
          </a:p>
          <a:p>
            <a:endParaRPr lang="en-US" altLang="aa-E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50DB4AD6-D93C-46D4-8F08-5C387FA68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BE338-35D0-4897-9524-7D2AD6E78156}" type="slidenum">
              <a:rPr lang="en-US" altLang="aa-ET"/>
              <a:pPr/>
              <a:t>4</a:t>
            </a:fld>
            <a:endParaRPr lang="en-US" altLang="aa-ET"/>
          </a:p>
        </p:txBody>
      </p:sp>
      <p:sp>
        <p:nvSpPr>
          <p:cNvPr id="2180098" name="Rectangle 1026">
            <a:extLst>
              <a:ext uri="{FF2B5EF4-FFF2-40B4-BE49-F238E27FC236}">
                <a16:creationId xmlns:a16="http://schemas.microsoft.com/office/drawing/2014/main" xmlns="" id="{9E31C65B-B524-4997-ACB4-9FD541E69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A Solution!!!!</a:t>
            </a:r>
          </a:p>
        </p:txBody>
      </p:sp>
      <p:sp>
        <p:nvSpPr>
          <p:cNvPr id="2180099" name="Rectangle 1027">
            <a:extLst>
              <a:ext uri="{FF2B5EF4-FFF2-40B4-BE49-F238E27FC236}">
                <a16:creationId xmlns:a16="http://schemas.microsoft.com/office/drawing/2014/main" xmlns="" id="{2022F2AC-8DED-485A-880A-8F66D83F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24200"/>
            <a:ext cx="787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aa-ET">
                <a:solidFill>
                  <a:schemeClr val="tx1"/>
                </a:solidFill>
              </a:rPr>
              <a:t>Release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F119D0-5D39-4B04-8363-C55C2A038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9E889-3361-4463-99F7-6815B1B4D238}" type="slidenum">
              <a:rPr lang="en-US" altLang="aa-ET"/>
              <a:pPr/>
              <a:t>5</a:t>
            </a:fld>
            <a:endParaRPr lang="en-US" altLang="aa-ET"/>
          </a:p>
        </p:txBody>
      </p:sp>
      <p:sp>
        <p:nvSpPr>
          <p:cNvPr id="2179074" name="Rectangle 2">
            <a:extLst>
              <a:ext uri="{FF2B5EF4-FFF2-40B4-BE49-F238E27FC236}">
                <a16:creationId xmlns:a16="http://schemas.microsoft.com/office/drawing/2014/main" xmlns="" id="{3258804E-09AE-4E05-8928-62137EF51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A model of predictability</a:t>
            </a:r>
          </a:p>
        </p:txBody>
      </p:sp>
      <p:pic>
        <p:nvPicPr>
          <p:cNvPr id="2179076" name="Picture 4">
            <a:extLst>
              <a:ext uri="{FF2B5EF4-FFF2-40B4-BE49-F238E27FC236}">
                <a16:creationId xmlns:a16="http://schemas.microsoft.com/office/drawing/2014/main" xmlns="" id="{B12D6FBA-9AC1-4317-A187-3B18445B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1"/>
            <a:ext cx="9144000" cy="371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DAC5A078-A3F7-442B-BEF6-FFED05F4C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E12BF-701C-43D5-99DE-0EFF8C910E05}" type="slidenum">
              <a:rPr lang="en-US" altLang="aa-ET"/>
              <a:pPr/>
              <a:t>6</a:t>
            </a:fld>
            <a:endParaRPr lang="en-US" altLang="aa-ET"/>
          </a:p>
        </p:txBody>
      </p:sp>
      <p:sp>
        <p:nvSpPr>
          <p:cNvPr id="2176002" name="Rectangle 2">
            <a:extLst>
              <a:ext uri="{FF2B5EF4-FFF2-40B4-BE49-F238E27FC236}">
                <a16:creationId xmlns:a16="http://schemas.microsoft.com/office/drawing/2014/main" xmlns="" id="{99BA7CA2-30AE-4B49-A1AF-2B56FDB44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What is Release Management?</a:t>
            </a:r>
          </a:p>
        </p:txBody>
      </p:sp>
      <p:sp>
        <p:nvSpPr>
          <p:cNvPr id="2176004" name="Rectangle 4">
            <a:extLst>
              <a:ext uri="{FF2B5EF4-FFF2-40B4-BE49-F238E27FC236}">
                <a16:creationId xmlns:a16="http://schemas.microsoft.com/office/drawing/2014/main" xmlns="" id="{65D730D7-B581-4194-8531-57EFBD09E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13" y="1737359"/>
            <a:ext cx="9945067" cy="48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spcAft>
                <a:spcPct val="60000"/>
              </a:spcAft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60000"/>
              </a:spcAft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60000"/>
              </a:spcAft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60000"/>
              </a:spcAft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6000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6000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6000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6000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6000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buNone/>
            </a:pPr>
            <a:r>
              <a:rPr lang="en-US" altLang="aa-ET" b="0" dirty="0">
                <a:cs typeface="Times New Roman" panose="02020603050405020304" pitchFamily="18" charset="0"/>
              </a:rPr>
              <a:t>Release Management (aka Release Train) can be defined as a methodology for planning and implementing an integrated set of functional components and processes in a controlled manner. </a:t>
            </a:r>
            <a:endParaRPr lang="en-US" altLang="aa-ET" b="0" dirty="0"/>
          </a:p>
          <a:p>
            <a:pPr lvl="1" algn="just"/>
            <a:r>
              <a:rPr lang="en-US" altLang="aa-ET" sz="1600" b="0" dirty="0"/>
              <a:t>Date driven; </a:t>
            </a:r>
            <a:r>
              <a:rPr lang="en-US" altLang="aa-ET" sz="1600" b="0" dirty="0">
                <a:cs typeface="Times New Roman" panose="02020603050405020304" pitchFamily="18" charset="0"/>
              </a:rPr>
              <a:t>releases are scoped in order to meet pre-specified delivery dates, the </a:t>
            </a:r>
            <a:r>
              <a:rPr lang="en-US" altLang="aa-ET" sz="1600" b="0" dirty="0"/>
              <a:t>project management “Iron Triangle” balanced on the schedule </a:t>
            </a:r>
            <a:r>
              <a:rPr lang="en-US" altLang="aa-ET" sz="1600" b="0" dirty="0" smtClean="0"/>
              <a:t>annex.</a:t>
            </a:r>
            <a:endParaRPr lang="en-US" altLang="aa-ET" sz="1600" b="0" dirty="0"/>
          </a:p>
          <a:p>
            <a:pPr lvl="1" algn="just"/>
            <a:r>
              <a:rPr lang="en-US" altLang="aa-ET" sz="1600" b="0" dirty="0"/>
              <a:t>Reversed planned; start with your target implementation dates and work backwards.</a:t>
            </a:r>
          </a:p>
          <a:p>
            <a:pPr lvl="1" algn="just"/>
            <a:r>
              <a:rPr lang="en-US" altLang="aa-ET" sz="1600" b="0" dirty="0"/>
              <a:t>Mechanized; </a:t>
            </a:r>
            <a:r>
              <a:rPr lang="en-US" altLang="aa-ET" sz="1600" b="0" dirty="0">
                <a:cs typeface="Times New Roman" panose="02020603050405020304" pitchFamily="18" charset="0"/>
              </a:rPr>
              <a:t>process should try to emulate a typical factory operation.</a:t>
            </a:r>
            <a:r>
              <a:rPr lang="en-US" altLang="aa-ET" sz="1600" b="0" dirty="0"/>
              <a:t> </a:t>
            </a:r>
          </a:p>
          <a:p>
            <a:pPr lvl="1" algn="just"/>
            <a:r>
              <a:rPr lang="en-US" altLang="aa-ET" sz="1600" b="0" dirty="0"/>
              <a:t>Forecasted schedules as well as functionality; force </a:t>
            </a:r>
            <a:r>
              <a:rPr lang="en-US" altLang="aa-ET" sz="1600" b="0" dirty="0">
                <a:cs typeface="Times New Roman" panose="02020603050405020304" pitchFamily="18" charset="0"/>
              </a:rPr>
              <a:t>an organization to strategize and plan in advance.</a:t>
            </a:r>
            <a:r>
              <a:rPr lang="en-US" altLang="aa-ET" sz="1600" b="0" dirty="0"/>
              <a:t> </a:t>
            </a:r>
          </a:p>
          <a:p>
            <a:pPr lvl="1" algn="just"/>
            <a:r>
              <a:rPr lang="en-US" altLang="aa-ET" sz="1600" b="0" dirty="0"/>
              <a:t>Integrated and predictable; many business needs folded into one release, and everyone knows the schedule.</a:t>
            </a:r>
          </a:p>
          <a:p>
            <a:pPr lvl="1" algn="just"/>
            <a:r>
              <a:rPr lang="en-US" altLang="aa-ET" sz="1600" b="0" dirty="0"/>
              <a:t>Uses standard system development lifecycle (SDLC) and project management methodologies (PMBOK) and best practices</a:t>
            </a:r>
          </a:p>
          <a:p>
            <a:endParaRPr lang="en-US" altLang="aa-ET" sz="1600" dirty="0"/>
          </a:p>
          <a:p>
            <a:endParaRPr lang="en-US" altLang="aa-E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E5E379-12D5-4B9A-8608-A9D4A07FF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E3933-9B8A-4667-9CD0-446D0C8B9AB4}" type="slidenum">
              <a:rPr lang="en-US" altLang="aa-ET"/>
              <a:pPr/>
              <a:t>7</a:t>
            </a:fld>
            <a:endParaRPr lang="en-US" altLang="aa-ET"/>
          </a:p>
        </p:txBody>
      </p:sp>
      <p:sp>
        <p:nvSpPr>
          <p:cNvPr id="2177026" name="Rectangle 2">
            <a:extLst>
              <a:ext uri="{FF2B5EF4-FFF2-40B4-BE49-F238E27FC236}">
                <a16:creationId xmlns:a16="http://schemas.microsoft.com/office/drawing/2014/main" xmlns="" id="{63FA68CA-9BD0-4B8C-B782-6B8F610E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Benefits of Release Management</a:t>
            </a:r>
          </a:p>
        </p:txBody>
      </p:sp>
      <p:sp>
        <p:nvSpPr>
          <p:cNvPr id="2177029" name="Rectangle 5">
            <a:extLst>
              <a:ext uri="{FF2B5EF4-FFF2-40B4-BE49-F238E27FC236}">
                <a16:creationId xmlns:a16="http://schemas.microsoft.com/office/drawing/2014/main" xmlns="" id="{8F61E070-CA34-41A0-AA73-09A7B54CD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Provides for an integrated (and transparent) view of both business and IT plans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Open planning can provide a clear view of what is being developed, and when the key milestone will be achieved. </a:t>
            </a:r>
          </a:p>
          <a:p>
            <a:pPr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Results in a more stable production system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The introduction of an integrated release early in the development cycle allows for more careful analysis and testing of impact to normal operations. </a:t>
            </a:r>
          </a:p>
          <a:p>
            <a:pPr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Creates predictability in delivery timeframes, costs, and support requirements 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Release Management provides all corporate entities with a clear view of the functionality being delivered and release scheduling, both in the short and long run. </a:t>
            </a:r>
          </a:p>
          <a:p>
            <a:pPr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Allows for the utilization of corporate resources consistent with corporate priorities </a:t>
            </a:r>
          </a:p>
          <a:p>
            <a:pPr algn="just">
              <a:lnSpc>
                <a:spcPct val="90000"/>
              </a:lnSpc>
            </a:pPr>
            <a:r>
              <a:rPr lang="en-US" altLang="aa-ET" sz="1600" dirty="0"/>
              <a:t>Used by many large organizations such as Cisco, Sun,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xmlns="" id="{231F7E50-432F-4F27-B6B4-293821BC2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50A38-E4A9-4264-AF7F-68F5A433D70D}" type="slidenum">
              <a:rPr lang="en-US" altLang="aa-ET"/>
              <a:pPr/>
              <a:t>8</a:t>
            </a:fld>
            <a:endParaRPr lang="en-US" altLang="aa-ET"/>
          </a:p>
        </p:txBody>
      </p:sp>
      <p:sp>
        <p:nvSpPr>
          <p:cNvPr id="2181122" name="Rectangle 2">
            <a:extLst>
              <a:ext uri="{FF2B5EF4-FFF2-40B4-BE49-F238E27FC236}">
                <a16:creationId xmlns:a16="http://schemas.microsoft.com/office/drawing/2014/main" xmlns="" id="{BA304090-0A59-4C38-9379-29DE9D9FB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Release Planning</a:t>
            </a:r>
          </a:p>
        </p:txBody>
      </p:sp>
      <p:sp>
        <p:nvSpPr>
          <p:cNvPr id="2181123" name="Rectangle 3">
            <a:extLst>
              <a:ext uri="{FF2B5EF4-FFF2-40B4-BE49-F238E27FC236}">
                <a16:creationId xmlns:a16="http://schemas.microsoft.com/office/drawing/2014/main" xmlns="" id="{6CA0575D-AFA6-4308-BC04-F263F5D86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1503" y="1795905"/>
            <a:ext cx="8973343" cy="2833687"/>
          </a:xfrm>
        </p:spPr>
        <p:txBody>
          <a:bodyPr/>
          <a:lstStyle/>
          <a:p>
            <a:r>
              <a:rPr lang="en-US" altLang="aa-ET" dirty="0"/>
              <a:t>What are the systems?  Is there a grouping of systems?</a:t>
            </a:r>
          </a:p>
          <a:p>
            <a:r>
              <a:rPr lang="en-US" altLang="aa-ET" dirty="0"/>
              <a:t>How many releases?</a:t>
            </a:r>
          </a:p>
          <a:p>
            <a:r>
              <a:rPr lang="en-US" altLang="aa-ET" dirty="0"/>
              <a:t>When to release?</a:t>
            </a:r>
          </a:p>
          <a:p>
            <a:r>
              <a:rPr lang="en-US" altLang="aa-ET" dirty="0"/>
              <a:t>How much overlap?</a:t>
            </a:r>
          </a:p>
        </p:txBody>
      </p:sp>
      <p:grpSp>
        <p:nvGrpSpPr>
          <p:cNvPr id="2181126" name="Group 6">
            <a:extLst>
              <a:ext uri="{FF2B5EF4-FFF2-40B4-BE49-F238E27FC236}">
                <a16:creationId xmlns:a16="http://schemas.microsoft.com/office/drawing/2014/main" xmlns="" id="{A8A5E410-0C1C-4F03-9003-0CEFFD65E16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045068"/>
            <a:ext cx="1201738" cy="222017"/>
            <a:chOff x="1296" y="1090"/>
            <a:chExt cx="1155" cy="103"/>
          </a:xfrm>
        </p:grpSpPr>
        <p:sp>
          <p:nvSpPr>
            <p:cNvPr id="2181127" name="Rectangle 7">
              <a:extLst>
                <a:ext uri="{FF2B5EF4-FFF2-40B4-BE49-F238E27FC236}">
                  <a16:creationId xmlns:a16="http://schemas.microsoft.com/office/drawing/2014/main" xmlns="" id="{68736615-8446-4F72-929B-8F4EB02D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91"/>
              <a:ext cx="391" cy="102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2181128" name="Rectangle 8">
              <a:extLst>
                <a:ext uri="{FF2B5EF4-FFF2-40B4-BE49-F238E27FC236}">
                  <a16:creationId xmlns:a16="http://schemas.microsoft.com/office/drawing/2014/main" xmlns="" id="{A030517E-7E9F-46D5-93DE-E2719E08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091"/>
              <a:ext cx="387" cy="102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181129" name="Rectangle 9">
              <a:extLst>
                <a:ext uri="{FF2B5EF4-FFF2-40B4-BE49-F238E27FC236}">
                  <a16:creationId xmlns:a16="http://schemas.microsoft.com/office/drawing/2014/main" xmlns="" id="{A3D92949-3714-4F7E-83A7-2991C86B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090"/>
              <a:ext cx="386" cy="102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181130" name="Rectangle 10">
            <a:extLst>
              <a:ext uri="{FF2B5EF4-FFF2-40B4-BE49-F238E27FC236}">
                <a16:creationId xmlns:a16="http://schemas.microsoft.com/office/drawing/2014/main" xmlns="" id="{B34474B9-22F5-4C50-873E-7BBE99FE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821881"/>
            <a:ext cx="1211263" cy="22071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19" tIns="40710" rIns="81419" bIns="40710" anchor="ctr"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900" dirty="0">
                <a:solidFill>
                  <a:schemeClr val="hlink"/>
                </a:solidFill>
                <a:latin typeface="Arial" panose="020B0604020202020204" pitchFamily="34" charset="0"/>
              </a:rPr>
              <a:t>Q1 </a:t>
            </a:r>
            <a:r>
              <a:rPr lang="en-US" altLang="aa-ET" sz="900" dirty="0" smtClean="0">
                <a:solidFill>
                  <a:schemeClr val="hlink"/>
                </a:solidFill>
                <a:latin typeface="Arial" panose="020B0604020202020204" pitchFamily="34" charset="0"/>
              </a:rPr>
              <a:t>04</a:t>
            </a:r>
            <a:endParaRPr lang="en-US" altLang="aa-ET" sz="9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181131" name="Group 11">
            <a:extLst>
              <a:ext uri="{FF2B5EF4-FFF2-40B4-BE49-F238E27FC236}">
                <a16:creationId xmlns:a16="http://schemas.microsoft.com/office/drawing/2014/main" xmlns="" id="{724AF808-686D-4F5F-B3E9-C1199B9110C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045013"/>
            <a:ext cx="1200150" cy="219999"/>
            <a:chOff x="1296" y="1091"/>
            <a:chExt cx="1153" cy="103"/>
          </a:xfrm>
        </p:grpSpPr>
        <p:sp>
          <p:nvSpPr>
            <p:cNvPr id="2181132" name="Rectangle 12">
              <a:extLst>
                <a:ext uri="{FF2B5EF4-FFF2-40B4-BE49-F238E27FC236}">
                  <a16:creationId xmlns:a16="http://schemas.microsoft.com/office/drawing/2014/main" xmlns="" id="{7161D760-168F-4F2E-B4DE-5FB7375F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91"/>
              <a:ext cx="393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81133" name="Rectangle 13">
              <a:extLst>
                <a:ext uri="{FF2B5EF4-FFF2-40B4-BE49-F238E27FC236}">
                  <a16:creationId xmlns:a16="http://schemas.microsoft.com/office/drawing/2014/main" xmlns="" id="{83CF02A5-9AFF-481E-9C93-17A752B46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091"/>
              <a:ext cx="390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181134" name="Rectangle 14">
              <a:extLst>
                <a:ext uri="{FF2B5EF4-FFF2-40B4-BE49-F238E27FC236}">
                  <a16:creationId xmlns:a16="http://schemas.microsoft.com/office/drawing/2014/main" xmlns="" id="{D11DB429-2F7A-45DC-87C7-3898A7C00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091"/>
              <a:ext cx="386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</p:grpSp>
      <p:sp>
        <p:nvSpPr>
          <p:cNvPr id="2181135" name="Rectangle 15">
            <a:extLst>
              <a:ext uri="{FF2B5EF4-FFF2-40B4-BE49-F238E27FC236}">
                <a16:creationId xmlns:a16="http://schemas.microsoft.com/office/drawing/2014/main" xmlns="" id="{CDAE2B87-5846-4D28-B574-9806E9DC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9" y="3821881"/>
            <a:ext cx="1209675" cy="22071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19" tIns="40710" rIns="81419" bIns="40710" anchor="ctr"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900" dirty="0" smtClean="0">
                <a:solidFill>
                  <a:schemeClr val="hlink"/>
                </a:solidFill>
                <a:latin typeface="Arial" panose="020B0604020202020204" pitchFamily="34" charset="0"/>
              </a:rPr>
              <a:t>Q2 04</a:t>
            </a:r>
            <a:endParaRPr lang="en-US" altLang="aa-ET" sz="9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181136" name="Group 16">
            <a:extLst>
              <a:ext uri="{FF2B5EF4-FFF2-40B4-BE49-F238E27FC236}">
                <a16:creationId xmlns:a16="http://schemas.microsoft.com/office/drawing/2014/main" xmlns="" id="{CFE50682-AD38-4E80-A472-235BF9557C6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045013"/>
            <a:ext cx="1143000" cy="219999"/>
            <a:chOff x="1295" y="1091"/>
            <a:chExt cx="1157" cy="103"/>
          </a:xfrm>
        </p:grpSpPr>
        <p:sp>
          <p:nvSpPr>
            <p:cNvPr id="2181137" name="Rectangle 17">
              <a:extLst>
                <a:ext uri="{FF2B5EF4-FFF2-40B4-BE49-F238E27FC236}">
                  <a16:creationId xmlns:a16="http://schemas.microsoft.com/office/drawing/2014/main" xmlns="" id="{0BF1D6A9-944F-4501-9034-4A388BC4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091"/>
              <a:ext cx="388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2181138" name="Rectangle 18">
              <a:extLst>
                <a:ext uri="{FF2B5EF4-FFF2-40B4-BE49-F238E27FC236}">
                  <a16:creationId xmlns:a16="http://schemas.microsoft.com/office/drawing/2014/main" xmlns="" id="{E383A955-DC89-4169-9437-ED8EFFA7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091"/>
              <a:ext cx="388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81139" name="Rectangle 19">
              <a:extLst>
                <a:ext uri="{FF2B5EF4-FFF2-40B4-BE49-F238E27FC236}">
                  <a16:creationId xmlns:a16="http://schemas.microsoft.com/office/drawing/2014/main" xmlns="" id="{CAD67ACE-E502-438C-B95D-45D8B5FB5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91"/>
              <a:ext cx="388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2181140" name="Rectangle 20">
            <a:extLst>
              <a:ext uri="{FF2B5EF4-FFF2-40B4-BE49-F238E27FC236}">
                <a16:creationId xmlns:a16="http://schemas.microsoft.com/office/drawing/2014/main" xmlns="" id="{960E43F7-DEA0-4262-8C2E-EBC1DECB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21881"/>
            <a:ext cx="1143000" cy="22071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19" tIns="40710" rIns="81419" bIns="40710" anchor="ctr"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900" dirty="0" smtClean="0">
                <a:solidFill>
                  <a:schemeClr val="hlink"/>
                </a:solidFill>
                <a:latin typeface="Arial" panose="020B0604020202020204" pitchFamily="34" charset="0"/>
              </a:rPr>
              <a:t>Q3 04</a:t>
            </a:r>
            <a:endParaRPr lang="en-US" altLang="aa-ET" sz="9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181141" name="Group 21">
            <a:extLst>
              <a:ext uri="{FF2B5EF4-FFF2-40B4-BE49-F238E27FC236}">
                <a16:creationId xmlns:a16="http://schemas.microsoft.com/office/drawing/2014/main" xmlns="" id="{5F6FEF1F-702F-4B40-8E2B-FA771548796D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045013"/>
            <a:ext cx="1206500" cy="219999"/>
            <a:chOff x="1295" y="1091"/>
            <a:chExt cx="1158" cy="103"/>
          </a:xfrm>
        </p:grpSpPr>
        <p:sp>
          <p:nvSpPr>
            <p:cNvPr id="2181142" name="Rectangle 22">
              <a:extLst>
                <a:ext uri="{FF2B5EF4-FFF2-40B4-BE49-F238E27FC236}">
                  <a16:creationId xmlns:a16="http://schemas.microsoft.com/office/drawing/2014/main" xmlns="" id="{C101C2CF-B22B-4CEA-8535-8C09A15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091"/>
              <a:ext cx="386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2181143" name="Rectangle 23">
              <a:extLst>
                <a:ext uri="{FF2B5EF4-FFF2-40B4-BE49-F238E27FC236}">
                  <a16:creationId xmlns:a16="http://schemas.microsoft.com/office/drawing/2014/main" xmlns="" id="{02264B8A-356B-4CAA-8220-C6A23E0B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091"/>
              <a:ext cx="388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81144" name="Rectangle 24">
              <a:extLst>
                <a:ext uri="{FF2B5EF4-FFF2-40B4-BE49-F238E27FC236}">
                  <a16:creationId xmlns:a16="http://schemas.microsoft.com/office/drawing/2014/main" xmlns="" id="{8CBEA840-8E12-4F0E-A756-12DF942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1091"/>
              <a:ext cx="393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2181145" name="Rectangle 25">
            <a:extLst>
              <a:ext uri="{FF2B5EF4-FFF2-40B4-BE49-F238E27FC236}">
                <a16:creationId xmlns:a16="http://schemas.microsoft.com/office/drawing/2014/main" xmlns="" id="{05C1D254-9E95-4C54-AE91-95F28B6AB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3821881"/>
            <a:ext cx="1236663" cy="22071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19" tIns="40710" rIns="81419" bIns="40710" anchor="ctr"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900" dirty="0" smtClean="0">
                <a:solidFill>
                  <a:schemeClr val="hlink"/>
                </a:solidFill>
                <a:latin typeface="Arial" panose="020B0604020202020204" pitchFamily="34" charset="0"/>
              </a:rPr>
              <a:t>Q4 04</a:t>
            </a:r>
            <a:endParaRPr lang="en-US" altLang="aa-ET" sz="9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grpSp>
        <p:nvGrpSpPr>
          <p:cNvPr id="2181146" name="Group 26">
            <a:extLst>
              <a:ext uri="{FF2B5EF4-FFF2-40B4-BE49-F238E27FC236}">
                <a16:creationId xmlns:a16="http://schemas.microsoft.com/office/drawing/2014/main" xmlns="" id="{BEE840AF-206E-4863-A942-A1DFFA4E5995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4045002"/>
            <a:ext cx="1201738" cy="222134"/>
            <a:chOff x="1297" y="1091"/>
            <a:chExt cx="1154" cy="104"/>
          </a:xfrm>
        </p:grpSpPr>
        <p:sp>
          <p:nvSpPr>
            <p:cNvPr id="2181147" name="Rectangle 27">
              <a:extLst>
                <a:ext uri="{FF2B5EF4-FFF2-40B4-BE49-F238E27FC236}">
                  <a16:creationId xmlns:a16="http://schemas.microsoft.com/office/drawing/2014/main" xmlns="" id="{28547519-83E7-4784-8ADC-8C4DD951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091"/>
              <a:ext cx="388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2181148" name="Rectangle 28">
              <a:extLst>
                <a:ext uri="{FF2B5EF4-FFF2-40B4-BE49-F238E27FC236}">
                  <a16:creationId xmlns:a16="http://schemas.microsoft.com/office/drawing/2014/main" xmlns="" id="{6C4D3CEB-C8E4-423B-9C79-51FDFEA74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091"/>
              <a:ext cx="389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181149" name="Rectangle 29">
              <a:extLst>
                <a:ext uri="{FF2B5EF4-FFF2-40B4-BE49-F238E27FC236}">
                  <a16:creationId xmlns:a16="http://schemas.microsoft.com/office/drawing/2014/main" xmlns="" id="{0A4422B7-0FA5-4AB8-AC71-A240416B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092"/>
              <a:ext cx="386" cy="103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1419" tIns="40710" rIns="81419" bIns="40710" anchor="ctr">
              <a:spAutoFit/>
            </a:bodyPr>
            <a:lstStyle>
              <a:lvl1pPr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3400" defTabSz="9017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0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78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50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2200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aa-ET" sz="900">
                  <a:solidFill>
                    <a:schemeClr val="hlink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181150" name="Rectangle 30">
            <a:extLst>
              <a:ext uri="{FF2B5EF4-FFF2-40B4-BE49-F238E27FC236}">
                <a16:creationId xmlns:a16="http://schemas.microsoft.com/office/drawing/2014/main" xmlns="" id="{4B466B66-EB9A-40EC-AB6F-1D7AAAAD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3" y="3818706"/>
            <a:ext cx="1211262" cy="22071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19" tIns="40710" rIns="81419" bIns="40710" anchor="ctr"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900" dirty="0" smtClean="0">
                <a:solidFill>
                  <a:schemeClr val="hlink"/>
                </a:solidFill>
                <a:latin typeface="Arial" panose="020B0604020202020204" pitchFamily="34" charset="0"/>
              </a:rPr>
              <a:t>Q1 05</a:t>
            </a:r>
            <a:endParaRPr lang="en-US" altLang="aa-ET" sz="900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181151" name="Rectangle 31">
            <a:extLst>
              <a:ext uri="{FF2B5EF4-FFF2-40B4-BE49-F238E27FC236}">
                <a16:creationId xmlns:a16="http://schemas.microsoft.com/office/drawing/2014/main" xmlns="" id="{EC01383C-1186-4C71-9F8A-6268D9EF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4416425"/>
            <a:ext cx="2228850" cy="330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a-ET"/>
          </a:p>
        </p:txBody>
      </p:sp>
      <p:sp>
        <p:nvSpPr>
          <p:cNvPr id="2181152" name="Rectangle 32">
            <a:extLst>
              <a:ext uri="{FF2B5EF4-FFF2-40B4-BE49-F238E27FC236}">
                <a16:creationId xmlns:a16="http://schemas.microsoft.com/office/drawing/2014/main" xmlns="" id="{E61A940D-F871-4F27-AE48-4DB841D2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4841875"/>
            <a:ext cx="2227262" cy="33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a-ET"/>
          </a:p>
        </p:txBody>
      </p:sp>
      <p:sp>
        <p:nvSpPr>
          <p:cNvPr id="2181153" name="Rectangle 33">
            <a:extLst>
              <a:ext uri="{FF2B5EF4-FFF2-40B4-BE49-F238E27FC236}">
                <a16:creationId xmlns:a16="http://schemas.microsoft.com/office/drawing/2014/main" xmlns="" id="{4D28E6F2-5A34-4D0C-BA9B-85A40C89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5299075"/>
            <a:ext cx="2228850" cy="330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a-ET"/>
          </a:p>
        </p:txBody>
      </p:sp>
      <p:sp>
        <p:nvSpPr>
          <p:cNvPr id="2181154" name="Rectangle 34">
            <a:extLst>
              <a:ext uri="{FF2B5EF4-FFF2-40B4-BE49-F238E27FC236}">
                <a16:creationId xmlns:a16="http://schemas.microsoft.com/office/drawing/2014/main" xmlns="" id="{89A8C09E-04D8-4975-9399-359BDBAC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5765800"/>
            <a:ext cx="2228850" cy="330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a-ET"/>
          </a:p>
        </p:txBody>
      </p:sp>
      <p:sp>
        <p:nvSpPr>
          <p:cNvPr id="2181155" name="Text Box 35">
            <a:extLst>
              <a:ext uri="{FF2B5EF4-FFF2-40B4-BE49-F238E27FC236}">
                <a16:creationId xmlns:a16="http://schemas.microsoft.com/office/drawing/2014/main" xmlns="" id="{9D8DDB58-053D-4223-9F65-13AAE041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4416426"/>
            <a:ext cx="1447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1000">
                <a:solidFill>
                  <a:schemeClr val="hlink"/>
                </a:solidFill>
                <a:latin typeface="Arial" panose="020B0604020202020204" pitchFamily="34" charset="0"/>
              </a:rPr>
              <a:t>Release 1</a:t>
            </a:r>
          </a:p>
        </p:txBody>
      </p:sp>
      <p:sp>
        <p:nvSpPr>
          <p:cNvPr id="2181156" name="Text Box 36">
            <a:extLst>
              <a:ext uri="{FF2B5EF4-FFF2-40B4-BE49-F238E27FC236}">
                <a16:creationId xmlns:a16="http://schemas.microsoft.com/office/drawing/2014/main" xmlns="" id="{8B46A83A-49F4-49F5-B9B7-6F4D533A7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6" y="4857751"/>
            <a:ext cx="1446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1000">
                <a:solidFill>
                  <a:schemeClr val="hlink"/>
                </a:solidFill>
                <a:latin typeface="Arial" panose="020B0604020202020204" pitchFamily="34" charset="0"/>
              </a:rPr>
              <a:t>Release 2</a:t>
            </a:r>
          </a:p>
        </p:txBody>
      </p:sp>
      <p:sp>
        <p:nvSpPr>
          <p:cNvPr id="2181157" name="Text Box 37">
            <a:extLst>
              <a:ext uri="{FF2B5EF4-FFF2-40B4-BE49-F238E27FC236}">
                <a16:creationId xmlns:a16="http://schemas.microsoft.com/office/drawing/2014/main" xmlns="" id="{FAE5B175-3927-41D5-9942-5E4F2B3B1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6" y="5299076"/>
            <a:ext cx="1446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3400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06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78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50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2200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aa-ET" sz="1000">
                <a:solidFill>
                  <a:schemeClr val="hlink"/>
                </a:solidFill>
                <a:latin typeface="Arial" panose="020B0604020202020204" pitchFamily="34" charset="0"/>
              </a:rPr>
              <a:t>Release 3</a:t>
            </a:r>
          </a:p>
        </p:txBody>
      </p:sp>
      <p:sp>
        <p:nvSpPr>
          <p:cNvPr id="2181158" name="Text Box 38">
            <a:extLst>
              <a:ext uri="{FF2B5EF4-FFF2-40B4-BE49-F238E27FC236}">
                <a16:creationId xmlns:a16="http://schemas.microsoft.com/office/drawing/2014/main" xmlns="" id="{5C9ECABD-5C95-4915-8920-92219A9D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9" y="5740401"/>
            <a:ext cx="14493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aa-ET" sz="1000">
                <a:solidFill>
                  <a:schemeClr val="hlink"/>
                </a:solidFill>
              </a:rPr>
              <a:t>Release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AFCD00-92F8-4F0F-82F6-495222701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C8315-FE6A-44D7-A4F0-04BF204FBA2F}" type="slidenum">
              <a:rPr lang="en-US" altLang="aa-ET"/>
              <a:pPr/>
              <a:t>9</a:t>
            </a:fld>
            <a:endParaRPr lang="en-US" altLang="aa-ET"/>
          </a:p>
        </p:txBody>
      </p:sp>
      <p:sp>
        <p:nvSpPr>
          <p:cNvPr id="2186242" name="Rectangle 1026">
            <a:extLst>
              <a:ext uri="{FF2B5EF4-FFF2-40B4-BE49-F238E27FC236}">
                <a16:creationId xmlns:a16="http://schemas.microsoft.com/office/drawing/2014/main" xmlns="" id="{3A3B937A-B6C8-4C4A-8400-28D3C51B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a-ET"/>
              <a:t>Release Management</a:t>
            </a:r>
            <a:br>
              <a:rPr lang="en-US" altLang="aa-ET"/>
            </a:br>
            <a:r>
              <a:rPr lang="en-US" altLang="aa-ET"/>
              <a:t> </a:t>
            </a:r>
            <a:r>
              <a:rPr lang="en-US" altLang="aa-ET" sz="2000">
                <a:solidFill>
                  <a:schemeClr val="folHlink"/>
                </a:solidFill>
              </a:rPr>
              <a:t>Rigidity versus flexibility</a:t>
            </a:r>
          </a:p>
        </p:txBody>
      </p:sp>
      <p:sp>
        <p:nvSpPr>
          <p:cNvPr id="2186243" name="Rectangle 1027">
            <a:extLst>
              <a:ext uri="{FF2B5EF4-FFF2-40B4-BE49-F238E27FC236}">
                <a16:creationId xmlns:a16="http://schemas.microsoft.com/office/drawing/2014/main" xmlns="" id="{03344A0A-C46C-460F-954D-3751CF01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0"/>
            <a:ext cx="10058400" cy="49149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Rigidity of the release schedule is dependent upon the organization implementing Release Management.  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Typically, there is a process for introducing “Hot Fixes” in between release deployment dates.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Constrained to only include Priority 1 system bugs, or “Business Critical” enhancements.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Exceptions and not the norm, otherwise the organization risks losing the benefits.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Determine, well in advance, the number and type of Hot Fixes the RM team can absorb without putting the release in jeopardy.</a:t>
            </a:r>
          </a:p>
          <a:p>
            <a:pPr algn="just">
              <a:lnSpc>
                <a:spcPct val="90000"/>
              </a:lnSpc>
            </a:pPr>
            <a:r>
              <a:rPr lang="en-US" altLang="aa-ET" dirty="0">
                <a:cs typeface="Times New Roman" panose="02020603050405020304" pitchFamily="18" charset="0"/>
              </a:rPr>
              <a:t>To allow for some level of flexibility, the release dates can be given a plus or minus factor. 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Allow the team to either expand or contract the release schedule depending on different constraints.  </a:t>
            </a:r>
          </a:p>
          <a:p>
            <a:pPr lvl="1" algn="just">
              <a:lnSpc>
                <a:spcPct val="90000"/>
              </a:lnSpc>
            </a:pPr>
            <a:r>
              <a:rPr lang="en-US" altLang="aa-ET" sz="1600" dirty="0">
                <a:cs typeface="Times New Roman" panose="02020603050405020304" pitchFamily="18" charset="0"/>
              </a:rPr>
              <a:t>Changes to release dates will cascade down to subsequent releases, therefore Change Management is critical.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1295</Words>
  <Application>Microsoft Office PowerPoint</Application>
  <PresentationFormat>Widescreen</PresentationFormat>
  <Paragraphs>252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Times New Roman</vt:lpstr>
      <vt:lpstr>Retrospect</vt:lpstr>
      <vt:lpstr>Software Construction</vt:lpstr>
      <vt:lpstr>Systems Lifecycle</vt:lpstr>
      <vt:lpstr>Application Management - Typical Problems</vt:lpstr>
      <vt:lpstr>A Solution!!!!</vt:lpstr>
      <vt:lpstr>A model of predictability</vt:lpstr>
      <vt:lpstr>What is Release Management?</vt:lpstr>
      <vt:lpstr>Benefits of Release Management</vt:lpstr>
      <vt:lpstr>Release Management  Release Planning</vt:lpstr>
      <vt:lpstr>Release Management  Rigidity versus flexibility</vt:lpstr>
      <vt:lpstr>Release Management  Multiple Systems/Multiple Business Requests</vt:lpstr>
      <vt:lpstr>Release Management  Release Roadmap</vt:lpstr>
      <vt:lpstr>Release Management  Integration Points</vt:lpstr>
      <vt:lpstr>Release Management  Make if official</vt:lpstr>
      <vt:lpstr>Release Management Roles</vt:lpstr>
      <vt:lpstr>Release Management  Information Management Tools</vt:lpstr>
      <vt:lpstr>Release Management 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Misbah Parveen BUKC</dc:creator>
  <cp:lastModifiedBy>Misbah Parveen BUKC</cp:lastModifiedBy>
  <cp:revision>7</cp:revision>
  <dcterms:created xsi:type="dcterms:W3CDTF">2020-11-29T19:39:01Z</dcterms:created>
  <dcterms:modified xsi:type="dcterms:W3CDTF">2022-12-08T07:46:51Z</dcterms:modified>
</cp:coreProperties>
</file>