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84" r:id="rId9"/>
    <p:sldId id="277" r:id="rId10"/>
    <p:sldId id="275" r:id="rId11"/>
    <p:sldId id="285" r:id="rId12"/>
    <p:sldId id="278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220138-F031-4360-A718-F4915D0BE41B}">
          <p14:sldIdLst>
            <p14:sldId id="256"/>
            <p14:sldId id="257"/>
            <p14:sldId id="258"/>
            <p14:sldId id="259"/>
            <p14:sldId id="260"/>
            <p14:sldId id="261"/>
            <p14:sldId id="270"/>
            <p14:sldId id="284"/>
            <p14:sldId id="277"/>
            <p14:sldId id="275"/>
            <p14:sldId id="285"/>
            <p14:sldId id="278"/>
            <p14:sldId id="286"/>
            <p14:sldId id="287"/>
            <p14:sldId id="288"/>
            <p14:sldId id="289"/>
          </p14:sldIdLst>
        </p14:section>
        <p14:section name="Untitled Section" id="{4E9C4338-04E3-49D6-9B74-EF931A8863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68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B62EF-223B-46FD-B646-B1855F190AA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DF281-D8BA-4A43-8AA3-A2777CA2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1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200" b="0" i="0" dirty="0" smtClean="0">
                <a:effectLst/>
                <a:latin typeface="Open Sans"/>
              </a:rPr>
              <a:t>When there’s a </a:t>
            </a:r>
            <a:r>
              <a:rPr lang="en-US" dirty="0" smtClean="0">
                <a:latin typeface="Open Sans"/>
              </a:rPr>
              <a:t>thread about Legacy Code, this book is recommended. But what are the key points of that book?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Open Sans"/>
              </a:rPr>
              <a:t>We will discuss of the salient points of the book and how they can help you deal with your existing codebase.</a:t>
            </a:r>
            <a:endParaRPr lang="en-US" dirty="0" smtClean="0">
              <a:latin typeface="Open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F281-D8BA-4A43-8AA3-A2777CA2F9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effectLst/>
                <a:latin typeface="Open Sans"/>
              </a:rPr>
              <a:t>The point of the book is to show you </a:t>
            </a:r>
            <a:r>
              <a:rPr lang="en-US" b="0" i="1" dirty="0" smtClean="0">
                <a:effectLst/>
                <a:latin typeface="Open Sans"/>
              </a:rPr>
              <a:t>how</a:t>
            </a:r>
            <a:r>
              <a:rPr lang="en-US" b="0" i="0" dirty="0" smtClean="0">
                <a:effectLst/>
                <a:latin typeface="Open Sans"/>
              </a:rPr>
              <a:t> you can get there when you have to deal with an impossibly convoluted codebase. Which leads us to the next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DF281-D8BA-4A43-8AA3-A2777CA2F9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Montserrat"/>
              </a:rPr>
              <a:t>Working Effectively with Legacy Code</a:t>
            </a:r>
          </a:p>
        </p:txBody>
      </p:sp>
    </p:spTree>
    <p:extLst>
      <p:ext uri="{BB962C8B-B14F-4D97-AF65-F5344CB8AC3E}">
        <p14:creationId xmlns:p14="http://schemas.microsoft.com/office/powerpoint/2010/main" val="1881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6F9-CF5D-4321-A6DF-40E1810E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aa-ET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1FF9D0-220E-44AA-8B75-570951C74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284946"/>
            <a:ext cx="4831724" cy="337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eaLnBrk="1" fontAlgn="base" hangingPunct="1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tabLst/>
            </a:pPr>
            <a:r>
              <a:rPr lang="aa-ET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Say you need to deduplicate the entries, but </a:t>
            </a:r>
            <a:r>
              <a:rPr lang="aa-ET" altLang="aa-E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postEntries</a:t>
            </a:r>
            <a:r>
              <a:rPr lang="aa-ET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() is hard to test and you really don’t have time for that.</a:t>
            </a:r>
          </a:p>
          <a:p>
            <a:pPr marR="0" lvl="0" algn="just" eaLnBrk="1" fontAlgn="base" hangingPunct="1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tabLst/>
            </a:pPr>
            <a:r>
              <a:rPr lang="aa-ET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 can sprout the code somewhere else, like in a new method </a:t>
            </a:r>
            <a:r>
              <a:rPr lang="aa-ET" altLang="aa-E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uniqueEntries</a:t>
            </a:r>
            <a:r>
              <a:rPr lang="aa-ET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().</a:t>
            </a:r>
          </a:p>
          <a:p>
            <a:pPr marR="0" lvl="0" algn="just" eaLnBrk="1" fontAlgn="base" hangingPunct="1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tabLst/>
            </a:pPr>
            <a:r>
              <a:rPr lang="aa-ET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new method, you can test easily, because it’s isolated.</a:t>
            </a:r>
          </a:p>
          <a:p>
            <a:pPr marR="0" lvl="0" algn="just" eaLnBrk="1" fontAlgn="base" hangingPunct="1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tabLst/>
            </a:pPr>
            <a:r>
              <a:rPr lang="aa-ET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Then, insert a call to that method in the existing, non-tested code. Minimal change, minimal risk.</a:t>
            </a:r>
            <a:r>
              <a:rPr lang="en-US" altLang="aa-E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aa-ET" altLang="aa-E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30" y="2701276"/>
            <a:ext cx="5943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Wrap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Wrapping involves creating wrapper classes that contain instances of existing classes and add new functionality without modifying the existing classes.</a:t>
            </a:r>
          </a:p>
          <a:p>
            <a:r>
              <a:rPr lang="en-US" b="1" dirty="0"/>
              <a:t>Focus:</a:t>
            </a:r>
            <a:r>
              <a:rPr lang="en-US" dirty="0"/>
              <a:t> It emphasizes adding new functionality by creating wrapper classes around existing classes, often using composition.</a:t>
            </a:r>
          </a:p>
          <a:p>
            <a:r>
              <a:rPr lang="en-US" b="1" dirty="0"/>
              <a:t>Use Case:</a:t>
            </a:r>
            <a:r>
              <a:rPr lang="en-US" dirty="0"/>
              <a:t> Suitable when modifying existing classes directly is not feasible or when there's a need for additional functionalities without changing the original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4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7333-11D1-465D-AFC3-0E69469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Wrap Technique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4B39-A6D2-46C9-B55D-4D57E169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the change you need to do should happen before or after the existing code, you can also wrap it.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Rename the old method you want to wrap.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Create a new method with the same name and signature as the old method.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Call the old method from the new method.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Put the new logic before/after the other method call.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That new logic, you can test.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Why? Because the old method is a Seam you can alter in the tests</a:t>
            </a:r>
            <a:r>
              <a:rPr lang="en-US" dirty="0" smtClean="0"/>
              <a:t>.</a:t>
            </a:r>
            <a:endParaRPr lang="aa-ET" dirty="0"/>
          </a:p>
        </p:txBody>
      </p:sp>
      <p:pic>
        <p:nvPicPr>
          <p:cNvPr id="3076" name="Picture 4" descr="Car Wrapping Process &amp; How Does it Work? | Carc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52" y="3463835"/>
            <a:ext cx="3010428" cy="19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Differentiation using an OOP Language (Java):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Sprout </a:t>
            </a:r>
            <a:r>
              <a:rPr lang="en-US" sz="2400" b="1" dirty="0"/>
              <a:t>Technique in Java: </a:t>
            </a:r>
            <a:r>
              <a:rPr lang="en-US" sz="2400" dirty="0"/>
              <a:t>Involves creating subclasses to add functionality. For instance, extending a Vehicle superclass with a Car subclass to include specific car-related methods or attributes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/>
              <a:t>Wrap Technique in Java:</a:t>
            </a:r>
            <a:r>
              <a:rPr lang="en-US" sz="2400" dirty="0"/>
              <a:t> Involves creating wrapper classes around existing classes to add functionalities through composition.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57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 Programming: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Parallel programming involves the simultaneous execution of multiple tasks or processes to enhance performance by utilizing multiple cores or processors.</a:t>
            </a:r>
          </a:p>
          <a:p>
            <a:r>
              <a:rPr lang="en-US" b="1" dirty="0"/>
              <a:t>Focus:</a:t>
            </a:r>
            <a:r>
              <a:rPr lang="en-US" dirty="0"/>
              <a:t> It emphasizes breaking down a task into smaller, independent parts that can be executed simultaneously.</a:t>
            </a:r>
          </a:p>
          <a:p>
            <a:r>
              <a:rPr lang="en-US" b="1" dirty="0"/>
              <a:t>Concurrency Handling:</a:t>
            </a:r>
            <a:r>
              <a:rPr lang="en-US" dirty="0"/>
              <a:t> Tasks are executed concurrently, with the goal of completing them more quickly.</a:t>
            </a:r>
          </a:p>
          <a:p>
            <a:r>
              <a:rPr lang="en-US" b="1" dirty="0"/>
              <a:t>Use Case:</a:t>
            </a:r>
            <a:r>
              <a:rPr lang="en-US" dirty="0"/>
              <a:t> Commonly used in computationally intensive tasks or operations that can be divided into independent parts (e.g., matrix multiplication).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9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Concurrent Programming: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Concurrent programming focuses on managing multiple tasks that can start, run, and complete in overlapping time periods.</a:t>
            </a:r>
          </a:p>
          <a:p>
            <a:r>
              <a:rPr lang="en-US" b="1" dirty="0"/>
              <a:t>Focus:</a:t>
            </a:r>
            <a:r>
              <a:rPr lang="en-US" dirty="0"/>
              <a:t> It emphasizes the effective handling of multiple tasks that may execute at the same time, possibly sharing resources.</a:t>
            </a:r>
          </a:p>
          <a:p>
            <a:r>
              <a:rPr lang="en-US" b="1" dirty="0"/>
              <a:t>Concurrency Handling:</a:t>
            </a:r>
            <a:r>
              <a:rPr lang="en-US" dirty="0"/>
              <a:t> Involves the coordination of tasks to ensure they don't interfere with each other and access shared resources safely.</a:t>
            </a:r>
          </a:p>
          <a:p>
            <a:r>
              <a:rPr lang="en-US" b="1" dirty="0"/>
              <a:t>Use Case:</a:t>
            </a:r>
            <a:r>
              <a:rPr lang="en-US" dirty="0"/>
              <a:t> Useful for applications that involve handling multiple user requests, such as web servers or database management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4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Differentiation using an OOP Language (Java):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Parallel Programming in Java: Utilizes constructs like Java's </a:t>
            </a:r>
            <a:r>
              <a:rPr lang="en-US" dirty="0" err="1"/>
              <a:t>ExecutorService</a:t>
            </a:r>
            <a:r>
              <a:rPr lang="en-US" dirty="0"/>
              <a:t> and </a:t>
            </a:r>
            <a:r>
              <a:rPr lang="en-US" dirty="0" err="1"/>
              <a:t>ForkJoinPool</a:t>
            </a:r>
            <a:r>
              <a:rPr lang="en-US" dirty="0"/>
              <a:t> to execute tasks concurrently across multiple processors or threads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Concurrent Programming in Java: Involves synchronization mechanisms like synchronized blocks or classes and </a:t>
            </a:r>
            <a:r>
              <a:rPr lang="en-US" dirty="0" err="1"/>
              <a:t>java.util.concurrent</a:t>
            </a:r>
            <a:r>
              <a:rPr lang="en-US" dirty="0"/>
              <a:t> classes to manage concurrent access to shared resources.</a:t>
            </a:r>
          </a:p>
        </p:txBody>
      </p:sp>
    </p:spTree>
    <p:extLst>
      <p:ext uri="{BB962C8B-B14F-4D97-AF65-F5344CB8AC3E}">
        <p14:creationId xmlns:p14="http://schemas.microsoft.com/office/powerpoint/2010/main" val="410255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i="1" dirty="0">
              <a:latin typeface="Open Sans"/>
            </a:endParaRPr>
          </a:p>
          <a:p>
            <a:pPr marL="0" indent="0" algn="ctr">
              <a:buNone/>
            </a:pPr>
            <a:r>
              <a:rPr lang="en-US" sz="2400" b="0" i="1" dirty="0" smtClean="0">
                <a:effectLst/>
                <a:latin typeface="Open Sans"/>
              </a:rPr>
              <a:t>“</a:t>
            </a:r>
            <a:r>
              <a:rPr lang="en-US" sz="2400" b="0" i="1" dirty="0">
                <a:effectLst/>
                <a:latin typeface="Open Sans"/>
              </a:rPr>
              <a:t>Legacy Code is code without tests</a:t>
            </a:r>
            <a:r>
              <a:rPr lang="en-US" sz="2400" b="0" i="1" dirty="0" smtClean="0">
                <a:effectLst/>
                <a:latin typeface="Open Sans"/>
              </a:rPr>
              <a:t>”</a:t>
            </a:r>
          </a:p>
          <a:p>
            <a:pPr marL="0" indent="0" algn="ctr">
              <a:buNone/>
            </a:pPr>
            <a:endParaRPr lang="en-US" sz="2400" i="1" dirty="0" smtClean="0">
              <a:latin typeface="Open Sans"/>
            </a:endParaRPr>
          </a:p>
          <a:p>
            <a:pPr marL="0" indent="0" algn="ctr">
              <a:buNone/>
            </a:pPr>
            <a:r>
              <a:rPr lang="en-US" sz="2400" i="1" dirty="0" smtClean="0">
                <a:latin typeface="Open Sans"/>
              </a:rPr>
              <a:t>Or</a:t>
            </a:r>
          </a:p>
          <a:p>
            <a:pPr marL="0" indent="0" algn="ctr">
              <a:buNone/>
            </a:pPr>
            <a:endParaRPr lang="en-US" sz="2400" b="0" i="1" dirty="0">
              <a:effectLst/>
              <a:latin typeface="Open Sans"/>
            </a:endParaRPr>
          </a:p>
          <a:p>
            <a:pPr marL="0" indent="0" algn="ctr">
              <a:buNone/>
            </a:pPr>
            <a:r>
              <a:rPr lang="en-US" sz="2400" i="1" dirty="0" smtClean="0">
                <a:latin typeface="Open Sans"/>
              </a:rPr>
              <a:t>“Piece of code which is maintained by other person rather than its original author”</a:t>
            </a:r>
            <a:endParaRPr lang="en-US" sz="2400" b="0" i="1" dirty="0">
              <a:effectLst/>
              <a:latin typeface="Open Sans"/>
            </a:endParaRPr>
          </a:p>
          <a:p>
            <a:pPr marL="0" indent="0" algn="ctr">
              <a:buNone/>
            </a:pPr>
            <a:endParaRPr lang="en-US" sz="2800" b="0" i="1" dirty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32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8143-8873-45CE-92E7-69B7DF70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erriweather"/>
              </a:rPr>
              <a:t>First, add tests, then do your changes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AA64-8E91-44F5-8E90-BA759A1B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/>
              </a:rPr>
              <a:t>The challenge with changing existing code is to </a:t>
            </a:r>
            <a:r>
              <a:rPr lang="en-US" b="1" i="0" dirty="0">
                <a:effectLst/>
                <a:latin typeface="Open Sans"/>
              </a:rPr>
              <a:t>preserve</a:t>
            </a:r>
            <a:r>
              <a:rPr lang="en-US" b="0" i="0" dirty="0">
                <a:effectLst/>
                <a:latin typeface="Open Sans"/>
              </a:rPr>
              <a:t> the existing behavior.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/>
              </a:rPr>
              <a:t>When code is not tested, how do you know you </a:t>
            </a:r>
            <a:r>
              <a:rPr lang="en-US" b="1" i="1" dirty="0">
                <a:effectLst/>
                <a:latin typeface="Open Sans"/>
              </a:rPr>
              <a:t>didn’t break </a:t>
            </a:r>
            <a:r>
              <a:rPr lang="en-US" b="0" i="0" dirty="0">
                <a:effectLst/>
                <a:latin typeface="Open Sans"/>
              </a:rPr>
              <a:t>anything?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/>
              </a:rPr>
              <a:t>You need </a:t>
            </a:r>
            <a:r>
              <a:rPr lang="en-US" b="1" i="0" dirty="0">
                <a:effectLst/>
                <a:latin typeface="Open Sans"/>
              </a:rPr>
              <a:t>feedback</a:t>
            </a:r>
            <a:r>
              <a:rPr lang="en-US" b="0" i="0" dirty="0">
                <a:effectLst/>
                <a:latin typeface="Open Sans"/>
              </a:rPr>
              <a:t>. Automated feedback is the best. Thus, this is the first thing you need to do: </a:t>
            </a:r>
            <a:r>
              <a:rPr lang="en-US" b="1" i="0" dirty="0">
                <a:effectLst/>
                <a:latin typeface="Open Sans"/>
              </a:rPr>
              <a:t>write the tests</a:t>
            </a:r>
            <a:r>
              <a:rPr lang="en-US" b="0" i="0" dirty="0">
                <a:effectLst/>
                <a:latin typeface="Open Sans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/>
              </a:rPr>
              <a:t>Only then you’ll be safe to </a:t>
            </a:r>
            <a:r>
              <a:rPr lang="en-US" b="1" i="0" dirty="0">
                <a:effectLst/>
                <a:latin typeface="Open Sans"/>
              </a:rPr>
              <a:t>change the code and refactor</a:t>
            </a:r>
            <a:r>
              <a:rPr lang="en-US" b="0" i="0" dirty="0">
                <a:effectLst/>
                <a:latin typeface="Open Sans"/>
              </a:rPr>
              <a:t>.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2800" b="1" i="1" dirty="0">
                <a:latin typeface="Open Sans"/>
              </a:rPr>
              <a:t>Your goal is to get there. </a:t>
            </a:r>
            <a:endParaRPr lang="aa-ET" sz="2800" b="1" i="1" dirty="0"/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9086505" y="3857414"/>
            <a:ext cx="2302329" cy="1012372"/>
          </a:xfrm>
          <a:prstGeom prst="accentBorderCallout1">
            <a:avLst>
              <a:gd name="adj1" fmla="val 18750"/>
              <a:gd name="adj2" fmla="val -9452"/>
              <a:gd name="adj3" fmla="val 58047"/>
              <a:gd name="adj4" fmla="val -46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Refactoring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16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27E8-8855-42BF-B27D-197069CC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erriweather"/>
              </a:rPr>
              <a:t>Adding tests: the Legacy Code dilemma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4CD0-E585-4014-81E4-5B04365B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4648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54681"/>
                </a:solidFill>
                <a:effectLst/>
                <a:latin typeface="Open Sans"/>
              </a:rPr>
              <a:t>Before you change code, you should have tests in place. But to put tests in place, you have to change code</a:t>
            </a:r>
            <a:r>
              <a:rPr lang="en-US" b="0" i="0" dirty="0">
                <a:solidFill>
                  <a:srgbClr val="054681"/>
                </a:solidFill>
                <a:effectLst/>
                <a:latin typeface="Open Sans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/>
              </a:rPr>
              <a:t>This is the inconsistency of Legacy Code!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/>
              </a:rPr>
              <a:t>So, how do you go about it? </a:t>
            </a:r>
            <a:r>
              <a:rPr lang="en-US" b="0" i="0" dirty="0" smtClean="0">
                <a:effectLst/>
                <a:latin typeface="Open Sans"/>
              </a:rPr>
              <a:t>Are you doomed?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Open Sans"/>
              </a:rPr>
              <a:t>You’re not. But you should be extra careful until you got tests in place. You should perform minimal, </a:t>
            </a:r>
            <a:r>
              <a:rPr lang="en-US" b="1" i="0" dirty="0" smtClean="0">
                <a:effectLst/>
                <a:latin typeface="Open Sans"/>
              </a:rPr>
              <a:t>safe refactoring</a:t>
            </a:r>
            <a:r>
              <a:rPr lang="en-US" b="0" i="0" dirty="0" smtClean="0">
                <a:effectLst/>
                <a:latin typeface="Open Sans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aa-ET" dirty="0"/>
          </a:p>
        </p:txBody>
      </p:sp>
      <p:pic>
        <p:nvPicPr>
          <p:cNvPr id="1026" name="Picture 2" descr="Stroke linear icon. Thin line illustration. Human brain with blood drop.  Cerebral hemorrhage contour symbol. Vector isolated outline drawing 4618177 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10264" r="14991" b="10149"/>
          <a:stretch/>
        </p:blipFill>
        <p:spPr bwMode="auto">
          <a:xfrm>
            <a:off x="10203417" y="964084"/>
            <a:ext cx="1111919" cy="12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FFEC-3FAD-4E09-89F1-F783BA9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4EB8-5DE2-46ED-998E-BDE8790C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Open Sans"/>
              </a:rPr>
              <a:t>Change as little code as possible to get tests in place.</a:t>
            </a:r>
            <a:endParaRPr lang="en-US" b="0" i="0" dirty="0">
              <a:effectLst/>
              <a:latin typeface="Open Sans"/>
            </a:endParaRPr>
          </a:p>
          <a:p>
            <a:pPr algn="l"/>
            <a:r>
              <a:rPr lang="en-US" b="0" i="0" dirty="0">
                <a:effectLst/>
                <a:latin typeface="Open Sans"/>
              </a:rPr>
              <a:t>The recipe is: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54681"/>
                </a:solidFill>
                <a:effectLst/>
                <a:latin typeface="Open Sans"/>
              </a:rPr>
              <a:t>Identify change points (Seams)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54681"/>
                </a:solidFill>
                <a:effectLst/>
                <a:latin typeface="Open Sans"/>
              </a:rPr>
              <a:t>Break dependencies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Write the tests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Make your changes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Refactor</a:t>
            </a:r>
          </a:p>
          <a:p>
            <a:pPr algn="l"/>
            <a:r>
              <a:rPr lang="en-US" b="0" i="0" dirty="0">
                <a:effectLst/>
                <a:latin typeface="Open Sans"/>
              </a:rPr>
              <a:t>Once you get to the tests, you know how to proceed. The first two points are the difficult ones.</a:t>
            </a:r>
          </a:p>
          <a:p>
            <a:endParaRPr lang="aa-ET" dirty="0"/>
          </a:p>
        </p:txBody>
      </p:sp>
      <p:pic>
        <p:nvPicPr>
          <p:cNvPr id="2052" name="Picture 4" descr="Premium Vector | Creative icon of a half brain half lightbulb representing  ideas, creativity, knowledge, technology and the human mind. solving  problems concept thin line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42" y="1845734"/>
            <a:ext cx="2356303" cy="235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B3E-AC14-454E-A606-6F5B003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Merriweather"/>
              </a:rPr>
              <a:t>Identify Seams to break your code dependencies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FB83-9BD4-4C89-9F13-82C13A6D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Adding tests on the existing code can be </a:t>
            </a:r>
            <a:r>
              <a:rPr lang="en-US" dirty="0" smtClean="0"/>
              <a:t>challenging, </a:t>
            </a:r>
            <a:r>
              <a:rPr lang="en-US" dirty="0" smtClean="0">
                <a:solidFill>
                  <a:srgbClr val="054681"/>
                </a:solidFill>
              </a:rPr>
              <a:t>a </a:t>
            </a:r>
            <a:r>
              <a:rPr lang="en-US" dirty="0">
                <a:solidFill>
                  <a:srgbClr val="054681"/>
                </a:solidFill>
              </a:rPr>
              <a:t>nightmare</a:t>
            </a:r>
            <a:r>
              <a:rPr lang="en-US" dirty="0"/>
              <a:t>!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That’s </a:t>
            </a:r>
            <a:r>
              <a:rPr lang="en-US" dirty="0"/>
              <a:t>because the code was not written to be testable in the first place. 99% of the time, </a:t>
            </a:r>
            <a:r>
              <a:rPr lang="en-US" dirty="0" smtClean="0"/>
              <a:t>this </a:t>
            </a:r>
            <a:r>
              <a:rPr lang="en-US" dirty="0"/>
              <a:t>is a dependency problem: the code you want to test can’t run because it needs </a:t>
            </a:r>
            <a:r>
              <a:rPr lang="en-US" dirty="0" smtClean="0"/>
              <a:t>something to put </a:t>
            </a:r>
            <a:r>
              <a:rPr lang="en-US" dirty="0"/>
              <a:t>in the test.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Sometimes it’s a </a:t>
            </a:r>
            <a:r>
              <a:rPr lang="en-US" dirty="0">
                <a:solidFill>
                  <a:srgbClr val="054681"/>
                </a:solidFill>
              </a:rPr>
              <a:t>database connection.</a:t>
            </a:r>
            <a:r>
              <a:rPr lang="en-US" dirty="0"/>
              <a:t> Sometimes it’s a call to a </a:t>
            </a:r>
            <a:r>
              <a:rPr lang="en-US" dirty="0">
                <a:solidFill>
                  <a:srgbClr val="054681"/>
                </a:solidFill>
              </a:rPr>
              <a:t>third-party server</a:t>
            </a:r>
            <a:r>
              <a:rPr lang="en-US" dirty="0"/>
              <a:t>. Sometimes it’s a parameter that’s complex to instantiate. Usually, it’s a complex mix of all that.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test your code, you need to break these dependencies in the tests.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Open Sans"/>
              </a:rPr>
              <a:t>Therefore, you need to identify </a:t>
            </a:r>
            <a:r>
              <a:rPr lang="en-US" b="1" dirty="0">
                <a:solidFill>
                  <a:srgbClr val="054681"/>
                </a:solidFill>
                <a:latin typeface="Open Sans"/>
              </a:rPr>
              <a:t>Seams</a:t>
            </a:r>
            <a:r>
              <a:rPr lang="en-US" dirty="0">
                <a:latin typeface="Open Sans"/>
              </a:rPr>
              <a:t>.</a:t>
            </a:r>
          </a:p>
          <a:p>
            <a:pPr marL="0" indent="0" algn="ctr">
              <a:buNone/>
            </a:pPr>
            <a:r>
              <a:rPr lang="en-US" sz="2400" i="1" dirty="0">
                <a:latin typeface="Open Sans"/>
              </a:rPr>
              <a:t> “A Seam is a </a:t>
            </a:r>
            <a:r>
              <a:rPr lang="en-US" sz="2400" i="1" dirty="0" smtClean="0">
                <a:latin typeface="Open Sans"/>
              </a:rPr>
              <a:t>place of code </a:t>
            </a:r>
            <a:r>
              <a:rPr lang="en-US" sz="2400" i="1" dirty="0">
                <a:latin typeface="Open Sans"/>
              </a:rPr>
              <a:t>to alter program behavior, without changing the code.”</a:t>
            </a:r>
            <a:endParaRPr lang="aa-ET" sz="2400" dirty="0"/>
          </a:p>
        </p:txBody>
      </p:sp>
    </p:spTree>
    <p:extLst>
      <p:ext uri="{BB962C8B-B14F-4D97-AF65-F5344CB8AC3E}">
        <p14:creationId xmlns:p14="http://schemas.microsoft.com/office/powerpoint/2010/main" val="40218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4FC-1F6D-44F7-A365-B6B00184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Sprout &amp; Wrap techniques to add code when you don’t have time to refactor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DF3C-E23B-466A-8FD6-3D587B30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Big lumps of code have a gravitational force. They attract more code.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It’s the </a:t>
            </a:r>
            <a:r>
              <a:rPr lang="en-US" dirty="0">
                <a:solidFill>
                  <a:srgbClr val="054681"/>
                </a:solidFill>
              </a:rPr>
              <a:t>Broken Window theory</a:t>
            </a:r>
            <a:r>
              <a:rPr lang="en-US" dirty="0"/>
              <a:t>: a little disorder calls for more serious crimes. If the class is already 2,000 lines-long, who cares that you add 3 more if statements.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Well, you should. Now you have to maintain a 2,010 lines-long class!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But what if you really, really don’t have time to write tests for that class? That’s just 3 if statements and you might not feel like you can justify taking 2 days for that — although you should. </a:t>
            </a:r>
            <a:r>
              <a:rPr lang="en-US" b="0" i="0" dirty="0">
                <a:effectLst/>
                <a:latin typeface="Open Sans"/>
              </a:rPr>
              <a:t>In such a tricky position, you can still make the right call with these 2 techniques: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2000" dirty="0"/>
              <a:t>The sprout technique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2000" dirty="0"/>
              <a:t>The wrap technique</a:t>
            </a:r>
          </a:p>
          <a:p>
            <a:pPr marL="544068" lvl="1" indent="-342900" algn="just">
              <a:buFont typeface="+mj-lt"/>
              <a:buAutoNum type="arabicPeriod"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0239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Sprout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Sprout Technique:</a:t>
            </a:r>
            <a:endParaRPr lang="en-US" dirty="0"/>
          </a:p>
          <a:p>
            <a:r>
              <a:rPr lang="en-US" b="1" dirty="0"/>
              <a:t>Definition:</a:t>
            </a:r>
            <a:r>
              <a:rPr lang="en-US" dirty="0"/>
              <a:t> Sprouting involves adding new functionality by creating new subclasses or derived classes that inherit from existing classes.</a:t>
            </a:r>
          </a:p>
          <a:p>
            <a:r>
              <a:rPr lang="en-US" b="1" dirty="0"/>
              <a:t>Focus:</a:t>
            </a:r>
            <a:r>
              <a:rPr lang="en-US" dirty="0"/>
              <a:t> It emphasizes extending functionality by adding new methods or attributes to the derived classes.</a:t>
            </a:r>
          </a:p>
          <a:p>
            <a:r>
              <a:rPr lang="en-US" b="1" dirty="0"/>
              <a:t>Use Case:</a:t>
            </a:r>
            <a:r>
              <a:rPr lang="en-US" dirty="0"/>
              <a:t> Commonly used when the core functionality of existing classes needs extension without altering their original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7B6-416D-47DC-8083-0197A836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Sprout Technique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EE1F-E974-4FFA-A01D-3DEA9878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45720" cy="402336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Create your code somewhere else.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Unit test 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Identify where you should call that code from the existing code: the </a:t>
            </a:r>
            <a:r>
              <a:rPr lang="en-US" b="0" i="1" dirty="0">
                <a:effectLst/>
                <a:latin typeface="Open Sans"/>
              </a:rPr>
              <a:t>insertion point</a:t>
            </a:r>
            <a:r>
              <a:rPr lang="en-US" b="0" i="0" dirty="0"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/>
              </a:rPr>
              <a:t>Call your code from the Legacy Code.</a:t>
            </a:r>
          </a:p>
          <a:p>
            <a:pPr algn="l"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Open Sans"/>
              </a:rPr>
              <a:t>Consider the following example:</a:t>
            </a:r>
          </a:p>
          <a:p>
            <a:pPr algn="l"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Open Sans"/>
            </a:endParaRPr>
          </a:p>
          <a:p>
            <a:endParaRPr lang="aa-E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12" y="4005793"/>
            <a:ext cx="5419725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43" y="219552"/>
            <a:ext cx="1425176" cy="14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1256</Words>
  <Application>Microsoft Office PowerPoint</Application>
  <PresentationFormat>Widescreen</PresentationFormat>
  <Paragraphs>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Merriweather</vt:lpstr>
      <vt:lpstr>Montserrat</vt:lpstr>
      <vt:lpstr>Open Sans</vt:lpstr>
      <vt:lpstr>Times New Roman</vt:lpstr>
      <vt:lpstr>Wingdings</vt:lpstr>
      <vt:lpstr>Retrospect</vt:lpstr>
      <vt:lpstr>Software Construction</vt:lpstr>
      <vt:lpstr>Introduction </vt:lpstr>
      <vt:lpstr>First, add tests, then do your changes</vt:lpstr>
      <vt:lpstr>Adding tests: the Legacy Code dilemma</vt:lpstr>
      <vt:lpstr>Cont…</vt:lpstr>
      <vt:lpstr>Identify Seams to break your code dependencies</vt:lpstr>
      <vt:lpstr>Use Sprout &amp; Wrap techniques to add code when you don’t have time to refactor</vt:lpstr>
      <vt:lpstr>The Sprout Technique</vt:lpstr>
      <vt:lpstr>The Sprout Technique</vt:lpstr>
      <vt:lpstr>Cont…</vt:lpstr>
      <vt:lpstr>The Wrap Technique</vt:lpstr>
      <vt:lpstr>The Wrap Technique</vt:lpstr>
      <vt:lpstr>Differentiation using an OOP Language (Java):  </vt:lpstr>
      <vt:lpstr>Parallel Programming:</vt:lpstr>
      <vt:lpstr>Concurrent Programming:</vt:lpstr>
      <vt:lpstr>Differentiation using an OOP Language (Java):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Misbah Parveen BUKC</dc:creator>
  <cp:lastModifiedBy>Dr. Salahuddin Shaikh</cp:lastModifiedBy>
  <cp:revision>26</cp:revision>
  <dcterms:created xsi:type="dcterms:W3CDTF">2020-11-01T22:11:36Z</dcterms:created>
  <dcterms:modified xsi:type="dcterms:W3CDTF">2024-01-09T07:55:50Z</dcterms:modified>
</cp:coreProperties>
</file>