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1287" r:id="rId3"/>
    <p:sldId id="1304" r:id="rId4"/>
    <p:sldId id="264" r:id="rId5"/>
    <p:sldId id="267" r:id="rId6"/>
    <p:sldId id="268" r:id="rId7"/>
    <p:sldId id="270" r:id="rId8"/>
    <p:sldId id="26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7220138-F031-4360-A718-F4915D0BE41B}">
          <p14:sldIdLst>
            <p14:sldId id="256"/>
            <p14:sldId id="1287"/>
            <p14:sldId id="1304"/>
            <p14:sldId id="264"/>
            <p14:sldId id="267"/>
            <p14:sldId id="268"/>
            <p14:sldId id="270"/>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sorterViewPr>
    <p:cViewPr>
      <p:scale>
        <a:sx n="100" d="100"/>
        <a:sy n="100" d="100"/>
      </p:scale>
      <p:origin x="0" y="-14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131D3D-DCE3-4284-B7A3-A0A80AD09678}" type="datetimeFigureOut">
              <a:rPr lang="en-PK" smtClean="0"/>
              <a:t>27/12/2020</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D305D5-846D-4699-8E2C-25844D07E282}" type="slidenum">
              <a:rPr lang="en-PK" smtClean="0"/>
              <a:t>‹#›</a:t>
            </a:fld>
            <a:endParaRPr lang="en-PK"/>
          </a:p>
        </p:txBody>
      </p:sp>
    </p:spTree>
    <p:extLst>
      <p:ext uri="{BB962C8B-B14F-4D97-AF65-F5344CB8AC3E}">
        <p14:creationId xmlns:p14="http://schemas.microsoft.com/office/powerpoint/2010/main" val="2446990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2B91141-D1E8-4A28-A64F-1325AD66D815}"/>
              </a:ext>
            </a:extLst>
          </p:cNvPr>
          <p:cNvSpPr>
            <a:spLocks noGrp="1" noChangeArrowheads="1"/>
          </p:cNvSpPr>
          <p:nvPr>
            <p:ph type="sldNum" sz="quarter" idx="5"/>
          </p:nvPr>
        </p:nvSpPr>
        <p:spPr>
          <a:ln/>
        </p:spPr>
        <p:txBody>
          <a:bodyPr/>
          <a:lstStyle/>
          <a:p>
            <a:fld id="{E1DB196C-2793-48E9-B460-52A40DD9D751}" type="slidenum">
              <a:rPr lang="en-US" altLang="en-PK"/>
              <a:pPr/>
              <a:t>2</a:t>
            </a:fld>
            <a:endParaRPr lang="en-US" altLang="en-PK"/>
          </a:p>
        </p:txBody>
      </p:sp>
      <p:sp>
        <p:nvSpPr>
          <p:cNvPr id="2169858" name="Rectangle 2">
            <a:extLst>
              <a:ext uri="{FF2B5EF4-FFF2-40B4-BE49-F238E27FC236}">
                <a16:creationId xmlns:a16="http://schemas.microsoft.com/office/drawing/2014/main" id="{4CF78ADF-FD96-4384-A212-160A2A939F0F}"/>
              </a:ext>
            </a:extLst>
          </p:cNvPr>
          <p:cNvSpPr>
            <a:spLocks noGrp="1" noRot="1" noChangeAspect="1" noChangeArrowheads="1" noTextEdit="1"/>
          </p:cNvSpPr>
          <p:nvPr>
            <p:ph type="sldImg"/>
          </p:nvPr>
        </p:nvSpPr>
        <p:spPr/>
      </p:sp>
      <p:sp>
        <p:nvSpPr>
          <p:cNvPr id="2169859" name="Rectangle 3">
            <a:extLst>
              <a:ext uri="{FF2B5EF4-FFF2-40B4-BE49-F238E27FC236}">
                <a16:creationId xmlns:a16="http://schemas.microsoft.com/office/drawing/2014/main" id="{81F03662-025F-4CB7-8B49-D1170B46D6CF}"/>
              </a:ext>
            </a:extLst>
          </p:cNvPr>
          <p:cNvSpPr>
            <a:spLocks noGrp="1" noChangeArrowheads="1"/>
          </p:cNvSpPr>
          <p:nvPr>
            <p:ph type="body" idx="1"/>
          </p:nvPr>
        </p:nvSpPr>
        <p:spPr/>
        <p:txBody>
          <a:bodyPr/>
          <a:lstStyle/>
          <a:p>
            <a:endParaRPr lang="en-PK" altLang="en-PK"/>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3150B7C-795A-46E6-9CD8-82D25F160155}"/>
              </a:ext>
            </a:extLst>
          </p:cNvPr>
          <p:cNvSpPr>
            <a:spLocks noGrp="1" noChangeArrowheads="1"/>
          </p:cNvSpPr>
          <p:nvPr>
            <p:ph type="sldNum" sz="quarter" idx="5"/>
          </p:nvPr>
        </p:nvSpPr>
        <p:spPr>
          <a:ln/>
        </p:spPr>
        <p:txBody>
          <a:bodyPr/>
          <a:lstStyle/>
          <a:p>
            <a:fld id="{6184C8AE-18A1-4693-8C36-E9C679DC4950}" type="slidenum">
              <a:rPr lang="en-US" altLang="en-PK"/>
              <a:pPr/>
              <a:t>3</a:t>
            </a:fld>
            <a:endParaRPr lang="en-US" altLang="en-PK"/>
          </a:p>
        </p:txBody>
      </p:sp>
      <p:sp>
        <p:nvSpPr>
          <p:cNvPr id="2196482" name="Rectangle 3074">
            <a:extLst>
              <a:ext uri="{FF2B5EF4-FFF2-40B4-BE49-F238E27FC236}">
                <a16:creationId xmlns:a16="http://schemas.microsoft.com/office/drawing/2014/main" id="{41EE6EEE-159B-4C21-BF4C-D31B82B62E39}"/>
              </a:ext>
            </a:extLst>
          </p:cNvPr>
          <p:cNvSpPr>
            <a:spLocks noGrp="1" noRot="1" noChangeAspect="1" noChangeArrowheads="1" noTextEdit="1"/>
          </p:cNvSpPr>
          <p:nvPr>
            <p:ph type="sldImg"/>
          </p:nvPr>
        </p:nvSpPr>
        <p:spPr/>
      </p:sp>
      <p:sp>
        <p:nvSpPr>
          <p:cNvPr id="2196483" name="Rectangle 3075">
            <a:extLst>
              <a:ext uri="{FF2B5EF4-FFF2-40B4-BE49-F238E27FC236}">
                <a16:creationId xmlns:a16="http://schemas.microsoft.com/office/drawing/2014/main" id="{18C757F1-F753-49E2-9989-24FB4FE7E4B6}"/>
              </a:ext>
            </a:extLst>
          </p:cNvPr>
          <p:cNvSpPr>
            <a:spLocks noGrp="1" noChangeArrowheads="1"/>
          </p:cNvSpPr>
          <p:nvPr>
            <p:ph type="body" idx="1"/>
          </p:nvPr>
        </p:nvSpPr>
        <p:spPr/>
        <p:txBody>
          <a:bodyPr/>
          <a:lstStyle/>
          <a:p>
            <a:endParaRPr lang="en-PK" altLang="en-PK"/>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2DF7F585-A45D-40D8-92AD-E566C5E1C7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2A762BE5-1F14-4595-B9BB-EF390413BAA1}" type="slidenum">
              <a:rPr lang="en-US" altLang="en-PK" sz="1300"/>
              <a:pPr/>
              <a:t>4</a:t>
            </a:fld>
            <a:endParaRPr lang="en-US" altLang="en-PK" sz="1300"/>
          </a:p>
        </p:txBody>
      </p:sp>
      <p:sp>
        <p:nvSpPr>
          <p:cNvPr id="21507" name="Rectangle 2">
            <a:extLst>
              <a:ext uri="{FF2B5EF4-FFF2-40B4-BE49-F238E27FC236}">
                <a16:creationId xmlns:a16="http://schemas.microsoft.com/office/drawing/2014/main" id="{2F4FE01A-A889-4EB7-B7F1-3A4C5EB1EC4F}"/>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7F796E12-4955-4074-BE46-F47257EEE8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19D6C-D8C1-4766-8EF1-E2FC89E3E5C3}"/>
              </a:ext>
            </a:extLst>
          </p:cNvPr>
          <p:cNvSpPr>
            <a:spLocks noGrp="1"/>
          </p:cNvSpPr>
          <p:nvPr>
            <p:ph type="title"/>
          </p:nvPr>
        </p:nvSpPr>
        <p:spPr>
          <a:xfrm>
            <a:off x="1217084" y="511175"/>
            <a:ext cx="10498667" cy="609600"/>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E363FB5F-224B-4BA7-91D0-885F5D333153}"/>
              </a:ext>
            </a:extLst>
          </p:cNvPr>
          <p:cNvSpPr>
            <a:spLocks noGrp="1"/>
          </p:cNvSpPr>
          <p:nvPr>
            <p:ph type="body" sz="half" idx="1"/>
          </p:nvPr>
        </p:nvSpPr>
        <p:spPr>
          <a:xfrm>
            <a:off x="1217084" y="1662113"/>
            <a:ext cx="5130800" cy="4914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hart Placeholder 3">
            <a:extLst>
              <a:ext uri="{FF2B5EF4-FFF2-40B4-BE49-F238E27FC236}">
                <a16:creationId xmlns:a16="http://schemas.microsoft.com/office/drawing/2014/main" id="{A1DD3B58-9FAB-42F7-8A01-A2E4BA3A619C}"/>
              </a:ext>
            </a:extLst>
          </p:cNvPr>
          <p:cNvSpPr>
            <a:spLocks noGrp="1"/>
          </p:cNvSpPr>
          <p:nvPr>
            <p:ph type="chart" sz="half" idx="2"/>
          </p:nvPr>
        </p:nvSpPr>
        <p:spPr>
          <a:xfrm>
            <a:off x="6551085" y="1662113"/>
            <a:ext cx="5132916" cy="4914900"/>
          </a:xfrm>
        </p:spPr>
        <p:txBody>
          <a:bodyPr/>
          <a:lstStyle/>
          <a:p>
            <a:endParaRPr lang="en-PK"/>
          </a:p>
        </p:txBody>
      </p:sp>
      <p:sp>
        <p:nvSpPr>
          <p:cNvPr id="5" name="Slide Number Placeholder 4">
            <a:extLst>
              <a:ext uri="{FF2B5EF4-FFF2-40B4-BE49-F238E27FC236}">
                <a16:creationId xmlns:a16="http://schemas.microsoft.com/office/drawing/2014/main" id="{D622779A-EDD6-4785-BE1E-CE4977511622}"/>
              </a:ext>
            </a:extLst>
          </p:cNvPr>
          <p:cNvSpPr>
            <a:spLocks noGrp="1"/>
          </p:cNvSpPr>
          <p:nvPr>
            <p:ph type="sldNum" sz="quarter" idx="10"/>
          </p:nvPr>
        </p:nvSpPr>
        <p:spPr>
          <a:xfrm>
            <a:off x="11679768" y="6600826"/>
            <a:ext cx="410633" cy="214313"/>
          </a:xfrm>
        </p:spPr>
        <p:txBody>
          <a:bodyPr/>
          <a:lstStyle>
            <a:lvl1pPr>
              <a:defRPr/>
            </a:lvl1pPr>
          </a:lstStyle>
          <a:p>
            <a:fld id="{39DC8181-3992-48C0-B068-4A1012E235B6}" type="slidenum">
              <a:rPr lang="en-US" altLang="en-PK"/>
              <a:pPr/>
              <a:t>‹#›</a:t>
            </a:fld>
            <a:endParaRPr lang="en-US" altLang="en-PK"/>
          </a:p>
        </p:txBody>
      </p:sp>
    </p:spTree>
    <p:extLst>
      <p:ext uri="{BB962C8B-B14F-4D97-AF65-F5344CB8AC3E}">
        <p14:creationId xmlns:p14="http://schemas.microsoft.com/office/powerpoint/2010/main" val="2645195900"/>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12/27/2020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12/27/2020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12/27/2020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12/27/2020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12/27/2020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12/27/2020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Software Construction</a:t>
            </a:r>
          </a:p>
        </p:txBody>
      </p:sp>
      <p:sp>
        <p:nvSpPr>
          <p:cNvPr id="3" name="Subtitle 2"/>
          <p:cNvSpPr>
            <a:spLocks noGrp="1"/>
          </p:cNvSpPr>
          <p:nvPr>
            <p:ph type="subTitle" idx="1"/>
          </p:nvPr>
        </p:nvSpPr>
        <p:spPr/>
        <p:txBody>
          <a:bodyPr/>
          <a:lstStyle/>
          <a:p>
            <a:r>
              <a:rPr lang="en-US" altLang="en-PK" dirty="0"/>
              <a:t>Version Control</a:t>
            </a:r>
            <a:endParaRPr lang="en-US" dirty="0"/>
          </a:p>
        </p:txBody>
      </p:sp>
    </p:spTree>
    <p:extLst>
      <p:ext uri="{BB962C8B-B14F-4D97-AF65-F5344CB8AC3E}">
        <p14:creationId xmlns:p14="http://schemas.microsoft.com/office/powerpoint/2010/main" val="1881285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Rectangle 84">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7" name="Straight Connector 8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D38589C0-4606-4156-BEC9-696F08B09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50402" name="Rectangle 2">
            <a:extLst>
              <a:ext uri="{FF2B5EF4-FFF2-40B4-BE49-F238E27FC236}">
                <a16:creationId xmlns:a16="http://schemas.microsoft.com/office/drawing/2014/main" id="{7980778A-3B19-4078-B49F-2A80BC7DA0BA}"/>
              </a:ext>
            </a:extLst>
          </p:cNvPr>
          <p:cNvSpPr>
            <a:spLocks noGrp="1" noChangeArrowheads="1"/>
          </p:cNvSpPr>
          <p:nvPr>
            <p:ph type="title"/>
          </p:nvPr>
        </p:nvSpPr>
        <p:spPr>
          <a:xfrm>
            <a:off x="643466" y="640080"/>
            <a:ext cx="3588859" cy="2912740"/>
          </a:xfrm>
        </p:spPr>
        <p:txBody>
          <a:bodyPr vert="horz" lIns="91440" tIns="45720" rIns="91440" bIns="45720" rtlCol="0" anchor="b">
            <a:normAutofit/>
          </a:bodyPr>
          <a:lstStyle/>
          <a:p>
            <a:r>
              <a:rPr lang="en-US" altLang="en-PK" sz="5400" dirty="0">
                <a:solidFill>
                  <a:srgbClr val="FFFFFF"/>
                </a:solidFill>
              </a:rPr>
              <a:t>Introduction</a:t>
            </a:r>
          </a:p>
        </p:txBody>
      </p:sp>
      <p:sp>
        <p:nvSpPr>
          <p:cNvPr id="5" name="Slide Number Placeholder 4">
            <a:extLst>
              <a:ext uri="{FF2B5EF4-FFF2-40B4-BE49-F238E27FC236}">
                <a16:creationId xmlns:a16="http://schemas.microsoft.com/office/drawing/2014/main" id="{F9B00ABB-B3F9-4432-AF1D-0D9BD70D385A}"/>
              </a:ext>
            </a:extLst>
          </p:cNvPr>
          <p:cNvSpPr>
            <a:spLocks noGrp="1"/>
          </p:cNvSpPr>
          <p:nvPr>
            <p:ph type="sldNum" sz="quarter" idx="10"/>
          </p:nvPr>
        </p:nvSpPr>
        <p:spPr>
          <a:xfrm>
            <a:off x="643466" y="6459785"/>
            <a:ext cx="744681" cy="365125"/>
          </a:xfrm>
        </p:spPr>
        <p:txBody>
          <a:bodyPr vert="horz" lIns="91440" tIns="45720" rIns="91440" bIns="45720" rtlCol="0" anchor="ctr">
            <a:normAutofit/>
          </a:bodyPr>
          <a:lstStyle/>
          <a:p>
            <a:pPr algn="l" defTabSz="914400">
              <a:spcAft>
                <a:spcPts val="600"/>
              </a:spcAft>
            </a:pPr>
            <a:fld id="{A0CE81A6-716F-47B2-ADBD-8D9389411C0E}" type="slidenum">
              <a:rPr lang="en-US" altLang="en-PK" smtClean="0"/>
              <a:pPr algn="l" defTabSz="914400">
                <a:spcAft>
                  <a:spcPts val="600"/>
                </a:spcAft>
              </a:pPr>
              <a:t>2</a:t>
            </a:fld>
            <a:endParaRPr lang="en-US" altLang="en-PK"/>
          </a:p>
        </p:txBody>
      </p:sp>
      <p:sp>
        <p:nvSpPr>
          <p:cNvPr id="91" name="Rectangle 90">
            <a:extLst>
              <a:ext uri="{FF2B5EF4-FFF2-40B4-BE49-F238E27FC236}">
                <a16:creationId xmlns:a16="http://schemas.microsoft.com/office/drawing/2014/main" id="{278668EE-3D16-4B1B-8CFE-482C22669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rgbClr val="DE706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50407" name="Rectangle 7">
            <a:extLst>
              <a:ext uri="{FF2B5EF4-FFF2-40B4-BE49-F238E27FC236}">
                <a16:creationId xmlns:a16="http://schemas.microsoft.com/office/drawing/2014/main" id="{0FBC34EF-7E8F-4C38-AF8F-2E6D40090AC7}"/>
              </a:ext>
            </a:extLst>
          </p:cNvPr>
          <p:cNvSpPr>
            <a:spLocks noChangeArrowheads="1"/>
          </p:cNvSpPr>
          <p:nvPr/>
        </p:nvSpPr>
        <p:spPr bwMode="auto">
          <a:xfrm>
            <a:off x="3400425" y="1166813"/>
            <a:ext cx="9144000" cy="369332"/>
          </a:xfrm>
          <a:prstGeom prst="rect">
            <a:avLst/>
          </a:prstGeom>
          <a:noFill/>
          <a:ln>
            <a:noFill/>
          </a:ln>
          <a:effectLst/>
          <a:extLst>
            <a:ext uri="{909E8E84-426E-40DD-AFC4-6F175D3DCCD1}">
              <a14:hiddenFill xmlns:a14="http://schemas.microsoft.com/office/drawing/2010/main">
                <a:gradFill rotWithShape="0">
                  <a:gsLst>
                    <a:gs pos="0">
                      <a:srgbClr val="CC0000">
                        <a:gamma/>
                        <a:shade val="46275"/>
                        <a:invGamma/>
                      </a:srgbClr>
                    </a:gs>
                    <a:gs pos="100000">
                      <a:srgbClr val="CC0000"/>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PK"/>
          </a:p>
        </p:txBody>
      </p:sp>
      <p:sp>
        <p:nvSpPr>
          <p:cNvPr id="12" name="TextBox 11">
            <a:extLst>
              <a:ext uri="{FF2B5EF4-FFF2-40B4-BE49-F238E27FC236}">
                <a16:creationId xmlns:a16="http://schemas.microsoft.com/office/drawing/2014/main" id="{3DE61D6D-86EF-47BC-B6A2-5AC1026B3A30}"/>
              </a:ext>
            </a:extLst>
          </p:cNvPr>
          <p:cNvSpPr txBox="1"/>
          <p:nvPr/>
        </p:nvSpPr>
        <p:spPr>
          <a:xfrm>
            <a:off x="4770414" y="2352485"/>
            <a:ext cx="6191109" cy="1089529"/>
          </a:xfrm>
          <a:prstGeom prst="rect">
            <a:avLst/>
          </a:prstGeom>
          <a:noFill/>
        </p:spPr>
        <p:txBody>
          <a:bodyPr wrap="square">
            <a:spAutoFit/>
          </a:bodyPr>
          <a:lstStyle/>
          <a:p>
            <a:pPr algn="just" eaLnBrk="1" hangingPunct="1">
              <a:lnSpc>
                <a:spcPct val="90000"/>
              </a:lnSpc>
            </a:pPr>
            <a:r>
              <a:rPr lang="en-US" altLang="en-PK" sz="2400" dirty="0"/>
              <a:t>A </a:t>
            </a:r>
            <a:r>
              <a:rPr lang="en-US" altLang="en-PK" sz="2400" i="1" dirty="0"/>
              <a:t>version control system</a:t>
            </a:r>
            <a:r>
              <a:rPr lang="en-US" altLang="en-PK" sz="2400" dirty="0"/>
              <a:t> allows programmers to keep track of every revision of all source code files</a:t>
            </a: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5D518A2-88C9-46EA-8BC3-5E4EC3A3A3FA}"/>
              </a:ext>
            </a:extLst>
          </p:cNvPr>
          <p:cNvSpPr>
            <a:spLocks noGrp="1"/>
          </p:cNvSpPr>
          <p:nvPr>
            <p:ph type="sldNum" sz="quarter" idx="10"/>
          </p:nvPr>
        </p:nvSpPr>
        <p:spPr/>
        <p:txBody>
          <a:bodyPr/>
          <a:lstStyle/>
          <a:p>
            <a:fld id="{B1609987-B0A1-4F3E-8EE7-CB6F62881AA0}" type="slidenum">
              <a:rPr lang="en-US" altLang="en-PK"/>
              <a:pPr/>
              <a:t>3</a:t>
            </a:fld>
            <a:endParaRPr lang="en-US" altLang="en-PK"/>
          </a:p>
        </p:txBody>
      </p:sp>
      <p:sp>
        <p:nvSpPr>
          <p:cNvPr id="2178050" name="Rectangle 2">
            <a:extLst>
              <a:ext uri="{FF2B5EF4-FFF2-40B4-BE49-F238E27FC236}">
                <a16:creationId xmlns:a16="http://schemas.microsoft.com/office/drawing/2014/main" id="{8726D572-65A6-4AFC-AE36-DD573567CD35}"/>
              </a:ext>
            </a:extLst>
          </p:cNvPr>
          <p:cNvSpPr>
            <a:spLocks noGrp="1" noChangeArrowheads="1"/>
          </p:cNvSpPr>
          <p:nvPr>
            <p:ph type="title"/>
          </p:nvPr>
        </p:nvSpPr>
        <p:spPr/>
        <p:txBody>
          <a:bodyPr/>
          <a:lstStyle/>
          <a:p>
            <a:r>
              <a:rPr lang="en-US" altLang="en-PK" dirty="0"/>
              <a:t>Cont.</a:t>
            </a:r>
          </a:p>
        </p:txBody>
      </p:sp>
      <p:sp>
        <p:nvSpPr>
          <p:cNvPr id="2178051" name="Rectangle 3">
            <a:extLst>
              <a:ext uri="{FF2B5EF4-FFF2-40B4-BE49-F238E27FC236}">
                <a16:creationId xmlns:a16="http://schemas.microsoft.com/office/drawing/2014/main" id="{2FA82739-4A93-4C6C-92D7-D0226B02F35F}"/>
              </a:ext>
            </a:extLst>
          </p:cNvPr>
          <p:cNvSpPr>
            <a:spLocks noGrp="1" noChangeArrowheads="1"/>
          </p:cNvSpPr>
          <p:nvPr>
            <p:ph type="body" idx="1"/>
          </p:nvPr>
        </p:nvSpPr>
        <p:spPr/>
        <p:txBody>
          <a:bodyPr/>
          <a:lstStyle/>
          <a:p>
            <a:pPr lvl="1" algn="just" eaLnBrk="1" hangingPunct="1">
              <a:lnSpc>
                <a:spcPct val="90000"/>
              </a:lnSpc>
            </a:pPr>
            <a:r>
              <a:rPr lang="en-US" altLang="en-PK" sz="2000" dirty="0"/>
              <a:t>The main element of the version control system is the </a:t>
            </a:r>
            <a:r>
              <a:rPr lang="en-US" altLang="en-PK" sz="2000" i="1" dirty="0"/>
              <a:t>repository</a:t>
            </a:r>
            <a:r>
              <a:rPr lang="en-US" altLang="en-PK" sz="2000" dirty="0"/>
              <a:t>, a database or directory which contains each of the files contained in the system.</a:t>
            </a:r>
          </a:p>
          <a:p>
            <a:pPr lvl="1" algn="just" eaLnBrk="1" hangingPunct="1">
              <a:lnSpc>
                <a:spcPct val="90000"/>
              </a:lnSpc>
            </a:pPr>
            <a:r>
              <a:rPr lang="en-US" altLang="en-PK" sz="2000" dirty="0"/>
              <a:t>A programmer can pick a point at any time in the history of the project and see exactly what those files looked like at the time.</a:t>
            </a:r>
          </a:p>
          <a:p>
            <a:pPr lvl="1" algn="just" eaLnBrk="1" hangingPunct="1">
              <a:lnSpc>
                <a:spcPct val="90000"/>
              </a:lnSpc>
            </a:pPr>
            <a:r>
              <a:rPr lang="en-US" altLang="en-PK" sz="2000" dirty="0"/>
              <a:t>Latest version of any file can be retrieved from the repository. </a:t>
            </a:r>
          </a:p>
          <a:p>
            <a:pPr lvl="1" algn="just" eaLnBrk="1" hangingPunct="1">
              <a:lnSpc>
                <a:spcPct val="90000"/>
              </a:lnSpc>
            </a:pPr>
            <a:r>
              <a:rPr lang="en-US" altLang="en-PK" sz="2000" dirty="0"/>
              <a:t>Changing a file will not unexpectedly overwrite any previous changes to that file; any change can be rolled back.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5ED5C0F1-87E0-458F-9E7C-E7DC7CE81C30}"/>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BE6FF6F-1C23-477D-890E-A80E2D62437E}" type="slidenum">
              <a:rPr lang="en-US" altLang="en-PK" sz="1400">
                <a:solidFill>
                  <a:srgbClr val="E62D33"/>
                </a:solidFill>
                <a:latin typeface="Arial" panose="020B0604020202020204" pitchFamily="34" charset="0"/>
              </a:rPr>
              <a:pPr eaLnBrk="1" hangingPunct="1"/>
              <a:t>4</a:t>
            </a:fld>
            <a:endParaRPr lang="en-US" altLang="en-PK" sz="1400">
              <a:solidFill>
                <a:srgbClr val="E62D33"/>
              </a:solidFill>
              <a:latin typeface="Arial" panose="020B0604020202020204" pitchFamily="34" charset="0"/>
            </a:endParaRPr>
          </a:p>
        </p:txBody>
      </p:sp>
      <p:sp>
        <p:nvSpPr>
          <p:cNvPr id="7172" name="Rectangle 2">
            <a:extLst>
              <a:ext uri="{FF2B5EF4-FFF2-40B4-BE49-F238E27FC236}">
                <a16:creationId xmlns:a16="http://schemas.microsoft.com/office/drawing/2014/main" id="{19562EA1-2B42-4D16-9CF8-751A173EF944}"/>
              </a:ext>
            </a:extLst>
          </p:cNvPr>
          <p:cNvSpPr>
            <a:spLocks noGrp="1" noChangeArrowheads="1"/>
          </p:cNvSpPr>
          <p:nvPr>
            <p:ph type="title"/>
          </p:nvPr>
        </p:nvSpPr>
        <p:spPr/>
        <p:txBody>
          <a:bodyPr/>
          <a:lstStyle/>
          <a:p>
            <a:pPr eaLnBrk="1" hangingPunct="1"/>
            <a:r>
              <a:rPr lang="en-US" altLang="en-PK"/>
              <a:t>Version Control</a:t>
            </a:r>
          </a:p>
        </p:txBody>
      </p:sp>
      <p:sp>
        <p:nvSpPr>
          <p:cNvPr id="7173" name="Rectangle 3">
            <a:extLst>
              <a:ext uri="{FF2B5EF4-FFF2-40B4-BE49-F238E27FC236}">
                <a16:creationId xmlns:a16="http://schemas.microsoft.com/office/drawing/2014/main" id="{BFF86AE1-3A0E-47A2-86A9-0743D6884207}"/>
              </a:ext>
            </a:extLst>
          </p:cNvPr>
          <p:cNvSpPr>
            <a:spLocks noGrp="1" noChangeArrowheads="1"/>
          </p:cNvSpPr>
          <p:nvPr>
            <p:ph type="body" idx="1"/>
          </p:nvPr>
        </p:nvSpPr>
        <p:spPr/>
        <p:txBody>
          <a:bodyPr/>
          <a:lstStyle/>
          <a:p>
            <a:pPr algn="just" eaLnBrk="1" hangingPunct="1">
              <a:lnSpc>
                <a:spcPct val="80000"/>
              </a:lnSpc>
            </a:pPr>
            <a:r>
              <a:rPr lang="en-US" altLang="en-PK" sz="2400" dirty="0"/>
              <a:t>There are two common models for version control systems</a:t>
            </a:r>
          </a:p>
          <a:p>
            <a:pPr lvl="1" algn="just" eaLnBrk="1" hangingPunct="1">
              <a:lnSpc>
                <a:spcPct val="80000"/>
              </a:lnSpc>
            </a:pPr>
            <a:r>
              <a:rPr lang="en-US" altLang="en-PK" sz="2000" dirty="0"/>
              <a:t>In a copy-modify-merge system, multiple people can work on a single file at a time. </a:t>
            </a:r>
          </a:p>
          <a:p>
            <a:pPr lvl="2" algn="just" eaLnBrk="1" hangingPunct="1">
              <a:lnSpc>
                <a:spcPct val="80000"/>
              </a:lnSpc>
            </a:pPr>
            <a:r>
              <a:rPr lang="en-US" altLang="en-PK" sz="1800" dirty="0"/>
              <a:t>When a programmer wants to update the repository with his changes, he retrieves all changes which have occurred to the checked out files and reconciles any of them which conflict with changes he made before updating the repository.</a:t>
            </a:r>
          </a:p>
          <a:p>
            <a:pPr lvl="1" algn="just" eaLnBrk="1" hangingPunct="1">
              <a:lnSpc>
                <a:spcPct val="80000"/>
              </a:lnSpc>
            </a:pPr>
            <a:r>
              <a:rPr lang="en-US" altLang="en-PK" sz="2000" dirty="0"/>
              <a:t>In a lock-modify-unlock system, only one person can work on any file at a time.</a:t>
            </a:r>
          </a:p>
          <a:p>
            <a:pPr lvl="2" algn="just" eaLnBrk="1" hangingPunct="1">
              <a:lnSpc>
                <a:spcPct val="80000"/>
              </a:lnSpc>
            </a:pPr>
            <a:r>
              <a:rPr lang="en-US" altLang="en-PK" sz="1800" dirty="0"/>
              <a:t>A programmer must check a file out of the repository before it can be modified. The system prevents anyone else from modifying any file until it is checked back in.</a:t>
            </a:r>
          </a:p>
          <a:p>
            <a:pPr lvl="2" algn="just" eaLnBrk="1" hangingPunct="1">
              <a:lnSpc>
                <a:spcPct val="80000"/>
              </a:lnSpc>
            </a:pPr>
            <a:r>
              <a:rPr lang="en-US" altLang="en-PK" sz="1800" dirty="0"/>
              <a:t>On large projects, the team can run into delays because one programmer is often stuck waiting for a file to be available.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C0165959-8533-4A0C-8298-66043DE74B87}"/>
              </a:ext>
            </a:extLst>
          </p:cNvPr>
          <p:cNvSpPr>
            <a:spLocks noGrp="1"/>
          </p:cNvSpPr>
          <p:nvPr>
            <p:ph type="title"/>
          </p:nvPr>
        </p:nvSpPr>
        <p:spPr/>
        <p:txBody>
          <a:bodyPr/>
          <a:lstStyle/>
          <a:p>
            <a:pPr eaLnBrk="1" hangingPunct="1"/>
            <a:r>
              <a:rPr lang="en-US" altLang="en-PK"/>
              <a:t>Version Control Systems</a:t>
            </a:r>
          </a:p>
        </p:txBody>
      </p:sp>
      <p:sp>
        <p:nvSpPr>
          <p:cNvPr id="8195" name="Content Placeholder 2">
            <a:extLst>
              <a:ext uri="{FF2B5EF4-FFF2-40B4-BE49-F238E27FC236}">
                <a16:creationId xmlns:a16="http://schemas.microsoft.com/office/drawing/2014/main" id="{CE7A6B3E-1F98-436D-B6EA-95996EDAFF72}"/>
              </a:ext>
            </a:extLst>
          </p:cNvPr>
          <p:cNvSpPr>
            <a:spLocks noGrp="1"/>
          </p:cNvSpPr>
          <p:nvPr>
            <p:ph idx="1"/>
          </p:nvPr>
        </p:nvSpPr>
        <p:spPr>
          <a:xfrm>
            <a:off x="1219200" y="1857374"/>
            <a:ext cx="8610600" cy="4543425"/>
          </a:xfrm>
        </p:spPr>
        <p:txBody>
          <a:bodyPr>
            <a:normAutofit lnSpcReduction="10000"/>
          </a:bodyPr>
          <a:lstStyle/>
          <a:p>
            <a:pPr eaLnBrk="1" hangingPunct="1"/>
            <a:r>
              <a:rPr lang="en-US" altLang="en-PK" dirty="0"/>
              <a:t>CVS</a:t>
            </a:r>
          </a:p>
          <a:p>
            <a:pPr lvl="1" eaLnBrk="1" hangingPunct="1"/>
            <a:r>
              <a:rPr lang="en-US" altLang="en-PK" sz="2000" dirty="0"/>
              <a:t>first release in 1986</a:t>
            </a:r>
          </a:p>
          <a:p>
            <a:pPr eaLnBrk="1" hangingPunct="1"/>
            <a:r>
              <a:rPr lang="en-US" altLang="en-PK" dirty="0"/>
              <a:t>Subversion</a:t>
            </a:r>
          </a:p>
          <a:p>
            <a:pPr lvl="1" eaLnBrk="1" hangingPunct="1"/>
            <a:r>
              <a:rPr lang="en-US" altLang="en-PK" dirty="0"/>
              <a:t>widest adoption</a:t>
            </a:r>
          </a:p>
          <a:p>
            <a:pPr lvl="1" eaLnBrk="1" hangingPunct="1"/>
            <a:r>
              <a:rPr lang="en-US" altLang="en-PK" dirty="0"/>
              <a:t> many open-source projects use Subversion as a repository (Apache, Python, Ruby,…)</a:t>
            </a:r>
          </a:p>
          <a:p>
            <a:pPr eaLnBrk="1" hangingPunct="1"/>
            <a:r>
              <a:rPr lang="en-US" altLang="en-PK" dirty="0"/>
              <a:t>Git</a:t>
            </a:r>
          </a:p>
          <a:p>
            <a:pPr lvl="1" eaLnBrk="1" hangingPunct="1"/>
            <a:r>
              <a:rPr lang="en-US" altLang="en-PK" dirty="0"/>
              <a:t>Used by the Linux kernel, wine, Fedora, …</a:t>
            </a:r>
          </a:p>
          <a:p>
            <a:pPr eaLnBrk="1" hangingPunct="1"/>
            <a:r>
              <a:rPr lang="en-US" altLang="en-PK" dirty="0"/>
              <a:t>Mercurial</a:t>
            </a:r>
          </a:p>
          <a:p>
            <a:pPr lvl="1" eaLnBrk="1" hangingPunct="1"/>
            <a:r>
              <a:rPr lang="en-US" altLang="en-PK" dirty="0"/>
              <a:t>open-source distributed version control</a:t>
            </a:r>
          </a:p>
          <a:p>
            <a:pPr lvl="1" eaLnBrk="1" hangingPunct="1"/>
            <a:r>
              <a:rPr lang="en-US" altLang="en-PK" dirty="0"/>
              <a:t>can be used for small and large projects</a:t>
            </a:r>
          </a:p>
          <a:p>
            <a:pPr eaLnBrk="1" hangingPunct="1"/>
            <a:r>
              <a:rPr lang="en-US" altLang="en-PK" dirty="0"/>
              <a:t>Bazaar</a:t>
            </a:r>
          </a:p>
          <a:p>
            <a:pPr lvl="1" eaLnBrk="1" hangingPunct="1"/>
            <a:r>
              <a:rPr lang="en-US" altLang="en-PK" sz="1600" dirty="0"/>
              <a:t>user  friendly, good setup flexibility</a:t>
            </a:r>
          </a:p>
          <a:p>
            <a:pPr lvl="1" eaLnBrk="1" hangingPunct="1"/>
            <a:r>
              <a:rPr lang="en-US" altLang="en-PK" sz="1600" dirty="0"/>
              <a:t>used by Ubuntu, MySQL, Squid, …</a:t>
            </a:r>
          </a:p>
        </p:txBody>
      </p:sp>
      <p:sp>
        <p:nvSpPr>
          <p:cNvPr id="5" name="Slide Number Placeholder 4">
            <a:extLst>
              <a:ext uri="{FF2B5EF4-FFF2-40B4-BE49-F238E27FC236}">
                <a16:creationId xmlns:a16="http://schemas.microsoft.com/office/drawing/2014/main" id="{EAF59F88-7545-41EF-95B3-9762A2DB07FF}"/>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38EB3B9-8176-444F-BE34-3739E8B68F2F}" type="slidenum">
              <a:rPr lang="en-US" altLang="en-PK" sz="1400">
                <a:solidFill>
                  <a:srgbClr val="E62D33"/>
                </a:solidFill>
                <a:latin typeface="Arial" panose="020B0604020202020204" pitchFamily="34" charset="0"/>
              </a:rPr>
              <a:pPr eaLnBrk="1" hangingPunct="1"/>
              <a:t>5</a:t>
            </a:fld>
            <a:endParaRPr lang="en-US" altLang="en-PK" sz="1400">
              <a:solidFill>
                <a:srgbClr val="E62D33"/>
              </a:solidFill>
              <a:latin typeface="Arial" panose="020B0604020202020204" pitchFamily="34" charset="0"/>
            </a:endParaRPr>
          </a:p>
        </p:txBody>
      </p:sp>
      <p:pic>
        <p:nvPicPr>
          <p:cNvPr id="8198" name="Picture 3">
            <a:extLst>
              <a:ext uri="{FF2B5EF4-FFF2-40B4-BE49-F238E27FC236}">
                <a16:creationId xmlns:a16="http://schemas.microsoft.com/office/drawing/2014/main" id="{FF5043C5-3A5B-4CE1-A5EF-D33CC26FC9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7476" y="3505201"/>
            <a:ext cx="3886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2B949A9C-5C79-40E3-A693-DC1D0C1D854B}"/>
              </a:ext>
            </a:extLst>
          </p:cNvPr>
          <p:cNvSpPr>
            <a:spLocks noGrp="1"/>
          </p:cNvSpPr>
          <p:nvPr>
            <p:ph type="title"/>
          </p:nvPr>
        </p:nvSpPr>
        <p:spPr>
          <a:xfrm>
            <a:off x="2057400" y="0"/>
            <a:ext cx="7772400" cy="1143000"/>
          </a:xfrm>
        </p:spPr>
        <p:txBody>
          <a:bodyPr/>
          <a:lstStyle/>
          <a:p>
            <a:pPr eaLnBrk="1" hangingPunct="1"/>
            <a:r>
              <a:rPr lang="en-US" altLang="en-PK"/>
              <a:t>Subversion</a:t>
            </a:r>
          </a:p>
        </p:txBody>
      </p:sp>
      <p:pic>
        <p:nvPicPr>
          <p:cNvPr id="9219" name="Picture 2">
            <a:extLst>
              <a:ext uri="{FF2B5EF4-FFF2-40B4-BE49-F238E27FC236}">
                <a16:creationId xmlns:a16="http://schemas.microsoft.com/office/drawing/2014/main" id="{109B0FB5-87C2-43A6-AAD3-1EF862D5D5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990600"/>
            <a:ext cx="404812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9" name="Picture 3">
            <a:extLst>
              <a:ext uri="{FF2B5EF4-FFF2-40B4-BE49-F238E27FC236}">
                <a16:creationId xmlns:a16="http://schemas.microsoft.com/office/drawing/2014/main" id="{92F98CCF-1C48-4031-9058-ECC2D3C431F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24001" y="3429000"/>
            <a:ext cx="4048125" cy="2895600"/>
          </a:xfrm>
          <a:noFill/>
        </p:spPr>
      </p:pic>
      <p:pic>
        <p:nvPicPr>
          <p:cNvPr id="55300" name="Picture 4">
            <a:extLst>
              <a:ext uri="{FF2B5EF4-FFF2-40B4-BE49-F238E27FC236}">
                <a16:creationId xmlns:a16="http://schemas.microsoft.com/office/drawing/2014/main" id="{64DED606-5BC7-4C9E-8970-456FF138DE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990600"/>
            <a:ext cx="4953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5">
            <a:extLst>
              <a:ext uri="{FF2B5EF4-FFF2-40B4-BE49-F238E27FC236}">
                <a16:creationId xmlns:a16="http://schemas.microsoft.com/office/drawing/2014/main" id="{8B8352F4-DDDC-4509-8C1C-48A86D0875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3429000"/>
            <a:ext cx="30480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32" fill="hold" nodeType="clickEffect">
                                  <p:stCondLst>
                                    <p:cond delay="0"/>
                                  </p:stCondLst>
                                  <p:childTnLst>
                                    <p:set>
                                      <p:cBhvr>
                                        <p:cTn id="6" dur="1" fill="hold">
                                          <p:stCondLst>
                                            <p:cond delay="0"/>
                                          </p:stCondLst>
                                        </p:cTn>
                                        <p:tgtEl>
                                          <p:spTgt spid="55299"/>
                                        </p:tgtEl>
                                        <p:attrNameLst>
                                          <p:attrName>style.visibility</p:attrName>
                                        </p:attrNameLst>
                                      </p:cBhvr>
                                      <p:to>
                                        <p:strVal val="visible"/>
                                      </p:to>
                                    </p:set>
                                    <p:animEffect transition="in" filter="diamond(out)">
                                      <p:cBhvr>
                                        <p:cTn id="7" dur="1000"/>
                                        <p:tgtEl>
                                          <p:spTgt spid="552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32" fill="hold" nodeType="clickEffect">
                                  <p:stCondLst>
                                    <p:cond delay="0"/>
                                  </p:stCondLst>
                                  <p:childTnLst>
                                    <p:set>
                                      <p:cBhvr>
                                        <p:cTn id="11" dur="1" fill="hold">
                                          <p:stCondLst>
                                            <p:cond delay="0"/>
                                          </p:stCondLst>
                                        </p:cTn>
                                        <p:tgtEl>
                                          <p:spTgt spid="55300"/>
                                        </p:tgtEl>
                                        <p:attrNameLst>
                                          <p:attrName>style.visibility</p:attrName>
                                        </p:attrNameLst>
                                      </p:cBhvr>
                                      <p:to>
                                        <p:strVal val="visible"/>
                                      </p:to>
                                    </p:set>
                                    <p:animEffect transition="in" filter="diamond(out)">
                                      <p:cBhvr>
                                        <p:cTn id="12" dur="1000"/>
                                        <p:tgtEl>
                                          <p:spTgt spid="553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32" fill="hold" nodeType="clickEffect">
                                  <p:stCondLst>
                                    <p:cond delay="0"/>
                                  </p:stCondLst>
                                  <p:childTnLst>
                                    <p:set>
                                      <p:cBhvr>
                                        <p:cTn id="16" dur="1" fill="hold">
                                          <p:stCondLst>
                                            <p:cond delay="0"/>
                                          </p:stCondLst>
                                        </p:cTn>
                                        <p:tgtEl>
                                          <p:spTgt spid="55301"/>
                                        </p:tgtEl>
                                        <p:attrNameLst>
                                          <p:attrName>style.visibility</p:attrName>
                                        </p:attrNameLst>
                                      </p:cBhvr>
                                      <p:to>
                                        <p:strVal val="visible"/>
                                      </p:to>
                                    </p:set>
                                    <p:animEffect transition="in" filter="diamond(out)">
                                      <p:cBhvr>
                                        <p:cTn id="17" dur="1000"/>
                                        <p:tgtEl>
                                          <p:spTgt spid="55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2465D00E-31C6-446D-B47B-D0220D502104}"/>
              </a:ext>
            </a:extLst>
          </p:cNvPr>
          <p:cNvSpPr>
            <a:spLocks noGrp="1"/>
          </p:cNvSpPr>
          <p:nvPr>
            <p:ph type="title"/>
          </p:nvPr>
        </p:nvSpPr>
        <p:spPr>
          <a:xfrm>
            <a:off x="2133600" y="228600"/>
            <a:ext cx="7772400" cy="1143000"/>
          </a:xfrm>
        </p:spPr>
        <p:txBody>
          <a:bodyPr/>
          <a:lstStyle/>
          <a:p>
            <a:pPr eaLnBrk="1" hangingPunct="1"/>
            <a:r>
              <a:rPr lang="en-US" altLang="en-PK"/>
              <a:t>Subversion</a:t>
            </a:r>
          </a:p>
        </p:txBody>
      </p:sp>
      <p:sp>
        <p:nvSpPr>
          <p:cNvPr id="10243" name="Content Placeholder 8">
            <a:extLst>
              <a:ext uri="{FF2B5EF4-FFF2-40B4-BE49-F238E27FC236}">
                <a16:creationId xmlns:a16="http://schemas.microsoft.com/office/drawing/2014/main" id="{62AA011E-DD8B-483C-B083-58B9F670DE9A}"/>
              </a:ext>
            </a:extLst>
          </p:cNvPr>
          <p:cNvSpPr>
            <a:spLocks noGrp="1"/>
          </p:cNvSpPr>
          <p:nvPr>
            <p:ph idx="1"/>
          </p:nvPr>
        </p:nvSpPr>
        <p:spPr/>
        <p:txBody>
          <a:bodyPr/>
          <a:lstStyle/>
          <a:p>
            <a:pPr eaLnBrk="1" hangingPunct="1"/>
            <a:endParaRPr lang="en-PK" altLang="en-PK"/>
          </a:p>
        </p:txBody>
      </p:sp>
      <p:pic>
        <p:nvPicPr>
          <p:cNvPr id="56322" name="Picture 2">
            <a:extLst>
              <a:ext uri="{FF2B5EF4-FFF2-40B4-BE49-F238E27FC236}">
                <a16:creationId xmlns:a16="http://schemas.microsoft.com/office/drawing/2014/main" id="{213A5354-7B5B-4358-81D6-29FF59B68F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500" y="1447801"/>
            <a:ext cx="4762500"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3">
            <a:extLst>
              <a:ext uri="{FF2B5EF4-FFF2-40B4-BE49-F238E27FC236}">
                <a16:creationId xmlns:a16="http://schemas.microsoft.com/office/drawing/2014/main" id="{51A17697-C335-4465-8468-18CBF7E1F6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1447800"/>
            <a:ext cx="3933825"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8">
            <a:extLst>
              <a:ext uri="{FF2B5EF4-FFF2-40B4-BE49-F238E27FC236}">
                <a16:creationId xmlns:a16="http://schemas.microsoft.com/office/drawing/2014/main" id="{195127F2-0E9D-4FB7-811A-D5093D9582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524000"/>
            <a:ext cx="419100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6322"/>
                                        </p:tgtEl>
                                        <p:attrNameLst>
                                          <p:attrName>style.visibility</p:attrName>
                                        </p:attrNameLst>
                                      </p:cBhvr>
                                      <p:to>
                                        <p:strVal val="visible"/>
                                      </p:to>
                                    </p:set>
                                    <p:anim calcmode="lin" valueType="num">
                                      <p:cBhvr additive="base">
                                        <p:cTn id="7" dur="500" fill="hold"/>
                                        <p:tgtEl>
                                          <p:spTgt spid="56322"/>
                                        </p:tgtEl>
                                        <p:attrNameLst>
                                          <p:attrName>ppt_x</p:attrName>
                                        </p:attrNameLst>
                                      </p:cBhvr>
                                      <p:tavLst>
                                        <p:tav tm="0">
                                          <p:val>
                                            <p:strVal val="1+#ppt_w/2"/>
                                          </p:val>
                                        </p:tav>
                                        <p:tav tm="100000">
                                          <p:val>
                                            <p:strVal val="#ppt_x"/>
                                          </p:val>
                                        </p:tav>
                                      </p:tavLst>
                                    </p:anim>
                                    <p:anim calcmode="lin" valueType="num">
                                      <p:cBhvr additive="base">
                                        <p:cTn id="8" dur="500" fill="hold"/>
                                        <p:tgtEl>
                                          <p:spTgt spid="563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248"/>
                                        </p:tgtEl>
                                        <p:attrNameLst>
                                          <p:attrName>style.visibility</p:attrName>
                                        </p:attrNameLst>
                                      </p:cBhvr>
                                      <p:to>
                                        <p:strVal val="visible"/>
                                      </p:to>
                                    </p:set>
                                    <p:anim calcmode="lin" valueType="num">
                                      <p:cBhvr additive="base">
                                        <p:cTn id="13" dur="500" fill="hold"/>
                                        <p:tgtEl>
                                          <p:spTgt spid="10248"/>
                                        </p:tgtEl>
                                        <p:attrNameLst>
                                          <p:attrName>ppt_x</p:attrName>
                                        </p:attrNameLst>
                                      </p:cBhvr>
                                      <p:tavLst>
                                        <p:tav tm="0">
                                          <p:val>
                                            <p:strVal val="#ppt_x"/>
                                          </p:val>
                                        </p:tav>
                                        <p:tav tm="100000">
                                          <p:val>
                                            <p:strVal val="#ppt_x"/>
                                          </p:val>
                                        </p:tav>
                                      </p:tavLst>
                                    </p:anim>
                                    <p:anim calcmode="lin" valueType="num">
                                      <p:cBhvr additive="base">
                                        <p:cTn id="14" dur="500" fill="hold"/>
                                        <p:tgtEl>
                                          <p:spTgt spid="10248"/>
                                        </p:tgtEl>
                                        <p:attrNameLst>
                                          <p:attrName>ppt_y</p:attrName>
                                        </p:attrNameLst>
                                      </p:cBhvr>
                                      <p:tavLst>
                                        <p:tav tm="0">
                                          <p:val>
                                            <p:strVal val="1+#ppt_h/2"/>
                                          </p:val>
                                        </p:tav>
                                        <p:tav tm="100000">
                                          <p:val>
                                            <p:strVal val="#ppt_y"/>
                                          </p:val>
                                        </p:tav>
                                      </p:tavLst>
                                    </p:anim>
                                  </p:childTnLst>
                                </p:cTn>
                              </p:par>
                              <p:par>
                                <p:cTn id="15" presetID="2" presetClass="exit" presetSubtype="8" fill="hold" nodeType="withEffect">
                                  <p:stCondLst>
                                    <p:cond delay="0"/>
                                  </p:stCondLst>
                                  <p:childTnLst>
                                    <p:anim calcmode="lin" valueType="num">
                                      <p:cBhvr additive="base">
                                        <p:cTn id="16" dur="500"/>
                                        <p:tgtEl>
                                          <p:spTgt spid="10247"/>
                                        </p:tgtEl>
                                        <p:attrNameLst>
                                          <p:attrName>ppt_x</p:attrName>
                                        </p:attrNameLst>
                                      </p:cBhvr>
                                      <p:tavLst>
                                        <p:tav tm="0">
                                          <p:val>
                                            <p:strVal val="ppt_x"/>
                                          </p:val>
                                        </p:tav>
                                        <p:tav tm="100000">
                                          <p:val>
                                            <p:strVal val="0-ppt_w/2"/>
                                          </p:val>
                                        </p:tav>
                                      </p:tavLst>
                                    </p:anim>
                                    <p:anim calcmode="lin" valueType="num">
                                      <p:cBhvr additive="base">
                                        <p:cTn id="17" dur="500"/>
                                        <p:tgtEl>
                                          <p:spTgt spid="10247"/>
                                        </p:tgtEl>
                                        <p:attrNameLst>
                                          <p:attrName>ppt_y</p:attrName>
                                        </p:attrNameLst>
                                      </p:cBhvr>
                                      <p:tavLst>
                                        <p:tav tm="0">
                                          <p:val>
                                            <p:strVal val="ppt_y"/>
                                          </p:val>
                                        </p:tav>
                                        <p:tav tm="100000">
                                          <p:val>
                                            <p:strVal val="ppt_y"/>
                                          </p:val>
                                        </p:tav>
                                      </p:tavLst>
                                    </p:anim>
                                    <p:set>
                                      <p:cBhvr>
                                        <p:cTn id="18" dur="1" fill="hold">
                                          <p:stCondLst>
                                            <p:cond delay="499"/>
                                          </p:stCondLst>
                                        </p:cTn>
                                        <p:tgtEl>
                                          <p:spTgt spid="10247"/>
                                        </p:tgtEl>
                                        <p:attrNameLst>
                                          <p:attrName>style.visibility</p:attrName>
                                        </p:attrNameLst>
                                      </p:cBhvr>
                                      <p:to>
                                        <p:strVal val="hidden"/>
                                      </p:to>
                                    </p:set>
                                  </p:childTnLst>
                                </p:cTn>
                              </p:par>
                              <p:par>
                                <p:cTn id="19" presetID="2" presetClass="exit" presetSubtype="2" fill="hold" nodeType="withEffect">
                                  <p:stCondLst>
                                    <p:cond delay="0"/>
                                  </p:stCondLst>
                                  <p:childTnLst>
                                    <p:anim calcmode="lin" valueType="num">
                                      <p:cBhvr additive="base">
                                        <p:cTn id="20" dur="500"/>
                                        <p:tgtEl>
                                          <p:spTgt spid="56322"/>
                                        </p:tgtEl>
                                        <p:attrNameLst>
                                          <p:attrName>ppt_x</p:attrName>
                                        </p:attrNameLst>
                                      </p:cBhvr>
                                      <p:tavLst>
                                        <p:tav tm="0">
                                          <p:val>
                                            <p:strVal val="ppt_x"/>
                                          </p:val>
                                        </p:tav>
                                        <p:tav tm="100000">
                                          <p:val>
                                            <p:strVal val="1+ppt_w/2"/>
                                          </p:val>
                                        </p:tav>
                                      </p:tavLst>
                                    </p:anim>
                                    <p:anim calcmode="lin" valueType="num">
                                      <p:cBhvr additive="base">
                                        <p:cTn id="21" dur="500"/>
                                        <p:tgtEl>
                                          <p:spTgt spid="56322"/>
                                        </p:tgtEl>
                                        <p:attrNameLst>
                                          <p:attrName>ppt_y</p:attrName>
                                        </p:attrNameLst>
                                      </p:cBhvr>
                                      <p:tavLst>
                                        <p:tav tm="0">
                                          <p:val>
                                            <p:strVal val="ppt_y"/>
                                          </p:val>
                                        </p:tav>
                                        <p:tav tm="100000">
                                          <p:val>
                                            <p:strVal val="ppt_y"/>
                                          </p:val>
                                        </p:tav>
                                      </p:tavLst>
                                    </p:anim>
                                    <p:set>
                                      <p:cBhvr>
                                        <p:cTn id="22" dur="1" fill="hold">
                                          <p:stCondLst>
                                            <p:cond delay="499"/>
                                          </p:stCondLst>
                                        </p:cTn>
                                        <p:tgtEl>
                                          <p:spTgt spid="563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7" name="Picture 3">
            <a:extLst>
              <a:ext uri="{FF2B5EF4-FFF2-40B4-BE49-F238E27FC236}">
                <a16:creationId xmlns:a16="http://schemas.microsoft.com/office/drawing/2014/main" id="{11FEE0BA-D540-4BAC-9E2E-A80BB8AD12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2925" y="1800224"/>
            <a:ext cx="3943350"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itle 1">
            <a:extLst>
              <a:ext uri="{FF2B5EF4-FFF2-40B4-BE49-F238E27FC236}">
                <a16:creationId xmlns:a16="http://schemas.microsoft.com/office/drawing/2014/main" id="{DF630386-EE32-49E1-9012-04BFE2C96DB9}"/>
              </a:ext>
            </a:extLst>
          </p:cNvPr>
          <p:cNvSpPr>
            <a:spLocks noGrp="1"/>
          </p:cNvSpPr>
          <p:nvPr>
            <p:ph type="title"/>
          </p:nvPr>
        </p:nvSpPr>
        <p:spPr>
          <a:xfrm>
            <a:off x="2133600" y="228600"/>
            <a:ext cx="7772400" cy="1143000"/>
          </a:xfrm>
        </p:spPr>
        <p:txBody>
          <a:bodyPr/>
          <a:lstStyle/>
          <a:p>
            <a:pPr eaLnBrk="1" hangingPunct="1"/>
            <a:r>
              <a:rPr lang="en-US" altLang="en-PK"/>
              <a:t>Subversion</a:t>
            </a:r>
          </a:p>
        </p:txBody>
      </p:sp>
      <p:sp>
        <p:nvSpPr>
          <p:cNvPr id="11268" name="Content Placeholder 2">
            <a:extLst>
              <a:ext uri="{FF2B5EF4-FFF2-40B4-BE49-F238E27FC236}">
                <a16:creationId xmlns:a16="http://schemas.microsoft.com/office/drawing/2014/main" id="{29BF88C9-815A-4D99-8E63-243838B26C1E}"/>
              </a:ext>
            </a:extLst>
          </p:cNvPr>
          <p:cNvSpPr>
            <a:spLocks noGrp="1"/>
          </p:cNvSpPr>
          <p:nvPr>
            <p:ph idx="1"/>
          </p:nvPr>
        </p:nvSpPr>
        <p:spPr>
          <a:xfrm>
            <a:off x="979518" y="1800224"/>
            <a:ext cx="7983508" cy="4457701"/>
          </a:xfrm>
        </p:spPr>
        <p:txBody>
          <a:bodyPr>
            <a:normAutofit fontScale="85000" lnSpcReduction="20000"/>
          </a:bodyPr>
          <a:lstStyle/>
          <a:p>
            <a:pPr eaLnBrk="1" hangingPunct="1"/>
            <a:r>
              <a:rPr lang="en-US" altLang="en-PK" sz="1800" b="1" dirty="0"/>
              <a:t>SVN checkout</a:t>
            </a:r>
          </a:p>
          <a:p>
            <a:pPr lvl="1" eaLnBrk="1" hangingPunct="1"/>
            <a:r>
              <a:rPr lang="en-US" altLang="en-PK" sz="1400" dirty="0"/>
              <a:t>Downloads repository contents to a local folder</a:t>
            </a:r>
          </a:p>
          <a:p>
            <a:pPr eaLnBrk="1" hangingPunct="1"/>
            <a:r>
              <a:rPr lang="en-US" altLang="en-PK" sz="1800" b="1" dirty="0"/>
              <a:t>Update</a:t>
            </a:r>
          </a:p>
          <a:p>
            <a:pPr lvl="1" eaLnBrk="1" hangingPunct="1"/>
            <a:r>
              <a:rPr lang="en-US" altLang="en-PK" sz="1400" dirty="0"/>
              <a:t>Merges new changes from repository to the local  working copy. Updates before every commit are important .</a:t>
            </a:r>
          </a:p>
          <a:p>
            <a:pPr eaLnBrk="1" hangingPunct="1"/>
            <a:r>
              <a:rPr lang="en-US" altLang="en-PK" sz="1800" b="1" dirty="0"/>
              <a:t>Commit</a:t>
            </a:r>
          </a:p>
          <a:p>
            <a:pPr lvl="1" eaLnBrk="1" hangingPunct="1"/>
            <a:r>
              <a:rPr lang="en-US" altLang="en-PK" sz="1400" dirty="0"/>
              <a:t>Merges changes from local copy to SVN repository. </a:t>
            </a:r>
          </a:p>
          <a:p>
            <a:pPr eaLnBrk="1" hangingPunct="1"/>
            <a:r>
              <a:rPr lang="en-US" altLang="en-PK" sz="1800" b="1" dirty="0"/>
              <a:t>Resolved</a:t>
            </a:r>
          </a:p>
          <a:p>
            <a:pPr lvl="1" eaLnBrk="1" hangingPunct="1"/>
            <a:r>
              <a:rPr lang="en-US" altLang="en-PK" sz="1400" dirty="0"/>
              <a:t>Tells SVN that the conflicted file is now OK. </a:t>
            </a:r>
          </a:p>
          <a:p>
            <a:pPr eaLnBrk="1" hangingPunct="1"/>
            <a:r>
              <a:rPr lang="en-US" altLang="en-PK" sz="1800" b="1" dirty="0"/>
              <a:t>Add</a:t>
            </a:r>
          </a:p>
          <a:p>
            <a:pPr lvl="1" eaLnBrk="1" hangingPunct="1"/>
            <a:r>
              <a:rPr lang="en-US" altLang="en-PK" sz="1400" dirty="0"/>
              <a:t>Schedules new file to be saved to repository with next commit. </a:t>
            </a:r>
          </a:p>
          <a:p>
            <a:pPr eaLnBrk="1" hangingPunct="1"/>
            <a:r>
              <a:rPr lang="en-US" altLang="en-PK" sz="1800" b="1" dirty="0"/>
              <a:t>Delete</a:t>
            </a:r>
          </a:p>
          <a:p>
            <a:pPr lvl="1" eaLnBrk="1" hangingPunct="1"/>
            <a:r>
              <a:rPr lang="en-US" altLang="en-PK" sz="1400" dirty="0"/>
              <a:t>Schedules file to be deleted from repository with next commit. Accidental deletes can be recovered.</a:t>
            </a:r>
          </a:p>
          <a:p>
            <a:pPr eaLnBrk="1" hangingPunct="1"/>
            <a:r>
              <a:rPr lang="en-US" altLang="en-PK" sz="1800" b="1" dirty="0"/>
              <a:t>Revert</a:t>
            </a:r>
          </a:p>
          <a:p>
            <a:pPr lvl="1" eaLnBrk="1" hangingPunct="1"/>
            <a:r>
              <a:rPr lang="en-US" altLang="en-PK" sz="1400" dirty="0"/>
              <a:t>Undoes all changes to the local copy since last commit. Throw away the changes and start over. </a:t>
            </a:r>
          </a:p>
          <a:p>
            <a:pPr eaLnBrk="1" hangingPunct="1"/>
            <a:r>
              <a:rPr lang="en-US" altLang="en-PK" sz="1800" b="1" dirty="0"/>
              <a:t>Log</a:t>
            </a:r>
          </a:p>
          <a:p>
            <a:pPr lvl="1" eaLnBrk="1" hangingPunct="1"/>
            <a:r>
              <a:rPr lang="en-US" altLang="en-PK" sz="1400" dirty="0"/>
              <a:t>Shows log of changes sorted by date</a:t>
            </a:r>
          </a:p>
        </p:txBody>
      </p:sp>
      <p:sp>
        <p:nvSpPr>
          <p:cNvPr id="4" name="Footer Placeholder 3">
            <a:extLst>
              <a:ext uri="{FF2B5EF4-FFF2-40B4-BE49-F238E27FC236}">
                <a16:creationId xmlns:a16="http://schemas.microsoft.com/office/drawing/2014/main" id="{0DA0DC98-81A3-4630-B4AB-AC949D0C1582}"/>
              </a:ext>
            </a:extLst>
          </p:cNvPr>
          <p:cNvSpPr>
            <a:spLocks noGrp="1"/>
          </p:cNvSpPr>
          <p:nvPr>
            <p:ph type="ftr" sz="quarter" idx="11"/>
          </p:nvPr>
        </p:nvSpPr>
        <p:spPr/>
        <p:txBody>
          <a:bodyPr/>
          <a:lstStyle/>
          <a:p>
            <a:pPr>
              <a:defRPr/>
            </a:pPr>
            <a:r>
              <a:rPr lang="en-US" dirty="0"/>
              <a:t>http://www.stellman-greene.com</a:t>
            </a:r>
          </a:p>
        </p:txBody>
      </p:sp>
      <p:sp>
        <p:nvSpPr>
          <p:cNvPr id="5" name="Slide Number Placeholder 4">
            <a:extLst>
              <a:ext uri="{FF2B5EF4-FFF2-40B4-BE49-F238E27FC236}">
                <a16:creationId xmlns:a16="http://schemas.microsoft.com/office/drawing/2014/main" id="{65C490A7-DC5E-4C37-8322-011615BE44CD}"/>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BD42A85-177E-463C-88A0-3A185B2AED41}" type="slidenum">
              <a:rPr lang="en-US" altLang="en-PK" sz="1400">
                <a:solidFill>
                  <a:srgbClr val="E62D33"/>
                </a:solidFill>
                <a:latin typeface="Arial" panose="020B0604020202020204" pitchFamily="34" charset="0"/>
              </a:rPr>
              <a:pPr eaLnBrk="1" hangingPunct="1"/>
              <a:t>8</a:t>
            </a:fld>
            <a:endParaRPr lang="en-US" altLang="en-PK" sz="1400">
              <a:solidFill>
                <a:srgbClr val="E62D33"/>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7347"/>
                                        </p:tgtEl>
                                        <p:attrNameLst>
                                          <p:attrName>style.visibility</p:attrName>
                                        </p:attrNameLst>
                                      </p:cBhvr>
                                      <p:to>
                                        <p:strVal val="visible"/>
                                      </p:to>
                                    </p:set>
                                    <p:anim calcmode="lin" valueType="num">
                                      <p:cBhvr additive="base">
                                        <p:cTn id="7" dur="500" fill="hold"/>
                                        <p:tgtEl>
                                          <p:spTgt spid="57347"/>
                                        </p:tgtEl>
                                        <p:attrNameLst>
                                          <p:attrName>ppt_x</p:attrName>
                                        </p:attrNameLst>
                                      </p:cBhvr>
                                      <p:tavLst>
                                        <p:tav tm="0">
                                          <p:val>
                                            <p:strVal val="#ppt_x"/>
                                          </p:val>
                                        </p:tav>
                                        <p:tav tm="100000">
                                          <p:val>
                                            <p:strVal val="#ppt_x"/>
                                          </p:val>
                                        </p:tav>
                                      </p:tavLst>
                                    </p:anim>
                                    <p:anim calcmode="lin" valueType="num">
                                      <p:cBhvr additive="base">
                                        <p:cTn id="8" dur="500" fill="hold"/>
                                        <p:tgtEl>
                                          <p:spTgt spid="5734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9" fill="hold" nodeType="clickEffect">
                                  <p:stCondLst>
                                    <p:cond delay="0"/>
                                  </p:stCondLst>
                                  <p:childTnLst>
                                    <p:anim calcmode="lin" valueType="num">
                                      <p:cBhvr additive="base">
                                        <p:cTn id="12" dur="500"/>
                                        <p:tgtEl>
                                          <p:spTgt spid="57347"/>
                                        </p:tgtEl>
                                        <p:attrNameLst>
                                          <p:attrName>ppt_x</p:attrName>
                                        </p:attrNameLst>
                                      </p:cBhvr>
                                      <p:tavLst>
                                        <p:tav tm="0">
                                          <p:val>
                                            <p:strVal val="ppt_x"/>
                                          </p:val>
                                        </p:tav>
                                        <p:tav tm="100000">
                                          <p:val>
                                            <p:strVal val="0-ppt_w/2"/>
                                          </p:val>
                                        </p:tav>
                                      </p:tavLst>
                                    </p:anim>
                                    <p:anim calcmode="lin" valueType="num">
                                      <p:cBhvr additive="base">
                                        <p:cTn id="13" dur="500"/>
                                        <p:tgtEl>
                                          <p:spTgt spid="57347"/>
                                        </p:tgtEl>
                                        <p:attrNameLst>
                                          <p:attrName>ppt_y</p:attrName>
                                        </p:attrNameLst>
                                      </p:cBhvr>
                                      <p:tavLst>
                                        <p:tav tm="0">
                                          <p:val>
                                            <p:strVal val="ppt_y"/>
                                          </p:val>
                                        </p:tav>
                                        <p:tav tm="100000">
                                          <p:val>
                                            <p:strVal val="0-ppt_h/2"/>
                                          </p:val>
                                        </p:tav>
                                      </p:tavLst>
                                    </p:anim>
                                    <p:set>
                                      <p:cBhvr>
                                        <p:cTn id="14" dur="1" fill="hold">
                                          <p:stCondLst>
                                            <p:cond delay="499"/>
                                          </p:stCondLst>
                                        </p:cTn>
                                        <p:tgtEl>
                                          <p:spTgt spid="57347"/>
                                        </p:tgtEl>
                                        <p:attrNameLst>
                                          <p:attrName>style.visibility</p:attrName>
                                        </p:attrNameLst>
                                      </p:cBhvr>
                                      <p:to>
                                        <p:strVal val="hidden"/>
                                      </p:to>
                                    </p:set>
                                  </p:childTnLst>
                                </p:cTn>
                              </p:par>
                              <p:par>
                                <p:cTn id="15" presetID="8" presetClass="emph" presetSubtype="0" fill="hold" nodeType="withEffect">
                                  <p:stCondLst>
                                    <p:cond delay="0"/>
                                  </p:stCondLst>
                                  <p:childTnLst>
                                    <p:animRot by="21600000">
                                      <p:cBhvr>
                                        <p:cTn id="16" dur="500" fill="hold"/>
                                        <p:tgtEl>
                                          <p:spTgt spid="5734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709</TotalTime>
  <Words>446</Words>
  <Application>Microsoft Office PowerPoint</Application>
  <PresentationFormat>Widescreen</PresentationFormat>
  <Paragraphs>58</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Retrospect</vt:lpstr>
      <vt:lpstr>Software Construction</vt:lpstr>
      <vt:lpstr>Introduction</vt:lpstr>
      <vt:lpstr>Cont.</vt:lpstr>
      <vt:lpstr>Version Control</vt:lpstr>
      <vt:lpstr>Version Control Systems</vt:lpstr>
      <vt:lpstr>Subversion</vt:lpstr>
      <vt:lpstr>Subversion</vt:lpstr>
      <vt:lpstr>Subversion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dc:title>
  <dc:creator>Misbah Parveen BUKC</dc:creator>
  <cp:lastModifiedBy>Misbah Parveen BUKC</cp:lastModifiedBy>
  <cp:revision>25</cp:revision>
  <dcterms:created xsi:type="dcterms:W3CDTF">2020-11-29T19:39:01Z</dcterms:created>
  <dcterms:modified xsi:type="dcterms:W3CDTF">2020-12-27T21:40:42Z</dcterms:modified>
</cp:coreProperties>
</file>