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1287" r:id="rId3"/>
    <p:sldId id="273" r:id="rId4"/>
    <p:sldId id="274" r:id="rId5"/>
    <p:sldId id="257" r:id="rId6"/>
    <p:sldId id="258" r:id="rId7"/>
    <p:sldId id="275" r:id="rId8"/>
    <p:sldId id="293" r:id="rId9"/>
    <p:sldId id="259" r:id="rId10"/>
    <p:sldId id="261" r:id="rId11"/>
    <p:sldId id="260" r:id="rId12"/>
    <p:sldId id="318" r:id="rId13"/>
    <p:sldId id="297" r:id="rId14"/>
    <p:sldId id="262" r:id="rId15"/>
    <p:sldId id="281" r:id="rId16"/>
    <p:sldId id="1288" r:id="rId17"/>
    <p:sldId id="264" r:id="rId18"/>
    <p:sldId id="265" r:id="rId19"/>
    <p:sldId id="287" r:id="rId20"/>
    <p:sldId id="288" r:id="rId21"/>
    <p:sldId id="266" r:id="rId22"/>
    <p:sldId id="291" r:id="rId23"/>
    <p:sldId id="292" r:id="rId24"/>
    <p:sldId id="298" r:id="rId25"/>
    <p:sldId id="299" r:id="rId26"/>
    <p:sldId id="267" r:id="rId27"/>
    <p:sldId id="302" r:id="rId28"/>
    <p:sldId id="304" r:id="rId29"/>
    <p:sldId id="305" r:id="rId30"/>
    <p:sldId id="323" r:id="rId31"/>
    <p:sldId id="329" r:id="rId32"/>
    <p:sldId id="31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1287"/>
            <p14:sldId id="273"/>
            <p14:sldId id="274"/>
            <p14:sldId id="257"/>
            <p14:sldId id="258"/>
            <p14:sldId id="275"/>
            <p14:sldId id="293"/>
            <p14:sldId id="259"/>
            <p14:sldId id="261"/>
            <p14:sldId id="260"/>
            <p14:sldId id="318"/>
            <p14:sldId id="297"/>
            <p14:sldId id="262"/>
            <p14:sldId id="281"/>
            <p14:sldId id="1288"/>
            <p14:sldId id="264"/>
            <p14:sldId id="265"/>
            <p14:sldId id="287"/>
            <p14:sldId id="288"/>
            <p14:sldId id="266"/>
            <p14:sldId id="291"/>
            <p14:sldId id="292"/>
            <p14:sldId id="298"/>
            <p14:sldId id="299"/>
            <p14:sldId id="267"/>
            <p14:sldId id="302"/>
            <p14:sldId id="304"/>
            <p14:sldId id="305"/>
            <p14:sldId id="323"/>
            <p14:sldId id="329"/>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750" autoAdjust="0"/>
    <p:restoredTop sz="94660"/>
  </p:normalViewPr>
  <p:slideViewPr>
    <p:cSldViewPr snapToGrid="0">
      <p:cViewPr varScale="1">
        <p:scale>
          <a:sx n="67" d="100"/>
          <a:sy n="67" d="100"/>
        </p:scale>
        <p:origin x="192" y="44"/>
      </p:cViewPr>
      <p:guideLst/>
    </p:cSldViewPr>
  </p:slideViewPr>
  <p:notesTextViewPr>
    <p:cViewPr>
      <p:scale>
        <a:sx n="1" d="1"/>
        <a:sy n="1" d="1"/>
      </p:scale>
      <p:origin x="0" y="0"/>
    </p:cViewPr>
  </p:notesTextViewPr>
  <p:sorterViewPr>
    <p:cViewPr>
      <p:scale>
        <a:sx n="100" d="100"/>
        <a:sy n="100" d="100"/>
      </p:scale>
      <p:origin x="0" y="-14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31D3D-DCE3-4284-B7A3-A0A80AD09678}" type="datetimeFigureOut">
              <a:rPr lang="en-PK" smtClean="0"/>
              <a:t>06/01/2021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305D5-846D-4699-8E2C-25844D07E282}" type="slidenum">
              <a:rPr lang="en-PK" smtClean="0"/>
              <a:t>‹#›</a:t>
            </a:fld>
            <a:endParaRPr lang="en-PK"/>
          </a:p>
        </p:txBody>
      </p:sp>
    </p:spTree>
    <p:extLst>
      <p:ext uri="{BB962C8B-B14F-4D97-AF65-F5344CB8AC3E}">
        <p14:creationId xmlns:p14="http://schemas.microsoft.com/office/powerpoint/2010/main" val="244699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B91141-D1E8-4A28-A64F-1325AD66D815}"/>
              </a:ext>
            </a:extLst>
          </p:cNvPr>
          <p:cNvSpPr>
            <a:spLocks noGrp="1" noChangeArrowheads="1"/>
          </p:cNvSpPr>
          <p:nvPr>
            <p:ph type="sldNum" sz="quarter" idx="5"/>
          </p:nvPr>
        </p:nvSpPr>
        <p:spPr>
          <a:ln/>
        </p:spPr>
        <p:txBody>
          <a:bodyPr/>
          <a:lstStyle/>
          <a:p>
            <a:fld id="{E1DB196C-2793-48E9-B460-52A40DD9D751}" type="slidenum">
              <a:rPr lang="en-US" altLang="en-PK"/>
              <a:pPr/>
              <a:t>2</a:t>
            </a:fld>
            <a:endParaRPr lang="en-US" altLang="en-PK"/>
          </a:p>
        </p:txBody>
      </p:sp>
      <p:sp>
        <p:nvSpPr>
          <p:cNvPr id="2169858" name="Rectangle 2">
            <a:extLst>
              <a:ext uri="{FF2B5EF4-FFF2-40B4-BE49-F238E27FC236}">
                <a16:creationId xmlns:a16="http://schemas.microsoft.com/office/drawing/2014/main" id="{4CF78ADF-FD96-4384-A212-160A2A939F0F}"/>
              </a:ext>
            </a:extLst>
          </p:cNvPr>
          <p:cNvSpPr>
            <a:spLocks noGrp="1" noRot="1" noChangeAspect="1" noChangeArrowheads="1" noTextEdit="1"/>
          </p:cNvSpPr>
          <p:nvPr>
            <p:ph type="sldImg"/>
          </p:nvPr>
        </p:nvSpPr>
        <p:spPr/>
      </p:sp>
      <p:sp>
        <p:nvSpPr>
          <p:cNvPr id="2169859" name="Rectangle 3">
            <a:extLst>
              <a:ext uri="{FF2B5EF4-FFF2-40B4-BE49-F238E27FC236}">
                <a16:creationId xmlns:a16="http://schemas.microsoft.com/office/drawing/2014/main" id="{81F03662-025F-4CB7-8B49-D1170B46D6CF}"/>
              </a:ext>
            </a:extLst>
          </p:cNvPr>
          <p:cNvSpPr>
            <a:spLocks noGrp="1" noChangeArrowheads="1"/>
          </p:cNvSpPr>
          <p:nvPr>
            <p:ph type="body" idx="1"/>
          </p:nvPr>
        </p:nvSpPr>
        <p:spPr/>
        <p:txBody>
          <a:bodyPr/>
          <a:lstStyle/>
          <a:p>
            <a:endParaRPr lang="en-PK"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C2E7930-BBF9-4F7F-B7A2-87B976BAC91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PK" altLang="en-PK">
              <a:ea typeface="ＭＳ Ｐゴシック" panose="020B0600070205080204" pitchFamily="34" charset="-128"/>
            </a:endParaRPr>
          </a:p>
        </p:txBody>
      </p:sp>
      <p:sp>
        <p:nvSpPr>
          <p:cNvPr id="49155" name="Rectangle 3">
            <a:extLst>
              <a:ext uri="{FF2B5EF4-FFF2-40B4-BE49-F238E27FC236}">
                <a16:creationId xmlns:a16="http://schemas.microsoft.com/office/drawing/2014/main" id="{207B861E-D7CB-443B-889B-E1054C60B75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C9D61D4-996B-4064-ABD4-DBD96DA759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PK" altLang="en-PK">
              <a:ea typeface="ＭＳ Ｐゴシック" panose="020B0600070205080204" pitchFamily="34" charset="-128"/>
            </a:endParaRPr>
          </a:p>
        </p:txBody>
      </p:sp>
      <p:sp>
        <p:nvSpPr>
          <p:cNvPr id="50179" name="Rectangle 3">
            <a:extLst>
              <a:ext uri="{FF2B5EF4-FFF2-40B4-BE49-F238E27FC236}">
                <a16:creationId xmlns:a16="http://schemas.microsoft.com/office/drawing/2014/main" id="{48D3B7FD-8D47-4486-9F36-2FEE04B1288C}"/>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2D96871-75E9-4AC9-BED6-96C3DA0C92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PK" altLang="en-PK">
              <a:ea typeface="ＭＳ Ｐゴシック" panose="020B0600070205080204" pitchFamily="34" charset="-128"/>
            </a:endParaRPr>
          </a:p>
        </p:txBody>
      </p:sp>
      <p:sp>
        <p:nvSpPr>
          <p:cNvPr id="52227" name="Rectangle 3">
            <a:extLst>
              <a:ext uri="{FF2B5EF4-FFF2-40B4-BE49-F238E27FC236}">
                <a16:creationId xmlns:a16="http://schemas.microsoft.com/office/drawing/2014/main" id="{A44F6CA0-713B-4A34-9749-189E8ECA3C7A}"/>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9D6C-D8C1-4766-8EF1-E2FC89E3E5C3}"/>
              </a:ext>
            </a:extLst>
          </p:cNvPr>
          <p:cNvSpPr>
            <a:spLocks noGrp="1"/>
          </p:cNvSpPr>
          <p:nvPr>
            <p:ph type="title"/>
          </p:nvPr>
        </p:nvSpPr>
        <p:spPr>
          <a:xfrm>
            <a:off x="1217084" y="511175"/>
            <a:ext cx="10498667" cy="609600"/>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363FB5F-224B-4BA7-91D0-885F5D333153}"/>
              </a:ext>
            </a:extLst>
          </p:cNvPr>
          <p:cNvSpPr>
            <a:spLocks noGrp="1"/>
          </p:cNvSpPr>
          <p:nvPr>
            <p:ph type="body" sz="half" idx="1"/>
          </p:nvPr>
        </p:nvSpPr>
        <p:spPr>
          <a:xfrm>
            <a:off x="1217084" y="1662113"/>
            <a:ext cx="5130800" cy="491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hart Placeholder 3">
            <a:extLst>
              <a:ext uri="{FF2B5EF4-FFF2-40B4-BE49-F238E27FC236}">
                <a16:creationId xmlns:a16="http://schemas.microsoft.com/office/drawing/2014/main" id="{A1DD3B58-9FAB-42F7-8A01-A2E4BA3A619C}"/>
              </a:ext>
            </a:extLst>
          </p:cNvPr>
          <p:cNvSpPr>
            <a:spLocks noGrp="1"/>
          </p:cNvSpPr>
          <p:nvPr>
            <p:ph type="chart" sz="half" idx="2"/>
          </p:nvPr>
        </p:nvSpPr>
        <p:spPr>
          <a:xfrm>
            <a:off x="6551085" y="1662113"/>
            <a:ext cx="5132916" cy="4914900"/>
          </a:xfrm>
        </p:spPr>
        <p:txBody>
          <a:bodyPr/>
          <a:lstStyle/>
          <a:p>
            <a:endParaRPr lang="en-PK"/>
          </a:p>
        </p:txBody>
      </p:sp>
      <p:sp>
        <p:nvSpPr>
          <p:cNvPr id="5" name="Slide Number Placeholder 4">
            <a:extLst>
              <a:ext uri="{FF2B5EF4-FFF2-40B4-BE49-F238E27FC236}">
                <a16:creationId xmlns:a16="http://schemas.microsoft.com/office/drawing/2014/main" id="{D622779A-EDD6-4785-BE1E-CE4977511622}"/>
              </a:ext>
            </a:extLst>
          </p:cNvPr>
          <p:cNvSpPr>
            <a:spLocks noGrp="1"/>
          </p:cNvSpPr>
          <p:nvPr>
            <p:ph type="sldNum" sz="quarter" idx="10"/>
          </p:nvPr>
        </p:nvSpPr>
        <p:spPr>
          <a:xfrm>
            <a:off x="11679768" y="6600826"/>
            <a:ext cx="410633" cy="214313"/>
          </a:xfrm>
        </p:spPr>
        <p:txBody>
          <a:bodyPr/>
          <a:lstStyle>
            <a:lvl1pPr>
              <a:defRPr/>
            </a:lvl1pPr>
          </a:lstStyle>
          <a:p>
            <a:fld id="{39DC8181-3992-48C0-B068-4A1012E235B6}" type="slidenum">
              <a:rPr lang="en-US" altLang="en-PK"/>
              <a:pPr/>
              <a:t>‹#›</a:t>
            </a:fld>
            <a:endParaRPr lang="en-US" altLang="en-PK"/>
          </a:p>
        </p:txBody>
      </p:sp>
    </p:spTree>
    <p:extLst>
      <p:ext uri="{BB962C8B-B14F-4D97-AF65-F5344CB8AC3E}">
        <p14:creationId xmlns:p14="http://schemas.microsoft.com/office/powerpoint/2010/main" val="26451959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1/6/2021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1/6/2021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1/6/2021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p:txBody>
          <a:bodyPr/>
          <a:lstStyle/>
          <a:p>
            <a:r>
              <a:rPr lang="en-US" sz="1800" dirty="0">
                <a:effectLst/>
                <a:latin typeface="Times New Roman" panose="02020603050405020304" pitchFamily="18" charset="0"/>
                <a:ea typeface="Times New Roman" panose="02020603050405020304" pitchFamily="18" charset="0"/>
              </a:rPr>
              <a:t>Evolution processes and activities</a:t>
            </a:r>
            <a:endParaRPr lang="en-US" dirty="0"/>
          </a:p>
        </p:txBody>
      </p:sp>
    </p:spTree>
    <p:extLst>
      <p:ext uri="{BB962C8B-B14F-4D97-AF65-F5344CB8AC3E}">
        <p14:creationId xmlns:p14="http://schemas.microsoft.com/office/powerpoint/2010/main" val="188128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E60D64F-8482-4798-BD3C-3A559D144E8B}"/>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The software evolution process</a:t>
            </a:r>
            <a:r>
              <a:rPr lang="en-GB" altLang="en-PK">
                <a:latin typeface="Arial" panose="020B0604020202020204" pitchFamily="34" charset="0"/>
                <a:ea typeface="ＭＳ Ｐゴシック" panose="020B0600070205080204" pitchFamily="34" charset="-128"/>
                <a:cs typeface="Arial" panose="020B0604020202020204" pitchFamily="34" charset="0"/>
              </a:rPr>
              <a:t> </a:t>
            </a:r>
            <a:endParaRPr lang="en-US" altLang="en-PK">
              <a:latin typeface="Arial" panose="020B0604020202020204" pitchFamily="34" charset="0"/>
              <a:ea typeface="ＭＳ Ｐゴシック" panose="020B0600070205080204" pitchFamily="34" charset="-128"/>
              <a:cs typeface="Arial" panose="020B0604020202020204" pitchFamily="34" charset="0"/>
            </a:endParaRPr>
          </a:p>
        </p:txBody>
      </p:sp>
      <p:sp>
        <p:nvSpPr>
          <p:cNvPr id="11267" name="Slide Number Placeholder 6">
            <a:extLst>
              <a:ext uri="{FF2B5EF4-FFF2-40B4-BE49-F238E27FC236}">
                <a16:creationId xmlns:a16="http://schemas.microsoft.com/office/drawing/2014/main" id="{314FF6AA-7FD8-491A-8102-4A45514FFD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E4BBEA9C-60B4-4B99-8BCC-F60011405BFC}" type="slidenum">
              <a:rPr lang="en-US" altLang="en-PK">
                <a:solidFill>
                  <a:srgbClr val="898989"/>
                </a:solidFill>
              </a:rPr>
              <a:pPr eaLnBrk="1" hangingPunct="1"/>
              <a:t>10</a:t>
            </a:fld>
            <a:endParaRPr lang="en-US" altLang="en-PK">
              <a:solidFill>
                <a:srgbClr val="898989"/>
              </a:solidFill>
            </a:endParaRPr>
          </a:p>
        </p:txBody>
      </p:sp>
      <p:sp>
        <p:nvSpPr>
          <p:cNvPr id="11268" name="Footer Placeholder 7">
            <a:extLst>
              <a:ext uri="{FF2B5EF4-FFF2-40B4-BE49-F238E27FC236}">
                <a16:creationId xmlns:a16="http://schemas.microsoft.com/office/drawing/2014/main" id="{02A3D164-266A-4329-88B9-F2A08768646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11269" name="Content Placeholder 3" descr="9.4 EvolutionProcess.eps">
            <a:extLst>
              <a:ext uri="{FF2B5EF4-FFF2-40B4-BE49-F238E27FC236}">
                <a16:creationId xmlns:a16="http://schemas.microsoft.com/office/drawing/2014/main" id="{8F27CF77-8A57-41EB-99F9-321575BA658E}"/>
              </a:ext>
            </a:extLst>
          </p:cNvPr>
          <p:cNvPicPr>
            <a:picLocks noChangeAspect="1"/>
          </p:cNvPicPr>
          <p:nvPr/>
        </p:nvPicPr>
        <p:blipFill>
          <a:blip r:embed="rId2">
            <a:extLst>
              <a:ext uri="{28A0092B-C50C-407E-A947-70E740481C1C}">
                <a14:useLocalDpi xmlns:a14="http://schemas.microsoft.com/office/drawing/2010/main" val="0"/>
              </a:ext>
            </a:extLst>
          </a:blip>
          <a:srcRect t="-50826" b="-50826"/>
          <a:stretch>
            <a:fillRect/>
          </a:stretch>
        </p:blipFill>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219347C-7772-4B31-80AE-815528006D27}"/>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Change implementation</a:t>
            </a:r>
            <a:r>
              <a:rPr lang="en-GB" altLang="en-PK">
                <a:latin typeface="Arial" panose="020B0604020202020204" pitchFamily="34" charset="0"/>
                <a:ea typeface="ＭＳ Ｐゴシック" panose="020B0600070205080204" pitchFamily="34" charset="-128"/>
                <a:cs typeface="Arial" panose="020B0604020202020204" pitchFamily="34" charset="0"/>
              </a:rPr>
              <a:t> </a:t>
            </a:r>
            <a:endParaRPr lang="en-US" altLang="en-PK">
              <a:latin typeface="Arial" panose="020B0604020202020204" pitchFamily="34" charset="0"/>
              <a:ea typeface="ＭＳ Ｐゴシック" panose="020B0600070205080204" pitchFamily="34" charset="-128"/>
              <a:cs typeface="Arial" panose="020B0604020202020204" pitchFamily="34" charset="0"/>
            </a:endParaRPr>
          </a:p>
        </p:txBody>
      </p:sp>
      <p:sp>
        <p:nvSpPr>
          <p:cNvPr id="12291" name="Slide Number Placeholder 6">
            <a:extLst>
              <a:ext uri="{FF2B5EF4-FFF2-40B4-BE49-F238E27FC236}">
                <a16:creationId xmlns:a16="http://schemas.microsoft.com/office/drawing/2014/main" id="{EC3772C3-BC61-443B-B758-658F56CF45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1FE23A1-8207-40CC-957D-36F8F08E2DB2}" type="slidenum">
              <a:rPr lang="en-US" altLang="en-PK">
                <a:solidFill>
                  <a:srgbClr val="898989"/>
                </a:solidFill>
              </a:rPr>
              <a:pPr eaLnBrk="1" hangingPunct="1"/>
              <a:t>11</a:t>
            </a:fld>
            <a:endParaRPr lang="en-US" altLang="en-PK">
              <a:solidFill>
                <a:srgbClr val="898989"/>
              </a:solidFill>
            </a:endParaRPr>
          </a:p>
        </p:txBody>
      </p:sp>
      <p:sp>
        <p:nvSpPr>
          <p:cNvPr id="12292" name="Footer Placeholder 7">
            <a:extLst>
              <a:ext uri="{FF2B5EF4-FFF2-40B4-BE49-F238E27FC236}">
                <a16:creationId xmlns:a16="http://schemas.microsoft.com/office/drawing/2014/main" id="{F63B3141-1E51-4203-B461-595353CD6A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12293" name="Content Placeholder 3" descr="9.5 ChangeImplement.eps">
            <a:extLst>
              <a:ext uri="{FF2B5EF4-FFF2-40B4-BE49-F238E27FC236}">
                <a16:creationId xmlns:a16="http://schemas.microsoft.com/office/drawing/2014/main" id="{2C818F22-0512-4156-9FA3-5C33A3BB93D6}"/>
              </a:ext>
            </a:extLst>
          </p:cNvPr>
          <p:cNvPicPr>
            <a:picLocks noChangeAspect="1"/>
          </p:cNvPicPr>
          <p:nvPr/>
        </p:nvPicPr>
        <p:blipFill>
          <a:blip r:embed="rId2">
            <a:extLst>
              <a:ext uri="{28A0092B-C50C-407E-A947-70E740481C1C}">
                <a14:useLocalDpi xmlns:a14="http://schemas.microsoft.com/office/drawing/2010/main" val="0"/>
              </a:ext>
            </a:extLst>
          </a:blip>
          <a:srcRect t="-116672" b="-116672"/>
          <a:stretch>
            <a:fillRect/>
          </a:stretch>
        </p:blipFill>
        <p:spPr bwMode="auto">
          <a:xfrm>
            <a:off x="2667001" y="1600201"/>
            <a:ext cx="6956425"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D42485C-3256-49FA-BD6F-77ACA0B2E8BF}"/>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Change implementation</a:t>
            </a:r>
          </a:p>
        </p:txBody>
      </p:sp>
      <p:sp>
        <p:nvSpPr>
          <p:cNvPr id="13315" name="Content Placeholder 2">
            <a:extLst>
              <a:ext uri="{FF2B5EF4-FFF2-40B4-BE49-F238E27FC236}">
                <a16:creationId xmlns:a16="http://schemas.microsoft.com/office/drawing/2014/main" id="{4354F3BB-D13E-45CB-B852-580ED7E3652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Iteration of the development process </a:t>
            </a:r>
            <a:r>
              <a:rPr lang="en-US" altLang="en-PK" dirty="0">
                <a:latin typeface="Arial" panose="020B0604020202020204" pitchFamily="34" charset="0"/>
                <a:ea typeface="ＭＳ Ｐゴシック" panose="020B0600070205080204" pitchFamily="34" charset="-128"/>
                <a:cs typeface="Arial" panose="020B0604020202020204" pitchFamily="34" charset="0"/>
              </a:rPr>
              <a:t>where the revisions to the system are designed, implemented and tested</a:t>
            </a:r>
          </a:p>
          <a:p>
            <a:pPr algn="just" eaLnBrk="1" hangingPunct="1">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A critical difference is that the first stage of change implementation may involve </a:t>
            </a: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program understanding</a:t>
            </a:r>
            <a:r>
              <a:rPr lang="en-US" altLang="en-PK" dirty="0">
                <a:latin typeface="Arial" panose="020B0604020202020204" pitchFamily="34" charset="0"/>
                <a:ea typeface="ＭＳ Ｐゴシック" panose="020B0600070205080204" pitchFamily="34" charset="-128"/>
                <a:cs typeface="Arial" panose="020B0604020202020204" pitchFamily="34" charset="0"/>
              </a:rPr>
              <a:t>, especially if the original system developers are not responsible for  the change implementation</a:t>
            </a:r>
          </a:p>
          <a:p>
            <a:pPr algn="just" eaLnBrk="1" hangingPunct="1">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During the </a:t>
            </a: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program understanding phase</a:t>
            </a:r>
            <a:r>
              <a:rPr lang="en-US" altLang="en-PK" dirty="0">
                <a:latin typeface="Arial" panose="020B0604020202020204" pitchFamily="34" charset="0"/>
                <a:ea typeface="ＭＳ Ｐゴシック" panose="020B0600070205080204" pitchFamily="34" charset="-128"/>
                <a:cs typeface="Arial" panose="020B0604020202020204" pitchFamily="34" charset="0"/>
              </a:rPr>
              <a:t>, you have to understand how the program is structured, how it delivers functionality and how the proposed change might affect the program</a:t>
            </a:r>
          </a:p>
          <a:p>
            <a:pPr algn="just" eaLnBrk="1" hangingPunct="1">
              <a:buFont typeface="Wingdings" panose="05000000000000000000" pitchFamily="2" charset="2"/>
              <a:buChar char="²"/>
            </a:pPr>
            <a:endParaRPr lang="en-US" altLang="en-P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13316" name="Slide Number Placeholder 5">
            <a:extLst>
              <a:ext uri="{FF2B5EF4-FFF2-40B4-BE49-F238E27FC236}">
                <a16:creationId xmlns:a16="http://schemas.microsoft.com/office/drawing/2014/main" id="{AAE10D10-FC96-43C6-967E-B98CBB83EE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606FE1B1-ED54-4CA3-B9A7-BFB68D0F1983}" type="slidenum">
              <a:rPr lang="en-US" altLang="en-PK">
                <a:solidFill>
                  <a:srgbClr val="898989"/>
                </a:solidFill>
              </a:rPr>
              <a:pPr eaLnBrk="1" hangingPunct="1"/>
              <a:t>12</a:t>
            </a:fld>
            <a:endParaRPr lang="en-US" altLang="en-PK">
              <a:solidFill>
                <a:srgbClr val="898989"/>
              </a:solidFill>
            </a:endParaRPr>
          </a:p>
        </p:txBody>
      </p:sp>
      <p:sp>
        <p:nvSpPr>
          <p:cNvPr id="13317" name="Footer Placeholder 6">
            <a:extLst>
              <a:ext uri="{FF2B5EF4-FFF2-40B4-BE49-F238E27FC236}">
                <a16:creationId xmlns:a16="http://schemas.microsoft.com/office/drawing/2014/main" id="{AD299EDD-3C22-4CA8-9A32-72E8F4666E3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41E5C58-74F0-4101-9EEA-9DC3459691C5}"/>
              </a:ext>
            </a:extLst>
          </p:cNvPr>
          <p:cNvSpPr>
            <a:spLocks noGrp="1" noChangeArrowheads="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Urgent change requests</a:t>
            </a:r>
          </a:p>
        </p:txBody>
      </p:sp>
      <p:sp>
        <p:nvSpPr>
          <p:cNvPr id="14339" name="Rectangle 3">
            <a:extLst>
              <a:ext uri="{FF2B5EF4-FFF2-40B4-BE49-F238E27FC236}">
                <a16:creationId xmlns:a16="http://schemas.microsoft.com/office/drawing/2014/main" id="{6C563A24-1F29-4746-B904-C6C5CEC1D08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Urgent changes </a:t>
            </a:r>
            <a:r>
              <a:rPr lang="en-US" altLang="en-PK" dirty="0">
                <a:latin typeface="Arial" panose="020B0604020202020204" pitchFamily="34" charset="0"/>
                <a:ea typeface="ＭＳ Ｐゴシック" panose="020B0600070205080204" pitchFamily="34" charset="-128"/>
                <a:cs typeface="Arial" panose="020B0604020202020204" pitchFamily="34" charset="0"/>
              </a:rPr>
              <a:t>may have to be implemented without going through all stages of the software engineering process</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If a serious system fault has to be repaired to allow normal operation to continue</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If changes to the system’s environment (e.g., an OS upgrade) have unexpected effects</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If there are business changes that require a very rapid response (e.g. the release of a competing product)</a:t>
            </a:r>
          </a:p>
        </p:txBody>
      </p:sp>
      <p:sp>
        <p:nvSpPr>
          <p:cNvPr id="14340" name="Slide Number Placeholder 5">
            <a:extLst>
              <a:ext uri="{FF2B5EF4-FFF2-40B4-BE49-F238E27FC236}">
                <a16:creationId xmlns:a16="http://schemas.microsoft.com/office/drawing/2014/main" id="{96DC424E-514E-4288-9BCD-900848EFAE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8EF825FF-58F9-4D4B-AB53-C00FD51C8EF2}" type="slidenum">
              <a:rPr lang="en-US" altLang="en-PK">
                <a:solidFill>
                  <a:srgbClr val="898989"/>
                </a:solidFill>
              </a:rPr>
              <a:pPr eaLnBrk="1" hangingPunct="1"/>
              <a:t>13</a:t>
            </a:fld>
            <a:endParaRPr lang="en-US" altLang="en-PK">
              <a:solidFill>
                <a:srgbClr val="898989"/>
              </a:solidFill>
            </a:endParaRPr>
          </a:p>
        </p:txBody>
      </p:sp>
      <p:sp>
        <p:nvSpPr>
          <p:cNvPr id="14341" name="Footer Placeholder 6">
            <a:extLst>
              <a:ext uri="{FF2B5EF4-FFF2-40B4-BE49-F238E27FC236}">
                <a16:creationId xmlns:a16="http://schemas.microsoft.com/office/drawing/2014/main" id="{B4DD5362-2B68-42CE-A859-89DD973436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13513F8-D741-4F14-9F5D-8019969E316F}"/>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The emergency repair process</a:t>
            </a:r>
          </a:p>
        </p:txBody>
      </p:sp>
      <p:sp>
        <p:nvSpPr>
          <p:cNvPr id="15363" name="Slide Number Placeholder 6">
            <a:extLst>
              <a:ext uri="{FF2B5EF4-FFF2-40B4-BE49-F238E27FC236}">
                <a16:creationId xmlns:a16="http://schemas.microsoft.com/office/drawing/2014/main" id="{E89A1497-9C4F-446C-A64A-8293ECBFA9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8921C6D-8129-41C1-80A0-F514E474CCC0}" type="slidenum">
              <a:rPr lang="en-US" altLang="en-PK">
                <a:solidFill>
                  <a:srgbClr val="898989"/>
                </a:solidFill>
              </a:rPr>
              <a:pPr eaLnBrk="1" hangingPunct="1"/>
              <a:t>14</a:t>
            </a:fld>
            <a:endParaRPr lang="en-US" altLang="en-PK">
              <a:solidFill>
                <a:srgbClr val="898989"/>
              </a:solidFill>
            </a:endParaRPr>
          </a:p>
        </p:txBody>
      </p:sp>
      <p:sp>
        <p:nvSpPr>
          <p:cNvPr id="15364" name="Footer Placeholder 7">
            <a:extLst>
              <a:ext uri="{FF2B5EF4-FFF2-40B4-BE49-F238E27FC236}">
                <a16:creationId xmlns:a16="http://schemas.microsoft.com/office/drawing/2014/main" id="{CEDDF096-C2D8-4450-A927-CD267EE2FBF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15365" name="Content Placeholder 3" descr="9.6 EmergencyRepair.eps">
            <a:extLst>
              <a:ext uri="{FF2B5EF4-FFF2-40B4-BE49-F238E27FC236}">
                <a16:creationId xmlns:a16="http://schemas.microsoft.com/office/drawing/2014/main" id="{E4F0AA95-9B8F-427A-93A8-55DE4BB96B9F}"/>
              </a:ext>
            </a:extLst>
          </p:cNvPr>
          <p:cNvPicPr>
            <a:picLocks noChangeAspect="1"/>
          </p:cNvPicPr>
          <p:nvPr/>
        </p:nvPicPr>
        <p:blipFill>
          <a:blip r:embed="rId2">
            <a:extLst>
              <a:ext uri="{28A0092B-C50C-407E-A947-70E740481C1C}">
                <a14:useLocalDpi xmlns:a14="http://schemas.microsoft.com/office/drawing/2010/main" val="0"/>
              </a:ext>
            </a:extLst>
          </a:blip>
          <a:srcRect t="-212563" b="-212563"/>
          <a:stretch>
            <a:fillRect/>
          </a:stretch>
        </p:blipFill>
        <p:spPr bwMode="auto">
          <a:xfrm>
            <a:off x="2805114" y="1897064"/>
            <a:ext cx="6269037"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445B7B-5453-47C5-8C30-FD0F49F795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rtlCol="0" anchor="t" anchorCtr="0" compatLnSpc="1">
            <a:prstTxWarp prst="textNoShape">
              <a:avLst/>
            </a:prstTxWarp>
            <a:normAutofit/>
          </a:bodyPr>
          <a:lstStyle/>
          <a:p>
            <a:pPr algn="just"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Modifying a program after it has been put into use</a:t>
            </a:r>
          </a:p>
          <a:p>
            <a:pPr algn="just"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The term is mostly used for </a:t>
            </a: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changing custom software</a:t>
            </a:r>
            <a:r>
              <a:rPr lang="en-GB" altLang="en-PK" dirty="0">
                <a:latin typeface="Arial" panose="020B0604020202020204" pitchFamily="34" charset="0"/>
                <a:ea typeface="ＭＳ Ｐゴシック" panose="020B0600070205080204" pitchFamily="34" charset="-128"/>
                <a:cs typeface="Arial" panose="020B0604020202020204" pitchFamily="34" charset="0"/>
              </a:rPr>
              <a:t>. </a:t>
            </a: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Generic software </a:t>
            </a:r>
            <a:r>
              <a:rPr lang="en-GB" altLang="en-PK" dirty="0">
                <a:latin typeface="Arial" panose="020B0604020202020204" pitchFamily="34" charset="0"/>
                <a:ea typeface="ＭＳ Ｐゴシック" panose="020B0600070205080204" pitchFamily="34" charset="-128"/>
                <a:cs typeface="Arial" panose="020B0604020202020204" pitchFamily="34" charset="0"/>
              </a:rPr>
              <a:t>products are said to </a:t>
            </a: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evolve</a:t>
            </a:r>
            <a:r>
              <a:rPr lang="en-GB" altLang="en-PK" dirty="0">
                <a:latin typeface="Arial" panose="020B0604020202020204" pitchFamily="34" charset="0"/>
                <a:ea typeface="ＭＳ Ｐゴシック" panose="020B0600070205080204" pitchFamily="34" charset="-128"/>
                <a:cs typeface="Arial" panose="020B0604020202020204" pitchFamily="34" charset="0"/>
              </a:rPr>
              <a:t> to create new versions.</a:t>
            </a:r>
          </a:p>
          <a:p>
            <a:pPr algn="just"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Maintenance does not normally involve major changes to the system’s architecture</a:t>
            </a:r>
          </a:p>
          <a:p>
            <a:pPr algn="just"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Changes are implemented by modifying existing components and adding new components to the system</a:t>
            </a:r>
          </a:p>
        </p:txBody>
      </p:sp>
      <p:sp>
        <p:nvSpPr>
          <p:cNvPr id="16387" name="Rectangle 3">
            <a:extLst>
              <a:ext uri="{FF2B5EF4-FFF2-40B4-BE49-F238E27FC236}">
                <a16:creationId xmlns:a16="http://schemas.microsoft.com/office/drawing/2014/main" id="{F5B8E4D7-83C5-4A51-9CA7-0DCEA27DB8F8}"/>
              </a:ext>
            </a:extLst>
          </p:cNvPr>
          <p:cNvSpPr>
            <a:spLocks noGrp="1" noChangeArrowheads="1"/>
          </p:cNvSpPr>
          <p:nvPr>
            <p:ph type="title"/>
          </p:nvPr>
        </p:nvSpPr>
        <p:spPr/>
        <p:txBody>
          <a:bodyPr vert="horz" lIns="90840" tIns="44623" rIns="90840" bIns="44623" rtlCol="0" anchor="b">
            <a:normAutofit/>
          </a:bodyPr>
          <a:lstStyle/>
          <a:p>
            <a:pPr eaLnBrk="1" hangingPunct="1"/>
            <a:r>
              <a:rPr lang="en-GB" altLang="en-PK" dirty="0">
                <a:latin typeface="Arial" panose="020B0604020202020204" pitchFamily="34" charset="0"/>
                <a:ea typeface="ＭＳ Ｐゴシック" panose="020B0600070205080204" pitchFamily="34" charset="-128"/>
                <a:cs typeface="Arial" panose="020B0604020202020204" pitchFamily="34" charset="0"/>
              </a:rPr>
              <a:t>Software maintenance</a:t>
            </a:r>
          </a:p>
        </p:txBody>
      </p:sp>
      <p:sp>
        <p:nvSpPr>
          <p:cNvPr id="16388" name="Slide Number Placeholder 5">
            <a:extLst>
              <a:ext uri="{FF2B5EF4-FFF2-40B4-BE49-F238E27FC236}">
                <a16:creationId xmlns:a16="http://schemas.microsoft.com/office/drawing/2014/main" id="{2F80965C-48AE-4481-998D-A22CD56333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BBD02E3-DB7F-4227-8BAD-E491A2A4F3A8}" type="slidenum">
              <a:rPr lang="en-US" altLang="en-PK">
                <a:solidFill>
                  <a:srgbClr val="898989"/>
                </a:solidFill>
              </a:rPr>
              <a:pPr eaLnBrk="1" hangingPunct="1"/>
              <a:t>15</a:t>
            </a:fld>
            <a:endParaRPr lang="en-US" altLang="en-PK">
              <a:solidFill>
                <a:srgbClr val="898989"/>
              </a:solidFill>
            </a:endParaRPr>
          </a:p>
        </p:txBody>
      </p:sp>
      <p:sp>
        <p:nvSpPr>
          <p:cNvPr id="16389" name="Footer Placeholder 6">
            <a:extLst>
              <a:ext uri="{FF2B5EF4-FFF2-40B4-BE49-F238E27FC236}">
                <a16:creationId xmlns:a16="http://schemas.microsoft.com/office/drawing/2014/main" id="{2ECB47C6-3D98-4EF6-BCE7-CF196E52D9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0A5E90-556C-4D5B-BEE6-1FFD799DED28}"/>
              </a:ext>
            </a:extLst>
          </p:cNvPr>
          <p:cNvSpPr>
            <a:spLocks noGrp="1" noChangeArrowheads="1"/>
          </p:cNvSpPr>
          <p:nvPr>
            <p:ph type="body" idx="1"/>
          </p:nvPr>
        </p:nvSpPr>
        <p:spPr bwMode="auto">
          <a:xfrm>
            <a:off x="1247774" y="1828801"/>
            <a:ext cx="9907905"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rtlCol="0" anchor="t" anchorCtr="0" compatLnSpc="1">
            <a:prstTxWarp prst="textNoShape">
              <a:avLst/>
            </a:prstTxWarp>
            <a:normAutofit/>
          </a:bodyPr>
          <a:lstStyle/>
          <a:p>
            <a:pPr algn="just" eaLnBrk="1" hangingPunct="1">
              <a:buFont typeface="Wingdings" panose="05000000000000000000" pitchFamily="2" charset="2"/>
              <a:buChar char="²"/>
            </a:pPr>
            <a:r>
              <a:rPr lang="en-GB" altLang="en-PK" sz="2400" dirty="0">
                <a:latin typeface="Arial" panose="020B0604020202020204" pitchFamily="34" charset="0"/>
                <a:ea typeface="ＭＳ Ｐゴシック" panose="020B0600070205080204" pitchFamily="34" charset="-128"/>
                <a:cs typeface="Arial" panose="020B0604020202020204" pitchFamily="34" charset="0"/>
              </a:rPr>
              <a:t>Maintenance </a:t>
            </a:r>
            <a:r>
              <a:rPr lang="en-GB" altLang="en-PK" sz="24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to repair </a:t>
            </a:r>
            <a:r>
              <a:rPr lang="en-GB" altLang="en-PK" sz="2400" dirty="0">
                <a:latin typeface="Arial" panose="020B0604020202020204" pitchFamily="34" charset="0"/>
                <a:ea typeface="ＭＳ Ｐゴシック" panose="020B0600070205080204" pitchFamily="34" charset="-128"/>
                <a:cs typeface="Arial" panose="020B0604020202020204" pitchFamily="34" charset="0"/>
              </a:rPr>
              <a:t>software faults</a:t>
            </a:r>
          </a:p>
          <a:p>
            <a:pPr lvl="1" algn="just" eaLnBrk="1" hangingPunct="1">
              <a:buFont typeface="Wingdings" panose="05000000000000000000" pitchFamily="2" charset="2"/>
              <a:buChar char="§"/>
            </a:pPr>
            <a:r>
              <a:rPr lang="en-GB" altLang="en-PK" sz="2000" dirty="0">
                <a:latin typeface="Arial" panose="020B0604020202020204" pitchFamily="34" charset="0"/>
                <a:ea typeface="ＭＳ Ｐゴシック" panose="020B0600070205080204" pitchFamily="34" charset="-128"/>
                <a:cs typeface="Arial" panose="020B0604020202020204" pitchFamily="34" charset="0"/>
              </a:rPr>
              <a:t>Changing a system to correct deficiencies in the way meets its requirements</a:t>
            </a:r>
          </a:p>
          <a:p>
            <a:pPr algn="just" eaLnBrk="1" hangingPunct="1">
              <a:buFont typeface="Wingdings" panose="05000000000000000000" pitchFamily="2" charset="2"/>
              <a:buChar char="²"/>
            </a:pPr>
            <a:r>
              <a:rPr lang="en-GB" altLang="en-PK" sz="2400" dirty="0">
                <a:latin typeface="Arial" panose="020B0604020202020204" pitchFamily="34" charset="0"/>
                <a:ea typeface="ＭＳ Ｐゴシック" panose="020B0600070205080204" pitchFamily="34" charset="-128"/>
                <a:cs typeface="Arial" panose="020B0604020202020204" pitchFamily="34" charset="0"/>
              </a:rPr>
              <a:t>Maintenance </a:t>
            </a:r>
            <a:r>
              <a:rPr lang="en-GB" altLang="en-PK" sz="24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to adapt </a:t>
            </a:r>
            <a:r>
              <a:rPr lang="en-GB" altLang="en-PK" sz="2400" dirty="0">
                <a:latin typeface="Arial" panose="020B0604020202020204" pitchFamily="34" charset="0"/>
                <a:ea typeface="ＭＳ Ｐゴシック" panose="020B0600070205080204" pitchFamily="34" charset="-128"/>
                <a:cs typeface="Arial" panose="020B0604020202020204" pitchFamily="34" charset="0"/>
              </a:rPr>
              <a:t>software to a different operating environment</a:t>
            </a:r>
          </a:p>
          <a:p>
            <a:pPr lvl="1" algn="just" eaLnBrk="1" hangingPunct="1">
              <a:buFont typeface="Wingdings" panose="05000000000000000000" pitchFamily="2" charset="2"/>
              <a:buChar char="§"/>
            </a:pPr>
            <a:r>
              <a:rPr lang="en-GB" altLang="en-PK" sz="2000" dirty="0">
                <a:latin typeface="Arial" panose="020B0604020202020204" pitchFamily="34" charset="0"/>
                <a:ea typeface="ＭＳ Ｐゴシック" panose="020B0600070205080204" pitchFamily="34" charset="-128"/>
                <a:cs typeface="Arial" panose="020B0604020202020204" pitchFamily="34" charset="0"/>
              </a:rPr>
              <a:t>Changing a system so that it operates in a different environment (computer, OS, etc.) from its initial implementation</a:t>
            </a:r>
          </a:p>
          <a:p>
            <a:pPr algn="just" eaLnBrk="1" hangingPunct="1">
              <a:buFont typeface="Wingdings" panose="05000000000000000000" pitchFamily="2" charset="2"/>
              <a:buChar char="²"/>
            </a:pPr>
            <a:r>
              <a:rPr lang="en-GB" altLang="en-PK" sz="2400" dirty="0">
                <a:latin typeface="Arial" panose="020B0604020202020204" pitchFamily="34" charset="0"/>
                <a:ea typeface="ＭＳ Ｐゴシック" panose="020B0600070205080204" pitchFamily="34" charset="-128"/>
                <a:cs typeface="Arial" panose="020B0604020202020204" pitchFamily="34" charset="0"/>
              </a:rPr>
              <a:t>Maintenance </a:t>
            </a:r>
            <a:r>
              <a:rPr lang="en-GB" altLang="en-PK" sz="2400"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to add to or modify </a:t>
            </a:r>
            <a:r>
              <a:rPr lang="en-GB" altLang="en-PK" sz="2400" dirty="0">
                <a:latin typeface="Arial" panose="020B0604020202020204" pitchFamily="34" charset="0"/>
                <a:ea typeface="ＭＳ Ｐゴシック" panose="020B0600070205080204" pitchFamily="34" charset="-128"/>
                <a:cs typeface="Arial" panose="020B0604020202020204" pitchFamily="34" charset="0"/>
              </a:rPr>
              <a:t>the system’s functionality</a:t>
            </a:r>
          </a:p>
          <a:p>
            <a:pPr lvl="1" algn="just" eaLnBrk="1" hangingPunct="1">
              <a:buFont typeface="Wingdings" panose="05000000000000000000" pitchFamily="2" charset="2"/>
              <a:buChar char="§"/>
            </a:pPr>
            <a:r>
              <a:rPr lang="en-GB" altLang="en-PK" sz="2000" dirty="0">
                <a:latin typeface="Arial" panose="020B0604020202020204" pitchFamily="34" charset="0"/>
                <a:ea typeface="ＭＳ Ｐゴシック" panose="020B0600070205080204" pitchFamily="34" charset="-128"/>
                <a:cs typeface="Arial" panose="020B0604020202020204" pitchFamily="34" charset="0"/>
              </a:rPr>
              <a:t>Modifying the system to satisfy new requirements</a:t>
            </a:r>
          </a:p>
          <a:p>
            <a:pPr algn="just" eaLnBrk="1" hangingPunct="1">
              <a:buFont typeface="Wingdings" panose="05000000000000000000" pitchFamily="2" charset="2"/>
              <a:buChar char="²"/>
            </a:pPr>
            <a:r>
              <a:rPr lang="en-GB" altLang="en-PK" sz="2400" dirty="0">
                <a:latin typeface="Arial" panose="020B0604020202020204" pitchFamily="34" charset="0"/>
                <a:ea typeface="ＭＳ Ｐゴシック" panose="020B0600070205080204" pitchFamily="34" charset="-128"/>
                <a:cs typeface="Arial" panose="020B0604020202020204" pitchFamily="34" charset="0"/>
              </a:rPr>
              <a:t>Implement the program structure and system performance</a:t>
            </a:r>
          </a:p>
          <a:p>
            <a:pPr lvl="1" algn="just" eaLnBrk="1" hangingPunct="1">
              <a:buFont typeface="Wingdings" panose="05000000000000000000" pitchFamily="2" charset="2"/>
              <a:buChar char="§"/>
            </a:pPr>
            <a:r>
              <a:rPr lang="en-GB" altLang="en-PK" sz="2000" dirty="0">
                <a:latin typeface="Arial" panose="020B0604020202020204" pitchFamily="34" charset="0"/>
                <a:ea typeface="ＭＳ Ｐゴシック" panose="020B0600070205080204" pitchFamily="34" charset="-128"/>
                <a:cs typeface="Arial" panose="020B0604020202020204" pitchFamily="34" charset="0"/>
              </a:rPr>
              <a:t>Rewriting all or part of the system to make it more efficient and maintainable,</a:t>
            </a:r>
          </a:p>
        </p:txBody>
      </p:sp>
      <p:sp>
        <p:nvSpPr>
          <p:cNvPr id="17411" name="Rectangle 3">
            <a:extLst>
              <a:ext uri="{FF2B5EF4-FFF2-40B4-BE49-F238E27FC236}">
                <a16:creationId xmlns:a16="http://schemas.microsoft.com/office/drawing/2014/main" id="{0106311E-75F9-4952-8B24-E9320549E3F6}"/>
              </a:ext>
            </a:extLst>
          </p:cNvPr>
          <p:cNvSpPr>
            <a:spLocks noGrp="1" noChangeArrowheads="1"/>
          </p:cNvSpPr>
          <p:nvPr>
            <p:ph type="title"/>
          </p:nvPr>
        </p:nvSpPr>
        <p:spPr/>
        <p:txBody>
          <a:bodyPr vert="horz" lIns="90840" tIns="44623" rIns="90840" bIns="44623" rtlCol="0" anchor="b">
            <a:normAutofit/>
          </a:bodyPr>
          <a:lstStyle/>
          <a:p>
            <a:pPr eaLnBrk="1" hangingPunct="1"/>
            <a:r>
              <a:rPr lang="en-GB" altLang="en-PK">
                <a:latin typeface="Arial" panose="020B0604020202020204" pitchFamily="34" charset="0"/>
                <a:ea typeface="ＭＳ Ｐゴシック" panose="020B0600070205080204" pitchFamily="34" charset="-128"/>
                <a:cs typeface="Arial" panose="020B0604020202020204" pitchFamily="34" charset="0"/>
              </a:rPr>
              <a:t>Types of maintenance</a:t>
            </a:r>
          </a:p>
        </p:txBody>
      </p:sp>
      <p:sp>
        <p:nvSpPr>
          <p:cNvPr id="17412" name="Slide Number Placeholder 5">
            <a:extLst>
              <a:ext uri="{FF2B5EF4-FFF2-40B4-BE49-F238E27FC236}">
                <a16:creationId xmlns:a16="http://schemas.microsoft.com/office/drawing/2014/main" id="{12F9AAE9-37A9-4D78-9949-38BC859C50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65089E0D-EA59-4605-A172-5E69409C4DD3}" type="slidenum">
              <a:rPr lang="en-US" altLang="en-PK">
                <a:solidFill>
                  <a:srgbClr val="898989"/>
                </a:solidFill>
              </a:rPr>
              <a:pPr eaLnBrk="1" hangingPunct="1"/>
              <a:t>16</a:t>
            </a:fld>
            <a:endParaRPr lang="en-US" altLang="en-PK">
              <a:solidFill>
                <a:srgbClr val="898989"/>
              </a:solidFill>
            </a:endParaRPr>
          </a:p>
        </p:txBody>
      </p:sp>
      <p:sp>
        <p:nvSpPr>
          <p:cNvPr id="2" name="Left Brace 1">
            <a:extLst>
              <a:ext uri="{FF2B5EF4-FFF2-40B4-BE49-F238E27FC236}">
                <a16:creationId xmlns:a16="http://schemas.microsoft.com/office/drawing/2014/main" id="{A9E9602C-3EBA-4B0A-B1DB-DFBC9857D044}"/>
              </a:ext>
            </a:extLst>
          </p:cNvPr>
          <p:cNvSpPr/>
          <p:nvPr/>
        </p:nvSpPr>
        <p:spPr>
          <a:xfrm>
            <a:off x="893317" y="1828800"/>
            <a:ext cx="354459" cy="24580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400" dirty="0"/>
              <a:t>Maintenance </a:t>
            </a:r>
            <a:endParaRPr lang="en-PK" sz="1400" dirty="0"/>
          </a:p>
        </p:txBody>
      </p:sp>
      <p:sp>
        <p:nvSpPr>
          <p:cNvPr id="3" name="Left Brace 2">
            <a:extLst>
              <a:ext uri="{FF2B5EF4-FFF2-40B4-BE49-F238E27FC236}">
                <a16:creationId xmlns:a16="http://schemas.microsoft.com/office/drawing/2014/main" id="{EF229342-D52C-4D3B-BFE5-9E67AE76D7CA}"/>
              </a:ext>
            </a:extLst>
          </p:cNvPr>
          <p:cNvSpPr/>
          <p:nvPr/>
        </p:nvSpPr>
        <p:spPr>
          <a:xfrm>
            <a:off x="893317" y="4469453"/>
            <a:ext cx="354458" cy="248062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200" dirty="0"/>
              <a:t>Reengineering</a:t>
            </a:r>
            <a:endParaRPr lang="en-PK" sz="1200" dirty="0"/>
          </a:p>
        </p:txBody>
      </p:sp>
      <p:sp>
        <p:nvSpPr>
          <p:cNvPr id="8" name="Left Brace 7">
            <a:extLst>
              <a:ext uri="{FF2B5EF4-FFF2-40B4-BE49-F238E27FC236}">
                <a16:creationId xmlns:a16="http://schemas.microsoft.com/office/drawing/2014/main" id="{3B0590FF-F1BA-4C7C-A671-C63D71443FB7}"/>
              </a:ext>
            </a:extLst>
          </p:cNvPr>
          <p:cNvSpPr/>
          <p:nvPr/>
        </p:nvSpPr>
        <p:spPr>
          <a:xfrm>
            <a:off x="446389" y="3256266"/>
            <a:ext cx="354459" cy="206125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400" dirty="0"/>
              <a:t>Evolution</a:t>
            </a:r>
            <a:endParaRPr lang="en-PK" sz="14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5E7F023-2C3A-4AED-83E6-2CCBA33DF040}"/>
              </a:ext>
            </a:extLst>
          </p:cNvPr>
          <p:cNvSpPr>
            <a:spLocks noGrp="1"/>
          </p:cNvSpPr>
          <p:nvPr>
            <p:ph type="title"/>
          </p:nvPr>
        </p:nvSpPr>
        <p:spPr/>
        <p:txBody>
          <a:bodyPr/>
          <a:lstStyle/>
          <a:p>
            <a:pPr eaLnBrk="1" hangingPunct="1"/>
            <a:r>
              <a:rPr lang="en-US" altLang="en-PK" dirty="0">
                <a:latin typeface="Arial" panose="020B0604020202020204" pitchFamily="34" charset="0"/>
                <a:ea typeface="ＭＳ Ｐゴシック" panose="020B0600070205080204" pitchFamily="34" charset="-128"/>
                <a:cs typeface="Arial" panose="020B0604020202020204" pitchFamily="34" charset="0"/>
              </a:rPr>
              <a:t>Maintenance effort distribution</a:t>
            </a:r>
            <a:r>
              <a:rPr lang="en-GB" altLang="en-PK" dirty="0">
                <a:latin typeface="Arial" panose="020B0604020202020204" pitchFamily="34" charset="0"/>
                <a:ea typeface="ＭＳ Ｐゴシック" panose="020B0600070205080204" pitchFamily="34" charset="-128"/>
                <a:cs typeface="Arial" panose="020B0604020202020204" pitchFamily="34" charset="0"/>
              </a:rPr>
              <a:t> </a:t>
            </a:r>
            <a:endParaRPr lang="en-US" altLang="en-P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18435" name="Slide Number Placeholder 6">
            <a:extLst>
              <a:ext uri="{FF2B5EF4-FFF2-40B4-BE49-F238E27FC236}">
                <a16:creationId xmlns:a16="http://schemas.microsoft.com/office/drawing/2014/main" id="{E37D88FC-2A95-464B-BD32-CA83A9E0C6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62AA6669-2CF0-42E7-B88A-27ABA335CB33}" type="slidenum">
              <a:rPr lang="en-US" altLang="en-PK">
                <a:solidFill>
                  <a:srgbClr val="898989"/>
                </a:solidFill>
              </a:rPr>
              <a:pPr eaLnBrk="1" hangingPunct="1"/>
              <a:t>17</a:t>
            </a:fld>
            <a:endParaRPr lang="en-US" altLang="en-PK">
              <a:solidFill>
                <a:srgbClr val="898989"/>
              </a:solidFill>
            </a:endParaRPr>
          </a:p>
        </p:txBody>
      </p:sp>
      <p:sp>
        <p:nvSpPr>
          <p:cNvPr id="18436" name="Footer Placeholder 7">
            <a:extLst>
              <a:ext uri="{FF2B5EF4-FFF2-40B4-BE49-F238E27FC236}">
                <a16:creationId xmlns:a16="http://schemas.microsoft.com/office/drawing/2014/main" id="{FD504CEF-EEB4-4C65-B04F-C7CFC80FC1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18437" name="Content Placeholder 3" descr="9.8 MaintEffort.eps">
            <a:extLst>
              <a:ext uri="{FF2B5EF4-FFF2-40B4-BE49-F238E27FC236}">
                <a16:creationId xmlns:a16="http://schemas.microsoft.com/office/drawing/2014/main" id="{221B7735-A6E7-4C0D-BE9E-99744647D51D}"/>
              </a:ext>
            </a:extLst>
          </p:cNvPr>
          <p:cNvPicPr>
            <a:picLocks noChangeAspect="1"/>
          </p:cNvPicPr>
          <p:nvPr/>
        </p:nvPicPr>
        <p:blipFill>
          <a:blip r:embed="rId2">
            <a:extLst>
              <a:ext uri="{28A0092B-C50C-407E-A947-70E740481C1C}">
                <a14:useLocalDpi xmlns:a14="http://schemas.microsoft.com/office/drawing/2010/main" val="0"/>
              </a:ext>
            </a:extLst>
          </a:blip>
          <a:srcRect l="-40915" r="-40915"/>
          <a:stretch>
            <a:fillRect/>
          </a:stretch>
        </p:blipFill>
        <p:spPr bwMode="auto">
          <a:xfrm>
            <a:off x="2781301" y="2162175"/>
            <a:ext cx="6030913"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28EB2A3-0089-400F-8837-8D97930B346E}"/>
              </a:ext>
            </a:extLst>
          </p:cNvPr>
          <p:cNvSpPr>
            <a:spLocks noGrp="1"/>
          </p:cNvSpPr>
          <p:nvPr>
            <p:ph type="title"/>
          </p:nvPr>
        </p:nvSpPr>
        <p:spPr/>
        <p:txBody>
          <a:bodyPr/>
          <a:lstStyle/>
          <a:p>
            <a:pPr eaLnBrk="1" hangingPunct="1"/>
            <a:r>
              <a:rPr lang="en-US" altLang="en-PK" dirty="0">
                <a:latin typeface="Arial" panose="020B0604020202020204" pitchFamily="34" charset="0"/>
                <a:ea typeface="ＭＳ Ｐゴシック" panose="020B0600070205080204" pitchFamily="34" charset="-128"/>
                <a:cs typeface="Arial" panose="020B0604020202020204" pitchFamily="34" charset="0"/>
              </a:rPr>
              <a:t>Development and maintenance costs</a:t>
            </a:r>
            <a:r>
              <a:rPr lang="en-GB" altLang="en-PK" dirty="0">
                <a:latin typeface="Arial" panose="020B0604020202020204" pitchFamily="34" charset="0"/>
                <a:ea typeface="ＭＳ Ｐゴシック" panose="020B0600070205080204" pitchFamily="34" charset="-128"/>
                <a:cs typeface="Arial" panose="020B0604020202020204" pitchFamily="34" charset="0"/>
              </a:rPr>
              <a:t> </a:t>
            </a:r>
            <a:endParaRPr lang="en-US" altLang="en-P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0483" name="Slide Number Placeholder 6">
            <a:extLst>
              <a:ext uri="{FF2B5EF4-FFF2-40B4-BE49-F238E27FC236}">
                <a16:creationId xmlns:a16="http://schemas.microsoft.com/office/drawing/2014/main" id="{1031C810-F1B8-476D-9257-5CB85F466F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2801402E-3A1A-4982-A186-EC0B8886430F}" type="slidenum">
              <a:rPr lang="en-US" altLang="en-PK">
                <a:solidFill>
                  <a:srgbClr val="898989"/>
                </a:solidFill>
              </a:rPr>
              <a:pPr eaLnBrk="1" hangingPunct="1"/>
              <a:t>18</a:t>
            </a:fld>
            <a:endParaRPr lang="en-US" altLang="en-PK">
              <a:solidFill>
                <a:srgbClr val="898989"/>
              </a:solidFill>
            </a:endParaRPr>
          </a:p>
        </p:txBody>
      </p:sp>
      <p:sp>
        <p:nvSpPr>
          <p:cNvPr id="20484" name="Footer Placeholder 7">
            <a:extLst>
              <a:ext uri="{FF2B5EF4-FFF2-40B4-BE49-F238E27FC236}">
                <a16:creationId xmlns:a16="http://schemas.microsoft.com/office/drawing/2014/main" id="{2017C466-CACD-4537-A9C5-132BF43A58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20485" name="Content Placeholder 3" descr="9.9 DevMaintCosts.eps">
            <a:extLst>
              <a:ext uri="{FF2B5EF4-FFF2-40B4-BE49-F238E27FC236}">
                <a16:creationId xmlns:a16="http://schemas.microsoft.com/office/drawing/2014/main" id="{05685705-D099-4E83-9127-0FD525807A02}"/>
              </a:ext>
            </a:extLst>
          </p:cNvPr>
          <p:cNvPicPr>
            <a:picLocks noChangeAspect="1"/>
          </p:cNvPicPr>
          <p:nvPr/>
        </p:nvPicPr>
        <p:blipFill>
          <a:blip r:embed="rId2">
            <a:extLst>
              <a:ext uri="{28A0092B-C50C-407E-A947-70E740481C1C}">
                <a14:useLocalDpi xmlns:a14="http://schemas.microsoft.com/office/drawing/2010/main" val="0"/>
              </a:ext>
            </a:extLst>
          </a:blip>
          <a:srcRect t="-17580" b="-17580"/>
          <a:stretch>
            <a:fillRect/>
          </a:stretch>
        </p:blipFill>
        <p:spPr bwMode="auto">
          <a:xfrm>
            <a:off x="2816225" y="1931988"/>
            <a:ext cx="6578600" cy="361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6589694-7236-42F0-9307-E77C9F0A2464}"/>
              </a:ext>
            </a:extLst>
          </p:cNvPr>
          <p:cNvSpPr>
            <a:spLocks noGrp="1" noChangeArrowheads="1"/>
          </p:cNvSpPr>
          <p:nvPr>
            <p:ph type="body" idx="1"/>
          </p:nvPr>
        </p:nvSpPr>
        <p:spPr bwMode="auto">
          <a:xfrm>
            <a:off x="1097280" y="1737360"/>
            <a:ext cx="10058399" cy="41522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rtlCol="0" anchor="t" anchorCtr="0" compatLnSpc="1">
            <a:prstTxWarp prst="textNoShape">
              <a:avLst/>
            </a:prstTxWarp>
            <a:normAutofit/>
          </a:bodyPr>
          <a:lstStyle/>
          <a:p>
            <a:pPr algn="just" eaLnBrk="1" hangingPunct="1">
              <a:lnSpc>
                <a:spcPct val="90000"/>
              </a:lnSpc>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Team stability</a:t>
            </a:r>
          </a:p>
          <a:p>
            <a:pPr lvl="1" algn="just" eaLnBrk="1" hangingPunct="1">
              <a:lnSpc>
                <a:spcPct val="90000"/>
              </a:lnSpc>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Maintenance costs are reduced if the same staff are involved with them for some time</a:t>
            </a:r>
          </a:p>
          <a:p>
            <a:pPr algn="just" eaLnBrk="1" hangingPunct="1">
              <a:lnSpc>
                <a:spcPct val="90000"/>
              </a:lnSpc>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Contractual responsibility</a:t>
            </a:r>
          </a:p>
          <a:p>
            <a:pPr lvl="1" algn="just" eaLnBrk="1" hangingPunct="1">
              <a:lnSpc>
                <a:spcPct val="90000"/>
              </a:lnSpc>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The developers of a system may have no contractual responsibility for maintenance so there is no incentive to design for future change</a:t>
            </a:r>
          </a:p>
          <a:p>
            <a:pPr algn="just" eaLnBrk="1" hangingPunct="1">
              <a:lnSpc>
                <a:spcPct val="90000"/>
              </a:lnSpc>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Staff skills</a:t>
            </a:r>
          </a:p>
          <a:p>
            <a:pPr lvl="1" algn="just" eaLnBrk="1" hangingPunct="1">
              <a:lnSpc>
                <a:spcPct val="90000"/>
              </a:lnSpc>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Maintenance staff are often inexperienced and have limited domain knowledge</a:t>
            </a:r>
          </a:p>
          <a:p>
            <a:pPr algn="just" eaLnBrk="1" hangingPunct="1">
              <a:lnSpc>
                <a:spcPct val="90000"/>
              </a:lnSpc>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Program age and structure</a:t>
            </a:r>
          </a:p>
          <a:p>
            <a:pPr lvl="1" algn="just" eaLnBrk="1" hangingPunct="1">
              <a:lnSpc>
                <a:spcPct val="90000"/>
              </a:lnSpc>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As programs age, their structure is degraded and they become harder to understand and change</a:t>
            </a:r>
          </a:p>
        </p:txBody>
      </p:sp>
      <p:sp>
        <p:nvSpPr>
          <p:cNvPr id="21507" name="Rectangle 3">
            <a:extLst>
              <a:ext uri="{FF2B5EF4-FFF2-40B4-BE49-F238E27FC236}">
                <a16:creationId xmlns:a16="http://schemas.microsoft.com/office/drawing/2014/main" id="{A05A6609-A752-4E52-B102-215C9912A6E3}"/>
              </a:ext>
            </a:extLst>
          </p:cNvPr>
          <p:cNvSpPr>
            <a:spLocks noGrp="1" noChangeArrowheads="1"/>
          </p:cNvSpPr>
          <p:nvPr>
            <p:ph type="title"/>
          </p:nvPr>
        </p:nvSpPr>
        <p:spPr/>
        <p:txBody>
          <a:bodyPr vert="horz" lIns="90840" tIns="44623" rIns="90840" bIns="44623" rtlCol="0" anchor="b">
            <a:normAutofit/>
          </a:bodyPr>
          <a:lstStyle/>
          <a:p>
            <a:pPr eaLnBrk="1" hangingPunct="1"/>
            <a:r>
              <a:rPr lang="en-GB" altLang="en-PK">
                <a:latin typeface="Arial" panose="020B0604020202020204" pitchFamily="34" charset="0"/>
                <a:ea typeface="ＭＳ Ｐゴシック" panose="020B0600070205080204" pitchFamily="34" charset="-128"/>
                <a:cs typeface="Arial" panose="020B0604020202020204" pitchFamily="34" charset="0"/>
              </a:rPr>
              <a:t>Maintenance cost factors</a:t>
            </a:r>
          </a:p>
        </p:txBody>
      </p:sp>
      <p:sp>
        <p:nvSpPr>
          <p:cNvPr id="21508" name="Slide Number Placeholder 5">
            <a:extLst>
              <a:ext uri="{FF2B5EF4-FFF2-40B4-BE49-F238E27FC236}">
                <a16:creationId xmlns:a16="http://schemas.microsoft.com/office/drawing/2014/main" id="{94026D44-E2CC-4DE8-BC1A-E8F739BC25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46BD7BB-08AD-44EA-B844-83E11A8EF4E3}" type="slidenum">
              <a:rPr lang="en-US" altLang="en-PK">
                <a:solidFill>
                  <a:srgbClr val="898989"/>
                </a:solidFill>
              </a:rPr>
              <a:pPr eaLnBrk="1" hangingPunct="1"/>
              <a:t>19</a:t>
            </a:fld>
            <a:endParaRPr lang="en-US" altLang="en-PK">
              <a:solidFill>
                <a:srgbClr val="898989"/>
              </a:solidFill>
            </a:endParaRPr>
          </a:p>
        </p:txBody>
      </p:sp>
      <p:sp>
        <p:nvSpPr>
          <p:cNvPr id="21509" name="Footer Placeholder 6">
            <a:extLst>
              <a:ext uri="{FF2B5EF4-FFF2-40B4-BE49-F238E27FC236}">
                <a16:creationId xmlns:a16="http://schemas.microsoft.com/office/drawing/2014/main" id="{919CECDF-030E-4D25-8659-98E18308630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7" name="Straight Connector 8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D38589C0-4606-4156-BEC9-696F08B09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0402" name="Rectangle 2">
            <a:extLst>
              <a:ext uri="{FF2B5EF4-FFF2-40B4-BE49-F238E27FC236}">
                <a16:creationId xmlns:a16="http://schemas.microsoft.com/office/drawing/2014/main" id="{7980778A-3B19-4078-B49F-2A80BC7DA0BA}"/>
              </a:ext>
            </a:extLst>
          </p:cNvPr>
          <p:cNvSpPr>
            <a:spLocks noGrp="1" noChangeArrowheads="1"/>
          </p:cNvSpPr>
          <p:nvPr>
            <p:ph type="title"/>
          </p:nvPr>
        </p:nvSpPr>
        <p:spPr>
          <a:xfrm>
            <a:off x="643466" y="640080"/>
            <a:ext cx="3588859" cy="2912740"/>
          </a:xfrm>
        </p:spPr>
        <p:txBody>
          <a:bodyPr vert="horz" lIns="91440" tIns="45720" rIns="91440" bIns="45720" rtlCol="0" anchor="b">
            <a:normAutofit/>
          </a:bodyPr>
          <a:lstStyle/>
          <a:p>
            <a:r>
              <a:rPr lang="en-US" altLang="en-PK" sz="5400" dirty="0">
                <a:solidFill>
                  <a:srgbClr val="FFFFFF"/>
                </a:solidFill>
              </a:rPr>
              <a:t>Introduction</a:t>
            </a:r>
          </a:p>
        </p:txBody>
      </p:sp>
      <p:sp>
        <p:nvSpPr>
          <p:cNvPr id="5" name="Slide Number Placeholder 4">
            <a:extLst>
              <a:ext uri="{FF2B5EF4-FFF2-40B4-BE49-F238E27FC236}">
                <a16:creationId xmlns:a16="http://schemas.microsoft.com/office/drawing/2014/main" id="{F9B00ABB-B3F9-4432-AF1D-0D9BD70D385A}"/>
              </a:ext>
            </a:extLst>
          </p:cNvPr>
          <p:cNvSpPr>
            <a:spLocks noGrp="1"/>
          </p:cNvSpPr>
          <p:nvPr>
            <p:ph type="sldNum" sz="quarter" idx="10"/>
          </p:nvPr>
        </p:nvSpPr>
        <p:spPr>
          <a:xfrm>
            <a:off x="643466" y="6459785"/>
            <a:ext cx="744681" cy="365125"/>
          </a:xfrm>
        </p:spPr>
        <p:txBody>
          <a:bodyPr vert="horz" lIns="91440" tIns="45720" rIns="91440" bIns="45720" rtlCol="0" anchor="ctr">
            <a:normAutofit/>
          </a:bodyPr>
          <a:lstStyle/>
          <a:p>
            <a:pPr algn="l" defTabSz="914400">
              <a:spcAft>
                <a:spcPts val="600"/>
              </a:spcAft>
            </a:pPr>
            <a:fld id="{A0CE81A6-716F-47B2-ADBD-8D9389411C0E}" type="slidenum">
              <a:rPr lang="en-US" altLang="en-PK" smtClean="0"/>
              <a:pPr algn="l" defTabSz="914400">
                <a:spcAft>
                  <a:spcPts val="600"/>
                </a:spcAft>
              </a:pPr>
              <a:t>2</a:t>
            </a:fld>
            <a:endParaRPr lang="en-US" altLang="en-PK"/>
          </a:p>
        </p:txBody>
      </p:sp>
      <p:sp>
        <p:nvSpPr>
          <p:cNvPr id="91" name="Rectangle 90">
            <a:extLst>
              <a:ext uri="{FF2B5EF4-FFF2-40B4-BE49-F238E27FC236}">
                <a16:creationId xmlns:a16="http://schemas.microsoft.com/office/drawing/2014/main" id="{278668EE-3D16-4B1B-8CFE-482C22669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0407" name="Rectangle 7">
            <a:extLst>
              <a:ext uri="{FF2B5EF4-FFF2-40B4-BE49-F238E27FC236}">
                <a16:creationId xmlns:a16="http://schemas.microsoft.com/office/drawing/2014/main" id="{0FBC34EF-7E8F-4C38-AF8F-2E6D40090AC7}"/>
              </a:ext>
            </a:extLst>
          </p:cNvPr>
          <p:cNvSpPr>
            <a:spLocks noChangeArrowheads="1"/>
          </p:cNvSpPr>
          <p:nvPr/>
        </p:nvSpPr>
        <p:spPr bwMode="auto">
          <a:xfrm>
            <a:off x="3400425" y="1166813"/>
            <a:ext cx="9144000" cy="369332"/>
          </a:xfrm>
          <a:prstGeom prst="rect">
            <a:avLst/>
          </a:prstGeom>
          <a:noFill/>
          <a:ln>
            <a:noFill/>
          </a:ln>
          <a:effectLst/>
          <a:extLst>
            <a:ext uri="{909E8E84-426E-40DD-AFC4-6F175D3DCCD1}">
              <a14:hiddenFill xmlns:a14="http://schemas.microsoft.com/office/drawing/2010/main">
                <a:gradFill rotWithShape="0">
                  <a:gsLst>
                    <a:gs pos="0">
                      <a:srgbClr val="CC0000">
                        <a:gamma/>
                        <a:shade val="46275"/>
                        <a:invGamma/>
                      </a:srgbClr>
                    </a:gs>
                    <a:gs pos="100000">
                      <a:srgbClr val="CC0000"/>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PK"/>
          </a:p>
        </p:txBody>
      </p:sp>
      <p:sp>
        <p:nvSpPr>
          <p:cNvPr id="12" name="TextBox 11">
            <a:extLst>
              <a:ext uri="{FF2B5EF4-FFF2-40B4-BE49-F238E27FC236}">
                <a16:creationId xmlns:a16="http://schemas.microsoft.com/office/drawing/2014/main" id="{3DE61D6D-86EF-47BC-B6A2-5AC1026B3A30}"/>
              </a:ext>
            </a:extLst>
          </p:cNvPr>
          <p:cNvSpPr txBox="1"/>
          <p:nvPr/>
        </p:nvSpPr>
        <p:spPr>
          <a:xfrm>
            <a:off x="4706405" y="2151496"/>
            <a:ext cx="6564337" cy="2031325"/>
          </a:xfrm>
          <a:prstGeom prst="rect">
            <a:avLst/>
          </a:prstGeom>
          <a:noFill/>
        </p:spPr>
        <p:txBody>
          <a:bodyPr wrap="square">
            <a:spAutoFit/>
          </a:bodyPr>
          <a:lstStyle/>
          <a:p>
            <a:pPr algn="just" eaLnBrk="1" hangingPunct="1">
              <a:lnSpc>
                <a:spcPct val="90000"/>
              </a:lnSpc>
            </a:pPr>
            <a:r>
              <a:rPr lang="en-US" sz="2000" b="0" i="0" dirty="0">
                <a:solidFill>
                  <a:srgbClr val="202124"/>
                </a:solidFill>
                <a:effectLst/>
                <a:latin typeface="arial" panose="020B0604020202020204" pitchFamily="34" charset="0"/>
              </a:rPr>
              <a:t>The </a:t>
            </a:r>
            <a:r>
              <a:rPr lang="en-US" sz="2000" b="1" i="0" dirty="0">
                <a:solidFill>
                  <a:srgbClr val="202124"/>
                </a:solidFill>
                <a:effectLst/>
                <a:latin typeface="arial" panose="020B0604020202020204" pitchFamily="34" charset="0"/>
              </a:rPr>
              <a:t>evolution process</a:t>
            </a:r>
            <a:r>
              <a:rPr lang="en-US" sz="2000" b="0" i="0" dirty="0">
                <a:solidFill>
                  <a:srgbClr val="202124"/>
                </a:solidFill>
                <a:effectLst/>
                <a:latin typeface="arial" panose="020B0604020202020204" pitchFamily="34" charset="0"/>
              </a:rPr>
              <a:t> includes fundamental </a:t>
            </a:r>
            <a:r>
              <a:rPr lang="en-US" sz="2000" b="1" i="0" dirty="0">
                <a:solidFill>
                  <a:srgbClr val="202124"/>
                </a:solidFill>
                <a:effectLst/>
                <a:latin typeface="arial" panose="020B0604020202020204" pitchFamily="34" charset="0"/>
              </a:rPr>
              <a:t>activities</a:t>
            </a:r>
            <a:r>
              <a:rPr lang="en-US" sz="2000" b="0" i="0" dirty="0">
                <a:solidFill>
                  <a:srgbClr val="202124"/>
                </a:solidFill>
                <a:effectLst/>
                <a:latin typeface="arial" panose="020B0604020202020204" pitchFamily="34" charset="0"/>
              </a:rPr>
              <a:t> of change analysis, release planning, system implementation and releasing a system to customers. The cost an impact of these changes are accessed to see how much system is affected by the change and how much it might cost to implement the change.</a:t>
            </a:r>
            <a:endParaRPr lang="en-US" altLang="en-PK" sz="2000"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8D432CE-61E2-4092-8B52-BF54B3889081}"/>
              </a:ext>
            </a:extLst>
          </p:cNvPr>
          <p:cNvSpPr>
            <a:spLocks noGrp="1" noChangeArrowheads="1"/>
          </p:cNvSpPr>
          <p:nvPr>
            <p:ph type="title"/>
          </p:nvPr>
        </p:nvSpPr>
        <p:spPr/>
        <p:txBody>
          <a:bodyPr/>
          <a:lstStyle/>
          <a:p>
            <a:pPr eaLnBrk="1" hangingPunct="1"/>
            <a:r>
              <a:rPr lang="en-GB" altLang="en-PK">
                <a:latin typeface="Arial" panose="020B0604020202020204" pitchFamily="34" charset="0"/>
                <a:ea typeface="ＭＳ Ｐゴシック" panose="020B0600070205080204" pitchFamily="34" charset="-128"/>
                <a:cs typeface="Arial" panose="020B0604020202020204" pitchFamily="34" charset="0"/>
              </a:rPr>
              <a:t>Maintenance prediction</a:t>
            </a:r>
          </a:p>
        </p:txBody>
      </p:sp>
      <p:sp>
        <p:nvSpPr>
          <p:cNvPr id="22531" name="Rectangle 3">
            <a:extLst>
              <a:ext uri="{FF2B5EF4-FFF2-40B4-BE49-F238E27FC236}">
                <a16:creationId xmlns:a16="http://schemas.microsoft.com/office/drawing/2014/main" id="{BB94847F-B969-4485-BE55-DC9235219C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Maintenance prediction </a:t>
            </a:r>
            <a:r>
              <a:rPr lang="en-GB" altLang="en-PK" dirty="0">
                <a:latin typeface="Arial" panose="020B0604020202020204" pitchFamily="34" charset="0"/>
                <a:ea typeface="ＭＳ Ｐゴシック" panose="020B0600070205080204" pitchFamily="34" charset="-128"/>
                <a:cs typeface="Arial" panose="020B0604020202020204" pitchFamily="34" charset="0"/>
              </a:rPr>
              <a:t>is concerned with assessing which parts of the system may cause problems and have high maintenance costs</a:t>
            </a:r>
          </a:p>
          <a:p>
            <a:pPr lvl="1" algn="just"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Change acceptance depends on the maintainability of the components affected by the change</a:t>
            </a:r>
          </a:p>
          <a:p>
            <a:pPr lvl="1" algn="just"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Implementing changes degrades the system and reduces its maintainability</a:t>
            </a:r>
          </a:p>
          <a:p>
            <a:pPr lvl="1" algn="just"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Maintenance costs depend on the number of changes and costs of change depend on maintainability</a:t>
            </a:r>
          </a:p>
        </p:txBody>
      </p:sp>
      <p:sp>
        <p:nvSpPr>
          <p:cNvPr id="22532" name="Slide Number Placeholder 5">
            <a:extLst>
              <a:ext uri="{FF2B5EF4-FFF2-40B4-BE49-F238E27FC236}">
                <a16:creationId xmlns:a16="http://schemas.microsoft.com/office/drawing/2014/main" id="{526F3914-FAEE-4A37-A409-D7FC4C94D2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D3F5244-6798-4648-A777-E7FF161D0CD9}" type="slidenum">
              <a:rPr lang="en-US" altLang="en-PK">
                <a:solidFill>
                  <a:srgbClr val="898989"/>
                </a:solidFill>
              </a:rPr>
              <a:pPr eaLnBrk="1" hangingPunct="1"/>
              <a:t>20</a:t>
            </a:fld>
            <a:endParaRPr lang="en-US" altLang="en-PK">
              <a:solidFill>
                <a:srgbClr val="898989"/>
              </a:solidFill>
            </a:endParaRPr>
          </a:p>
        </p:txBody>
      </p:sp>
      <p:sp>
        <p:nvSpPr>
          <p:cNvPr id="22533" name="Footer Placeholder 6">
            <a:extLst>
              <a:ext uri="{FF2B5EF4-FFF2-40B4-BE49-F238E27FC236}">
                <a16:creationId xmlns:a16="http://schemas.microsoft.com/office/drawing/2014/main" id="{55DAD8CF-5896-4C65-9F58-36DEC5E7367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28AEA4B-9274-4141-B94D-736D2C27DE98}"/>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Maintenance prediction</a:t>
            </a:r>
            <a:r>
              <a:rPr lang="en-GB" altLang="en-PK">
                <a:latin typeface="Arial" panose="020B0604020202020204" pitchFamily="34" charset="0"/>
                <a:ea typeface="ＭＳ Ｐゴシック" panose="020B0600070205080204" pitchFamily="34" charset="-128"/>
                <a:cs typeface="Arial" panose="020B0604020202020204" pitchFamily="34" charset="0"/>
              </a:rPr>
              <a:t> </a:t>
            </a:r>
            <a:endParaRPr lang="en-US" altLang="en-PK">
              <a:latin typeface="Arial" panose="020B0604020202020204" pitchFamily="34" charset="0"/>
              <a:ea typeface="ＭＳ Ｐゴシック" panose="020B0600070205080204" pitchFamily="34" charset="-128"/>
              <a:cs typeface="Arial" panose="020B0604020202020204" pitchFamily="34" charset="0"/>
            </a:endParaRPr>
          </a:p>
        </p:txBody>
      </p:sp>
      <p:sp>
        <p:nvSpPr>
          <p:cNvPr id="23555" name="Slide Number Placeholder 6">
            <a:extLst>
              <a:ext uri="{FF2B5EF4-FFF2-40B4-BE49-F238E27FC236}">
                <a16:creationId xmlns:a16="http://schemas.microsoft.com/office/drawing/2014/main" id="{917632CB-2522-4F30-A1A9-3A5806A89C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99D4A394-DE2E-42D3-B78E-8C67125208B3}" type="slidenum">
              <a:rPr lang="en-US" altLang="en-PK">
                <a:solidFill>
                  <a:srgbClr val="898989"/>
                </a:solidFill>
              </a:rPr>
              <a:pPr eaLnBrk="1" hangingPunct="1"/>
              <a:t>21</a:t>
            </a:fld>
            <a:endParaRPr lang="en-US" altLang="en-PK">
              <a:solidFill>
                <a:srgbClr val="898989"/>
              </a:solidFill>
            </a:endParaRPr>
          </a:p>
        </p:txBody>
      </p:sp>
      <p:sp>
        <p:nvSpPr>
          <p:cNvPr id="23556" name="Footer Placeholder 7">
            <a:extLst>
              <a:ext uri="{FF2B5EF4-FFF2-40B4-BE49-F238E27FC236}">
                <a16:creationId xmlns:a16="http://schemas.microsoft.com/office/drawing/2014/main" id="{F2A47C6C-8A4F-48F9-9B71-E46A437DA7F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23557" name="Content Placeholder 3" descr="9.10 MaintPredict.eps">
            <a:extLst>
              <a:ext uri="{FF2B5EF4-FFF2-40B4-BE49-F238E27FC236}">
                <a16:creationId xmlns:a16="http://schemas.microsoft.com/office/drawing/2014/main" id="{E236C8B4-075E-4D56-B37C-EDB4BE2D95C0}"/>
              </a:ext>
            </a:extLst>
          </p:cNvPr>
          <p:cNvPicPr>
            <a:picLocks noChangeAspect="1"/>
          </p:cNvPicPr>
          <p:nvPr/>
        </p:nvPicPr>
        <p:blipFill>
          <a:blip r:embed="rId2">
            <a:extLst>
              <a:ext uri="{28A0092B-C50C-407E-A947-70E740481C1C}">
                <a14:useLocalDpi xmlns:a14="http://schemas.microsoft.com/office/drawing/2010/main" val="0"/>
              </a:ext>
            </a:extLst>
          </a:blip>
          <a:srcRect t="-5550" b="-5550"/>
          <a:stretch>
            <a:fillRect/>
          </a:stretch>
        </p:blipFill>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41D6251-C760-4C0E-A308-F14CC4828BB0}"/>
              </a:ext>
            </a:extLst>
          </p:cNvPr>
          <p:cNvSpPr>
            <a:spLocks noGrp="1" noChangeArrowheads="1"/>
          </p:cNvSpPr>
          <p:nvPr>
            <p:ph type="title"/>
          </p:nvPr>
        </p:nvSpPr>
        <p:spPr/>
        <p:txBody>
          <a:bodyPr/>
          <a:lstStyle/>
          <a:p>
            <a:pPr eaLnBrk="1" hangingPunct="1"/>
            <a:r>
              <a:rPr lang="en-GB" altLang="en-PK" dirty="0">
                <a:latin typeface="Arial" panose="020B0604020202020204" pitchFamily="34" charset="0"/>
                <a:ea typeface="ＭＳ Ｐゴシック" panose="020B0600070205080204" pitchFamily="34" charset="-128"/>
                <a:cs typeface="Arial" panose="020B0604020202020204" pitchFamily="34" charset="0"/>
              </a:rPr>
              <a:t>Complexity metrics</a:t>
            </a:r>
          </a:p>
        </p:txBody>
      </p:sp>
      <p:sp>
        <p:nvSpPr>
          <p:cNvPr id="25603" name="Rectangle 3">
            <a:extLst>
              <a:ext uri="{FF2B5EF4-FFF2-40B4-BE49-F238E27FC236}">
                <a16:creationId xmlns:a16="http://schemas.microsoft.com/office/drawing/2014/main" id="{24E8469E-D428-4C75-A161-788AEF9704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Predictions of maintainability can be made by assessing the complexity of system components</a:t>
            </a:r>
          </a:p>
          <a:p>
            <a:pPr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Studies have shown that most maintenance effort is spent on a relatively small number of system components</a:t>
            </a:r>
          </a:p>
          <a:p>
            <a:pPr eaLnBrk="1" hangingPunct="1">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Complexity</a:t>
            </a:r>
            <a:r>
              <a:rPr lang="en-GB" altLang="en-PK" dirty="0">
                <a:latin typeface="Arial" panose="020B0604020202020204" pitchFamily="34" charset="0"/>
                <a:ea typeface="ＭＳ Ｐゴシック" panose="020B0600070205080204" pitchFamily="34" charset="-128"/>
                <a:cs typeface="Arial" panose="020B0604020202020204" pitchFamily="34" charset="0"/>
              </a:rPr>
              <a:t> depends on</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Complexity of control structures</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Complexity of data structures</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Object, method (procedure) and module size</a:t>
            </a:r>
          </a:p>
        </p:txBody>
      </p:sp>
      <p:sp>
        <p:nvSpPr>
          <p:cNvPr id="25604" name="Slide Number Placeholder 5">
            <a:extLst>
              <a:ext uri="{FF2B5EF4-FFF2-40B4-BE49-F238E27FC236}">
                <a16:creationId xmlns:a16="http://schemas.microsoft.com/office/drawing/2014/main" id="{1071CB21-772B-4E50-BDB6-032861D668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8F8F5092-E497-4AD0-A5B4-6F2CDF020FB8}" type="slidenum">
              <a:rPr lang="en-US" altLang="en-PK">
                <a:solidFill>
                  <a:srgbClr val="898989"/>
                </a:solidFill>
              </a:rPr>
              <a:pPr eaLnBrk="1" hangingPunct="1"/>
              <a:t>22</a:t>
            </a:fld>
            <a:endParaRPr lang="en-US" altLang="en-PK">
              <a:solidFill>
                <a:srgbClr val="898989"/>
              </a:solidFill>
            </a:endParaRPr>
          </a:p>
        </p:txBody>
      </p:sp>
      <p:sp>
        <p:nvSpPr>
          <p:cNvPr id="25605" name="Footer Placeholder 6">
            <a:extLst>
              <a:ext uri="{FF2B5EF4-FFF2-40B4-BE49-F238E27FC236}">
                <a16:creationId xmlns:a16="http://schemas.microsoft.com/office/drawing/2014/main" id="{D7253FE9-380A-4B84-BC57-992D30E25B9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graphicFrame>
        <p:nvGraphicFramePr>
          <p:cNvPr id="2" name="Table 2">
            <a:extLst>
              <a:ext uri="{FF2B5EF4-FFF2-40B4-BE49-F238E27FC236}">
                <a16:creationId xmlns:a16="http://schemas.microsoft.com/office/drawing/2014/main" id="{0EC6AB0D-37A3-41AE-A907-F20FEF4DA299}"/>
              </a:ext>
            </a:extLst>
          </p:cNvPr>
          <p:cNvGraphicFramePr>
            <a:graphicFrameLocks noGrp="1"/>
          </p:cNvGraphicFramePr>
          <p:nvPr>
            <p:extLst>
              <p:ext uri="{D42A27DB-BD31-4B8C-83A1-F6EECF244321}">
                <p14:modId xmlns:p14="http://schemas.microsoft.com/office/powerpoint/2010/main" val="2169477223"/>
              </p:ext>
            </p:extLst>
          </p:nvPr>
        </p:nvGraphicFramePr>
        <p:xfrm>
          <a:off x="5280917" y="3852809"/>
          <a:ext cx="6911082" cy="1792060"/>
        </p:xfrm>
        <a:graphic>
          <a:graphicData uri="http://schemas.openxmlformats.org/drawingml/2006/table">
            <a:tbl>
              <a:tblPr firstRow="1" bandRow="1">
                <a:tableStyleId>{5C22544A-7EE6-4342-B048-85BDC9FD1C3A}</a:tableStyleId>
              </a:tblPr>
              <a:tblGrid>
                <a:gridCol w="2303694">
                  <a:extLst>
                    <a:ext uri="{9D8B030D-6E8A-4147-A177-3AD203B41FA5}">
                      <a16:colId xmlns:a16="http://schemas.microsoft.com/office/drawing/2014/main" val="621999274"/>
                    </a:ext>
                  </a:extLst>
                </a:gridCol>
                <a:gridCol w="2303694">
                  <a:extLst>
                    <a:ext uri="{9D8B030D-6E8A-4147-A177-3AD203B41FA5}">
                      <a16:colId xmlns:a16="http://schemas.microsoft.com/office/drawing/2014/main" val="533087561"/>
                    </a:ext>
                  </a:extLst>
                </a:gridCol>
                <a:gridCol w="2303694">
                  <a:extLst>
                    <a:ext uri="{9D8B030D-6E8A-4147-A177-3AD203B41FA5}">
                      <a16:colId xmlns:a16="http://schemas.microsoft.com/office/drawing/2014/main" val="1730720981"/>
                    </a:ext>
                  </a:extLst>
                </a:gridCol>
              </a:tblGrid>
              <a:tr h="448015">
                <a:tc>
                  <a:txBody>
                    <a:bodyPr/>
                    <a:lstStyle/>
                    <a:p>
                      <a:endParaRPr lang="en-PK"/>
                    </a:p>
                  </a:txBody>
                  <a:tcPr/>
                </a:tc>
                <a:tc>
                  <a:txBody>
                    <a:bodyPr/>
                    <a:lstStyle/>
                    <a:p>
                      <a:endParaRPr lang="en-PK"/>
                    </a:p>
                  </a:txBody>
                  <a:tcPr/>
                </a:tc>
                <a:tc>
                  <a:txBody>
                    <a:bodyPr/>
                    <a:lstStyle/>
                    <a:p>
                      <a:endParaRPr lang="en-PK"/>
                    </a:p>
                  </a:txBody>
                  <a:tcPr/>
                </a:tc>
                <a:extLst>
                  <a:ext uri="{0D108BD9-81ED-4DB2-BD59-A6C34878D82A}">
                    <a16:rowId xmlns:a16="http://schemas.microsoft.com/office/drawing/2014/main" val="3471430127"/>
                  </a:ext>
                </a:extLst>
              </a:tr>
              <a:tr h="448015">
                <a:tc>
                  <a:txBody>
                    <a:bodyPr/>
                    <a:lstStyle/>
                    <a:p>
                      <a:endParaRPr lang="en-PK" dirty="0"/>
                    </a:p>
                  </a:txBody>
                  <a:tcPr/>
                </a:tc>
                <a:tc>
                  <a:txBody>
                    <a:bodyPr/>
                    <a:lstStyle/>
                    <a:p>
                      <a:endParaRPr lang="en-PK"/>
                    </a:p>
                  </a:txBody>
                  <a:tcPr/>
                </a:tc>
                <a:tc>
                  <a:txBody>
                    <a:bodyPr/>
                    <a:lstStyle/>
                    <a:p>
                      <a:endParaRPr lang="en-PK"/>
                    </a:p>
                  </a:txBody>
                  <a:tcPr/>
                </a:tc>
                <a:extLst>
                  <a:ext uri="{0D108BD9-81ED-4DB2-BD59-A6C34878D82A}">
                    <a16:rowId xmlns:a16="http://schemas.microsoft.com/office/drawing/2014/main" val="148032261"/>
                  </a:ext>
                </a:extLst>
              </a:tr>
              <a:tr h="448015">
                <a:tc>
                  <a:txBody>
                    <a:bodyPr/>
                    <a:lstStyle/>
                    <a:p>
                      <a:endParaRPr lang="en-PK" dirty="0"/>
                    </a:p>
                  </a:txBody>
                  <a:tcPr/>
                </a:tc>
                <a:tc>
                  <a:txBody>
                    <a:bodyPr/>
                    <a:lstStyle/>
                    <a:p>
                      <a:endParaRPr lang="en-PK"/>
                    </a:p>
                  </a:txBody>
                  <a:tcPr/>
                </a:tc>
                <a:tc>
                  <a:txBody>
                    <a:bodyPr/>
                    <a:lstStyle/>
                    <a:p>
                      <a:endParaRPr lang="en-PK"/>
                    </a:p>
                  </a:txBody>
                  <a:tcPr/>
                </a:tc>
                <a:extLst>
                  <a:ext uri="{0D108BD9-81ED-4DB2-BD59-A6C34878D82A}">
                    <a16:rowId xmlns:a16="http://schemas.microsoft.com/office/drawing/2014/main" val="4041215042"/>
                  </a:ext>
                </a:extLst>
              </a:tr>
              <a:tr h="448015">
                <a:tc>
                  <a:txBody>
                    <a:bodyPr/>
                    <a:lstStyle/>
                    <a:p>
                      <a:endParaRPr lang="en-PK"/>
                    </a:p>
                  </a:txBody>
                  <a:tcPr/>
                </a:tc>
                <a:tc>
                  <a:txBody>
                    <a:bodyPr/>
                    <a:lstStyle/>
                    <a:p>
                      <a:endParaRPr lang="en-PK"/>
                    </a:p>
                  </a:txBody>
                  <a:tcPr/>
                </a:tc>
                <a:tc>
                  <a:txBody>
                    <a:bodyPr/>
                    <a:lstStyle/>
                    <a:p>
                      <a:endParaRPr lang="en-PK" dirty="0"/>
                    </a:p>
                  </a:txBody>
                  <a:tcPr/>
                </a:tc>
                <a:extLst>
                  <a:ext uri="{0D108BD9-81ED-4DB2-BD59-A6C34878D82A}">
                    <a16:rowId xmlns:a16="http://schemas.microsoft.com/office/drawing/2014/main" val="147828386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F254AE4-3763-48F6-BD8F-7991045E35D3}"/>
              </a:ext>
            </a:extLst>
          </p:cNvPr>
          <p:cNvSpPr>
            <a:spLocks noGrp="1" noChangeArrowheads="1"/>
          </p:cNvSpPr>
          <p:nvPr>
            <p:ph type="title"/>
          </p:nvPr>
        </p:nvSpPr>
        <p:spPr/>
        <p:txBody>
          <a:bodyPr vert="horz" lIns="90840" tIns="44623" rIns="90840" bIns="44623" rtlCol="0" anchor="b">
            <a:normAutofit/>
          </a:bodyPr>
          <a:lstStyle/>
          <a:p>
            <a:pPr eaLnBrk="1" hangingPunct="1"/>
            <a:r>
              <a:rPr lang="en-GB" altLang="en-PK">
                <a:latin typeface="Arial" panose="020B0604020202020204" pitchFamily="34" charset="0"/>
                <a:ea typeface="ＭＳ Ｐゴシック" panose="020B0600070205080204" pitchFamily="34" charset="-128"/>
                <a:cs typeface="Arial" panose="020B0604020202020204" pitchFamily="34" charset="0"/>
              </a:rPr>
              <a:t>Process metrics</a:t>
            </a:r>
          </a:p>
        </p:txBody>
      </p:sp>
      <p:sp>
        <p:nvSpPr>
          <p:cNvPr id="26627" name="Rectangle 3">
            <a:extLst>
              <a:ext uri="{FF2B5EF4-FFF2-40B4-BE49-F238E27FC236}">
                <a16:creationId xmlns:a16="http://schemas.microsoft.com/office/drawing/2014/main" id="{E7DCCAE8-6EF7-4A63-BBD1-738502EEDFF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40" tIns="44623" rIns="90840" bIns="44623" numCol="1" rtlCol="0" anchor="t" anchorCtr="0" compatLnSpc="1">
            <a:prstTxWarp prst="textNoShape">
              <a:avLst/>
            </a:prstTxWarp>
            <a:normAutofit/>
          </a:bodyPr>
          <a:lstStyle/>
          <a:p>
            <a:pPr eaLnBrk="1" hangingPunct="1">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Process metrics </a:t>
            </a:r>
            <a:r>
              <a:rPr lang="en-GB" altLang="en-PK" dirty="0">
                <a:latin typeface="Arial" panose="020B0604020202020204" pitchFamily="34" charset="0"/>
                <a:ea typeface="ＭＳ Ｐゴシック" panose="020B0600070205080204" pitchFamily="34" charset="-128"/>
                <a:cs typeface="Arial" panose="020B0604020202020204" pitchFamily="34" charset="0"/>
              </a:rPr>
              <a:t>may be used to assess maintainability</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Number of requests for corrective maintenance</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Average time required for impact analysis</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Average time taken to implement a change request</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Number of outstanding change requests</a:t>
            </a:r>
          </a:p>
          <a:p>
            <a:pPr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If any or all of these is increasing, this may indicate a decline in maintainability</a:t>
            </a:r>
          </a:p>
        </p:txBody>
      </p:sp>
      <p:sp>
        <p:nvSpPr>
          <p:cNvPr id="26628" name="Slide Number Placeholder 5">
            <a:extLst>
              <a:ext uri="{FF2B5EF4-FFF2-40B4-BE49-F238E27FC236}">
                <a16:creationId xmlns:a16="http://schemas.microsoft.com/office/drawing/2014/main" id="{A736DEBF-86D7-4222-9AD6-157BFC1171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E92BD3C-E7A0-409C-98A3-AF9AA62A11AC}" type="slidenum">
              <a:rPr lang="en-US" altLang="en-PK">
                <a:solidFill>
                  <a:srgbClr val="898989"/>
                </a:solidFill>
              </a:rPr>
              <a:pPr eaLnBrk="1" hangingPunct="1"/>
              <a:t>23</a:t>
            </a:fld>
            <a:endParaRPr lang="en-US" altLang="en-PK">
              <a:solidFill>
                <a:srgbClr val="898989"/>
              </a:solidFill>
            </a:endParaRPr>
          </a:p>
        </p:txBody>
      </p:sp>
      <p:sp>
        <p:nvSpPr>
          <p:cNvPr id="26629" name="Footer Placeholder 6">
            <a:extLst>
              <a:ext uri="{FF2B5EF4-FFF2-40B4-BE49-F238E27FC236}">
                <a16:creationId xmlns:a16="http://schemas.microsoft.com/office/drawing/2014/main" id="{6BCC694B-3125-45D1-A3A9-256C6C1EE86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C660018-4A1B-4AD6-83D0-5CB0062F6583}"/>
              </a:ext>
            </a:extLst>
          </p:cNvPr>
          <p:cNvSpPr>
            <a:spLocks noGrp="1" noChangeArrowheads="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System re-engineering</a:t>
            </a:r>
          </a:p>
        </p:txBody>
      </p:sp>
      <p:sp>
        <p:nvSpPr>
          <p:cNvPr id="27651" name="Rectangle 3">
            <a:extLst>
              <a:ext uri="{FF2B5EF4-FFF2-40B4-BE49-F238E27FC236}">
                <a16:creationId xmlns:a16="http://schemas.microsoft.com/office/drawing/2014/main" id="{6C14183A-635F-4210-8FDF-B070312299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Re-structuring or re-writing part or all of a legacy system </a:t>
            </a:r>
            <a:r>
              <a:rPr lang="en-GB" altLang="en-PK" dirty="0">
                <a:latin typeface="Arial" panose="020B0604020202020204" pitchFamily="34" charset="0"/>
                <a:ea typeface="ＭＳ Ｐゴシック" panose="020B0600070205080204" pitchFamily="34" charset="-128"/>
                <a:cs typeface="Arial" panose="020B0604020202020204" pitchFamily="34" charset="0"/>
              </a:rPr>
              <a:t>without changing its functionality</a:t>
            </a:r>
          </a:p>
          <a:p>
            <a:pPr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Applicable where some but not all sub-systems of a larger system require frequent maintenance</a:t>
            </a:r>
          </a:p>
          <a:p>
            <a:pPr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Re-engineering involves adding effort to make them easier to maintain. The system may be re-structured and re-documented.</a:t>
            </a:r>
          </a:p>
          <a:p>
            <a:pPr eaLnBrk="1" hangingPunct="1">
              <a:buFont typeface="Wingdings" panose="05000000000000000000" pitchFamily="2" charset="2"/>
              <a:buChar char="²"/>
            </a:pPr>
            <a:endParaRPr lang="en-US" altLang="en-P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7652" name="Slide Number Placeholder 5">
            <a:extLst>
              <a:ext uri="{FF2B5EF4-FFF2-40B4-BE49-F238E27FC236}">
                <a16:creationId xmlns:a16="http://schemas.microsoft.com/office/drawing/2014/main" id="{5601AA79-702D-4977-861B-72CB47A9F9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BF07424A-7766-41EC-A4D0-2695326F4B5E}" type="slidenum">
              <a:rPr lang="en-US" altLang="en-PK">
                <a:solidFill>
                  <a:srgbClr val="898989"/>
                </a:solidFill>
              </a:rPr>
              <a:pPr eaLnBrk="1" hangingPunct="1"/>
              <a:t>24</a:t>
            </a:fld>
            <a:endParaRPr lang="en-US" altLang="en-PK">
              <a:solidFill>
                <a:srgbClr val="898989"/>
              </a:solidFill>
            </a:endParaRPr>
          </a:p>
        </p:txBody>
      </p:sp>
      <p:sp>
        <p:nvSpPr>
          <p:cNvPr id="27653" name="Footer Placeholder 6">
            <a:extLst>
              <a:ext uri="{FF2B5EF4-FFF2-40B4-BE49-F238E27FC236}">
                <a16:creationId xmlns:a16="http://schemas.microsoft.com/office/drawing/2014/main" id="{C92C2FFC-2C3F-4837-A20D-2E302F22AA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FA2E2A0-E6EE-471B-B01E-CE39330C44F0}"/>
              </a:ext>
            </a:extLst>
          </p:cNvPr>
          <p:cNvSpPr>
            <a:spLocks noGrp="1" noChangeArrowheads="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Advantages of reengineering</a:t>
            </a:r>
          </a:p>
        </p:txBody>
      </p:sp>
      <p:sp>
        <p:nvSpPr>
          <p:cNvPr id="28675" name="Rectangle 3">
            <a:extLst>
              <a:ext uri="{FF2B5EF4-FFF2-40B4-BE49-F238E27FC236}">
                <a16:creationId xmlns:a16="http://schemas.microsoft.com/office/drawing/2014/main" id="{2E56C73B-E319-4E1D-9F78-D51E1102C6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Reduced risk</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There is a high risk in new software development. There may be development problems, staffing problems and specification problems.</a:t>
            </a:r>
          </a:p>
          <a:p>
            <a:pPr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Reduced cost</a:t>
            </a:r>
          </a:p>
          <a:p>
            <a:pPr lvl="1"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The cost of re-engineering is often significantly less than the costs of developing new software.</a:t>
            </a:r>
          </a:p>
          <a:p>
            <a:pPr eaLnBrk="1" hangingPunct="1">
              <a:buFont typeface="Wingdings" panose="05000000000000000000" pitchFamily="2" charset="2"/>
              <a:buChar char="²"/>
            </a:pPr>
            <a:endParaRPr lang="en-US" altLang="en-P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8676" name="Slide Number Placeholder 5">
            <a:extLst>
              <a:ext uri="{FF2B5EF4-FFF2-40B4-BE49-F238E27FC236}">
                <a16:creationId xmlns:a16="http://schemas.microsoft.com/office/drawing/2014/main" id="{C2B76B5C-444D-4D2D-BFC4-681ADA0392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177EF60-B217-498C-BD8D-86968A7EFF83}" type="slidenum">
              <a:rPr lang="en-US" altLang="en-PK">
                <a:solidFill>
                  <a:srgbClr val="898989"/>
                </a:solidFill>
              </a:rPr>
              <a:pPr eaLnBrk="1" hangingPunct="1"/>
              <a:t>25</a:t>
            </a:fld>
            <a:endParaRPr lang="en-US" altLang="en-PK">
              <a:solidFill>
                <a:srgbClr val="898989"/>
              </a:solidFill>
            </a:endParaRPr>
          </a:p>
        </p:txBody>
      </p:sp>
      <p:sp>
        <p:nvSpPr>
          <p:cNvPr id="28677" name="Footer Placeholder 6">
            <a:extLst>
              <a:ext uri="{FF2B5EF4-FFF2-40B4-BE49-F238E27FC236}">
                <a16:creationId xmlns:a16="http://schemas.microsoft.com/office/drawing/2014/main" id="{EE476CC7-3776-4C71-92A5-737628D3B9A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CAF18D5-840F-4726-BC19-285AA684E82F}"/>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The reengineering process</a:t>
            </a:r>
            <a:r>
              <a:rPr lang="en-GB" altLang="en-PK">
                <a:latin typeface="Arial" panose="020B0604020202020204" pitchFamily="34" charset="0"/>
                <a:ea typeface="ＭＳ Ｐゴシック" panose="020B0600070205080204" pitchFamily="34" charset="-128"/>
                <a:cs typeface="Arial" panose="020B0604020202020204" pitchFamily="34" charset="0"/>
              </a:rPr>
              <a:t> </a:t>
            </a:r>
            <a:endParaRPr lang="en-US" altLang="en-PK">
              <a:latin typeface="Arial" panose="020B0604020202020204" pitchFamily="34" charset="0"/>
              <a:ea typeface="ＭＳ Ｐゴシック" panose="020B0600070205080204" pitchFamily="34" charset="-128"/>
              <a:cs typeface="Arial" panose="020B0604020202020204" pitchFamily="34" charset="0"/>
            </a:endParaRPr>
          </a:p>
        </p:txBody>
      </p:sp>
      <p:sp>
        <p:nvSpPr>
          <p:cNvPr id="29699" name="Slide Number Placeholder 6">
            <a:extLst>
              <a:ext uri="{FF2B5EF4-FFF2-40B4-BE49-F238E27FC236}">
                <a16:creationId xmlns:a16="http://schemas.microsoft.com/office/drawing/2014/main" id="{8CE02266-52E2-4395-AD6A-7D69571088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226DA16-C514-41A0-9717-9FE7548E517B}" type="slidenum">
              <a:rPr lang="en-US" altLang="en-PK">
                <a:solidFill>
                  <a:srgbClr val="898989"/>
                </a:solidFill>
              </a:rPr>
              <a:pPr eaLnBrk="1" hangingPunct="1"/>
              <a:t>26</a:t>
            </a:fld>
            <a:endParaRPr lang="en-US" altLang="en-PK">
              <a:solidFill>
                <a:srgbClr val="898989"/>
              </a:solidFill>
            </a:endParaRPr>
          </a:p>
        </p:txBody>
      </p:sp>
      <p:sp>
        <p:nvSpPr>
          <p:cNvPr id="29700" name="Footer Placeholder 7">
            <a:extLst>
              <a:ext uri="{FF2B5EF4-FFF2-40B4-BE49-F238E27FC236}">
                <a16:creationId xmlns:a16="http://schemas.microsoft.com/office/drawing/2014/main" id="{B034F912-7E8F-4314-8CC5-96DC68B6645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29701" name="Content Placeholder 3" descr="9.11 Re-EngProcess.eps">
            <a:extLst>
              <a:ext uri="{FF2B5EF4-FFF2-40B4-BE49-F238E27FC236}">
                <a16:creationId xmlns:a16="http://schemas.microsoft.com/office/drawing/2014/main" id="{A7280C44-BFF6-442E-B58E-B22EF236D968}"/>
              </a:ext>
            </a:extLst>
          </p:cNvPr>
          <p:cNvPicPr>
            <a:picLocks noChangeAspect="1"/>
          </p:cNvPicPr>
          <p:nvPr/>
        </p:nvPicPr>
        <p:blipFill>
          <a:blip r:embed="rId2">
            <a:extLst>
              <a:ext uri="{28A0092B-C50C-407E-A947-70E740481C1C}">
                <a14:useLocalDpi xmlns:a14="http://schemas.microsoft.com/office/drawing/2010/main" val="0"/>
              </a:ext>
            </a:extLst>
          </a:blip>
          <a:srcRect t="-12695" b="-12695"/>
          <a:stretch>
            <a:fillRect/>
          </a:stretch>
        </p:blipFill>
        <p:spPr bwMode="auto">
          <a:xfrm>
            <a:off x="2133600" y="17526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33775E1-B4F8-4C57-8BBA-9E4502D2719C}"/>
              </a:ext>
            </a:extLst>
          </p:cNvPr>
          <p:cNvSpPr>
            <a:spLocks noGrp="1" noChangeArrowheads="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Reengineering process activities</a:t>
            </a:r>
          </a:p>
        </p:txBody>
      </p:sp>
      <p:sp>
        <p:nvSpPr>
          <p:cNvPr id="30723" name="Rectangle 3">
            <a:extLst>
              <a:ext uri="{FF2B5EF4-FFF2-40B4-BE49-F238E27FC236}">
                <a16:creationId xmlns:a16="http://schemas.microsoft.com/office/drawing/2014/main" id="{830F7AA3-11B4-4F1B-B4FB-BAD65574AA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²"/>
            </a:pPr>
            <a:r>
              <a:rPr lang="en-US" altLang="en-PK">
                <a:solidFill>
                  <a:srgbClr val="0000FF"/>
                </a:solidFill>
                <a:latin typeface="Arial" panose="020B0604020202020204" pitchFamily="34" charset="0"/>
                <a:ea typeface="ＭＳ Ｐゴシック" panose="020B0600070205080204" pitchFamily="34" charset="-128"/>
                <a:cs typeface="Arial" panose="020B0604020202020204" pitchFamily="34" charset="0"/>
              </a:rPr>
              <a:t>Source code translation</a:t>
            </a:r>
          </a:p>
          <a:p>
            <a:pPr lvl="1" eaLnBrk="1" hangingPunct="1">
              <a:buFont typeface="Wingdings" panose="05000000000000000000" pitchFamily="2" charset="2"/>
              <a:buChar char="§"/>
            </a:pPr>
            <a:r>
              <a:rPr lang="en-US" altLang="en-PK">
                <a:latin typeface="Arial" panose="020B0604020202020204" pitchFamily="34" charset="0"/>
                <a:ea typeface="ＭＳ Ｐゴシック" panose="020B0600070205080204" pitchFamily="34" charset="-128"/>
                <a:cs typeface="Arial" panose="020B0604020202020204" pitchFamily="34" charset="0"/>
              </a:rPr>
              <a:t>Convert code to a new language</a:t>
            </a:r>
          </a:p>
          <a:p>
            <a:pPr eaLnBrk="1" hangingPunct="1">
              <a:buFont typeface="Wingdings" panose="05000000000000000000" pitchFamily="2" charset="2"/>
              <a:buChar char="²"/>
            </a:pPr>
            <a:r>
              <a:rPr lang="en-US" altLang="en-PK">
                <a:solidFill>
                  <a:srgbClr val="0000FF"/>
                </a:solidFill>
                <a:latin typeface="Arial" panose="020B0604020202020204" pitchFamily="34" charset="0"/>
                <a:ea typeface="ＭＳ Ｐゴシック" panose="020B0600070205080204" pitchFamily="34" charset="-128"/>
                <a:cs typeface="Arial" panose="020B0604020202020204" pitchFamily="34" charset="0"/>
              </a:rPr>
              <a:t>Reverse engineering</a:t>
            </a:r>
          </a:p>
          <a:p>
            <a:pPr lvl="1" eaLnBrk="1" hangingPunct="1">
              <a:buFont typeface="Wingdings" panose="05000000000000000000" pitchFamily="2" charset="2"/>
              <a:buChar char="§"/>
            </a:pPr>
            <a:r>
              <a:rPr lang="en-US" altLang="en-PK">
                <a:latin typeface="Arial" panose="020B0604020202020204" pitchFamily="34" charset="0"/>
                <a:ea typeface="ＭＳ Ｐゴシック" panose="020B0600070205080204" pitchFamily="34" charset="-128"/>
                <a:cs typeface="Arial" panose="020B0604020202020204" pitchFamily="34" charset="0"/>
              </a:rPr>
              <a:t>Analyze the program to understand it</a:t>
            </a:r>
          </a:p>
          <a:p>
            <a:pPr eaLnBrk="1" hangingPunct="1">
              <a:buFont typeface="Wingdings" panose="05000000000000000000" pitchFamily="2" charset="2"/>
              <a:buChar char="²"/>
            </a:pPr>
            <a:r>
              <a:rPr lang="en-US" altLang="en-PK">
                <a:solidFill>
                  <a:srgbClr val="0000FF"/>
                </a:solidFill>
                <a:latin typeface="Arial" panose="020B0604020202020204" pitchFamily="34" charset="0"/>
                <a:ea typeface="ＭＳ Ｐゴシック" panose="020B0600070205080204" pitchFamily="34" charset="-128"/>
                <a:cs typeface="Arial" panose="020B0604020202020204" pitchFamily="34" charset="0"/>
              </a:rPr>
              <a:t>Program structure improvement</a:t>
            </a:r>
          </a:p>
          <a:p>
            <a:pPr lvl="1" eaLnBrk="1" hangingPunct="1">
              <a:buFont typeface="Wingdings" panose="05000000000000000000" pitchFamily="2" charset="2"/>
              <a:buChar char="§"/>
            </a:pPr>
            <a:r>
              <a:rPr lang="en-US" altLang="en-PK">
                <a:latin typeface="Arial" panose="020B0604020202020204" pitchFamily="34" charset="0"/>
                <a:ea typeface="ＭＳ Ｐゴシック" panose="020B0600070205080204" pitchFamily="34" charset="-128"/>
                <a:cs typeface="Arial" panose="020B0604020202020204" pitchFamily="34" charset="0"/>
              </a:rPr>
              <a:t>Restructure automatically for understandability</a:t>
            </a:r>
          </a:p>
          <a:p>
            <a:pPr eaLnBrk="1" hangingPunct="1">
              <a:buFont typeface="Wingdings" panose="05000000000000000000" pitchFamily="2" charset="2"/>
              <a:buChar char="²"/>
            </a:pPr>
            <a:r>
              <a:rPr lang="en-US" altLang="en-PK">
                <a:solidFill>
                  <a:srgbClr val="0000FF"/>
                </a:solidFill>
                <a:latin typeface="Arial" panose="020B0604020202020204" pitchFamily="34" charset="0"/>
                <a:ea typeface="ＭＳ Ｐゴシック" panose="020B0600070205080204" pitchFamily="34" charset="-128"/>
                <a:cs typeface="Arial" panose="020B0604020202020204" pitchFamily="34" charset="0"/>
              </a:rPr>
              <a:t>Program modularization</a:t>
            </a:r>
          </a:p>
          <a:p>
            <a:pPr lvl="1" eaLnBrk="1" hangingPunct="1">
              <a:buFont typeface="Wingdings" panose="05000000000000000000" pitchFamily="2" charset="2"/>
              <a:buChar char="§"/>
            </a:pPr>
            <a:r>
              <a:rPr lang="en-US" altLang="en-PK">
                <a:latin typeface="Arial" panose="020B0604020202020204" pitchFamily="34" charset="0"/>
                <a:ea typeface="ＭＳ Ｐゴシック" panose="020B0600070205080204" pitchFamily="34" charset="-128"/>
                <a:cs typeface="Arial" panose="020B0604020202020204" pitchFamily="34" charset="0"/>
              </a:rPr>
              <a:t>Reorganize the program structure</a:t>
            </a:r>
          </a:p>
          <a:p>
            <a:pPr eaLnBrk="1" hangingPunct="1">
              <a:buFont typeface="Wingdings" panose="05000000000000000000" pitchFamily="2" charset="2"/>
              <a:buChar char="²"/>
            </a:pPr>
            <a:r>
              <a:rPr lang="en-US" altLang="en-PK">
                <a:solidFill>
                  <a:srgbClr val="0000FF"/>
                </a:solidFill>
                <a:latin typeface="Arial" panose="020B0604020202020204" pitchFamily="34" charset="0"/>
                <a:ea typeface="ＭＳ Ｐゴシック" panose="020B0600070205080204" pitchFamily="34" charset="-128"/>
                <a:cs typeface="Arial" panose="020B0604020202020204" pitchFamily="34" charset="0"/>
              </a:rPr>
              <a:t>Data reengineering</a:t>
            </a:r>
          </a:p>
          <a:p>
            <a:pPr lvl="1" eaLnBrk="1" hangingPunct="1">
              <a:buFont typeface="Wingdings" panose="05000000000000000000" pitchFamily="2" charset="2"/>
              <a:buChar char="§"/>
            </a:pPr>
            <a:r>
              <a:rPr lang="en-US" altLang="en-PK">
                <a:latin typeface="Arial" panose="020B0604020202020204" pitchFamily="34" charset="0"/>
                <a:ea typeface="ＭＳ Ｐゴシック" panose="020B0600070205080204" pitchFamily="34" charset="-128"/>
                <a:cs typeface="Arial" panose="020B0604020202020204" pitchFamily="34" charset="0"/>
              </a:rPr>
              <a:t>Clean-up and restructure system data</a:t>
            </a:r>
          </a:p>
        </p:txBody>
      </p:sp>
      <p:sp>
        <p:nvSpPr>
          <p:cNvPr id="30724" name="Slide Number Placeholder 5">
            <a:extLst>
              <a:ext uri="{FF2B5EF4-FFF2-40B4-BE49-F238E27FC236}">
                <a16:creationId xmlns:a16="http://schemas.microsoft.com/office/drawing/2014/main" id="{8C68E2A4-4A7E-492C-8CDE-5B6157E5E5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99A16B12-AA41-44ED-91A6-A7F502C11F28}" type="slidenum">
              <a:rPr lang="en-US" altLang="en-PK">
                <a:solidFill>
                  <a:srgbClr val="898989"/>
                </a:solidFill>
              </a:rPr>
              <a:pPr eaLnBrk="1" hangingPunct="1"/>
              <a:t>27</a:t>
            </a:fld>
            <a:endParaRPr lang="en-US" altLang="en-PK">
              <a:solidFill>
                <a:srgbClr val="898989"/>
              </a:solidFill>
            </a:endParaRPr>
          </a:p>
        </p:txBody>
      </p:sp>
      <p:sp>
        <p:nvSpPr>
          <p:cNvPr id="30725" name="Footer Placeholder 6">
            <a:extLst>
              <a:ext uri="{FF2B5EF4-FFF2-40B4-BE49-F238E27FC236}">
                <a16:creationId xmlns:a16="http://schemas.microsoft.com/office/drawing/2014/main" id="{11070724-D542-424E-B930-34A3ED381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A90C805-E852-4B2E-A708-FF56DD07FBE5}"/>
              </a:ext>
            </a:extLst>
          </p:cNvPr>
          <p:cNvSpPr>
            <a:spLocks noGrp="1" noChangeArrowheads="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Reengineering cost factors</a:t>
            </a:r>
          </a:p>
        </p:txBody>
      </p:sp>
      <p:sp>
        <p:nvSpPr>
          <p:cNvPr id="31747" name="Rectangle 3">
            <a:extLst>
              <a:ext uri="{FF2B5EF4-FFF2-40B4-BE49-F238E27FC236}">
                <a16:creationId xmlns:a16="http://schemas.microsoft.com/office/drawing/2014/main" id="{04906823-D7FF-41EC-B646-58020AEB4E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buFont typeface="Wingdings" panose="05000000000000000000" pitchFamily="2" charset="2"/>
              <a:buChar char="²"/>
            </a:pPr>
            <a:r>
              <a:rPr lang="en-GB" altLang="en-PK">
                <a:latin typeface="Arial" panose="020B0604020202020204" pitchFamily="34" charset="0"/>
                <a:ea typeface="ＭＳ Ｐゴシック" panose="020B0600070205080204" pitchFamily="34" charset="-128"/>
                <a:cs typeface="Arial" panose="020B0604020202020204" pitchFamily="34" charset="0"/>
              </a:rPr>
              <a:t>The quality of the software to be reengineered</a:t>
            </a:r>
          </a:p>
          <a:p>
            <a:pPr eaLnBrk="1" hangingPunct="1">
              <a:lnSpc>
                <a:spcPct val="90000"/>
              </a:lnSpc>
              <a:buFont typeface="Wingdings" panose="05000000000000000000" pitchFamily="2" charset="2"/>
              <a:buChar char="²"/>
            </a:pPr>
            <a:r>
              <a:rPr lang="en-GB" altLang="en-PK">
                <a:latin typeface="Arial" panose="020B0604020202020204" pitchFamily="34" charset="0"/>
                <a:ea typeface="ＭＳ Ｐゴシック" panose="020B0600070205080204" pitchFamily="34" charset="-128"/>
                <a:cs typeface="Arial" panose="020B0604020202020204" pitchFamily="34" charset="0"/>
              </a:rPr>
              <a:t>The tool support available for reengineering</a:t>
            </a:r>
          </a:p>
          <a:p>
            <a:pPr eaLnBrk="1" hangingPunct="1">
              <a:lnSpc>
                <a:spcPct val="90000"/>
              </a:lnSpc>
              <a:buFont typeface="Wingdings" panose="05000000000000000000" pitchFamily="2" charset="2"/>
              <a:buChar char="²"/>
            </a:pPr>
            <a:r>
              <a:rPr lang="en-GB" altLang="en-PK">
                <a:latin typeface="Arial" panose="020B0604020202020204" pitchFamily="34" charset="0"/>
                <a:ea typeface="ＭＳ Ｐゴシック" panose="020B0600070205080204" pitchFamily="34" charset="-128"/>
                <a:cs typeface="Arial" panose="020B0604020202020204" pitchFamily="34" charset="0"/>
              </a:rPr>
              <a:t>The extent of the data conversion which is required</a:t>
            </a:r>
          </a:p>
          <a:p>
            <a:pPr eaLnBrk="1" hangingPunct="1">
              <a:lnSpc>
                <a:spcPct val="90000"/>
              </a:lnSpc>
              <a:buFont typeface="Wingdings" panose="05000000000000000000" pitchFamily="2" charset="2"/>
              <a:buChar char="²"/>
            </a:pPr>
            <a:r>
              <a:rPr lang="en-GB" altLang="en-PK">
                <a:latin typeface="Arial" panose="020B0604020202020204" pitchFamily="34" charset="0"/>
                <a:ea typeface="ＭＳ Ｐゴシック" panose="020B0600070205080204" pitchFamily="34" charset="-128"/>
                <a:cs typeface="Arial" panose="020B0604020202020204" pitchFamily="34" charset="0"/>
              </a:rPr>
              <a:t>The availability of expert staff for reengineering</a:t>
            </a:r>
          </a:p>
          <a:p>
            <a:pPr lvl="1" eaLnBrk="1" hangingPunct="1">
              <a:lnSpc>
                <a:spcPct val="90000"/>
              </a:lnSpc>
              <a:buFont typeface="Wingdings" panose="05000000000000000000" pitchFamily="2" charset="2"/>
              <a:buChar char="§"/>
            </a:pPr>
            <a:r>
              <a:rPr lang="en-GB" altLang="en-PK">
                <a:latin typeface="Arial" panose="020B0604020202020204" pitchFamily="34" charset="0"/>
                <a:ea typeface="ＭＳ Ｐゴシック" panose="020B0600070205080204" pitchFamily="34" charset="-128"/>
                <a:cs typeface="Arial" panose="020B0604020202020204" pitchFamily="34" charset="0"/>
              </a:rPr>
              <a:t>This can be a problem with old systems based on technology that is no longer widely used</a:t>
            </a:r>
            <a:endParaRPr lang="en-US" altLang="en-PK">
              <a:latin typeface="Arial" panose="020B0604020202020204" pitchFamily="34" charset="0"/>
              <a:ea typeface="ＭＳ Ｐゴシック" panose="020B0600070205080204" pitchFamily="34" charset="-128"/>
              <a:cs typeface="Arial" panose="020B0604020202020204" pitchFamily="34" charset="0"/>
            </a:endParaRPr>
          </a:p>
        </p:txBody>
      </p:sp>
      <p:sp>
        <p:nvSpPr>
          <p:cNvPr id="31748" name="Slide Number Placeholder 5">
            <a:extLst>
              <a:ext uri="{FF2B5EF4-FFF2-40B4-BE49-F238E27FC236}">
                <a16:creationId xmlns:a16="http://schemas.microsoft.com/office/drawing/2014/main" id="{D466368D-2C82-4683-B8BF-F5A6628D47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7EDEE1F6-9613-4999-AEAA-2930635C2D1F}" type="slidenum">
              <a:rPr lang="en-US" altLang="en-PK">
                <a:solidFill>
                  <a:srgbClr val="898989"/>
                </a:solidFill>
              </a:rPr>
              <a:pPr eaLnBrk="1" hangingPunct="1"/>
              <a:t>28</a:t>
            </a:fld>
            <a:endParaRPr lang="en-US" altLang="en-PK">
              <a:solidFill>
                <a:srgbClr val="898989"/>
              </a:solidFill>
            </a:endParaRPr>
          </a:p>
        </p:txBody>
      </p:sp>
      <p:sp>
        <p:nvSpPr>
          <p:cNvPr id="31749" name="Footer Placeholder 6">
            <a:extLst>
              <a:ext uri="{FF2B5EF4-FFF2-40B4-BE49-F238E27FC236}">
                <a16:creationId xmlns:a16="http://schemas.microsoft.com/office/drawing/2014/main" id="{5271D931-B538-4BB5-844F-CEC01FDB9F7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89F60AAC-670C-4355-BE55-509C14FF34CB}"/>
              </a:ext>
            </a:extLst>
          </p:cNvPr>
          <p:cNvSpPr>
            <a:spLocks noGrp="1"/>
          </p:cNvSpPr>
          <p:nvPr>
            <p:ph type="title"/>
          </p:nvPr>
        </p:nvSpPr>
        <p:spPr/>
        <p:txBody>
          <a:bodyPr/>
          <a:lstStyle/>
          <a:p>
            <a:pPr eaLnBrk="1" hangingPunct="1"/>
            <a:r>
              <a:rPr lang="en-US" altLang="en-PK" dirty="0">
                <a:latin typeface="Arial" panose="020B0604020202020204" pitchFamily="34" charset="0"/>
                <a:ea typeface="ＭＳ Ｐゴシック" panose="020B0600070205080204" pitchFamily="34" charset="-128"/>
                <a:cs typeface="Arial" panose="020B0604020202020204" pitchFamily="34" charset="0"/>
              </a:rPr>
              <a:t>Preventive maintenance by refactoring</a:t>
            </a:r>
          </a:p>
        </p:txBody>
      </p:sp>
      <p:sp>
        <p:nvSpPr>
          <p:cNvPr id="32771" name="Content Placeholder 2">
            <a:extLst>
              <a:ext uri="{FF2B5EF4-FFF2-40B4-BE49-F238E27FC236}">
                <a16:creationId xmlns:a16="http://schemas.microsoft.com/office/drawing/2014/main" id="{5E8AA6CF-C2EF-4443-9C51-8A7C5EB8A3F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Refactoring </a:t>
            </a:r>
            <a:r>
              <a:rPr lang="en-US" altLang="en-PK" dirty="0">
                <a:latin typeface="Arial" panose="020B0604020202020204" pitchFamily="34" charset="0"/>
                <a:ea typeface="ＭＳ Ｐゴシック" panose="020B0600070205080204" pitchFamily="34" charset="-128"/>
                <a:cs typeface="Arial" panose="020B0604020202020204" pitchFamily="34" charset="0"/>
              </a:rPr>
              <a:t>is the process of making improvements to a program to slow down degradation through change.</a:t>
            </a:r>
          </a:p>
          <a:p>
            <a:pPr algn="just" eaLnBrk="1" hangingPunct="1">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You can think of refactoring as ‘</a:t>
            </a: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preventive maintenance</a:t>
            </a:r>
            <a:r>
              <a:rPr lang="en-US" altLang="en-PK" dirty="0">
                <a:solidFill>
                  <a:srgbClr val="00B0F0"/>
                </a:solidFill>
                <a:latin typeface="Arial" panose="020B0604020202020204" pitchFamily="34" charset="0"/>
                <a:ea typeface="ＭＳ Ｐゴシック" panose="020B0600070205080204" pitchFamily="34" charset="-128"/>
                <a:cs typeface="Arial" panose="020B0604020202020204" pitchFamily="34" charset="0"/>
              </a:rPr>
              <a:t>’ </a:t>
            </a:r>
            <a:r>
              <a:rPr lang="en-US" altLang="en-PK" dirty="0">
                <a:latin typeface="Arial" panose="020B0604020202020204" pitchFamily="34" charset="0"/>
                <a:ea typeface="ＭＳ Ｐゴシック" panose="020B0600070205080204" pitchFamily="34" charset="-128"/>
                <a:cs typeface="Arial" panose="020B0604020202020204" pitchFamily="34" charset="0"/>
              </a:rPr>
              <a:t>that reduces the problems of future change</a:t>
            </a:r>
          </a:p>
          <a:p>
            <a:pPr algn="just" eaLnBrk="1" hangingPunct="1">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Refactoring involves modifying a program to improve its structure, reduce its complexity or make it easier to understand</a:t>
            </a:r>
          </a:p>
          <a:p>
            <a:pPr algn="just" eaLnBrk="1" hangingPunct="1">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When you refactor a program, you should not add functionality but rather concentrate on program improvement </a:t>
            </a:r>
          </a:p>
        </p:txBody>
      </p:sp>
      <p:sp>
        <p:nvSpPr>
          <p:cNvPr id="32772" name="Slide Number Placeholder 5">
            <a:extLst>
              <a:ext uri="{FF2B5EF4-FFF2-40B4-BE49-F238E27FC236}">
                <a16:creationId xmlns:a16="http://schemas.microsoft.com/office/drawing/2014/main" id="{7AEB4235-FDF2-4725-BB13-C8E5FA5992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65E284E-E7F5-467A-B8F6-BDEE0C532366}" type="slidenum">
              <a:rPr lang="en-US" altLang="en-PK">
                <a:solidFill>
                  <a:srgbClr val="898989"/>
                </a:solidFill>
              </a:rPr>
              <a:pPr eaLnBrk="1" hangingPunct="1"/>
              <a:t>29</a:t>
            </a:fld>
            <a:endParaRPr lang="en-US" altLang="en-PK">
              <a:solidFill>
                <a:srgbClr val="898989"/>
              </a:solidFill>
            </a:endParaRPr>
          </a:p>
        </p:txBody>
      </p:sp>
      <p:sp>
        <p:nvSpPr>
          <p:cNvPr id="32773" name="Footer Placeholder 6">
            <a:extLst>
              <a:ext uri="{FF2B5EF4-FFF2-40B4-BE49-F238E27FC236}">
                <a16:creationId xmlns:a16="http://schemas.microsoft.com/office/drawing/2014/main" id="{E9FE1F00-18B6-47B1-BAF4-39C096C255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79918DF-1491-427A-8DB8-EBE80B692B62}"/>
              </a:ext>
            </a:extLst>
          </p:cNvPr>
          <p:cNvSpPr>
            <a:spLocks noGrp="1" noChangeArrowheads="1"/>
          </p:cNvSpPr>
          <p:nvPr>
            <p:ph type="title"/>
          </p:nvPr>
        </p:nvSpPr>
        <p:spPr/>
        <p:txBody>
          <a:bodyPr/>
          <a:lstStyle/>
          <a:p>
            <a:pPr eaLnBrk="1" hangingPunct="1"/>
            <a:r>
              <a:rPr lang="en-GB" altLang="en-PK">
                <a:latin typeface="Arial" panose="020B0604020202020204" pitchFamily="34" charset="0"/>
                <a:ea typeface="ＭＳ Ｐゴシック" panose="020B0600070205080204" pitchFamily="34" charset="-128"/>
                <a:cs typeface="Arial" panose="020B0604020202020204" pitchFamily="34" charset="0"/>
              </a:rPr>
              <a:t>Software change</a:t>
            </a:r>
          </a:p>
        </p:txBody>
      </p:sp>
      <p:sp>
        <p:nvSpPr>
          <p:cNvPr id="4099" name="Rectangle 3">
            <a:extLst>
              <a:ext uri="{FF2B5EF4-FFF2-40B4-BE49-F238E27FC236}">
                <a16:creationId xmlns:a16="http://schemas.microsoft.com/office/drawing/2014/main" id="{753F7547-3F0B-4A44-8665-3B703337C7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 typeface="Wingdings" panose="05000000000000000000" pitchFamily="2" charset="2"/>
              <a:buChar char="²"/>
            </a:pP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Software change </a:t>
            </a:r>
            <a:r>
              <a:rPr lang="en-GB" altLang="en-PK" dirty="0">
                <a:latin typeface="Arial" panose="020B0604020202020204" pitchFamily="34" charset="0"/>
                <a:ea typeface="ＭＳ Ｐゴシック" panose="020B0600070205080204" pitchFamily="34" charset="-128"/>
                <a:cs typeface="Arial" panose="020B0604020202020204" pitchFamily="34" charset="0"/>
              </a:rPr>
              <a:t>is inevitable:</a:t>
            </a:r>
          </a:p>
          <a:p>
            <a:pPr lvl="1" algn="just"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New requirements emerge when the software is used</a:t>
            </a:r>
          </a:p>
          <a:p>
            <a:pPr lvl="1" algn="just"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The business environment changes</a:t>
            </a:r>
          </a:p>
          <a:p>
            <a:pPr lvl="1" algn="just"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Errors must be repaired</a:t>
            </a:r>
          </a:p>
          <a:p>
            <a:pPr lvl="1" algn="just"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New computers and equipment are added to the system</a:t>
            </a:r>
          </a:p>
          <a:p>
            <a:pPr lvl="1" algn="just" eaLnBrk="1" hangingPunct="1">
              <a:buFont typeface="Wingdings" panose="05000000000000000000" pitchFamily="2" charset="2"/>
              <a:buChar char="§"/>
            </a:pPr>
            <a:r>
              <a:rPr lang="en-GB" altLang="en-PK" dirty="0">
                <a:latin typeface="Arial" panose="020B0604020202020204" pitchFamily="34" charset="0"/>
                <a:ea typeface="ＭＳ Ｐゴシック" panose="020B0600070205080204" pitchFamily="34" charset="-128"/>
                <a:cs typeface="Arial" panose="020B0604020202020204" pitchFamily="34" charset="0"/>
              </a:rPr>
              <a:t>The performance or reliability of the system may have to be improved</a:t>
            </a:r>
          </a:p>
          <a:p>
            <a:pPr algn="just" eaLnBrk="1" hangingPunct="1">
              <a:buFont typeface="Wingdings" panose="05000000000000000000" pitchFamily="2" charset="2"/>
              <a:buChar char="²"/>
            </a:pPr>
            <a:r>
              <a:rPr lang="en-GB" altLang="en-PK" dirty="0">
                <a:latin typeface="Arial" panose="020B0604020202020204" pitchFamily="34" charset="0"/>
                <a:ea typeface="ＭＳ Ｐゴシック" panose="020B0600070205080204" pitchFamily="34" charset="-128"/>
                <a:cs typeface="Arial" panose="020B0604020202020204" pitchFamily="34" charset="0"/>
              </a:rPr>
              <a:t>A key problem for all organizations is </a:t>
            </a:r>
            <a:r>
              <a:rPr lang="en-GB"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implementing and managing change</a:t>
            </a:r>
            <a:r>
              <a:rPr lang="en-GB" altLang="en-PK" dirty="0">
                <a:solidFill>
                  <a:srgbClr val="00B0F0"/>
                </a:solidFill>
                <a:latin typeface="Arial" panose="020B0604020202020204" pitchFamily="34" charset="0"/>
                <a:ea typeface="ＭＳ Ｐゴシック" panose="020B0600070205080204" pitchFamily="34" charset="-128"/>
                <a:cs typeface="Arial" panose="020B0604020202020204" pitchFamily="34" charset="0"/>
              </a:rPr>
              <a:t> </a:t>
            </a:r>
            <a:r>
              <a:rPr lang="en-GB" altLang="en-PK" dirty="0">
                <a:latin typeface="Arial" panose="020B0604020202020204" pitchFamily="34" charset="0"/>
                <a:ea typeface="ＭＳ Ｐゴシック" panose="020B0600070205080204" pitchFamily="34" charset="-128"/>
                <a:cs typeface="Arial" panose="020B0604020202020204" pitchFamily="34" charset="0"/>
              </a:rPr>
              <a:t>to their existing software systems</a:t>
            </a:r>
          </a:p>
        </p:txBody>
      </p:sp>
      <p:sp>
        <p:nvSpPr>
          <p:cNvPr id="4100" name="Slide Number Placeholder 5">
            <a:extLst>
              <a:ext uri="{FF2B5EF4-FFF2-40B4-BE49-F238E27FC236}">
                <a16:creationId xmlns:a16="http://schemas.microsoft.com/office/drawing/2014/main" id="{980BCB06-67B8-4D39-A6D5-AA2E3CFE30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CFC0C4A-3D43-44E7-A919-047779C231AE}" type="slidenum">
              <a:rPr lang="en-US" altLang="en-PK">
                <a:solidFill>
                  <a:srgbClr val="898989"/>
                </a:solidFill>
              </a:rPr>
              <a:pPr eaLnBrk="1" hangingPunct="1"/>
              <a:t>3</a:t>
            </a:fld>
            <a:endParaRPr lang="en-US" altLang="en-PK">
              <a:solidFill>
                <a:srgbClr val="898989"/>
              </a:solidFill>
            </a:endParaRPr>
          </a:p>
        </p:txBody>
      </p:sp>
      <p:sp>
        <p:nvSpPr>
          <p:cNvPr id="4101" name="Footer Placeholder 6">
            <a:extLst>
              <a:ext uri="{FF2B5EF4-FFF2-40B4-BE49-F238E27FC236}">
                <a16:creationId xmlns:a16="http://schemas.microsoft.com/office/drawing/2014/main" id="{5175ECFB-D05E-4377-8AB6-656C73D2A2E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2E63969-7864-48AA-8031-EC5094D742F8}"/>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Refactoring and reengineering</a:t>
            </a:r>
          </a:p>
        </p:txBody>
      </p:sp>
      <p:sp>
        <p:nvSpPr>
          <p:cNvPr id="33795" name="Content Placeholder 2">
            <a:extLst>
              <a:ext uri="{FF2B5EF4-FFF2-40B4-BE49-F238E27FC236}">
                <a16:creationId xmlns:a16="http://schemas.microsoft.com/office/drawing/2014/main" id="{14503A88-BBBB-447A-8E12-E59CB9509901}"/>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Re-engineering</a:t>
            </a:r>
            <a:r>
              <a:rPr lang="en-US" altLang="en-PK" dirty="0">
                <a:latin typeface="Arial" panose="020B0604020202020204" pitchFamily="34" charset="0"/>
                <a:ea typeface="ＭＳ Ｐゴシック" panose="020B0600070205080204" pitchFamily="34" charset="-128"/>
                <a:cs typeface="Arial" panose="020B0604020202020204" pitchFamily="34" charset="0"/>
              </a:rPr>
              <a:t> takes place after a system has been maintained for some time and maintenance costs are increasing. You use automated tools to process and re-engineer a legacy system to create a new system that is more maintainable. </a:t>
            </a:r>
          </a:p>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Refactoring</a:t>
            </a:r>
            <a:r>
              <a:rPr lang="en-US" altLang="en-PK" dirty="0">
                <a:latin typeface="Arial" panose="020B0604020202020204" pitchFamily="34" charset="0"/>
                <a:ea typeface="ＭＳ Ｐゴシック" panose="020B0600070205080204" pitchFamily="34" charset="-128"/>
                <a:cs typeface="Arial" panose="020B0604020202020204" pitchFamily="34" charset="0"/>
              </a:rPr>
              <a:t> is a continuous process of improvement throughout the development and evolution process. It is intended to avoid the structure and code degradation that increases the costs and difficulties of maintaining a system.</a:t>
            </a:r>
            <a:r>
              <a:rPr lang="en-GB" altLang="en-PK" dirty="0">
                <a:latin typeface="Arial" panose="020B0604020202020204" pitchFamily="34" charset="0"/>
                <a:ea typeface="ＭＳ Ｐゴシック" panose="020B0600070205080204" pitchFamily="34" charset="-128"/>
                <a:cs typeface="Arial" panose="020B0604020202020204" pitchFamily="34" charset="0"/>
              </a:rPr>
              <a:t> </a:t>
            </a:r>
            <a:endParaRPr lang="en-US" altLang="en-P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33796" name="Slide Number Placeholder 5">
            <a:extLst>
              <a:ext uri="{FF2B5EF4-FFF2-40B4-BE49-F238E27FC236}">
                <a16:creationId xmlns:a16="http://schemas.microsoft.com/office/drawing/2014/main" id="{63361C35-A654-49B9-99A9-A8F1F5E2C5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D5D72DD-B635-49F5-930A-3BACE442C510}" type="slidenum">
              <a:rPr lang="en-US" altLang="en-PK">
                <a:solidFill>
                  <a:srgbClr val="898989"/>
                </a:solidFill>
              </a:rPr>
              <a:pPr eaLnBrk="1" hangingPunct="1"/>
              <a:t>30</a:t>
            </a:fld>
            <a:endParaRPr lang="en-US" altLang="en-PK">
              <a:solidFill>
                <a:srgbClr val="898989"/>
              </a:solidFill>
            </a:endParaRPr>
          </a:p>
        </p:txBody>
      </p:sp>
      <p:sp>
        <p:nvSpPr>
          <p:cNvPr id="33797" name="Footer Placeholder 6">
            <a:extLst>
              <a:ext uri="{FF2B5EF4-FFF2-40B4-BE49-F238E27FC236}">
                <a16:creationId xmlns:a16="http://schemas.microsoft.com/office/drawing/2014/main" id="{72F84AE3-2D37-41F9-A34B-41CF854A779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7279B11-673D-46DC-B673-6D629850DF33}"/>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Key points</a:t>
            </a:r>
          </a:p>
        </p:txBody>
      </p:sp>
      <p:sp>
        <p:nvSpPr>
          <p:cNvPr id="52227" name="Content Placeholder 2">
            <a:extLst>
              <a:ext uri="{FF2B5EF4-FFF2-40B4-BE49-F238E27FC236}">
                <a16:creationId xmlns:a16="http://schemas.microsoft.com/office/drawing/2014/main" id="{C80B096A-7C50-411B-BFB5-04B430267851}"/>
              </a:ext>
            </a:extLst>
          </p:cNvPr>
          <p:cNvSpPr>
            <a:spLocks noGrp="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defRPr/>
            </a:pPr>
            <a:r>
              <a:rPr lang="en-US" dirty="0">
                <a:solidFill>
                  <a:srgbClr val="0000FF"/>
                </a:solidFill>
                <a:latin typeface="Arial" charset="0"/>
                <a:cs typeface="Arial" charset="0"/>
              </a:rPr>
              <a:t>Software development </a:t>
            </a:r>
            <a:r>
              <a:rPr lang="en-US" dirty="0">
                <a:latin typeface="Arial" charset="0"/>
                <a:cs typeface="Arial" charset="0"/>
              </a:rPr>
              <a:t>and </a:t>
            </a:r>
            <a:r>
              <a:rPr lang="en-US" dirty="0">
                <a:solidFill>
                  <a:srgbClr val="0000FF"/>
                </a:solidFill>
                <a:latin typeface="Arial" charset="0"/>
                <a:cs typeface="Arial" charset="0"/>
              </a:rPr>
              <a:t>evolution</a:t>
            </a:r>
            <a:r>
              <a:rPr lang="en-US" dirty="0">
                <a:latin typeface="Arial" charset="0"/>
                <a:cs typeface="Arial" charset="0"/>
              </a:rPr>
              <a:t> can be thought of as an integrated, iterative process that can be represented using a spiral model</a:t>
            </a:r>
            <a:endParaRPr lang="en-GB" dirty="0">
              <a:latin typeface="Arial" charset="0"/>
              <a:cs typeface="Arial" charset="0"/>
            </a:endParaRPr>
          </a:p>
          <a:p>
            <a:pPr eaLnBrk="1" hangingPunct="1">
              <a:defRPr/>
            </a:pPr>
            <a:r>
              <a:rPr lang="en-US" dirty="0">
                <a:latin typeface="Arial" charset="0"/>
                <a:cs typeface="Arial" charset="0"/>
              </a:rPr>
              <a:t>For custom systems, </a:t>
            </a:r>
            <a:r>
              <a:rPr lang="en-US" dirty="0">
                <a:solidFill>
                  <a:srgbClr val="0000FF"/>
                </a:solidFill>
                <a:latin typeface="Arial" charset="0"/>
                <a:cs typeface="Arial" charset="0"/>
              </a:rPr>
              <a:t>the costs of software maintenance </a:t>
            </a:r>
            <a:r>
              <a:rPr lang="en-US" dirty="0">
                <a:latin typeface="Arial" charset="0"/>
                <a:cs typeface="Arial" charset="0"/>
              </a:rPr>
              <a:t>usually exceed the software development costs</a:t>
            </a:r>
            <a:endParaRPr lang="en-GB" dirty="0">
              <a:latin typeface="Arial" charset="0"/>
              <a:cs typeface="Arial" charset="0"/>
            </a:endParaRPr>
          </a:p>
          <a:p>
            <a:pPr eaLnBrk="1" hangingPunct="1">
              <a:defRPr/>
            </a:pPr>
            <a:r>
              <a:rPr lang="en-US" dirty="0">
                <a:latin typeface="Arial" charset="0"/>
                <a:cs typeface="Arial" charset="0"/>
              </a:rPr>
              <a:t>The process of software evolution is driven by requests for changes and includes </a:t>
            </a:r>
            <a:r>
              <a:rPr lang="en-US" dirty="0">
                <a:solidFill>
                  <a:srgbClr val="0000FF"/>
                </a:solidFill>
                <a:latin typeface="Arial" charset="0"/>
                <a:cs typeface="Arial" charset="0"/>
              </a:rPr>
              <a:t>change impact analysis, release planning and change implementation </a:t>
            </a:r>
            <a:endParaRPr lang="en-GB" dirty="0">
              <a:solidFill>
                <a:srgbClr val="0000FF"/>
              </a:solidFill>
              <a:latin typeface="Arial" charset="0"/>
              <a:cs typeface="Arial" charset="0"/>
            </a:endParaRPr>
          </a:p>
          <a:p>
            <a:pPr marL="0" indent="0">
              <a:buNone/>
              <a:defRPr/>
            </a:pPr>
            <a:endParaRPr lang="en-US" dirty="0">
              <a:latin typeface="Arial" charset="0"/>
              <a:cs typeface="Arial" charset="0"/>
            </a:endParaRPr>
          </a:p>
        </p:txBody>
      </p:sp>
      <p:sp>
        <p:nvSpPr>
          <p:cNvPr id="46084" name="Slide Number Placeholder 5">
            <a:extLst>
              <a:ext uri="{FF2B5EF4-FFF2-40B4-BE49-F238E27FC236}">
                <a16:creationId xmlns:a16="http://schemas.microsoft.com/office/drawing/2014/main" id="{FF3CB70C-4543-4956-990C-8B70B02F5C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615A260-0751-435E-995C-601AA24EAD63}" type="slidenum">
              <a:rPr lang="en-US" altLang="en-PK">
                <a:solidFill>
                  <a:srgbClr val="898989"/>
                </a:solidFill>
              </a:rPr>
              <a:pPr eaLnBrk="1" hangingPunct="1"/>
              <a:t>31</a:t>
            </a:fld>
            <a:endParaRPr lang="en-US" altLang="en-PK">
              <a:solidFill>
                <a:srgbClr val="898989"/>
              </a:solidFill>
            </a:endParaRPr>
          </a:p>
        </p:txBody>
      </p:sp>
      <p:sp>
        <p:nvSpPr>
          <p:cNvPr id="46085" name="Footer Placeholder 6">
            <a:extLst>
              <a:ext uri="{FF2B5EF4-FFF2-40B4-BE49-F238E27FC236}">
                <a16:creationId xmlns:a16="http://schemas.microsoft.com/office/drawing/2014/main" id="{AD5A6A25-9374-4125-A7CB-3246F65D51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EC0AA160-8471-42AD-BD41-41E3CCAD0A60}"/>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Key points</a:t>
            </a:r>
          </a:p>
        </p:txBody>
      </p:sp>
      <p:sp>
        <p:nvSpPr>
          <p:cNvPr id="47107" name="Content Placeholder 2">
            <a:extLst>
              <a:ext uri="{FF2B5EF4-FFF2-40B4-BE49-F238E27FC236}">
                <a16:creationId xmlns:a16="http://schemas.microsoft.com/office/drawing/2014/main" id="{669EF2FC-64A8-4538-A2B7-62A1207EB7F9}"/>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There are </a:t>
            </a: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3 types of software maintenance</a:t>
            </a:r>
            <a:r>
              <a:rPr lang="en-US" altLang="en-PK" dirty="0">
                <a:latin typeface="Arial" panose="020B0604020202020204" pitchFamily="34" charset="0"/>
                <a:ea typeface="ＭＳ Ｐゴシック" panose="020B0600070205080204" pitchFamily="34" charset="-128"/>
                <a:cs typeface="Arial" panose="020B0604020202020204" pitchFamily="34" charset="0"/>
              </a:rPr>
              <a:t>, namely bug fixing, modifying software to work in a new environment, and implementing new or changed requirements</a:t>
            </a:r>
            <a:endParaRPr lang="en-GB" altLang="en-PK"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Software </a:t>
            </a: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re-engineering </a:t>
            </a:r>
            <a:r>
              <a:rPr lang="en-US" altLang="en-PK" dirty="0">
                <a:latin typeface="Arial" panose="020B0604020202020204" pitchFamily="34" charset="0"/>
                <a:ea typeface="ＭＳ Ｐゴシック" panose="020B0600070205080204" pitchFamily="34" charset="-128"/>
                <a:cs typeface="Arial" panose="020B0604020202020204" pitchFamily="34" charset="0"/>
              </a:rPr>
              <a:t>is concerned with re-structuring and re-documenting software to make it easier to understand and change</a:t>
            </a:r>
            <a:endParaRPr lang="en-GB" altLang="en-PK"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Refactoring</a:t>
            </a:r>
            <a:r>
              <a:rPr lang="en-US" altLang="en-PK" dirty="0">
                <a:latin typeface="Arial" panose="020B0604020202020204" pitchFamily="34" charset="0"/>
                <a:ea typeface="ＭＳ Ｐゴシック" panose="020B0600070205080204" pitchFamily="34" charset="-128"/>
                <a:cs typeface="Arial" panose="020B0604020202020204" pitchFamily="34" charset="0"/>
              </a:rPr>
              <a:t>, making program changes that preserve functionality, is a form of preventative maintenance.</a:t>
            </a:r>
            <a:endParaRPr lang="en-GB" altLang="en-P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7108" name="Slide Number Placeholder 5">
            <a:extLst>
              <a:ext uri="{FF2B5EF4-FFF2-40B4-BE49-F238E27FC236}">
                <a16:creationId xmlns:a16="http://schemas.microsoft.com/office/drawing/2014/main" id="{226C4320-9C27-410D-84DE-DD4447C2A0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BF735F1-0675-4D4D-93F8-2724A6F696E9}" type="slidenum">
              <a:rPr lang="en-US" altLang="en-PK">
                <a:solidFill>
                  <a:srgbClr val="898989"/>
                </a:solidFill>
              </a:rPr>
              <a:pPr eaLnBrk="1" hangingPunct="1"/>
              <a:t>32</a:t>
            </a:fld>
            <a:endParaRPr lang="en-US" altLang="en-PK">
              <a:solidFill>
                <a:srgbClr val="898989"/>
              </a:solidFill>
            </a:endParaRPr>
          </a:p>
        </p:txBody>
      </p:sp>
      <p:sp>
        <p:nvSpPr>
          <p:cNvPr id="47109" name="Footer Placeholder 6">
            <a:extLst>
              <a:ext uri="{FF2B5EF4-FFF2-40B4-BE49-F238E27FC236}">
                <a16:creationId xmlns:a16="http://schemas.microsoft.com/office/drawing/2014/main" id="{2B0AF471-265C-46E7-A7DA-C70A47C001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10A1670-4856-445E-AB98-8F30427ED2FC}"/>
              </a:ext>
            </a:extLst>
          </p:cNvPr>
          <p:cNvSpPr>
            <a:spLocks noGrp="1" noChangeArrowheads="1"/>
          </p:cNvSpPr>
          <p:nvPr>
            <p:ph type="title"/>
          </p:nvPr>
        </p:nvSpPr>
        <p:spPr/>
        <p:txBody>
          <a:bodyPr/>
          <a:lstStyle/>
          <a:p>
            <a:pPr eaLnBrk="1" hangingPunct="1"/>
            <a:r>
              <a:rPr lang="en-US" altLang="en-PK" dirty="0">
                <a:latin typeface="Arial" panose="020B0604020202020204" pitchFamily="34" charset="0"/>
                <a:ea typeface="ＭＳ Ｐゴシック" panose="020B0600070205080204" pitchFamily="34" charset="-128"/>
                <a:cs typeface="Arial" panose="020B0604020202020204" pitchFamily="34" charset="0"/>
              </a:rPr>
              <a:t>Importance of evolution</a:t>
            </a:r>
          </a:p>
        </p:txBody>
      </p:sp>
      <p:sp>
        <p:nvSpPr>
          <p:cNvPr id="5123" name="Rectangle 3">
            <a:extLst>
              <a:ext uri="{FF2B5EF4-FFF2-40B4-BE49-F238E27FC236}">
                <a16:creationId xmlns:a16="http://schemas.microsoft.com/office/drawing/2014/main" id="{BE15D8E7-A48D-4DE0-81E6-B2A102F5A34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lnSpc>
                <a:spcPct val="90000"/>
              </a:lnSpc>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Organizations have </a:t>
            </a: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huge investments </a:t>
            </a:r>
            <a:r>
              <a:rPr lang="en-US" altLang="en-PK" dirty="0">
                <a:latin typeface="Arial" panose="020B0604020202020204" pitchFamily="34" charset="0"/>
                <a:ea typeface="ＭＳ Ｐゴシック" panose="020B0600070205080204" pitchFamily="34" charset="-128"/>
                <a:cs typeface="Arial" panose="020B0604020202020204" pitchFamily="34" charset="0"/>
              </a:rPr>
              <a:t>in their software systems - they are critical business assets.</a:t>
            </a:r>
          </a:p>
          <a:p>
            <a:pPr algn="just" eaLnBrk="1" hangingPunct="1">
              <a:lnSpc>
                <a:spcPct val="90000"/>
              </a:lnSpc>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To maintain the value of these assets to the business, they must be changed and updated.</a:t>
            </a:r>
          </a:p>
          <a:p>
            <a:pPr algn="just" eaLnBrk="1" hangingPunct="1">
              <a:lnSpc>
                <a:spcPct val="90000"/>
              </a:lnSpc>
              <a:buFont typeface="Wingdings" panose="05000000000000000000" pitchFamily="2" charset="2"/>
              <a:buChar char="²"/>
            </a:pPr>
            <a:r>
              <a:rPr lang="en-US" altLang="en-PK" dirty="0">
                <a:latin typeface="Arial" panose="020B0604020202020204" pitchFamily="34" charset="0"/>
                <a:ea typeface="ＭＳ Ｐゴシック" panose="020B0600070205080204" pitchFamily="34" charset="-128"/>
                <a:cs typeface="Arial" panose="020B0604020202020204" pitchFamily="34" charset="0"/>
              </a:rPr>
              <a:t>The majority of the software budget in large companies is devoted to </a:t>
            </a: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changing and evolving </a:t>
            </a:r>
            <a:r>
              <a:rPr lang="en-US" altLang="en-PK" dirty="0">
                <a:latin typeface="Arial" panose="020B0604020202020204" pitchFamily="34" charset="0"/>
                <a:ea typeface="ＭＳ Ｐゴシック" panose="020B0600070205080204" pitchFamily="34" charset="-128"/>
                <a:cs typeface="Arial" panose="020B0604020202020204" pitchFamily="34" charset="0"/>
              </a:rPr>
              <a:t>existing software rather than developing new software.</a:t>
            </a:r>
          </a:p>
        </p:txBody>
      </p:sp>
      <p:sp>
        <p:nvSpPr>
          <p:cNvPr id="5124" name="Slide Number Placeholder 5">
            <a:extLst>
              <a:ext uri="{FF2B5EF4-FFF2-40B4-BE49-F238E27FC236}">
                <a16:creationId xmlns:a16="http://schemas.microsoft.com/office/drawing/2014/main" id="{3AC92C47-02BF-4ABA-9D07-8C08489E66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D2467FB0-49D0-4F6B-8289-429C5AE7AC15}" type="slidenum">
              <a:rPr lang="en-US" altLang="en-PK">
                <a:solidFill>
                  <a:srgbClr val="898989"/>
                </a:solidFill>
              </a:rPr>
              <a:pPr eaLnBrk="1" hangingPunct="1"/>
              <a:t>4</a:t>
            </a:fld>
            <a:endParaRPr lang="en-US" altLang="en-PK">
              <a:solidFill>
                <a:srgbClr val="898989"/>
              </a:solidFill>
            </a:endParaRPr>
          </a:p>
        </p:txBody>
      </p:sp>
      <p:sp>
        <p:nvSpPr>
          <p:cNvPr id="5125" name="Footer Placeholder 6">
            <a:extLst>
              <a:ext uri="{FF2B5EF4-FFF2-40B4-BE49-F238E27FC236}">
                <a16:creationId xmlns:a16="http://schemas.microsoft.com/office/drawing/2014/main" id="{46A6C74C-2B23-40BC-B8A2-F593F1A3683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489B503-24A0-4781-9374-39A227A39DBC}"/>
              </a:ext>
            </a:extLst>
          </p:cNvPr>
          <p:cNvSpPr>
            <a:spLocks noGrp="1"/>
          </p:cNvSpPr>
          <p:nvPr>
            <p:ph type="title"/>
          </p:nvPr>
        </p:nvSpPr>
        <p:spPr/>
        <p:txBody>
          <a:bodyPr/>
          <a:lstStyle/>
          <a:p>
            <a:pPr eaLnBrk="1" hangingPunct="1"/>
            <a:r>
              <a:rPr lang="en-US" altLang="en-PK" dirty="0">
                <a:latin typeface="Arial" panose="020B0604020202020204" pitchFamily="34" charset="0"/>
                <a:ea typeface="ＭＳ Ｐゴシック" panose="020B0600070205080204" pitchFamily="34" charset="-128"/>
                <a:cs typeface="Arial" panose="020B0604020202020204" pitchFamily="34" charset="0"/>
              </a:rPr>
              <a:t>A spiral model of development and evolution</a:t>
            </a:r>
            <a:r>
              <a:rPr lang="en-GB" altLang="en-PK" dirty="0">
                <a:latin typeface="Arial" panose="020B0604020202020204" pitchFamily="34" charset="0"/>
                <a:ea typeface="ＭＳ Ｐゴシック" panose="020B0600070205080204" pitchFamily="34" charset="-128"/>
                <a:cs typeface="Arial" panose="020B0604020202020204" pitchFamily="34" charset="0"/>
              </a:rPr>
              <a:t> </a:t>
            </a:r>
            <a:endParaRPr lang="en-US" altLang="en-PK"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6147" name="Slide Number Placeholder 6">
            <a:extLst>
              <a:ext uri="{FF2B5EF4-FFF2-40B4-BE49-F238E27FC236}">
                <a16:creationId xmlns:a16="http://schemas.microsoft.com/office/drawing/2014/main" id="{035D2248-7B05-4883-8093-6EB1BFB15D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B9F7C7E-123C-4CC5-85A6-6FB266FCB178}" type="slidenum">
              <a:rPr lang="en-US" altLang="en-PK">
                <a:solidFill>
                  <a:srgbClr val="898989"/>
                </a:solidFill>
              </a:rPr>
              <a:pPr eaLnBrk="1" hangingPunct="1"/>
              <a:t>5</a:t>
            </a:fld>
            <a:endParaRPr lang="en-US" altLang="en-PK">
              <a:solidFill>
                <a:srgbClr val="898989"/>
              </a:solidFill>
            </a:endParaRPr>
          </a:p>
        </p:txBody>
      </p:sp>
      <p:sp>
        <p:nvSpPr>
          <p:cNvPr id="6148" name="Footer Placeholder 7">
            <a:extLst>
              <a:ext uri="{FF2B5EF4-FFF2-40B4-BE49-F238E27FC236}">
                <a16:creationId xmlns:a16="http://schemas.microsoft.com/office/drawing/2014/main" id="{87CB8AAA-2D8A-4895-979F-1F57C0728B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6149" name="Content Placeholder 3" descr="9.1 SpiralEvolution.eps">
            <a:extLst>
              <a:ext uri="{FF2B5EF4-FFF2-40B4-BE49-F238E27FC236}">
                <a16:creationId xmlns:a16="http://schemas.microsoft.com/office/drawing/2014/main" id="{868238D0-2AF2-4BC1-A481-2A8A46E2D22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7970" r="-7970"/>
          <a:stretch>
            <a:fillRect/>
          </a:stretch>
        </p:blipFill>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AAC8BD3-7B0A-4685-B3EB-C86016219799}"/>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Evolution and servicing</a:t>
            </a:r>
            <a:r>
              <a:rPr lang="en-GB" altLang="en-PK">
                <a:latin typeface="Arial" panose="020B0604020202020204" pitchFamily="34" charset="0"/>
                <a:ea typeface="ＭＳ Ｐゴシック" panose="020B0600070205080204" pitchFamily="34" charset="-128"/>
                <a:cs typeface="Arial" panose="020B0604020202020204" pitchFamily="34" charset="0"/>
              </a:rPr>
              <a:t> </a:t>
            </a:r>
            <a:endParaRPr lang="en-US" altLang="en-PK">
              <a:latin typeface="Arial" panose="020B0604020202020204" pitchFamily="34" charset="0"/>
              <a:ea typeface="ＭＳ Ｐゴシック" panose="020B0600070205080204" pitchFamily="34" charset="-128"/>
              <a:cs typeface="Arial" panose="020B0604020202020204" pitchFamily="34" charset="0"/>
            </a:endParaRPr>
          </a:p>
        </p:txBody>
      </p:sp>
      <p:sp>
        <p:nvSpPr>
          <p:cNvPr id="7171" name="Slide Number Placeholder 6">
            <a:extLst>
              <a:ext uri="{FF2B5EF4-FFF2-40B4-BE49-F238E27FC236}">
                <a16:creationId xmlns:a16="http://schemas.microsoft.com/office/drawing/2014/main" id="{1A625454-7F6B-4765-AAC4-A1BE72A293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E100B02-1352-4028-837E-2165BC7CE864}" type="slidenum">
              <a:rPr lang="en-US" altLang="en-PK">
                <a:solidFill>
                  <a:srgbClr val="898989"/>
                </a:solidFill>
              </a:rPr>
              <a:pPr eaLnBrk="1" hangingPunct="1"/>
              <a:t>6</a:t>
            </a:fld>
            <a:endParaRPr lang="en-US" altLang="en-PK">
              <a:solidFill>
                <a:srgbClr val="898989"/>
              </a:solidFill>
            </a:endParaRPr>
          </a:p>
        </p:txBody>
      </p:sp>
      <p:sp>
        <p:nvSpPr>
          <p:cNvPr id="7172" name="Footer Placeholder 7">
            <a:extLst>
              <a:ext uri="{FF2B5EF4-FFF2-40B4-BE49-F238E27FC236}">
                <a16:creationId xmlns:a16="http://schemas.microsoft.com/office/drawing/2014/main" id="{9F363B5A-3F4A-48E9-8691-C8920361CC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7173" name="Content Placeholder 3" descr="9.2 EvolutionServicing.eps">
            <a:extLst>
              <a:ext uri="{FF2B5EF4-FFF2-40B4-BE49-F238E27FC236}">
                <a16:creationId xmlns:a16="http://schemas.microsoft.com/office/drawing/2014/main" id="{6F1D25FE-F428-4360-B3B5-B8C810B2C9D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23808" b="-123808"/>
          <a:stretch>
            <a:fillRect/>
          </a:stretch>
        </p:blipFill>
        <p:spPr bwMode="auto">
          <a:xfrm>
            <a:off x="2312988" y="1600200"/>
            <a:ext cx="7575550" cy="4167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A0E318C-F6A9-45A2-99AA-D33CAB1ED355}"/>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Evolution and servicing</a:t>
            </a:r>
          </a:p>
        </p:txBody>
      </p:sp>
      <p:sp>
        <p:nvSpPr>
          <p:cNvPr id="8195" name="Content Placeholder 2">
            <a:extLst>
              <a:ext uri="{FF2B5EF4-FFF2-40B4-BE49-F238E27FC236}">
                <a16:creationId xmlns:a16="http://schemas.microsoft.com/office/drawing/2014/main" id="{1E593FC9-4BB4-47A3-8132-B6A5B8B05F96}"/>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Evolution</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The stage in a software system’s life cycle where it is in operational use and is evolving as new requirements are proposed and implemented in the system</a:t>
            </a:r>
          </a:p>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Servicing</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At this stage, the software remains useful but the only changes made are those required to keep it operational, i.e. bug fixes and changes to reflect changes in the software’s environment. No new functionality is added</a:t>
            </a:r>
          </a:p>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Phase-out</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The software may still be used but no further changes are made to it</a:t>
            </a:r>
          </a:p>
        </p:txBody>
      </p:sp>
      <p:sp>
        <p:nvSpPr>
          <p:cNvPr id="8196" name="Slide Number Placeholder 5">
            <a:extLst>
              <a:ext uri="{FF2B5EF4-FFF2-40B4-BE49-F238E27FC236}">
                <a16:creationId xmlns:a16="http://schemas.microsoft.com/office/drawing/2014/main" id="{6BE8D8B7-657D-44EC-9BAA-9FBE18EA3A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B04334E-1BA2-46BF-9A90-06B1E10953FC}" type="slidenum">
              <a:rPr lang="en-US" altLang="en-PK">
                <a:solidFill>
                  <a:srgbClr val="898989"/>
                </a:solidFill>
              </a:rPr>
              <a:pPr eaLnBrk="1" hangingPunct="1"/>
              <a:t>7</a:t>
            </a:fld>
            <a:endParaRPr lang="en-US" altLang="en-PK">
              <a:solidFill>
                <a:srgbClr val="898989"/>
              </a:solidFill>
            </a:endParaRPr>
          </a:p>
        </p:txBody>
      </p:sp>
      <p:sp>
        <p:nvSpPr>
          <p:cNvPr id="8197" name="Footer Placeholder 6">
            <a:extLst>
              <a:ext uri="{FF2B5EF4-FFF2-40B4-BE49-F238E27FC236}">
                <a16:creationId xmlns:a16="http://schemas.microsoft.com/office/drawing/2014/main" id="{FBFB061C-7E43-47E4-8B08-43DC3392F18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3D7D1FD-352A-46E3-AA19-6B9632DC04DC}"/>
              </a:ext>
            </a:extLst>
          </p:cNvPr>
          <p:cNvSpPr>
            <a:spLocks noGrp="1" noChangeArrowheads="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Evolution processes</a:t>
            </a:r>
          </a:p>
        </p:txBody>
      </p:sp>
      <p:sp>
        <p:nvSpPr>
          <p:cNvPr id="9219" name="Rectangle 3">
            <a:extLst>
              <a:ext uri="{FF2B5EF4-FFF2-40B4-BE49-F238E27FC236}">
                <a16:creationId xmlns:a16="http://schemas.microsoft.com/office/drawing/2014/main" id="{9C17330B-A392-4427-BF4E-93D634F26C4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Software evolution processes </a:t>
            </a:r>
            <a:r>
              <a:rPr lang="en-US" altLang="en-PK" dirty="0">
                <a:latin typeface="Arial" panose="020B0604020202020204" pitchFamily="34" charset="0"/>
                <a:ea typeface="ＭＳ Ｐゴシック" panose="020B0600070205080204" pitchFamily="34" charset="-128"/>
                <a:cs typeface="Arial" panose="020B0604020202020204" pitchFamily="34" charset="0"/>
              </a:rPr>
              <a:t>depend on</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The type of software being maintained</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The development processes used</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The skills and experience of the people involved</a:t>
            </a:r>
          </a:p>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Proposals for change </a:t>
            </a:r>
            <a:r>
              <a:rPr lang="en-US" altLang="en-PK" dirty="0">
                <a:latin typeface="Arial" panose="020B0604020202020204" pitchFamily="34" charset="0"/>
                <a:ea typeface="ＭＳ Ｐゴシック" panose="020B0600070205080204" pitchFamily="34" charset="-128"/>
                <a:cs typeface="Arial" panose="020B0604020202020204" pitchFamily="34" charset="0"/>
              </a:rPr>
              <a:t>are the driver for system evolution</a:t>
            </a:r>
          </a:p>
          <a:p>
            <a:pPr lvl="1" algn="just" eaLnBrk="1" hangingPunct="1">
              <a:buFont typeface="Wingdings" panose="05000000000000000000" pitchFamily="2" charset="2"/>
              <a:buChar char="§"/>
            </a:pPr>
            <a:r>
              <a:rPr lang="en-US" altLang="en-PK" dirty="0">
                <a:latin typeface="Arial" panose="020B0604020202020204" pitchFamily="34" charset="0"/>
                <a:ea typeface="ＭＳ Ｐゴシック" panose="020B0600070205080204" pitchFamily="34" charset="-128"/>
                <a:cs typeface="Arial" panose="020B0604020202020204" pitchFamily="34" charset="0"/>
              </a:rPr>
              <a:t>Should be linked with components that are affected by the change, thus allowing the cost and impact of the change to be estimated</a:t>
            </a:r>
          </a:p>
          <a:p>
            <a:pPr algn="just" eaLnBrk="1" hangingPunct="1">
              <a:buFont typeface="Wingdings" panose="05000000000000000000" pitchFamily="2" charset="2"/>
              <a:buChar char="²"/>
            </a:pPr>
            <a:r>
              <a:rPr lang="en-US" altLang="en-PK" dirty="0">
                <a:solidFill>
                  <a:srgbClr val="0000FF"/>
                </a:solidFill>
                <a:latin typeface="Arial" panose="020B0604020202020204" pitchFamily="34" charset="0"/>
                <a:ea typeface="ＭＳ Ｐゴシック" panose="020B0600070205080204" pitchFamily="34" charset="-128"/>
                <a:cs typeface="Arial" panose="020B0604020202020204" pitchFamily="34" charset="0"/>
              </a:rPr>
              <a:t>Change identification and evolution </a:t>
            </a:r>
            <a:r>
              <a:rPr lang="en-US" altLang="en-PK" dirty="0">
                <a:latin typeface="Arial" panose="020B0604020202020204" pitchFamily="34" charset="0"/>
                <a:ea typeface="ＭＳ Ｐゴシック" panose="020B0600070205080204" pitchFamily="34" charset="-128"/>
                <a:cs typeface="Arial" panose="020B0604020202020204" pitchFamily="34" charset="0"/>
              </a:rPr>
              <a:t>continues throughout the system lifetime</a:t>
            </a:r>
          </a:p>
        </p:txBody>
      </p:sp>
      <p:sp>
        <p:nvSpPr>
          <p:cNvPr id="9220" name="Slide Number Placeholder 5">
            <a:extLst>
              <a:ext uri="{FF2B5EF4-FFF2-40B4-BE49-F238E27FC236}">
                <a16:creationId xmlns:a16="http://schemas.microsoft.com/office/drawing/2014/main" id="{11F504D2-B7CB-42B2-8802-DEF25A8C2A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8ED2339C-5CCB-4E83-B3DE-A769626ECC7A}" type="slidenum">
              <a:rPr lang="en-US" altLang="en-PK">
                <a:solidFill>
                  <a:srgbClr val="898989"/>
                </a:solidFill>
              </a:rPr>
              <a:pPr eaLnBrk="1" hangingPunct="1"/>
              <a:t>8</a:t>
            </a:fld>
            <a:endParaRPr lang="en-US" altLang="en-PK">
              <a:solidFill>
                <a:srgbClr val="898989"/>
              </a:solidFill>
            </a:endParaRPr>
          </a:p>
        </p:txBody>
      </p:sp>
      <p:sp>
        <p:nvSpPr>
          <p:cNvPr id="9221" name="Footer Placeholder 6">
            <a:extLst>
              <a:ext uri="{FF2B5EF4-FFF2-40B4-BE49-F238E27FC236}">
                <a16:creationId xmlns:a16="http://schemas.microsoft.com/office/drawing/2014/main" id="{CC6C2F5B-6E71-45E5-A933-FE1BB821943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7F767A0-F0B1-4BE3-BE77-30E010FF2AEA}"/>
              </a:ext>
            </a:extLst>
          </p:cNvPr>
          <p:cNvSpPr>
            <a:spLocks noGrp="1"/>
          </p:cNvSpPr>
          <p:nvPr>
            <p:ph type="title"/>
          </p:nvPr>
        </p:nvSpPr>
        <p:spPr/>
        <p:txBody>
          <a:bodyPr/>
          <a:lstStyle/>
          <a:p>
            <a:pPr eaLnBrk="1" hangingPunct="1"/>
            <a:r>
              <a:rPr lang="en-US" altLang="en-PK">
                <a:latin typeface="Arial" panose="020B0604020202020204" pitchFamily="34" charset="0"/>
                <a:ea typeface="ＭＳ Ｐゴシック" panose="020B0600070205080204" pitchFamily="34" charset="-128"/>
                <a:cs typeface="Arial" panose="020B0604020202020204" pitchFamily="34" charset="0"/>
              </a:rPr>
              <a:t>Change identification and evolution processes</a:t>
            </a:r>
            <a:r>
              <a:rPr lang="en-GB" altLang="en-PK">
                <a:latin typeface="Arial" panose="020B0604020202020204" pitchFamily="34" charset="0"/>
                <a:ea typeface="ＭＳ Ｐゴシック" panose="020B0600070205080204" pitchFamily="34" charset="-128"/>
                <a:cs typeface="Arial" panose="020B0604020202020204" pitchFamily="34" charset="0"/>
              </a:rPr>
              <a:t> </a:t>
            </a:r>
            <a:endParaRPr lang="en-US" altLang="en-PK">
              <a:latin typeface="Arial" panose="020B0604020202020204" pitchFamily="34" charset="0"/>
              <a:ea typeface="ＭＳ Ｐゴシック" panose="020B0600070205080204" pitchFamily="34" charset="-128"/>
              <a:cs typeface="Arial" panose="020B0604020202020204" pitchFamily="34" charset="0"/>
            </a:endParaRPr>
          </a:p>
        </p:txBody>
      </p:sp>
      <p:sp>
        <p:nvSpPr>
          <p:cNvPr id="10243" name="Slide Number Placeholder 6">
            <a:extLst>
              <a:ext uri="{FF2B5EF4-FFF2-40B4-BE49-F238E27FC236}">
                <a16:creationId xmlns:a16="http://schemas.microsoft.com/office/drawing/2014/main" id="{94014CE8-B7CF-4969-A7C4-88EDC1B674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8F42062D-6904-4F83-B907-5C03841261DC}" type="slidenum">
              <a:rPr lang="en-US" altLang="en-PK">
                <a:solidFill>
                  <a:srgbClr val="898989"/>
                </a:solidFill>
              </a:rPr>
              <a:pPr eaLnBrk="1" hangingPunct="1"/>
              <a:t>9</a:t>
            </a:fld>
            <a:endParaRPr lang="en-US" altLang="en-PK">
              <a:solidFill>
                <a:srgbClr val="898989"/>
              </a:solidFill>
            </a:endParaRPr>
          </a:p>
        </p:txBody>
      </p:sp>
      <p:sp>
        <p:nvSpPr>
          <p:cNvPr id="10244" name="Footer Placeholder 7">
            <a:extLst>
              <a:ext uri="{FF2B5EF4-FFF2-40B4-BE49-F238E27FC236}">
                <a16:creationId xmlns:a16="http://schemas.microsoft.com/office/drawing/2014/main" id="{7CED897C-E34C-4C8D-BF3E-4268B75F005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PK">
                <a:solidFill>
                  <a:srgbClr val="898989"/>
                </a:solidFill>
              </a:rPr>
              <a:t>Chapter 9 Software evolution</a:t>
            </a:r>
          </a:p>
        </p:txBody>
      </p:sp>
      <p:pic>
        <p:nvPicPr>
          <p:cNvPr id="10245" name="Content Placeholder 3" descr="9.3 ChangeEvolProc.eps">
            <a:extLst>
              <a:ext uri="{FF2B5EF4-FFF2-40B4-BE49-F238E27FC236}">
                <a16:creationId xmlns:a16="http://schemas.microsoft.com/office/drawing/2014/main" id="{04EF584F-10F6-4D6B-85DE-5DB86B4C506F}"/>
              </a:ext>
            </a:extLst>
          </p:cNvPr>
          <p:cNvPicPr>
            <a:picLocks noChangeAspect="1"/>
          </p:cNvPicPr>
          <p:nvPr/>
        </p:nvPicPr>
        <p:blipFill>
          <a:blip r:embed="rId2">
            <a:extLst>
              <a:ext uri="{28A0092B-C50C-407E-A947-70E740481C1C}">
                <a14:useLocalDpi xmlns:a14="http://schemas.microsoft.com/office/drawing/2010/main" val="0"/>
              </a:ext>
            </a:extLst>
          </a:blip>
          <a:srcRect l="-7887" r="-7887"/>
          <a:stretch>
            <a:fillRect/>
          </a:stretch>
        </p:blipFill>
        <p:spPr bwMode="auto">
          <a:xfrm>
            <a:off x="2724150" y="2020888"/>
            <a:ext cx="635000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TotalTime>
  <Words>1518</Words>
  <Application>Microsoft Office PowerPoint</Application>
  <PresentationFormat>Widescreen</PresentationFormat>
  <Paragraphs>198</Paragraphs>
  <Slides>32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vt:lpstr>
      <vt:lpstr>Calibri</vt:lpstr>
      <vt:lpstr>Calibri Light</vt:lpstr>
      <vt:lpstr>Times New Roman</vt:lpstr>
      <vt:lpstr>Wingdings</vt:lpstr>
      <vt:lpstr>Retrospect</vt:lpstr>
      <vt:lpstr>Software Construction</vt:lpstr>
      <vt:lpstr>Introduction</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Software maintenance</vt:lpstr>
      <vt:lpstr>Types of maintenance</vt:lpstr>
      <vt:lpstr>Maintenance effort distribution </vt:lpstr>
      <vt:lpstr>Development and maintenance costs </vt:lpstr>
      <vt:lpstr>Maintenance cost factors</vt:lpstr>
      <vt:lpstr>Maintenance prediction</vt:lpstr>
      <vt:lpstr>Maintenance prediction </vt:lpstr>
      <vt:lpstr>Complexity metrics</vt:lpstr>
      <vt:lpstr>Process metrics</vt:lpstr>
      <vt:lpstr>System re-engineering</vt:lpstr>
      <vt:lpstr>Advantages of reengineering</vt:lpstr>
      <vt:lpstr>The reengineering process </vt:lpstr>
      <vt:lpstr>Reengineering process activities</vt:lpstr>
      <vt:lpstr>Reengineering cost factors</vt:lpstr>
      <vt:lpstr>Preventive maintenance by refactoring</vt:lpstr>
      <vt:lpstr>Refactoring and reengineering</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Parveen BUKC</dc:creator>
  <cp:lastModifiedBy>Misbah Parveen BUKC</cp:lastModifiedBy>
  <cp:revision>36</cp:revision>
  <dcterms:created xsi:type="dcterms:W3CDTF">2020-11-29T19:39:01Z</dcterms:created>
  <dcterms:modified xsi:type="dcterms:W3CDTF">2021-01-07T08:33:40Z</dcterms:modified>
</cp:coreProperties>
</file>