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330" r:id="rId3"/>
    <p:sldId id="332" r:id="rId4"/>
    <p:sldId id="333" r:id="rId5"/>
    <p:sldId id="334" r:id="rId6"/>
    <p:sldId id="331" r:id="rId7"/>
    <p:sldId id="335" r:id="rId8"/>
    <p:sldId id="336" r:id="rId9"/>
    <p:sldId id="257" r:id="rId10"/>
    <p:sldId id="258" r:id="rId11"/>
    <p:sldId id="259" r:id="rId12"/>
    <p:sldId id="260" r:id="rId13"/>
    <p:sldId id="262" r:id="rId14"/>
    <p:sldId id="328" r:id="rId15"/>
    <p:sldId id="329" r:id="rId16"/>
    <p:sldId id="263" r:id="rId17"/>
    <p:sldId id="325" r:id="rId18"/>
    <p:sldId id="327" r:id="rId19"/>
    <p:sldId id="326" r:id="rId20"/>
    <p:sldId id="313" r:id="rId21"/>
    <p:sldId id="314" r:id="rId22"/>
    <p:sldId id="315" r:id="rId23"/>
    <p:sldId id="316" r:id="rId24"/>
    <p:sldId id="317" r:id="rId25"/>
    <p:sldId id="318" r:id="rId26"/>
    <p:sldId id="319" r:id="rId27"/>
    <p:sldId id="320" r:id="rId28"/>
    <p:sldId id="321" r:id="rId29"/>
    <p:sldId id="322" r:id="rId30"/>
    <p:sldId id="299" r:id="rId31"/>
    <p:sldId id="323" r:id="rId32"/>
    <p:sldId id="32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220138-F031-4360-A718-F4915D0BE41B}">
          <p14:sldIdLst>
            <p14:sldId id="256"/>
            <p14:sldId id="330"/>
            <p14:sldId id="332"/>
            <p14:sldId id="333"/>
            <p14:sldId id="334"/>
            <p14:sldId id="331"/>
            <p14:sldId id="335"/>
            <p14:sldId id="336"/>
            <p14:sldId id="257"/>
            <p14:sldId id="258"/>
            <p14:sldId id="259"/>
            <p14:sldId id="260"/>
            <p14:sldId id="262"/>
            <p14:sldId id="328"/>
            <p14:sldId id="329"/>
            <p14:sldId id="263"/>
            <p14:sldId id="325"/>
            <p14:sldId id="327"/>
            <p14:sldId id="326"/>
            <p14:sldId id="313"/>
            <p14:sldId id="314"/>
            <p14:sldId id="315"/>
            <p14:sldId id="316"/>
            <p14:sldId id="317"/>
            <p14:sldId id="318"/>
            <p14:sldId id="319"/>
            <p14:sldId id="320"/>
            <p14:sldId id="321"/>
            <p14:sldId id="322"/>
            <p14:sldId id="299"/>
            <p14:sldId id="323"/>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038"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14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131D3D-DCE3-4284-B7A3-A0A80AD09678}" type="datetimeFigureOut">
              <a:rPr lang="en-PK" smtClean="0"/>
              <a:t>01/04/2024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305D5-846D-4699-8E2C-25844D07E282}" type="slidenum">
              <a:rPr lang="en-PK" smtClean="0"/>
              <a:t>‹#›</a:t>
            </a:fld>
            <a:endParaRPr lang="en-PK"/>
          </a:p>
        </p:txBody>
      </p:sp>
    </p:spTree>
    <p:extLst>
      <p:ext uri="{BB962C8B-B14F-4D97-AF65-F5344CB8AC3E}">
        <p14:creationId xmlns:p14="http://schemas.microsoft.com/office/powerpoint/2010/main" val="244699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a:extLst>
              <a:ext uri="{FF2B5EF4-FFF2-40B4-BE49-F238E27FC236}">
                <a16:creationId xmlns:a16="http://schemas.microsoft.com/office/drawing/2014/main" id="{22AD262D-0106-4647-9E4E-3CC205ED2FB5}"/>
              </a:ext>
            </a:extLst>
          </p:cNvPr>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90851" name="Rectangle 3">
            <a:extLst>
              <a:ext uri="{FF2B5EF4-FFF2-40B4-BE49-F238E27FC236}">
                <a16:creationId xmlns:a16="http://schemas.microsoft.com/office/drawing/2014/main" id="{BB4E23F9-36D8-4758-9FB1-C87085F7ED89}"/>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PK"/>
              <a:t>Often, system failures are transient, and only require fault recovery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CE029926-56DA-441B-BEA5-5FA9F22E9997}"/>
              </a:ext>
            </a:extLst>
          </p:cNvPr>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94947" name="Rectangle 3">
            <a:extLst>
              <a:ext uri="{FF2B5EF4-FFF2-40B4-BE49-F238E27FC236}">
                <a16:creationId xmlns:a16="http://schemas.microsoft.com/office/drawing/2014/main" id="{DD551988-4226-4549-A834-1A581D691D5F}"/>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PK" dirty="0"/>
              <a:t>Example — procedure to check whether all disk blocks either belong to files in use or to the free list.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ADEB-0A8D-4346-A536-A7862C31D961}"/>
              </a:ext>
            </a:extLst>
          </p:cNvPr>
          <p:cNvSpPr>
            <a:spLocks noGrp="1"/>
          </p:cNvSpPr>
          <p:nvPr>
            <p:ph type="title"/>
          </p:nvPr>
        </p:nvSpPr>
        <p:spPr>
          <a:xfrm>
            <a:off x="719668" y="647701"/>
            <a:ext cx="8828617" cy="817563"/>
          </a:xfrm>
        </p:spPr>
        <p:txBody>
          <a:bodyPr/>
          <a:lstStyle/>
          <a:p>
            <a:r>
              <a:rPr lang="en-US"/>
              <a:t>Click to edit Master title style</a:t>
            </a:r>
            <a:endParaRPr lang="en-PK"/>
          </a:p>
        </p:txBody>
      </p:sp>
      <p:sp>
        <p:nvSpPr>
          <p:cNvPr id="3" name="Table Placeholder 2">
            <a:extLst>
              <a:ext uri="{FF2B5EF4-FFF2-40B4-BE49-F238E27FC236}">
                <a16:creationId xmlns:a16="http://schemas.microsoft.com/office/drawing/2014/main" id="{9B6ADE44-651E-42BB-83B9-05DC2ACDDD06}"/>
              </a:ext>
            </a:extLst>
          </p:cNvPr>
          <p:cNvSpPr>
            <a:spLocks noGrp="1"/>
          </p:cNvSpPr>
          <p:nvPr>
            <p:ph type="tbl" idx="1"/>
          </p:nvPr>
        </p:nvSpPr>
        <p:spPr>
          <a:xfrm>
            <a:off x="719668" y="1654176"/>
            <a:ext cx="10748433" cy="4498975"/>
          </a:xfrm>
        </p:spPr>
        <p:txBody>
          <a:bodyPr/>
          <a:lstStyle/>
          <a:p>
            <a:endParaRPr lang="en-PK"/>
          </a:p>
        </p:txBody>
      </p:sp>
      <p:sp>
        <p:nvSpPr>
          <p:cNvPr id="4" name="Date Placeholder 3">
            <a:extLst>
              <a:ext uri="{FF2B5EF4-FFF2-40B4-BE49-F238E27FC236}">
                <a16:creationId xmlns:a16="http://schemas.microsoft.com/office/drawing/2014/main" id="{55752811-BBA8-45BA-87C3-D8B2CCA5FED2}"/>
              </a:ext>
            </a:extLst>
          </p:cNvPr>
          <p:cNvSpPr>
            <a:spLocks noGrp="1"/>
          </p:cNvSpPr>
          <p:nvPr>
            <p:ph type="dt" sz="half" idx="10"/>
          </p:nvPr>
        </p:nvSpPr>
        <p:spPr>
          <a:xfrm>
            <a:off x="719667" y="6548439"/>
            <a:ext cx="5082117" cy="179387"/>
          </a:xfrm>
        </p:spPr>
        <p:txBody>
          <a:bodyPr/>
          <a:lstStyle>
            <a:lvl1pPr>
              <a:defRPr/>
            </a:lvl1pPr>
          </a:lstStyle>
          <a:p>
            <a:r>
              <a:rPr lang="de-CH" altLang="en-PK"/>
              <a:t>© Oscar Nierstrasz</a:t>
            </a:r>
          </a:p>
        </p:txBody>
      </p:sp>
      <p:sp>
        <p:nvSpPr>
          <p:cNvPr id="5" name="Footer Placeholder 4">
            <a:extLst>
              <a:ext uri="{FF2B5EF4-FFF2-40B4-BE49-F238E27FC236}">
                <a16:creationId xmlns:a16="http://schemas.microsoft.com/office/drawing/2014/main" id="{76741AC9-CB8A-42FC-80C2-4D8D37FFC5FC}"/>
              </a:ext>
            </a:extLst>
          </p:cNvPr>
          <p:cNvSpPr>
            <a:spLocks noGrp="1"/>
          </p:cNvSpPr>
          <p:nvPr>
            <p:ph type="ftr" sz="quarter" idx="11"/>
          </p:nvPr>
        </p:nvSpPr>
        <p:spPr>
          <a:xfrm>
            <a:off x="143933" y="179388"/>
            <a:ext cx="7198784" cy="252412"/>
          </a:xfrm>
        </p:spPr>
        <p:txBody>
          <a:bodyPr/>
          <a:lstStyle>
            <a:lvl1pPr>
              <a:defRPr/>
            </a:lvl1pPr>
          </a:lstStyle>
          <a:p>
            <a:r>
              <a:rPr lang="de-CH" altLang="en-PK"/>
              <a:t>ESE — Software Validation</a:t>
            </a:r>
          </a:p>
        </p:txBody>
      </p:sp>
      <p:sp>
        <p:nvSpPr>
          <p:cNvPr id="6" name="Slide Number Placeholder 5">
            <a:extLst>
              <a:ext uri="{FF2B5EF4-FFF2-40B4-BE49-F238E27FC236}">
                <a16:creationId xmlns:a16="http://schemas.microsoft.com/office/drawing/2014/main" id="{2B4C976B-6746-43BD-8E16-191F2DA9490C}"/>
              </a:ext>
            </a:extLst>
          </p:cNvPr>
          <p:cNvSpPr>
            <a:spLocks noGrp="1"/>
          </p:cNvSpPr>
          <p:nvPr>
            <p:ph type="sldNum" sz="quarter" idx="12"/>
          </p:nvPr>
        </p:nvSpPr>
        <p:spPr>
          <a:xfrm>
            <a:off x="10058401" y="6553200"/>
            <a:ext cx="1801284" cy="179388"/>
          </a:xfrm>
        </p:spPr>
        <p:txBody>
          <a:bodyPr/>
          <a:lstStyle>
            <a:lvl1pPr>
              <a:defRPr/>
            </a:lvl1pPr>
          </a:lstStyle>
          <a:p>
            <a:r>
              <a:rPr lang="de-CH" altLang="en-PK"/>
              <a:t>ESE 5.</a:t>
            </a:r>
            <a:fld id="{9AC3A543-7D3B-4D3D-920A-777F226FCC2D}" type="slidenum">
              <a:rPr lang="de-CH" altLang="en-PK"/>
              <a:pPr/>
              <a:t>‹#›</a:t>
            </a:fld>
            <a:endParaRPr lang="de-CH" altLang="en-PK" sz="1400">
              <a:solidFill>
                <a:srgbClr val="7E7E7E"/>
              </a:solidFill>
              <a:latin typeface="Times" panose="02020603050405020304" pitchFamily="18" charset="0"/>
            </a:endParaRPr>
          </a:p>
        </p:txBody>
      </p:sp>
    </p:spTree>
    <p:extLst>
      <p:ext uri="{BB962C8B-B14F-4D97-AF65-F5344CB8AC3E}">
        <p14:creationId xmlns:p14="http://schemas.microsoft.com/office/powerpoint/2010/main" val="139685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1/4/2024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1/4/2024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1/4/2024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14" name="Picture 4">
            <a:extLst>
              <a:ext uri="{FF2B5EF4-FFF2-40B4-BE49-F238E27FC236}">
                <a16:creationId xmlns:a16="http://schemas.microsoft.com/office/drawing/2014/main" id="{C3D733D9-80AE-4A2B-8A42-FD407D5B039F}"/>
              </a:ext>
            </a:extLst>
          </p:cNvPr>
          <p:cNvPicPr>
            <a:picLocks noChangeAspect="1"/>
          </p:cNvPicPr>
          <p:nvPr/>
        </p:nvPicPr>
        <p:blipFill rotWithShape="1">
          <a:blip r:embed="rId2">
            <a:alphaModFix amt="35000"/>
          </a:blip>
          <a:srcRect b="7408"/>
          <a:stretch/>
        </p:blipFill>
        <p:spPr>
          <a:xfrm>
            <a:off x="20" y="10"/>
            <a:ext cx="12191980" cy="6857990"/>
          </a:xfrm>
          <a:prstGeom prst="rect">
            <a:avLst/>
          </a:prstGeom>
        </p:spPr>
      </p:pic>
      <p:sp>
        <p:nvSpPr>
          <p:cNvPr id="2" name="Title 1"/>
          <p:cNvSpPr>
            <a:spLocks noGrp="1"/>
          </p:cNvSpPr>
          <p:nvPr>
            <p:ph type="ctrTitle"/>
          </p:nvPr>
        </p:nvSpPr>
        <p:spPr>
          <a:xfrm>
            <a:off x="1097280" y="758952"/>
            <a:ext cx="10058400" cy="3566160"/>
          </a:xfrm>
        </p:spPr>
        <p:txBody>
          <a:bodyPr>
            <a:normAutofit/>
          </a:bodyPr>
          <a:lstStyle/>
          <a:p>
            <a:r>
              <a:rPr lang="en-US">
                <a:solidFill>
                  <a:schemeClr val="tx1"/>
                </a:solidFill>
                <a:latin typeface="Times New Roman" panose="02020603050405020304" pitchFamily="18" charset="0"/>
                <a:cs typeface="Times New Roman" panose="02020603050405020304" pitchFamily="18" charset="0"/>
              </a:rPr>
              <a:t>Software Construction</a:t>
            </a:r>
          </a:p>
        </p:txBody>
      </p:sp>
      <p:sp>
        <p:nvSpPr>
          <p:cNvPr id="3" name="Subtitle 2"/>
          <p:cNvSpPr>
            <a:spLocks noGrp="1"/>
          </p:cNvSpPr>
          <p:nvPr>
            <p:ph type="subTitle" idx="1"/>
          </p:nvPr>
        </p:nvSpPr>
        <p:spPr>
          <a:xfrm>
            <a:off x="1100051" y="4455621"/>
            <a:ext cx="10058400" cy="1143000"/>
          </a:xfrm>
        </p:spPr>
        <p:txBody>
          <a:bodyPr>
            <a:normAutofit fontScale="92500"/>
          </a:bodyPr>
          <a:lstStyle/>
          <a:p>
            <a:r>
              <a:rPr lang="en-US" altLang="en-PK" dirty="0">
                <a:latin typeface="+mn-lt"/>
                <a:cs typeface="Times" panose="02020603050405020304" pitchFamily="18" charset="0"/>
              </a:rPr>
              <a:t>Synchronized </a:t>
            </a:r>
            <a:r>
              <a:rPr lang="en-US" altLang="en-PK" dirty="0" smtClean="0">
                <a:latin typeface="+mn-lt"/>
                <a:cs typeface="Times" panose="02020603050405020304" pitchFamily="18" charset="0"/>
              </a:rPr>
              <a:t>blocks, </a:t>
            </a:r>
            <a:r>
              <a:rPr lang="en-US" dirty="0" smtClean="0">
                <a:effectLst/>
                <a:latin typeface="+mn-lt"/>
                <a:ea typeface="Times New Roman" panose="02020603050405020304" pitchFamily="18" charset="0"/>
                <a:cs typeface="Times" panose="02020603050405020304" pitchFamily="18" charset="0"/>
              </a:rPr>
              <a:t>Exception </a:t>
            </a:r>
            <a:r>
              <a:rPr lang="en-US" dirty="0">
                <a:effectLst/>
                <a:latin typeface="+mn-lt"/>
                <a:ea typeface="Times New Roman" panose="02020603050405020304" pitchFamily="18" charset="0"/>
                <a:cs typeface="Times" panose="02020603050405020304" pitchFamily="18" charset="0"/>
              </a:rPr>
              <a:t>handling and fault </a:t>
            </a:r>
            <a:r>
              <a:rPr lang="en-US" dirty="0">
                <a:latin typeface="+mn-lt"/>
                <a:cs typeface="Times" panose="02020603050405020304" pitchFamily="18" charset="0"/>
              </a:rPr>
              <a:t>tolerance </a:t>
            </a:r>
          </a:p>
          <a:p>
            <a:r>
              <a:rPr lang="en-US" dirty="0">
                <a:latin typeface="+mn-lt"/>
                <a:cs typeface="Times" panose="02020603050405020304" pitchFamily="18" charset="0"/>
              </a:rPr>
              <a:t>Queues &amp; Message-Passing</a:t>
            </a:r>
          </a:p>
        </p:txBody>
      </p:sp>
      <p:cxnSp>
        <p:nvCxnSpPr>
          <p:cNvPr id="21" name="Straight Connector 20">
            <a:extLst>
              <a:ext uri="{FF2B5EF4-FFF2-40B4-BE49-F238E27FC236}">
                <a16:creationId xmlns:a16="http://schemas.microsoft.com/office/drawing/2014/main" id="{F3CC58E3-BDF9-495D-9327-85F68058BE3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A0CA737-33FC-47E3-965A-D1C2CAA628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22189942-24EB-488E-8B69-EB80F7E53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812859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18A41FC-0CB4-48C9-8DF0-FECA11E381A9}"/>
              </a:ext>
            </a:extLst>
          </p:cNvPr>
          <p:cNvSpPr>
            <a:spLocks noGrp="1" noChangeArrowheads="1"/>
          </p:cNvSpPr>
          <p:nvPr>
            <p:ph type="title"/>
          </p:nvPr>
        </p:nvSpPr>
        <p:spPr/>
        <p:txBody>
          <a:bodyPr/>
          <a:lstStyle/>
          <a:p>
            <a:r>
              <a:rPr lang="en-US" altLang="en-PK" sz="2800" b="1" dirty="0">
                <a:cs typeface="Times New Roman" panose="02020603050405020304" pitchFamily="18" charset="0"/>
              </a:rPr>
              <a:t>Introduction</a:t>
            </a:r>
            <a:endParaRPr lang="en-US" altLang="en-PK" sz="2800" b="1" dirty="0">
              <a:latin typeface="Times New Roman" panose="02020603050405020304" pitchFamily="18" charset="0"/>
              <a:cs typeface="Times New Roman" panose="02020603050405020304" pitchFamily="18" charset="0"/>
            </a:endParaRPr>
          </a:p>
        </p:txBody>
      </p:sp>
      <p:sp>
        <p:nvSpPr>
          <p:cNvPr id="30723" name="Rectangle 3">
            <a:extLst>
              <a:ext uri="{FF2B5EF4-FFF2-40B4-BE49-F238E27FC236}">
                <a16:creationId xmlns:a16="http://schemas.microsoft.com/office/drawing/2014/main" id="{731B91F8-9512-4068-B5D9-7167B176709F}"/>
              </a:ext>
            </a:extLst>
          </p:cNvPr>
          <p:cNvSpPr>
            <a:spLocks noGrp="1" noChangeArrowheads="1"/>
          </p:cNvSpPr>
          <p:nvPr>
            <p:ph type="body" idx="1"/>
          </p:nvPr>
        </p:nvSpPr>
        <p:spPr>
          <a:xfrm>
            <a:off x="1254034" y="1820091"/>
            <a:ext cx="8728166" cy="4656910"/>
          </a:xfrm>
        </p:spPr>
        <p:txBody>
          <a:bodyPr/>
          <a:lstStyle/>
          <a:p>
            <a:r>
              <a:rPr lang="en-US" altLang="en-PK" dirty="0"/>
              <a:t>Exception handling</a:t>
            </a:r>
          </a:p>
          <a:p>
            <a:pPr lvl="1"/>
            <a:r>
              <a:rPr lang="en-US" altLang="en-PK" dirty="0"/>
              <a:t>Catch errors before they occur</a:t>
            </a:r>
          </a:p>
          <a:p>
            <a:pPr lvl="1"/>
            <a:r>
              <a:rPr lang="en-US" altLang="en-PK" sz="2000" dirty="0"/>
              <a:t>Deals with synchronous errors (i.e., divide by zero)</a:t>
            </a:r>
          </a:p>
          <a:p>
            <a:pPr lvl="1"/>
            <a:r>
              <a:rPr lang="en-US" altLang="en-PK" sz="2000" dirty="0"/>
              <a:t>Does not deal with asynchronous errors  </a:t>
            </a:r>
          </a:p>
          <a:p>
            <a:pPr lvl="2"/>
            <a:r>
              <a:rPr lang="en-US" altLang="en-PK" dirty="0"/>
              <a:t>Disk I/O completions, mouse clicks - use interrupt processing</a:t>
            </a:r>
          </a:p>
          <a:p>
            <a:pPr lvl="1"/>
            <a:r>
              <a:rPr lang="en-US" altLang="en-PK" sz="2000" dirty="0"/>
              <a:t>Used when system can recover from error</a:t>
            </a:r>
          </a:p>
          <a:p>
            <a:pPr lvl="2"/>
            <a:r>
              <a:rPr lang="en-US" altLang="en-PK" dirty="0"/>
              <a:t>Exception handler - recovery procedure</a:t>
            </a:r>
          </a:p>
          <a:p>
            <a:pPr lvl="2"/>
            <a:r>
              <a:rPr lang="en-US" altLang="en-PK" dirty="0"/>
              <a:t>Error dealt with in different place than where it occurred</a:t>
            </a:r>
          </a:p>
          <a:p>
            <a:pPr lvl="1"/>
            <a:r>
              <a:rPr lang="en-US" altLang="en-PK" dirty="0"/>
              <a:t>Useful when program cannot recover but must shut down cleanly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F095FB6-36D5-48EB-AEBB-9B3D438F970E}"/>
              </a:ext>
            </a:extLst>
          </p:cNvPr>
          <p:cNvSpPr>
            <a:spLocks noGrp="1" noChangeArrowheads="1"/>
          </p:cNvSpPr>
          <p:nvPr>
            <p:ph type="title"/>
          </p:nvPr>
        </p:nvSpPr>
        <p:spPr/>
        <p:txBody>
          <a:bodyPr/>
          <a:lstStyle/>
          <a:p>
            <a:r>
              <a:rPr lang="en-US" altLang="en-PK" sz="2800" b="1">
                <a:cs typeface="Times New Roman" panose="02020603050405020304" pitchFamily="18" charset="0"/>
              </a:rPr>
              <a:t>Introduction</a:t>
            </a:r>
            <a:endParaRPr lang="en-US" altLang="en-PK" sz="2800" b="1">
              <a:latin typeface="Times New Roman" panose="02020603050405020304" pitchFamily="18" charset="0"/>
              <a:cs typeface="Times New Roman" panose="02020603050405020304" pitchFamily="18" charset="0"/>
            </a:endParaRPr>
          </a:p>
        </p:txBody>
      </p:sp>
      <p:sp>
        <p:nvSpPr>
          <p:cNvPr id="31747" name="Rectangle 3">
            <a:extLst>
              <a:ext uri="{FF2B5EF4-FFF2-40B4-BE49-F238E27FC236}">
                <a16:creationId xmlns:a16="http://schemas.microsoft.com/office/drawing/2014/main" id="{741ED73F-C1FF-402C-83C3-2B322A10353B}"/>
              </a:ext>
            </a:extLst>
          </p:cNvPr>
          <p:cNvSpPr>
            <a:spLocks noGrp="1" noChangeArrowheads="1"/>
          </p:cNvSpPr>
          <p:nvPr>
            <p:ph type="body" idx="1"/>
          </p:nvPr>
        </p:nvSpPr>
        <p:spPr>
          <a:xfrm>
            <a:off x="1097280" y="1737360"/>
            <a:ext cx="8884920" cy="4739640"/>
          </a:xfrm>
        </p:spPr>
        <p:txBody>
          <a:bodyPr/>
          <a:lstStyle/>
          <a:p>
            <a:r>
              <a:rPr lang="en-US" altLang="en-PK" dirty="0"/>
              <a:t>Exception handling </a:t>
            </a:r>
          </a:p>
          <a:p>
            <a:pPr lvl="1"/>
            <a:r>
              <a:rPr lang="en-US" altLang="en-PK" dirty="0"/>
              <a:t>Should not be used for program control</a:t>
            </a:r>
          </a:p>
          <a:p>
            <a:pPr lvl="2"/>
            <a:r>
              <a:rPr lang="en-US" altLang="en-PK" dirty="0"/>
              <a:t>Not optimized, can harm program performance</a:t>
            </a:r>
          </a:p>
          <a:p>
            <a:pPr lvl="1"/>
            <a:r>
              <a:rPr lang="en-US" altLang="en-PK" dirty="0"/>
              <a:t>Improves fault-tolerance</a:t>
            </a:r>
          </a:p>
          <a:p>
            <a:pPr lvl="2"/>
            <a:r>
              <a:rPr lang="en-US" altLang="en-PK" dirty="0"/>
              <a:t>Easier to write error-processing code</a:t>
            </a:r>
          </a:p>
          <a:p>
            <a:pPr lvl="2"/>
            <a:r>
              <a:rPr lang="en-US" altLang="en-PK" dirty="0"/>
              <a:t>Specify what type of exceptions are to be caught</a:t>
            </a:r>
          </a:p>
          <a:p>
            <a:pPr lvl="1"/>
            <a:r>
              <a:rPr lang="en-US" altLang="en-PK" dirty="0"/>
              <a:t>Another way to return control from a function or block of code</a:t>
            </a:r>
            <a:endParaRPr lang="en-US" altLang="en-PK"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8917255-9211-40A3-A5E2-6B4437592E55}"/>
              </a:ext>
            </a:extLst>
          </p:cNvPr>
          <p:cNvSpPr>
            <a:spLocks noGrp="1" noChangeArrowheads="1"/>
          </p:cNvSpPr>
          <p:nvPr>
            <p:ph type="title"/>
          </p:nvPr>
        </p:nvSpPr>
        <p:spPr/>
        <p:txBody>
          <a:bodyPr/>
          <a:lstStyle/>
          <a:p>
            <a:r>
              <a:rPr lang="en-US" altLang="en-PK" sz="3200" b="1" dirty="0">
                <a:solidFill>
                  <a:schemeClr val="tx1"/>
                </a:solidFill>
                <a:cs typeface="Times New Roman" panose="02020603050405020304" pitchFamily="18" charset="0"/>
              </a:rPr>
              <a:t>When Exception Handling Should Be Used</a:t>
            </a:r>
            <a:r>
              <a:rPr lang="en-US" altLang="en-PK" sz="3200" b="1" dirty="0">
                <a:solidFill>
                  <a:srgbClr val="FF0000"/>
                </a:solidFill>
                <a:cs typeface="Times New Roman" panose="02020603050405020304" pitchFamily="18" charset="0"/>
              </a:rPr>
              <a:t>	</a:t>
            </a:r>
          </a:p>
        </p:txBody>
      </p:sp>
      <p:sp>
        <p:nvSpPr>
          <p:cNvPr id="32771" name="Rectangle 3">
            <a:extLst>
              <a:ext uri="{FF2B5EF4-FFF2-40B4-BE49-F238E27FC236}">
                <a16:creationId xmlns:a16="http://schemas.microsoft.com/office/drawing/2014/main" id="{9ABE6FCF-17A7-4C04-93A4-3636B40155D4}"/>
              </a:ext>
            </a:extLst>
          </p:cNvPr>
          <p:cNvSpPr>
            <a:spLocks noGrp="1" noChangeArrowheads="1"/>
          </p:cNvSpPr>
          <p:nvPr>
            <p:ph type="body" idx="1"/>
          </p:nvPr>
        </p:nvSpPr>
        <p:spPr/>
        <p:txBody>
          <a:bodyPr/>
          <a:lstStyle/>
          <a:p>
            <a:r>
              <a:rPr lang="en-US" altLang="en-PK"/>
              <a:t>Error handling used for</a:t>
            </a:r>
          </a:p>
          <a:p>
            <a:pPr lvl="1"/>
            <a:r>
              <a:rPr lang="en-US" altLang="en-PK"/>
              <a:t>Processing exceptional situations</a:t>
            </a:r>
          </a:p>
          <a:p>
            <a:pPr lvl="1"/>
            <a:r>
              <a:rPr lang="en-US" altLang="en-PK"/>
              <a:t>Processing exceptions for components that cannot handle them directly</a:t>
            </a:r>
          </a:p>
          <a:p>
            <a:pPr lvl="1"/>
            <a:r>
              <a:rPr lang="en-US" altLang="en-PK"/>
              <a:t>Processing exceptions for widely used components (libraries, classes, methods) that should not process their own exceptions</a:t>
            </a:r>
          </a:p>
          <a:p>
            <a:pPr lvl="1"/>
            <a:r>
              <a:rPr lang="en-US" altLang="en-PK"/>
              <a:t>Large projects that require uniform error processing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859140F-CECC-4BD6-943F-B0FBD042062F}"/>
              </a:ext>
            </a:extLst>
          </p:cNvPr>
          <p:cNvSpPr>
            <a:spLocks noGrp="1" noChangeArrowheads="1"/>
          </p:cNvSpPr>
          <p:nvPr>
            <p:ph type="title"/>
          </p:nvPr>
        </p:nvSpPr>
        <p:spPr/>
        <p:txBody>
          <a:bodyPr/>
          <a:lstStyle/>
          <a:p>
            <a:r>
              <a:rPr lang="en-US" altLang="en-PK" sz="3200" b="1" dirty="0">
                <a:cs typeface="Times New Roman" panose="02020603050405020304" pitchFamily="18" charset="0"/>
              </a:rPr>
              <a:t>The Basics of Python Exception Handling</a:t>
            </a:r>
            <a:endParaRPr lang="en-US" altLang="en-PK" sz="3200" b="1" dirty="0">
              <a:solidFill>
                <a:srgbClr val="FF0000"/>
              </a:solidFill>
              <a:latin typeface="Courier New" panose="02070309020205020404" pitchFamily="49" charset="0"/>
              <a:cs typeface="Courier New" panose="02070309020205020404" pitchFamily="49" charset="0"/>
            </a:endParaRPr>
          </a:p>
        </p:txBody>
      </p:sp>
      <p:sp>
        <p:nvSpPr>
          <p:cNvPr id="34819" name="Rectangle 3">
            <a:extLst>
              <a:ext uri="{FF2B5EF4-FFF2-40B4-BE49-F238E27FC236}">
                <a16:creationId xmlns:a16="http://schemas.microsoft.com/office/drawing/2014/main" id="{54B3FA0B-F23E-4B80-982A-928045C3C813}"/>
              </a:ext>
            </a:extLst>
          </p:cNvPr>
          <p:cNvSpPr>
            <a:spLocks noGrp="1" noChangeArrowheads="1"/>
          </p:cNvSpPr>
          <p:nvPr>
            <p:ph type="body" idx="1"/>
          </p:nvPr>
        </p:nvSpPr>
        <p:spPr>
          <a:xfrm>
            <a:off x="1097279" y="1737360"/>
            <a:ext cx="10058399" cy="4474754"/>
          </a:xfrm>
        </p:spPr>
        <p:txBody>
          <a:bodyPr>
            <a:normAutofit lnSpcReduction="10000"/>
          </a:bodyPr>
          <a:lstStyle/>
          <a:p>
            <a:pPr algn="just"/>
            <a:r>
              <a:rPr lang="en-US" altLang="en-PK" dirty="0"/>
              <a:t>Exception handling is a mechanism in Python that allows you to handle errors or exceptional situations in a program gracefully, preventing the program from crashing. Python provides a try, except block for handling exceptions. </a:t>
            </a:r>
          </a:p>
          <a:p>
            <a:pPr algn="just"/>
            <a:r>
              <a:rPr lang="en-US" altLang="en-PK" dirty="0"/>
              <a:t>In Python, exception handling involves the use of several keywords to structure and control the flow of code when exceptions occur. Here are the key keywords associated with exception handling:</a:t>
            </a:r>
          </a:p>
          <a:p>
            <a:pPr algn="just"/>
            <a:endParaRPr lang="en-US" altLang="en-PK" dirty="0"/>
          </a:p>
          <a:p>
            <a:pPr marL="457200" indent="-457200" algn="just">
              <a:buFont typeface="+mj-lt"/>
              <a:buAutoNum type="arabicPeriod"/>
            </a:pPr>
            <a:r>
              <a:rPr lang="en-US" altLang="en-PK" b="1" dirty="0"/>
              <a:t>try</a:t>
            </a:r>
            <a:r>
              <a:rPr lang="en-US" altLang="en-PK" dirty="0"/>
              <a:t>: The try block contains the code that might raise an exception. It is the block where you anticipate potential exceptions.</a:t>
            </a:r>
          </a:p>
          <a:p>
            <a:pPr marL="457200" indent="-457200" algn="just">
              <a:buFont typeface="+mj-lt"/>
              <a:buAutoNum type="arabicPeriod"/>
            </a:pPr>
            <a:endParaRPr lang="en-US" altLang="en-PK" dirty="0"/>
          </a:p>
          <a:p>
            <a:pPr marL="457200" indent="-457200" algn="just">
              <a:buFont typeface="+mj-lt"/>
              <a:buAutoNum type="arabicPeriod"/>
            </a:pPr>
            <a:r>
              <a:rPr lang="en-US" altLang="en-PK" b="1" dirty="0"/>
              <a:t>except</a:t>
            </a:r>
            <a:r>
              <a:rPr lang="en-US" altLang="en-PK" dirty="0"/>
              <a:t>: The except block is used to catch and handle exceptions. You can have multiple except blocks to handle different types of exceptions. Each except block specifies the type of exception it can handle.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6777-AAEA-2594-6855-4F8EF7C9C8F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B1CAD376-E023-81E8-1461-B3ACE6A67A52}"/>
              </a:ext>
            </a:extLst>
          </p:cNvPr>
          <p:cNvSpPr>
            <a:spLocks noGrp="1"/>
          </p:cNvSpPr>
          <p:nvPr>
            <p:ph idx="1"/>
          </p:nvPr>
        </p:nvSpPr>
        <p:spPr/>
        <p:txBody>
          <a:bodyPr/>
          <a:lstStyle/>
          <a:p>
            <a:pPr marL="457200" indent="-457200" algn="just">
              <a:buFont typeface="+mj-lt"/>
              <a:buAutoNum type="arabicPeriod" startAt="3"/>
            </a:pPr>
            <a:r>
              <a:rPr lang="en-US" b="1" dirty="0"/>
              <a:t>else</a:t>
            </a:r>
            <a:r>
              <a:rPr lang="en-US" dirty="0"/>
              <a:t>: The else block is executed if no exceptions occur in the try block. It is optional.</a:t>
            </a:r>
          </a:p>
          <a:p>
            <a:pPr marL="457200" indent="-457200" algn="just">
              <a:buFont typeface="+mj-lt"/>
              <a:buAutoNum type="arabicPeriod" startAt="3"/>
            </a:pPr>
            <a:endParaRPr lang="en-US" dirty="0"/>
          </a:p>
          <a:p>
            <a:pPr marL="457200" indent="-457200" algn="just">
              <a:buFont typeface="+mj-lt"/>
              <a:buAutoNum type="arabicPeriod" startAt="3"/>
            </a:pPr>
            <a:r>
              <a:rPr lang="en-US" b="1" dirty="0"/>
              <a:t>finally</a:t>
            </a:r>
            <a:r>
              <a:rPr lang="en-US" dirty="0"/>
              <a:t>: The finally block is always executed, whether an exception occurred or not. It is typically used for cleanup operations, such as closing files or releasing resources. The finally block is also optional.</a:t>
            </a:r>
          </a:p>
          <a:p>
            <a:pPr marL="457200" indent="-457200" algn="just">
              <a:buFont typeface="+mj-lt"/>
              <a:buAutoNum type="arabicPeriod" startAt="3"/>
            </a:pPr>
            <a:endParaRPr lang="en-US" dirty="0"/>
          </a:p>
          <a:p>
            <a:pPr marL="457200" indent="-457200" algn="just">
              <a:buFont typeface="+mj-lt"/>
              <a:buAutoNum type="arabicPeriod" startAt="3"/>
            </a:pPr>
            <a:r>
              <a:rPr lang="en-US" b="1" dirty="0"/>
              <a:t>raise</a:t>
            </a:r>
            <a:r>
              <a:rPr lang="en-US" dirty="0"/>
              <a:t>: The raise statement is used to explicitly raise an exception. You can use it to trigger built-in exceptions or custom exceptions.</a:t>
            </a:r>
          </a:p>
        </p:txBody>
      </p:sp>
    </p:spTree>
    <p:extLst>
      <p:ext uri="{BB962C8B-B14F-4D97-AF65-F5344CB8AC3E}">
        <p14:creationId xmlns:p14="http://schemas.microsoft.com/office/powerpoint/2010/main" val="3232837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774A2B2-09FE-4980-979E-6639F2CA42B7}"/>
              </a:ext>
            </a:extLst>
          </p:cNvPr>
          <p:cNvSpPr>
            <a:spLocks noGrp="1" noChangeArrowheads="1"/>
          </p:cNvSpPr>
          <p:nvPr>
            <p:ph type="title"/>
          </p:nvPr>
        </p:nvSpPr>
        <p:spPr/>
        <p:txBody>
          <a:bodyPr/>
          <a:lstStyle/>
          <a:p>
            <a:r>
              <a:rPr lang="en-US" altLang="en-PK" sz="3200" b="1" dirty="0">
                <a:cs typeface="Times New Roman" panose="02020603050405020304" pitchFamily="18" charset="0"/>
              </a:rPr>
              <a:t>Illustrates the use of these keywords:</a:t>
            </a:r>
          </a:p>
        </p:txBody>
      </p:sp>
      <p:sp>
        <p:nvSpPr>
          <p:cNvPr id="35844" name="Text Box 4">
            <a:extLst>
              <a:ext uri="{FF2B5EF4-FFF2-40B4-BE49-F238E27FC236}">
                <a16:creationId xmlns:a16="http://schemas.microsoft.com/office/drawing/2014/main" id="{086710C0-6B4A-4AE4-8D4D-2B634763B7D0}"/>
              </a:ext>
            </a:extLst>
          </p:cNvPr>
          <p:cNvSpPr txBox="1">
            <a:spLocks noChangeArrowheads="1"/>
          </p:cNvSpPr>
          <p:nvPr/>
        </p:nvSpPr>
        <p:spPr bwMode="auto">
          <a:xfrm>
            <a:off x="853344" y="1829909"/>
            <a:ext cx="10546271" cy="424731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en-PK" b="1" dirty="0">
                <a:latin typeface="Courier New" panose="02070309020205020404" pitchFamily="49" charset="0"/>
              </a:rPr>
              <a:t>try:</a:t>
            </a:r>
          </a:p>
          <a:p>
            <a:r>
              <a:rPr lang="en-US" altLang="en-PK" b="1" dirty="0">
                <a:latin typeface="Courier New" panose="02070309020205020404" pitchFamily="49" charset="0"/>
              </a:rPr>
              <a:t>    # Code that might raise an exception</a:t>
            </a:r>
          </a:p>
          <a:p>
            <a:r>
              <a:rPr lang="en-US" altLang="en-PK" b="1" dirty="0">
                <a:latin typeface="Courier New" panose="02070309020205020404" pitchFamily="49" charset="0"/>
              </a:rPr>
              <a:t>    result = 10 / 0  # This will raise a </a:t>
            </a:r>
            <a:r>
              <a:rPr lang="en-US" altLang="en-PK" b="1" dirty="0" err="1">
                <a:latin typeface="Courier New" panose="02070309020205020404" pitchFamily="49" charset="0"/>
              </a:rPr>
              <a:t>ZeroDivisionError</a:t>
            </a:r>
            <a:endParaRPr lang="en-US" altLang="en-PK" b="1" dirty="0">
              <a:latin typeface="Courier New" panose="02070309020205020404" pitchFamily="49" charset="0"/>
            </a:endParaRPr>
          </a:p>
          <a:p>
            <a:r>
              <a:rPr lang="en-US" altLang="en-PK" b="1" dirty="0">
                <a:latin typeface="Courier New" panose="02070309020205020404" pitchFamily="49" charset="0"/>
              </a:rPr>
              <a:t>except </a:t>
            </a:r>
            <a:r>
              <a:rPr lang="en-US" altLang="en-PK" b="1" dirty="0" err="1">
                <a:latin typeface="Courier New" panose="02070309020205020404" pitchFamily="49" charset="0"/>
              </a:rPr>
              <a:t>ZeroDivisionError</a:t>
            </a:r>
            <a:r>
              <a:rPr lang="en-US" altLang="en-PK" b="1" dirty="0">
                <a:latin typeface="Courier New" panose="02070309020205020404" pitchFamily="49" charset="0"/>
              </a:rPr>
              <a:t>:</a:t>
            </a:r>
          </a:p>
          <a:p>
            <a:r>
              <a:rPr lang="en-US" altLang="en-PK" b="1" dirty="0">
                <a:latin typeface="Courier New" panose="02070309020205020404" pitchFamily="49" charset="0"/>
              </a:rPr>
              <a:t>    # Handle the specific exception</a:t>
            </a:r>
          </a:p>
          <a:p>
            <a:r>
              <a:rPr lang="en-US" altLang="en-PK" b="1" dirty="0">
                <a:latin typeface="Courier New" panose="02070309020205020404" pitchFamily="49" charset="0"/>
              </a:rPr>
              <a:t>    print("Cannot divide by zero!")</a:t>
            </a:r>
          </a:p>
          <a:p>
            <a:r>
              <a:rPr lang="en-US" altLang="en-PK" b="1" dirty="0">
                <a:latin typeface="Courier New" panose="02070309020205020404" pitchFamily="49" charset="0"/>
              </a:rPr>
              <a:t>except Exception as e:</a:t>
            </a:r>
          </a:p>
          <a:p>
            <a:r>
              <a:rPr lang="en-US" altLang="en-PK" b="1" dirty="0">
                <a:latin typeface="Courier New" panose="02070309020205020404" pitchFamily="49" charset="0"/>
              </a:rPr>
              <a:t>    # Handle other exceptions</a:t>
            </a:r>
          </a:p>
          <a:p>
            <a:r>
              <a:rPr lang="en-US" altLang="en-PK" b="1" dirty="0">
                <a:latin typeface="Courier New" panose="02070309020205020404" pitchFamily="49" charset="0"/>
              </a:rPr>
              <a:t>    print(</a:t>
            </a:r>
            <a:r>
              <a:rPr lang="en-US" altLang="en-PK" b="1" dirty="0" err="1">
                <a:latin typeface="Courier New" panose="02070309020205020404" pitchFamily="49" charset="0"/>
              </a:rPr>
              <a:t>f"An</a:t>
            </a:r>
            <a:r>
              <a:rPr lang="en-US" altLang="en-PK" b="1" dirty="0">
                <a:latin typeface="Courier New" panose="02070309020205020404" pitchFamily="49" charset="0"/>
              </a:rPr>
              <a:t> error occurred: {e}")</a:t>
            </a:r>
          </a:p>
          <a:p>
            <a:r>
              <a:rPr lang="en-US" altLang="en-PK" b="1" dirty="0">
                <a:latin typeface="Courier New" panose="02070309020205020404" pitchFamily="49" charset="0"/>
              </a:rPr>
              <a:t>else:</a:t>
            </a:r>
          </a:p>
          <a:p>
            <a:r>
              <a:rPr lang="en-US" altLang="en-PK" b="1" dirty="0">
                <a:latin typeface="Courier New" panose="02070309020205020404" pitchFamily="49" charset="0"/>
              </a:rPr>
              <a:t>    # Optional block executed if no exception is raised</a:t>
            </a:r>
          </a:p>
          <a:p>
            <a:r>
              <a:rPr lang="en-US" altLang="en-PK" b="1" dirty="0">
                <a:latin typeface="Courier New" panose="02070309020205020404" pitchFamily="49" charset="0"/>
              </a:rPr>
              <a:t>    print("Division successful!")</a:t>
            </a:r>
          </a:p>
          <a:p>
            <a:r>
              <a:rPr lang="en-US" altLang="en-PK" b="1" dirty="0">
                <a:latin typeface="Courier New" panose="02070309020205020404" pitchFamily="49" charset="0"/>
              </a:rPr>
              <a:t>finally:</a:t>
            </a:r>
          </a:p>
          <a:p>
            <a:r>
              <a:rPr lang="en-US" altLang="en-PK" b="1" dirty="0">
                <a:latin typeface="Courier New" panose="02070309020205020404" pitchFamily="49" charset="0"/>
              </a:rPr>
              <a:t>    # Optional block always executed, whether an exception occurred or not</a:t>
            </a:r>
          </a:p>
          <a:p>
            <a:r>
              <a:rPr lang="en-US" altLang="en-PK" b="1" dirty="0">
                <a:latin typeface="Courier New" panose="02070309020205020404" pitchFamily="49" charset="0"/>
              </a:rPr>
              <a:t>    print("This block is always executed.")</a:t>
            </a:r>
          </a:p>
        </p:txBody>
      </p:sp>
    </p:spTree>
    <p:extLst>
      <p:ext uri="{BB962C8B-B14F-4D97-AF65-F5344CB8AC3E}">
        <p14:creationId xmlns:p14="http://schemas.microsoft.com/office/powerpoint/2010/main" val="3209370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774A2B2-09FE-4980-979E-6639F2CA42B7}"/>
              </a:ext>
            </a:extLst>
          </p:cNvPr>
          <p:cNvSpPr>
            <a:spLocks noGrp="1" noChangeArrowheads="1"/>
          </p:cNvSpPr>
          <p:nvPr>
            <p:ph type="title"/>
          </p:nvPr>
        </p:nvSpPr>
        <p:spPr/>
        <p:txBody>
          <a:bodyPr/>
          <a:lstStyle/>
          <a:p>
            <a:r>
              <a:rPr lang="en-US" altLang="en-PK" sz="3200" b="1" dirty="0">
                <a:cs typeface="Times New Roman" panose="02020603050405020304" pitchFamily="18" charset="0"/>
              </a:rPr>
              <a:t>The try and except Block</a:t>
            </a:r>
          </a:p>
        </p:txBody>
      </p:sp>
      <p:sp>
        <p:nvSpPr>
          <p:cNvPr id="35843" name="Rectangle 3">
            <a:extLst>
              <a:ext uri="{FF2B5EF4-FFF2-40B4-BE49-F238E27FC236}">
                <a16:creationId xmlns:a16="http://schemas.microsoft.com/office/drawing/2014/main" id="{4853D93B-F27E-41BA-9F67-008A32A2EE1F}"/>
              </a:ext>
            </a:extLst>
          </p:cNvPr>
          <p:cNvSpPr>
            <a:spLocks noGrp="1" noChangeArrowheads="1"/>
          </p:cNvSpPr>
          <p:nvPr>
            <p:ph type="body" idx="1"/>
          </p:nvPr>
        </p:nvSpPr>
        <p:spPr>
          <a:xfrm>
            <a:off x="1219200" y="1863634"/>
            <a:ext cx="4195011" cy="4613366"/>
          </a:xfrm>
        </p:spPr>
        <p:txBody>
          <a:bodyPr/>
          <a:lstStyle/>
          <a:p>
            <a:pPr algn="just"/>
            <a:r>
              <a:rPr lang="en-US" altLang="en-PK" dirty="0"/>
              <a:t>The try block contains the code that might raise an exception.</a:t>
            </a:r>
          </a:p>
          <a:p>
            <a:pPr algn="just"/>
            <a:r>
              <a:rPr lang="en-US" altLang="en-PK" dirty="0"/>
              <a:t>The except block catches and handles specific exceptions. You can have multiple except blocks to handle different exceptions.</a:t>
            </a:r>
          </a:p>
          <a:p>
            <a:pPr algn="just"/>
            <a:r>
              <a:rPr lang="en-US" altLang="en-PK" dirty="0"/>
              <a:t>The else block is executed if no exception occurs in the try block.</a:t>
            </a:r>
          </a:p>
          <a:p>
            <a:pPr algn="just"/>
            <a:r>
              <a:rPr lang="en-US" altLang="en-PK" dirty="0"/>
              <a:t>The finally block is always executed, whether an exception occurred or not. It's commonly used for cleanup operations.</a:t>
            </a:r>
            <a:endParaRPr lang="en-US" altLang="en-PK" sz="2500" dirty="0"/>
          </a:p>
        </p:txBody>
      </p:sp>
      <p:sp>
        <p:nvSpPr>
          <p:cNvPr id="35844" name="Text Box 4">
            <a:extLst>
              <a:ext uri="{FF2B5EF4-FFF2-40B4-BE49-F238E27FC236}">
                <a16:creationId xmlns:a16="http://schemas.microsoft.com/office/drawing/2014/main" id="{086710C0-6B4A-4AE4-8D4D-2B634763B7D0}"/>
              </a:ext>
            </a:extLst>
          </p:cNvPr>
          <p:cNvSpPr txBox="1">
            <a:spLocks noChangeArrowheads="1"/>
          </p:cNvSpPr>
          <p:nvPr/>
        </p:nvSpPr>
        <p:spPr bwMode="auto">
          <a:xfrm>
            <a:off x="6327007" y="612844"/>
            <a:ext cx="5382128" cy="563231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en-PK" b="1" dirty="0">
                <a:latin typeface="Courier New" panose="02070309020205020404" pitchFamily="49" charset="0"/>
              </a:rPr>
              <a:t>try:</a:t>
            </a:r>
          </a:p>
          <a:p>
            <a:r>
              <a:rPr lang="en-US" altLang="en-PK" b="1" dirty="0">
                <a:latin typeface="Courier New" panose="02070309020205020404" pitchFamily="49" charset="0"/>
              </a:rPr>
              <a:t>    # Code that might raise an exception</a:t>
            </a:r>
          </a:p>
          <a:p>
            <a:r>
              <a:rPr lang="en-US" altLang="en-PK" b="1" dirty="0">
                <a:latin typeface="Courier New" panose="02070309020205020404" pitchFamily="49" charset="0"/>
              </a:rPr>
              <a:t>    result = 10 / 0  # This will raise a </a:t>
            </a:r>
            <a:r>
              <a:rPr lang="en-US" altLang="en-PK" b="1" dirty="0" err="1">
                <a:latin typeface="Courier New" panose="02070309020205020404" pitchFamily="49" charset="0"/>
              </a:rPr>
              <a:t>ZeroDivisionError</a:t>
            </a:r>
            <a:endParaRPr lang="en-US" altLang="en-PK" b="1" dirty="0">
              <a:latin typeface="Courier New" panose="02070309020205020404" pitchFamily="49" charset="0"/>
            </a:endParaRPr>
          </a:p>
          <a:p>
            <a:r>
              <a:rPr lang="en-US" altLang="en-PK" b="1" dirty="0">
                <a:latin typeface="Courier New" panose="02070309020205020404" pitchFamily="49" charset="0"/>
              </a:rPr>
              <a:t>except </a:t>
            </a:r>
            <a:r>
              <a:rPr lang="en-US" altLang="en-PK" b="1" dirty="0" err="1">
                <a:latin typeface="Courier New" panose="02070309020205020404" pitchFamily="49" charset="0"/>
              </a:rPr>
              <a:t>ZeroDivisionError</a:t>
            </a:r>
            <a:r>
              <a:rPr lang="en-US" altLang="en-PK" b="1" dirty="0">
                <a:latin typeface="Courier New" panose="02070309020205020404" pitchFamily="49" charset="0"/>
              </a:rPr>
              <a:t>:</a:t>
            </a:r>
          </a:p>
          <a:p>
            <a:r>
              <a:rPr lang="en-US" altLang="en-PK" b="1" dirty="0">
                <a:latin typeface="Courier New" panose="02070309020205020404" pitchFamily="49" charset="0"/>
              </a:rPr>
              <a:t>    # Handle the specific exception</a:t>
            </a:r>
          </a:p>
          <a:p>
            <a:r>
              <a:rPr lang="en-US" altLang="en-PK" b="1" dirty="0">
                <a:latin typeface="Courier New" panose="02070309020205020404" pitchFamily="49" charset="0"/>
              </a:rPr>
              <a:t>    print("Cannot divide by zero!")</a:t>
            </a:r>
          </a:p>
          <a:p>
            <a:r>
              <a:rPr lang="en-US" altLang="en-PK" b="1" dirty="0">
                <a:latin typeface="Courier New" panose="02070309020205020404" pitchFamily="49" charset="0"/>
              </a:rPr>
              <a:t>except Exception as e:</a:t>
            </a:r>
          </a:p>
          <a:p>
            <a:r>
              <a:rPr lang="en-US" altLang="en-PK" b="1" dirty="0">
                <a:latin typeface="Courier New" panose="02070309020205020404" pitchFamily="49" charset="0"/>
              </a:rPr>
              <a:t>    # Handle other exceptions</a:t>
            </a:r>
          </a:p>
          <a:p>
            <a:r>
              <a:rPr lang="en-US" altLang="en-PK" b="1" dirty="0">
                <a:latin typeface="Courier New" panose="02070309020205020404" pitchFamily="49" charset="0"/>
              </a:rPr>
              <a:t>    print(</a:t>
            </a:r>
            <a:r>
              <a:rPr lang="en-US" altLang="en-PK" b="1" dirty="0" err="1">
                <a:latin typeface="Courier New" panose="02070309020205020404" pitchFamily="49" charset="0"/>
              </a:rPr>
              <a:t>f"An</a:t>
            </a:r>
            <a:r>
              <a:rPr lang="en-US" altLang="en-PK" b="1" dirty="0">
                <a:latin typeface="Courier New" panose="02070309020205020404" pitchFamily="49" charset="0"/>
              </a:rPr>
              <a:t> error occurred: {e}")</a:t>
            </a:r>
          </a:p>
          <a:p>
            <a:r>
              <a:rPr lang="en-US" altLang="en-PK" b="1" dirty="0">
                <a:latin typeface="Courier New" panose="02070309020205020404" pitchFamily="49" charset="0"/>
              </a:rPr>
              <a:t>else:</a:t>
            </a:r>
          </a:p>
          <a:p>
            <a:r>
              <a:rPr lang="en-US" altLang="en-PK" b="1" dirty="0">
                <a:latin typeface="Courier New" panose="02070309020205020404" pitchFamily="49" charset="0"/>
              </a:rPr>
              <a:t>    # Optional block executed if no exception is raised</a:t>
            </a:r>
          </a:p>
          <a:p>
            <a:r>
              <a:rPr lang="en-US" altLang="en-PK" b="1" dirty="0">
                <a:latin typeface="Courier New" panose="02070309020205020404" pitchFamily="49" charset="0"/>
              </a:rPr>
              <a:t>    print("Division successful!")</a:t>
            </a:r>
          </a:p>
          <a:p>
            <a:r>
              <a:rPr lang="en-US" altLang="en-PK" b="1" dirty="0">
                <a:latin typeface="Courier New" panose="02070309020205020404" pitchFamily="49" charset="0"/>
              </a:rPr>
              <a:t>finally:</a:t>
            </a:r>
          </a:p>
          <a:p>
            <a:r>
              <a:rPr lang="en-US" altLang="en-PK" b="1" dirty="0">
                <a:latin typeface="Courier New" panose="02070309020205020404" pitchFamily="49" charset="0"/>
              </a:rPr>
              <a:t>    # Optional block always executed, whether an exception occurred or not</a:t>
            </a:r>
          </a:p>
          <a:p>
            <a:r>
              <a:rPr lang="en-US" altLang="en-PK" b="1" dirty="0">
                <a:latin typeface="Courier New" panose="02070309020205020404" pitchFamily="49" charset="0"/>
              </a:rPr>
              <a:t>    print("This block is always executed.")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774A2B2-09FE-4980-979E-6639F2CA42B7}"/>
              </a:ext>
            </a:extLst>
          </p:cNvPr>
          <p:cNvSpPr>
            <a:spLocks noGrp="1" noChangeArrowheads="1"/>
          </p:cNvSpPr>
          <p:nvPr>
            <p:ph type="title"/>
          </p:nvPr>
        </p:nvSpPr>
        <p:spPr/>
        <p:txBody>
          <a:bodyPr/>
          <a:lstStyle/>
          <a:p>
            <a:r>
              <a:rPr lang="en-US" altLang="en-PK" sz="3200" b="1" dirty="0">
                <a:cs typeface="Times New Roman" panose="02020603050405020304" pitchFamily="18" charset="0"/>
              </a:rPr>
              <a:t>Handling Multiple Exceptions</a:t>
            </a:r>
          </a:p>
        </p:txBody>
      </p:sp>
      <p:sp>
        <p:nvSpPr>
          <p:cNvPr id="35844" name="Text Box 4">
            <a:extLst>
              <a:ext uri="{FF2B5EF4-FFF2-40B4-BE49-F238E27FC236}">
                <a16:creationId xmlns:a16="http://schemas.microsoft.com/office/drawing/2014/main" id="{086710C0-6B4A-4AE4-8D4D-2B634763B7D0}"/>
              </a:ext>
            </a:extLst>
          </p:cNvPr>
          <p:cNvSpPr txBox="1">
            <a:spLocks noChangeArrowheads="1"/>
          </p:cNvSpPr>
          <p:nvPr/>
        </p:nvSpPr>
        <p:spPr bwMode="auto">
          <a:xfrm>
            <a:off x="1529615" y="2003383"/>
            <a:ext cx="9193729" cy="39703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en-PK" b="1" dirty="0">
                <a:latin typeface="Courier New" panose="02070309020205020404" pitchFamily="49" charset="0"/>
              </a:rPr>
              <a:t>try:</a:t>
            </a:r>
          </a:p>
          <a:p>
            <a:r>
              <a:rPr lang="en-US" altLang="en-PK" b="1" dirty="0">
                <a:latin typeface="Courier New" panose="02070309020205020404" pitchFamily="49" charset="0"/>
              </a:rPr>
              <a:t>    # Code that might raise an exception</a:t>
            </a:r>
          </a:p>
          <a:p>
            <a:r>
              <a:rPr lang="en-US" altLang="en-PK" b="1" dirty="0">
                <a:latin typeface="Courier New" panose="02070309020205020404" pitchFamily="49" charset="0"/>
              </a:rPr>
              <a:t>    value = int(input("Enter a number: "))</a:t>
            </a:r>
          </a:p>
          <a:p>
            <a:r>
              <a:rPr lang="en-US" altLang="en-PK" b="1" dirty="0">
                <a:latin typeface="Courier New" panose="02070309020205020404" pitchFamily="49" charset="0"/>
              </a:rPr>
              <a:t>    result = 10 / value</a:t>
            </a:r>
          </a:p>
          <a:p>
            <a:r>
              <a:rPr lang="en-US" altLang="en-PK" b="1" dirty="0">
                <a:latin typeface="Courier New" panose="02070309020205020404" pitchFamily="49" charset="0"/>
              </a:rPr>
              <a:t>except </a:t>
            </a:r>
            <a:r>
              <a:rPr lang="en-US" altLang="en-PK" b="1" dirty="0" err="1">
                <a:latin typeface="Courier New" panose="02070309020205020404" pitchFamily="49" charset="0"/>
              </a:rPr>
              <a:t>ValueError</a:t>
            </a:r>
            <a:r>
              <a:rPr lang="en-US" altLang="en-PK" b="1" dirty="0">
                <a:latin typeface="Courier New" panose="02070309020205020404" pitchFamily="49" charset="0"/>
              </a:rPr>
              <a:t>:</a:t>
            </a:r>
          </a:p>
          <a:p>
            <a:r>
              <a:rPr lang="en-US" altLang="en-PK" b="1" dirty="0">
                <a:latin typeface="Courier New" panose="02070309020205020404" pitchFamily="49" charset="0"/>
              </a:rPr>
              <a:t>    print("Invalid input. Please enter a valid number.")</a:t>
            </a:r>
          </a:p>
          <a:p>
            <a:r>
              <a:rPr lang="en-US" altLang="en-PK" b="1" dirty="0">
                <a:latin typeface="Courier New" panose="02070309020205020404" pitchFamily="49" charset="0"/>
              </a:rPr>
              <a:t>except </a:t>
            </a:r>
            <a:r>
              <a:rPr lang="en-US" altLang="en-PK" b="1" dirty="0" err="1">
                <a:latin typeface="Courier New" panose="02070309020205020404" pitchFamily="49" charset="0"/>
              </a:rPr>
              <a:t>ZeroDivisionError</a:t>
            </a:r>
            <a:r>
              <a:rPr lang="en-US" altLang="en-PK" b="1" dirty="0">
                <a:latin typeface="Courier New" panose="02070309020205020404" pitchFamily="49" charset="0"/>
              </a:rPr>
              <a:t>:</a:t>
            </a:r>
          </a:p>
          <a:p>
            <a:r>
              <a:rPr lang="en-US" altLang="en-PK" b="1" dirty="0">
                <a:latin typeface="Courier New" panose="02070309020205020404" pitchFamily="49" charset="0"/>
              </a:rPr>
              <a:t>    print("Cannot divide by zero!")</a:t>
            </a:r>
          </a:p>
          <a:p>
            <a:r>
              <a:rPr lang="en-US" altLang="en-PK" b="1" dirty="0">
                <a:latin typeface="Courier New" panose="02070309020205020404" pitchFamily="49" charset="0"/>
              </a:rPr>
              <a:t>except Exception as e:</a:t>
            </a:r>
          </a:p>
          <a:p>
            <a:r>
              <a:rPr lang="en-US" altLang="en-PK" b="1" dirty="0">
                <a:latin typeface="Courier New" panose="02070309020205020404" pitchFamily="49" charset="0"/>
              </a:rPr>
              <a:t>    print(</a:t>
            </a:r>
            <a:r>
              <a:rPr lang="en-US" altLang="en-PK" b="1" dirty="0" err="1">
                <a:latin typeface="Courier New" panose="02070309020205020404" pitchFamily="49" charset="0"/>
              </a:rPr>
              <a:t>f"An</a:t>
            </a:r>
            <a:r>
              <a:rPr lang="en-US" altLang="en-PK" b="1" dirty="0">
                <a:latin typeface="Courier New" panose="02070309020205020404" pitchFamily="49" charset="0"/>
              </a:rPr>
              <a:t> error occurred: {e}")</a:t>
            </a:r>
          </a:p>
          <a:p>
            <a:r>
              <a:rPr lang="en-US" altLang="en-PK" b="1" dirty="0">
                <a:latin typeface="Courier New" panose="02070309020205020404" pitchFamily="49" charset="0"/>
              </a:rPr>
              <a:t>else:</a:t>
            </a:r>
          </a:p>
          <a:p>
            <a:r>
              <a:rPr lang="en-US" altLang="en-PK" b="1" dirty="0">
                <a:latin typeface="Courier New" panose="02070309020205020404" pitchFamily="49" charset="0"/>
              </a:rPr>
              <a:t>    print("Division successful!")</a:t>
            </a:r>
          </a:p>
          <a:p>
            <a:r>
              <a:rPr lang="en-US" altLang="en-PK" b="1" dirty="0">
                <a:latin typeface="Courier New" panose="02070309020205020404" pitchFamily="49" charset="0"/>
              </a:rPr>
              <a:t>finally:</a:t>
            </a:r>
          </a:p>
          <a:p>
            <a:r>
              <a:rPr lang="en-US" altLang="en-PK" b="1" dirty="0">
                <a:latin typeface="Courier New" panose="02070309020205020404" pitchFamily="49" charset="0"/>
              </a:rPr>
              <a:t>    print("This block is always executed.")</a:t>
            </a:r>
          </a:p>
        </p:txBody>
      </p:sp>
    </p:spTree>
    <p:extLst>
      <p:ext uri="{BB962C8B-B14F-4D97-AF65-F5344CB8AC3E}">
        <p14:creationId xmlns:p14="http://schemas.microsoft.com/office/powerpoint/2010/main" val="230248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774A2B2-09FE-4980-979E-6639F2CA42B7}"/>
              </a:ext>
            </a:extLst>
          </p:cNvPr>
          <p:cNvSpPr>
            <a:spLocks noGrp="1" noChangeArrowheads="1"/>
          </p:cNvSpPr>
          <p:nvPr>
            <p:ph type="title"/>
          </p:nvPr>
        </p:nvSpPr>
        <p:spPr/>
        <p:txBody>
          <a:bodyPr/>
          <a:lstStyle/>
          <a:p>
            <a:r>
              <a:rPr lang="en-US" altLang="en-PK" sz="3200" b="1" dirty="0">
                <a:cs typeface="Times New Roman" panose="02020603050405020304" pitchFamily="18" charset="0"/>
              </a:rPr>
              <a:t>Raising Exceptions</a:t>
            </a:r>
          </a:p>
        </p:txBody>
      </p:sp>
      <p:sp>
        <p:nvSpPr>
          <p:cNvPr id="35844" name="Text Box 4">
            <a:extLst>
              <a:ext uri="{FF2B5EF4-FFF2-40B4-BE49-F238E27FC236}">
                <a16:creationId xmlns:a16="http://schemas.microsoft.com/office/drawing/2014/main" id="{086710C0-6B4A-4AE4-8D4D-2B634763B7D0}"/>
              </a:ext>
            </a:extLst>
          </p:cNvPr>
          <p:cNvSpPr txBox="1">
            <a:spLocks noChangeArrowheads="1"/>
          </p:cNvSpPr>
          <p:nvPr/>
        </p:nvSpPr>
        <p:spPr bwMode="auto">
          <a:xfrm>
            <a:off x="1529615" y="2003383"/>
            <a:ext cx="9193729" cy="23083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en-PK" b="1" dirty="0">
                <a:latin typeface="Courier New" panose="02070309020205020404" pitchFamily="49" charset="0"/>
              </a:rPr>
              <a:t>try:</a:t>
            </a:r>
          </a:p>
          <a:p>
            <a:r>
              <a:rPr lang="en-US" altLang="en-PK" b="1" dirty="0">
                <a:latin typeface="Courier New" panose="02070309020205020404" pitchFamily="49" charset="0"/>
              </a:rPr>
              <a:t>    age = int(input("Enter your age: "))</a:t>
            </a:r>
          </a:p>
          <a:p>
            <a:r>
              <a:rPr lang="en-US" altLang="en-PK" b="1" dirty="0">
                <a:latin typeface="Courier New" panose="02070309020205020404" pitchFamily="49" charset="0"/>
              </a:rPr>
              <a:t>    if age &lt; 0:</a:t>
            </a:r>
          </a:p>
          <a:p>
            <a:r>
              <a:rPr lang="en-US" altLang="en-PK" b="1" dirty="0">
                <a:latin typeface="Courier New" panose="02070309020205020404" pitchFamily="49" charset="0"/>
              </a:rPr>
              <a:t>        raise </a:t>
            </a:r>
            <a:r>
              <a:rPr lang="en-US" altLang="en-PK" b="1" dirty="0" err="1">
                <a:latin typeface="Courier New" panose="02070309020205020404" pitchFamily="49" charset="0"/>
              </a:rPr>
              <a:t>ValueError</a:t>
            </a:r>
            <a:r>
              <a:rPr lang="en-US" altLang="en-PK" b="1" dirty="0">
                <a:latin typeface="Courier New" panose="02070309020205020404" pitchFamily="49" charset="0"/>
              </a:rPr>
              <a:t>("Age cannot be negative.")</a:t>
            </a:r>
          </a:p>
          <a:p>
            <a:r>
              <a:rPr lang="en-US" altLang="en-PK" b="1" dirty="0">
                <a:latin typeface="Courier New" panose="02070309020205020404" pitchFamily="49" charset="0"/>
              </a:rPr>
              <a:t>except </a:t>
            </a:r>
            <a:r>
              <a:rPr lang="en-US" altLang="en-PK" b="1" dirty="0" err="1">
                <a:latin typeface="Courier New" panose="02070309020205020404" pitchFamily="49" charset="0"/>
              </a:rPr>
              <a:t>ValueError</a:t>
            </a:r>
            <a:r>
              <a:rPr lang="en-US" altLang="en-PK" b="1" dirty="0">
                <a:latin typeface="Courier New" panose="02070309020205020404" pitchFamily="49" charset="0"/>
              </a:rPr>
              <a:t> as </a:t>
            </a:r>
            <a:r>
              <a:rPr lang="en-US" altLang="en-PK" b="1" dirty="0" err="1">
                <a:latin typeface="Courier New" panose="02070309020205020404" pitchFamily="49" charset="0"/>
              </a:rPr>
              <a:t>ve</a:t>
            </a:r>
            <a:r>
              <a:rPr lang="en-US" altLang="en-PK" b="1" dirty="0">
                <a:latin typeface="Courier New" panose="02070309020205020404" pitchFamily="49" charset="0"/>
              </a:rPr>
              <a:t>:</a:t>
            </a:r>
          </a:p>
          <a:p>
            <a:r>
              <a:rPr lang="en-US" altLang="en-PK" b="1" dirty="0">
                <a:latin typeface="Courier New" panose="02070309020205020404" pitchFamily="49" charset="0"/>
              </a:rPr>
              <a:t>    print(</a:t>
            </a:r>
            <a:r>
              <a:rPr lang="en-US" altLang="en-PK" b="1" dirty="0" err="1">
                <a:latin typeface="Courier New" panose="02070309020205020404" pitchFamily="49" charset="0"/>
              </a:rPr>
              <a:t>f"Error</a:t>
            </a:r>
            <a:r>
              <a:rPr lang="en-US" altLang="en-PK" b="1" dirty="0">
                <a:latin typeface="Courier New" panose="02070309020205020404" pitchFamily="49" charset="0"/>
              </a:rPr>
              <a:t>: {</a:t>
            </a:r>
            <a:r>
              <a:rPr lang="en-US" altLang="en-PK" b="1" dirty="0" err="1">
                <a:latin typeface="Courier New" panose="02070309020205020404" pitchFamily="49" charset="0"/>
              </a:rPr>
              <a:t>ve</a:t>
            </a:r>
            <a:r>
              <a:rPr lang="en-US" altLang="en-PK" b="1" dirty="0">
                <a:latin typeface="Courier New" panose="02070309020205020404" pitchFamily="49" charset="0"/>
              </a:rPr>
              <a:t>}")</a:t>
            </a:r>
          </a:p>
          <a:p>
            <a:r>
              <a:rPr lang="en-US" altLang="en-PK" b="1" dirty="0">
                <a:latin typeface="Courier New" panose="02070309020205020404" pitchFamily="49" charset="0"/>
              </a:rPr>
              <a:t>else:</a:t>
            </a:r>
          </a:p>
          <a:p>
            <a:r>
              <a:rPr lang="en-US" altLang="en-PK" b="1" dirty="0">
                <a:latin typeface="Courier New" panose="02070309020205020404" pitchFamily="49" charset="0"/>
              </a:rPr>
              <a:t>    print("You entered a valid age.")</a:t>
            </a:r>
          </a:p>
        </p:txBody>
      </p:sp>
      <p:sp>
        <p:nvSpPr>
          <p:cNvPr id="4" name="TextBox 3">
            <a:extLst>
              <a:ext uri="{FF2B5EF4-FFF2-40B4-BE49-F238E27FC236}">
                <a16:creationId xmlns:a16="http://schemas.microsoft.com/office/drawing/2014/main" id="{E4DECA3D-19D4-CEB2-18AA-36B71F48CB9F}"/>
              </a:ext>
            </a:extLst>
          </p:cNvPr>
          <p:cNvSpPr txBox="1"/>
          <p:nvPr/>
        </p:nvSpPr>
        <p:spPr>
          <a:xfrm>
            <a:off x="1529615" y="4868325"/>
            <a:ext cx="9193728" cy="646331"/>
          </a:xfrm>
          <a:prstGeom prst="rect">
            <a:avLst/>
          </a:prstGeom>
          <a:noFill/>
        </p:spPr>
        <p:txBody>
          <a:bodyPr wrap="square">
            <a:spAutoFit/>
          </a:bodyPr>
          <a:lstStyle/>
          <a:p>
            <a:r>
              <a:rPr lang="en-US" dirty="0"/>
              <a:t>You can also raise exceptions explicitly using the raise statement:</a:t>
            </a:r>
          </a:p>
          <a:p>
            <a:endParaRPr lang="en-US" dirty="0"/>
          </a:p>
        </p:txBody>
      </p:sp>
    </p:spTree>
    <p:extLst>
      <p:ext uri="{BB962C8B-B14F-4D97-AF65-F5344CB8AC3E}">
        <p14:creationId xmlns:p14="http://schemas.microsoft.com/office/powerpoint/2010/main" val="2260905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774A2B2-09FE-4980-979E-6639F2CA42B7}"/>
              </a:ext>
            </a:extLst>
          </p:cNvPr>
          <p:cNvSpPr>
            <a:spLocks noGrp="1" noChangeArrowheads="1"/>
          </p:cNvSpPr>
          <p:nvPr>
            <p:ph type="title"/>
          </p:nvPr>
        </p:nvSpPr>
        <p:spPr/>
        <p:txBody>
          <a:bodyPr/>
          <a:lstStyle/>
          <a:p>
            <a:r>
              <a:rPr lang="en-US" altLang="en-PK" sz="3200" b="1" dirty="0">
                <a:cs typeface="Times New Roman" panose="02020603050405020304" pitchFamily="18" charset="0"/>
              </a:rPr>
              <a:t>Custom Exceptions</a:t>
            </a:r>
          </a:p>
        </p:txBody>
      </p:sp>
      <p:sp>
        <p:nvSpPr>
          <p:cNvPr id="35844" name="Text Box 4">
            <a:extLst>
              <a:ext uri="{FF2B5EF4-FFF2-40B4-BE49-F238E27FC236}">
                <a16:creationId xmlns:a16="http://schemas.microsoft.com/office/drawing/2014/main" id="{086710C0-6B4A-4AE4-8D4D-2B634763B7D0}"/>
              </a:ext>
            </a:extLst>
          </p:cNvPr>
          <p:cNvSpPr txBox="1">
            <a:spLocks noChangeArrowheads="1"/>
          </p:cNvSpPr>
          <p:nvPr/>
        </p:nvSpPr>
        <p:spPr bwMode="auto">
          <a:xfrm>
            <a:off x="1529615" y="2733553"/>
            <a:ext cx="9193729" cy="20313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en-PK" b="1" dirty="0">
                <a:latin typeface="Courier New" panose="02070309020205020404" pitchFamily="49" charset="0"/>
              </a:rPr>
              <a:t>class </a:t>
            </a:r>
            <a:r>
              <a:rPr lang="en-US" altLang="en-PK" b="1" dirty="0" err="1">
                <a:latin typeface="Courier New" panose="02070309020205020404" pitchFamily="49" charset="0"/>
              </a:rPr>
              <a:t>CustomError</a:t>
            </a:r>
            <a:r>
              <a:rPr lang="en-US" altLang="en-PK" b="1" dirty="0">
                <a:latin typeface="Courier New" panose="02070309020205020404" pitchFamily="49" charset="0"/>
              </a:rPr>
              <a:t>(Exception):</a:t>
            </a:r>
          </a:p>
          <a:p>
            <a:r>
              <a:rPr lang="en-US" altLang="en-PK" b="1" dirty="0">
                <a:latin typeface="Courier New" panose="02070309020205020404" pitchFamily="49" charset="0"/>
              </a:rPr>
              <a:t>    pass</a:t>
            </a:r>
          </a:p>
          <a:p>
            <a:endParaRPr lang="en-US" altLang="en-PK" b="1" dirty="0">
              <a:latin typeface="Courier New" panose="02070309020205020404" pitchFamily="49" charset="0"/>
            </a:endParaRPr>
          </a:p>
          <a:p>
            <a:r>
              <a:rPr lang="en-US" altLang="en-PK" b="1" dirty="0">
                <a:latin typeface="Courier New" panose="02070309020205020404" pitchFamily="49" charset="0"/>
              </a:rPr>
              <a:t>try:</a:t>
            </a:r>
          </a:p>
          <a:p>
            <a:r>
              <a:rPr lang="en-US" altLang="en-PK" b="1" dirty="0">
                <a:latin typeface="Courier New" panose="02070309020205020404" pitchFamily="49" charset="0"/>
              </a:rPr>
              <a:t>    raise </a:t>
            </a:r>
            <a:r>
              <a:rPr lang="en-US" altLang="en-PK" b="1" dirty="0" err="1">
                <a:latin typeface="Courier New" panose="02070309020205020404" pitchFamily="49" charset="0"/>
              </a:rPr>
              <a:t>CustomError</a:t>
            </a:r>
            <a:r>
              <a:rPr lang="en-US" altLang="en-PK" b="1" dirty="0">
                <a:latin typeface="Courier New" panose="02070309020205020404" pitchFamily="49" charset="0"/>
              </a:rPr>
              <a:t>("This is a custom exception.")</a:t>
            </a:r>
          </a:p>
          <a:p>
            <a:r>
              <a:rPr lang="en-US" altLang="en-PK" b="1" dirty="0">
                <a:latin typeface="Courier New" panose="02070309020205020404" pitchFamily="49" charset="0"/>
              </a:rPr>
              <a:t>except </a:t>
            </a:r>
            <a:r>
              <a:rPr lang="en-US" altLang="en-PK" b="1" dirty="0" err="1">
                <a:latin typeface="Courier New" panose="02070309020205020404" pitchFamily="49" charset="0"/>
              </a:rPr>
              <a:t>CustomError</a:t>
            </a:r>
            <a:r>
              <a:rPr lang="en-US" altLang="en-PK" b="1" dirty="0">
                <a:latin typeface="Courier New" panose="02070309020205020404" pitchFamily="49" charset="0"/>
              </a:rPr>
              <a:t> as </a:t>
            </a:r>
            <a:r>
              <a:rPr lang="en-US" altLang="en-PK" b="1" dirty="0" err="1">
                <a:latin typeface="Courier New" panose="02070309020205020404" pitchFamily="49" charset="0"/>
              </a:rPr>
              <a:t>ce</a:t>
            </a:r>
            <a:r>
              <a:rPr lang="en-US" altLang="en-PK" b="1" dirty="0">
                <a:latin typeface="Courier New" panose="02070309020205020404" pitchFamily="49" charset="0"/>
              </a:rPr>
              <a:t>:</a:t>
            </a:r>
          </a:p>
          <a:p>
            <a:r>
              <a:rPr lang="en-US" altLang="en-PK" b="1" dirty="0">
                <a:latin typeface="Courier New" panose="02070309020205020404" pitchFamily="49" charset="0"/>
              </a:rPr>
              <a:t>    print(</a:t>
            </a:r>
            <a:r>
              <a:rPr lang="en-US" altLang="en-PK" b="1" dirty="0" err="1">
                <a:latin typeface="Courier New" panose="02070309020205020404" pitchFamily="49" charset="0"/>
              </a:rPr>
              <a:t>f"Custom</a:t>
            </a:r>
            <a:r>
              <a:rPr lang="en-US" altLang="en-PK" b="1" dirty="0">
                <a:latin typeface="Courier New" panose="02070309020205020404" pitchFamily="49" charset="0"/>
              </a:rPr>
              <a:t> error: {</a:t>
            </a:r>
            <a:r>
              <a:rPr lang="en-US" altLang="en-PK" b="1" dirty="0" err="1">
                <a:latin typeface="Courier New" panose="02070309020205020404" pitchFamily="49" charset="0"/>
              </a:rPr>
              <a:t>ce</a:t>
            </a:r>
            <a:r>
              <a:rPr lang="en-US" altLang="en-PK" b="1" dirty="0">
                <a:latin typeface="Courier New" panose="02070309020205020404" pitchFamily="49" charset="0"/>
              </a:rPr>
              <a:t>}")</a:t>
            </a:r>
          </a:p>
        </p:txBody>
      </p:sp>
      <p:sp>
        <p:nvSpPr>
          <p:cNvPr id="4" name="TextBox 3">
            <a:extLst>
              <a:ext uri="{FF2B5EF4-FFF2-40B4-BE49-F238E27FC236}">
                <a16:creationId xmlns:a16="http://schemas.microsoft.com/office/drawing/2014/main" id="{E7595FB0-55AC-2C83-F7E8-1824EA7D55A4}"/>
              </a:ext>
            </a:extLst>
          </p:cNvPr>
          <p:cNvSpPr txBox="1"/>
          <p:nvPr/>
        </p:nvSpPr>
        <p:spPr>
          <a:xfrm>
            <a:off x="1529615" y="2050126"/>
            <a:ext cx="9193728" cy="369332"/>
          </a:xfrm>
          <a:prstGeom prst="rect">
            <a:avLst/>
          </a:prstGeom>
          <a:noFill/>
        </p:spPr>
        <p:txBody>
          <a:bodyPr wrap="square">
            <a:spAutoFit/>
          </a:bodyPr>
          <a:lstStyle/>
          <a:p>
            <a:r>
              <a:rPr lang="en-US" dirty="0"/>
              <a:t>You can create your own custom exceptions by subclassing the built-in Exception class:</a:t>
            </a:r>
          </a:p>
        </p:txBody>
      </p:sp>
    </p:spTree>
    <p:extLst>
      <p:ext uri="{BB962C8B-B14F-4D97-AF65-F5344CB8AC3E}">
        <p14:creationId xmlns:p14="http://schemas.microsoft.com/office/powerpoint/2010/main" val="252248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Synchronization</a:t>
            </a:r>
          </a:p>
        </p:txBody>
      </p:sp>
      <p:sp>
        <p:nvSpPr>
          <p:cNvPr id="3" name="Content Placeholder 2"/>
          <p:cNvSpPr>
            <a:spLocks noGrp="1"/>
          </p:cNvSpPr>
          <p:nvPr>
            <p:ph idx="1"/>
          </p:nvPr>
        </p:nvSpPr>
        <p:spPr>
          <a:xfrm>
            <a:off x="386080" y="1845734"/>
            <a:ext cx="11440160" cy="4023360"/>
          </a:xfrm>
        </p:spPr>
        <p:txBody>
          <a:bodyPr>
            <a:noAutofit/>
          </a:bodyPr>
          <a:lstStyle/>
          <a:p>
            <a:pPr algn="just"/>
            <a:r>
              <a:rPr lang="en-US" sz="3600" dirty="0"/>
              <a:t>Synchronization in programming refers to the coordination of multiple threads to ensure that they properly access shared resources without causing conflicts like race conditions. When multiple threads are working with shared data concurrently, synchronization helps maintain data integrity by allowing only one thread at a time to access the critical section (block of code that accesses shared resources).</a:t>
            </a:r>
            <a:endParaRPr lang="en-US" sz="3600" dirty="0"/>
          </a:p>
        </p:txBody>
      </p:sp>
    </p:spTree>
    <p:extLst>
      <p:ext uri="{BB962C8B-B14F-4D97-AF65-F5344CB8AC3E}">
        <p14:creationId xmlns:p14="http://schemas.microsoft.com/office/powerpoint/2010/main" val="1489398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0F750A5-F35B-437D-A72A-B58279E1F627}"/>
              </a:ext>
            </a:extLst>
          </p:cNvPr>
          <p:cNvSpPr>
            <a:spLocks noGrp="1"/>
          </p:cNvSpPr>
          <p:nvPr>
            <p:ph type="ftr" sz="quarter" idx="11"/>
          </p:nvPr>
        </p:nvSpPr>
        <p:spPr/>
        <p:txBody>
          <a:bodyPr/>
          <a:lstStyle/>
          <a:p>
            <a:r>
              <a:rPr lang="de-CH" altLang="en-PK"/>
              <a:t>ESE — Software Validation</a:t>
            </a:r>
          </a:p>
        </p:txBody>
      </p:sp>
      <p:sp>
        <p:nvSpPr>
          <p:cNvPr id="6" name="Slide Number Placeholder 5">
            <a:extLst>
              <a:ext uri="{FF2B5EF4-FFF2-40B4-BE49-F238E27FC236}">
                <a16:creationId xmlns:a16="http://schemas.microsoft.com/office/drawing/2014/main" id="{90269694-EEF6-46C3-8525-28A4D7F244B3}"/>
              </a:ext>
            </a:extLst>
          </p:cNvPr>
          <p:cNvSpPr>
            <a:spLocks noGrp="1"/>
          </p:cNvSpPr>
          <p:nvPr>
            <p:ph type="sldNum" sz="quarter" idx="12"/>
          </p:nvPr>
        </p:nvSpPr>
        <p:spPr/>
        <p:txBody>
          <a:bodyPr/>
          <a:lstStyle/>
          <a:p>
            <a:r>
              <a:rPr lang="de-CH" altLang="en-PK"/>
              <a:t>ESE 5.</a:t>
            </a:r>
            <a:fld id="{DFAA8AC5-F293-44AE-A1FC-4A2D81D8CAD4}" type="slidenum">
              <a:rPr lang="de-CH" altLang="en-PK"/>
              <a:pPr/>
              <a:t>20</a:t>
            </a:fld>
            <a:endParaRPr lang="de-CH" altLang="en-PK" sz="1400">
              <a:solidFill>
                <a:srgbClr val="7E7E7E"/>
              </a:solidFill>
              <a:latin typeface="Times" panose="02020603050405020304" pitchFamily="18" charset="0"/>
            </a:endParaRPr>
          </a:p>
        </p:txBody>
      </p:sp>
      <p:sp>
        <p:nvSpPr>
          <p:cNvPr id="583682" name="Rectangle 2">
            <a:extLst>
              <a:ext uri="{FF2B5EF4-FFF2-40B4-BE49-F238E27FC236}">
                <a16:creationId xmlns:a16="http://schemas.microsoft.com/office/drawing/2014/main" id="{66AC6AE9-FBD7-4EA6-9283-4A7C9A5E3C8B}"/>
              </a:ext>
            </a:extLst>
          </p:cNvPr>
          <p:cNvSpPr>
            <a:spLocks noGrp="1" noChangeArrowheads="1"/>
          </p:cNvSpPr>
          <p:nvPr>
            <p:ph type="title"/>
          </p:nvPr>
        </p:nvSpPr>
        <p:spPr/>
        <p:txBody>
          <a:bodyPr/>
          <a:lstStyle/>
          <a:p>
            <a:r>
              <a:rPr lang="en-US" altLang="en-PK"/>
              <a:t>Software Reliability, Failures and Faults</a:t>
            </a:r>
          </a:p>
        </p:txBody>
      </p:sp>
      <p:sp>
        <p:nvSpPr>
          <p:cNvPr id="583683" name="Rectangle 3">
            <a:extLst>
              <a:ext uri="{FF2B5EF4-FFF2-40B4-BE49-F238E27FC236}">
                <a16:creationId xmlns:a16="http://schemas.microsoft.com/office/drawing/2014/main" id="{428FB777-2572-4B95-875D-BB90776E5FA0}"/>
              </a:ext>
            </a:extLst>
          </p:cNvPr>
          <p:cNvSpPr>
            <a:spLocks noGrp="1" noChangeArrowheads="1"/>
          </p:cNvSpPr>
          <p:nvPr>
            <p:ph type="body" idx="1"/>
          </p:nvPr>
        </p:nvSpPr>
        <p:spPr/>
        <p:txBody>
          <a:bodyPr/>
          <a:lstStyle/>
          <a:p>
            <a:pPr marL="342900" indent="-342900">
              <a:buNone/>
            </a:pPr>
            <a:r>
              <a:rPr lang="en-US" altLang="en-PK"/>
              <a:t>The </a:t>
            </a:r>
            <a:r>
              <a:rPr lang="en-US" altLang="en-PK" u="sng"/>
              <a:t>reliability</a:t>
            </a:r>
            <a:r>
              <a:rPr lang="en-US" altLang="en-PK"/>
              <a:t> of a software system is a measure of how well it provides the services expected by its users, expressed in terms of software failures.</a:t>
            </a:r>
          </a:p>
          <a:p>
            <a:pPr marL="342900" indent="-342900"/>
            <a:endParaRPr lang="en-US" altLang="en-PK"/>
          </a:p>
          <a:p>
            <a:pPr marL="342900" indent="-342900"/>
            <a:r>
              <a:rPr lang="en-US" altLang="en-PK"/>
              <a:t>A </a:t>
            </a:r>
            <a:r>
              <a:rPr lang="en-US" altLang="en-PK" u="sng"/>
              <a:t>software failure</a:t>
            </a:r>
            <a:r>
              <a:rPr lang="en-US" altLang="en-PK"/>
              <a:t> is an </a:t>
            </a:r>
            <a:r>
              <a:rPr lang="en-US" altLang="en-PK" i="1">
                <a:solidFill>
                  <a:srgbClr val="7F0101"/>
                </a:solidFill>
              </a:rPr>
              <a:t>execution event</a:t>
            </a:r>
            <a:r>
              <a:rPr lang="en-US" altLang="en-PK"/>
              <a:t> where the software behaves in an unexpected or undesirable way.</a:t>
            </a:r>
          </a:p>
          <a:p>
            <a:pPr marL="342900" indent="-342900"/>
            <a:r>
              <a:rPr lang="en-US" altLang="en-PK"/>
              <a:t>A </a:t>
            </a:r>
            <a:r>
              <a:rPr lang="en-US" altLang="en-PK" u="sng"/>
              <a:t>software fault</a:t>
            </a:r>
            <a:r>
              <a:rPr lang="en-US" altLang="en-PK"/>
              <a:t> is an </a:t>
            </a:r>
            <a:r>
              <a:rPr lang="en-US" altLang="en-PK" i="1">
                <a:solidFill>
                  <a:srgbClr val="7F0101"/>
                </a:solidFill>
              </a:rPr>
              <a:t>erroneous portion of a software system</a:t>
            </a:r>
            <a:r>
              <a:rPr lang="en-US" altLang="en-PK"/>
              <a:t> which may cause failures to occur if it is run in a particular state, or with particular inputs.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4">
            <a:extLst>
              <a:ext uri="{FF2B5EF4-FFF2-40B4-BE49-F238E27FC236}">
                <a16:creationId xmlns:a16="http://schemas.microsoft.com/office/drawing/2014/main" id="{E648DE22-8DA8-4D28-B0D8-CD6668DB8D5D}"/>
              </a:ext>
            </a:extLst>
          </p:cNvPr>
          <p:cNvSpPr>
            <a:spLocks noGrp="1"/>
          </p:cNvSpPr>
          <p:nvPr>
            <p:ph type="ftr" sz="quarter" idx="11"/>
          </p:nvPr>
        </p:nvSpPr>
        <p:spPr/>
        <p:txBody>
          <a:bodyPr/>
          <a:lstStyle/>
          <a:p>
            <a:r>
              <a:rPr lang="de-CH" altLang="en-PK"/>
              <a:t>ESE — Software Validation</a:t>
            </a:r>
          </a:p>
        </p:txBody>
      </p:sp>
      <p:sp>
        <p:nvSpPr>
          <p:cNvPr id="31" name="Slide Number Placeholder 5">
            <a:extLst>
              <a:ext uri="{FF2B5EF4-FFF2-40B4-BE49-F238E27FC236}">
                <a16:creationId xmlns:a16="http://schemas.microsoft.com/office/drawing/2014/main" id="{4BD2367F-893C-474D-9263-1166E1A52240}"/>
              </a:ext>
            </a:extLst>
          </p:cNvPr>
          <p:cNvSpPr>
            <a:spLocks noGrp="1"/>
          </p:cNvSpPr>
          <p:nvPr>
            <p:ph type="sldNum" sz="quarter" idx="12"/>
          </p:nvPr>
        </p:nvSpPr>
        <p:spPr/>
        <p:txBody>
          <a:bodyPr/>
          <a:lstStyle/>
          <a:p>
            <a:r>
              <a:rPr lang="de-CH" altLang="en-PK"/>
              <a:t>ESE 5.</a:t>
            </a:r>
            <a:fld id="{39731A18-AA61-4F2E-AC4F-7EEA780D4A12}" type="slidenum">
              <a:rPr lang="de-CH" altLang="en-PK"/>
              <a:pPr/>
              <a:t>21</a:t>
            </a:fld>
            <a:endParaRPr lang="de-CH" altLang="en-PK" sz="1400">
              <a:solidFill>
                <a:srgbClr val="7E7E7E"/>
              </a:solidFill>
              <a:latin typeface="Times" panose="02020603050405020304" pitchFamily="18" charset="0"/>
            </a:endParaRPr>
          </a:p>
        </p:txBody>
      </p:sp>
      <p:sp>
        <p:nvSpPr>
          <p:cNvPr id="584706" name="Rectangle 2">
            <a:extLst>
              <a:ext uri="{FF2B5EF4-FFF2-40B4-BE49-F238E27FC236}">
                <a16:creationId xmlns:a16="http://schemas.microsoft.com/office/drawing/2014/main" id="{EE31EC35-5A05-489C-A961-FE335C9F5A2C}"/>
              </a:ext>
            </a:extLst>
          </p:cNvPr>
          <p:cNvSpPr>
            <a:spLocks noGrp="1" noChangeArrowheads="1"/>
          </p:cNvSpPr>
          <p:nvPr>
            <p:ph type="title"/>
          </p:nvPr>
        </p:nvSpPr>
        <p:spPr/>
        <p:txBody>
          <a:bodyPr/>
          <a:lstStyle/>
          <a:p>
            <a:r>
              <a:rPr lang="en-US" altLang="en-PK"/>
              <a:t>Kinds of failures</a:t>
            </a:r>
          </a:p>
        </p:txBody>
      </p:sp>
      <p:graphicFrame>
        <p:nvGraphicFramePr>
          <p:cNvPr id="584735" name="Group 31">
            <a:extLst>
              <a:ext uri="{FF2B5EF4-FFF2-40B4-BE49-F238E27FC236}">
                <a16:creationId xmlns:a16="http://schemas.microsoft.com/office/drawing/2014/main" id="{7924C1CB-6FD1-4708-B019-DBC208098AE9}"/>
              </a:ext>
            </a:extLst>
          </p:cNvPr>
          <p:cNvGraphicFramePr>
            <a:graphicFrameLocks noGrp="1"/>
          </p:cNvGraphicFramePr>
          <p:nvPr>
            <p:ph type="tbl" idx="1"/>
          </p:nvPr>
        </p:nvGraphicFramePr>
        <p:xfrm>
          <a:off x="2063751" y="2105025"/>
          <a:ext cx="8061325" cy="3767328"/>
        </p:xfrm>
        <a:graphic>
          <a:graphicData uri="http://schemas.openxmlformats.org/drawingml/2006/table">
            <a:tbl>
              <a:tblPr/>
              <a:tblGrid>
                <a:gridCol w="2844800">
                  <a:extLst>
                    <a:ext uri="{9D8B030D-6E8A-4147-A177-3AD203B41FA5}">
                      <a16:colId xmlns:a16="http://schemas.microsoft.com/office/drawing/2014/main" val="2315026823"/>
                    </a:ext>
                  </a:extLst>
                </a:gridCol>
                <a:gridCol w="5216525">
                  <a:extLst>
                    <a:ext uri="{9D8B030D-6E8A-4147-A177-3AD203B41FA5}">
                      <a16:colId xmlns:a16="http://schemas.microsoft.com/office/drawing/2014/main" val="3160452712"/>
                    </a:ext>
                  </a:extLst>
                </a:gridCol>
              </a:tblGrid>
              <a:tr h="400050">
                <a:tc>
                  <a:txBody>
                    <a:bodyPr/>
                    <a:lstStyle>
                      <a:lvl1pPr>
                        <a:lnSpc>
                          <a:spcPct val="95000"/>
                        </a:lnSpc>
                        <a:spcBef>
                          <a:spcPct val="20000"/>
                        </a:spcBef>
                        <a:buClr>
                          <a:schemeClr val="hlink"/>
                        </a:buClr>
                        <a:buSzPct val="85000"/>
                        <a:buFont typeface="Helvetica CE" pitchFamily="100" charset="-18"/>
                        <a:defRPr sz="2000">
                          <a:solidFill>
                            <a:srgbClr val="0A017F"/>
                          </a:solidFill>
                          <a:latin typeface="Helvetica" panose="020B0604020202020204" pitchFamily="34" charset="0"/>
                        </a:defRPr>
                      </a:lvl1pPr>
                      <a:lvl2pPr>
                        <a:lnSpc>
                          <a:spcPct val="95000"/>
                        </a:lnSpc>
                        <a:spcBef>
                          <a:spcPct val="20000"/>
                        </a:spcBef>
                        <a:buFont typeface="Helvetica CE" pitchFamily="100" charset="-18"/>
                        <a:defRPr>
                          <a:solidFill>
                            <a:srgbClr val="0A017F"/>
                          </a:solidFill>
                          <a:latin typeface="Helvetica" panose="020B0604020202020204" pitchFamily="34" charset="0"/>
                        </a:defRPr>
                      </a:lvl2pPr>
                      <a:lvl3pPr>
                        <a:lnSpc>
                          <a:spcPct val="95000"/>
                        </a:lnSpc>
                        <a:spcBef>
                          <a:spcPct val="20000"/>
                        </a:spcBef>
                        <a:buSzPct val="85000"/>
                        <a:buFont typeface="Helvetica CE" pitchFamily="100" charset="-18"/>
                        <a:defRPr sz="1600" i="1">
                          <a:solidFill>
                            <a:srgbClr val="7F0101"/>
                          </a:solidFill>
                          <a:latin typeface="Helvetica" panose="020B0604020202020204" pitchFamily="34" charset="0"/>
                        </a:defRPr>
                      </a:lvl3pPr>
                      <a:lvl4pPr>
                        <a:lnSpc>
                          <a:spcPct val="95000"/>
                        </a:lnSpc>
                        <a:spcBef>
                          <a:spcPct val="20000"/>
                        </a:spcBef>
                        <a:buSzPct val="85000"/>
                        <a:buFont typeface="Helvetica CE" pitchFamily="100" charset="-18"/>
                        <a:defRPr sz="1600">
                          <a:solidFill>
                            <a:srgbClr val="0A017F"/>
                          </a:solidFill>
                          <a:latin typeface="Helvetica" panose="020B0604020202020204" pitchFamily="34" charset="0"/>
                        </a:defRPr>
                      </a:lvl4pPr>
                      <a:lvl5pPr>
                        <a:lnSpc>
                          <a:spcPct val="95000"/>
                        </a:lnSpc>
                        <a:spcBef>
                          <a:spcPct val="20000"/>
                        </a:spcBef>
                        <a:buClr>
                          <a:schemeClr val="tx1"/>
                        </a:buClr>
                        <a:buSzPct val="85000"/>
                        <a:buFont typeface="Helvetica CE" pitchFamily="100" charset="-18"/>
                        <a:defRPr sz="1600">
                          <a:solidFill>
                            <a:srgbClr val="0A017F"/>
                          </a:solidFill>
                          <a:latin typeface="Helvetica" panose="020B0604020202020204" pitchFamily="34" charset="0"/>
                        </a:defRPr>
                      </a:lvl5pPr>
                      <a:lvl6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6pPr>
                      <a:lvl7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7pPr>
                      <a:lvl8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8pPr>
                      <a:lvl9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9p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0" charset="-18"/>
                        <a:buNone/>
                        <a:tabLst/>
                      </a:pPr>
                      <a:r>
                        <a:rPr kumimoji="0" lang="en-US" altLang="en-PK" sz="2400" b="1" i="1" u="none" strike="noStrike" cap="none" normalizeH="0" baseline="0">
                          <a:ln>
                            <a:noFill/>
                          </a:ln>
                          <a:solidFill>
                            <a:srgbClr val="0A017F"/>
                          </a:solidFill>
                          <a:effectLst/>
                          <a:latin typeface="Helvetica" panose="020B0604020202020204" pitchFamily="34" charset="0"/>
                        </a:rPr>
                        <a:t>Failure class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20000"/>
                        </a:spcBef>
                        <a:buClr>
                          <a:schemeClr val="hlink"/>
                        </a:buClr>
                        <a:buSzPct val="85000"/>
                        <a:buFont typeface="Helvetica CE" pitchFamily="100" charset="-18"/>
                        <a:defRPr sz="2000">
                          <a:solidFill>
                            <a:srgbClr val="0A017F"/>
                          </a:solidFill>
                          <a:latin typeface="Helvetica" panose="020B0604020202020204" pitchFamily="34" charset="0"/>
                        </a:defRPr>
                      </a:lvl1pPr>
                      <a:lvl2pPr>
                        <a:lnSpc>
                          <a:spcPct val="95000"/>
                        </a:lnSpc>
                        <a:spcBef>
                          <a:spcPct val="20000"/>
                        </a:spcBef>
                        <a:buFont typeface="Helvetica CE" pitchFamily="100" charset="-18"/>
                        <a:defRPr>
                          <a:solidFill>
                            <a:srgbClr val="0A017F"/>
                          </a:solidFill>
                          <a:latin typeface="Helvetica" panose="020B0604020202020204" pitchFamily="34" charset="0"/>
                        </a:defRPr>
                      </a:lvl2pPr>
                      <a:lvl3pPr>
                        <a:lnSpc>
                          <a:spcPct val="95000"/>
                        </a:lnSpc>
                        <a:spcBef>
                          <a:spcPct val="20000"/>
                        </a:spcBef>
                        <a:buSzPct val="85000"/>
                        <a:buFont typeface="Helvetica CE" pitchFamily="100" charset="-18"/>
                        <a:defRPr sz="1600" i="1">
                          <a:solidFill>
                            <a:srgbClr val="7F0101"/>
                          </a:solidFill>
                          <a:latin typeface="Helvetica" panose="020B0604020202020204" pitchFamily="34" charset="0"/>
                        </a:defRPr>
                      </a:lvl3pPr>
                      <a:lvl4pPr>
                        <a:lnSpc>
                          <a:spcPct val="95000"/>
                        </a:lnSpc>
                        <a:spcBef>
                          <a:spcPct val="20000"/>
                        </a:spcBef>
                        <a:buSzPct val="85000"/>
                        <a:buFont typeface="Helvetica CE" pitchFamily="100" charset="-18"/>
                        <a:defRPr sz="1600">
                          <a:solidFill>
                            <a:srgbClr val="0A017F"/>
                          </a:solidFill>
                          <a:latin typeface="Helvetica" panose="020B0604020202020204" pitchFamily="34" charset="0"/>
                        </a:defRPr>
                      </a:lvl4pPr>
                      <a:lvl5pPr>
                        <a:lnSpc>
                          <a:spcPct val="95000"/>
                        </a:lnSpc>
                        <a:spcBef>
                          <a:spcPct val="20000"/>
                        </a:spcBef>
                        <a:buClr>
                          <a:schemeClr val="tx1"/>
                        </a:buClr>
                        <a:buSzPct val="85000"/>
                        <a:buFont typeface="Helvetica CE" pitchFamily="100" charset="-18"/>
                        <a:defRPr sz="1600">
                          <a:solidFill>
                            <a:srgbClr val="0A017F"/>
                          </a:solidFill>
                          <a:latin typeface="Helvetica" panose="020B0604020202020204" pitchFamily="34" charset="0"/>
                        </a:defRPr>
                      </a:lvl5pPr>
                      <a:lvl6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6pPr>
                      <a:lvl7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7pPr>
                      <a:lvl8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8pPr>
                      <a:lvl9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9p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0" charset="-18"/>
                        <a:buNone/>
                        <a:tabLst/>
                      </a:pPr>
                      <a:r>
                        <a:rPr kumimoji="0" lang="en-US" altLang="en-PK" sz="2400" b="1" i="1" u="none" strike="noStrike" cap="none" normalizeH="0" baseline="0">
                          <a:ln>
                            <a:noFill/>
                          </a:ln>
                          <a:solidFill>
                            <a:srgbClr val="0A017F"/>
                          </a:solidFill>
                          <a:effectLst/>
                          <a:latin typeface="Helvetica" panose="020B0604020202020204" pitchFamily="34"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0446202"/>
                  </a:ext>
                </a:extLst>
              </a:tr>
              <a:tr h="401638">
                <a:tc>
                  <a:txBody>
                    <a:bodyPr/>
                    <a:lstStyle>
                      <a:lvl1pPr>
                        <a:lnSpc>
                          <a:spcPct val="95000"/>
                        </a:lnSpc>
                        <a:spcBef>
                          <a:spcPct val="20000"/>
                        </a:spcBef>
                        <a:buClr>
                          <a:schemeClr val="hlink"/>
                        </a:buClr>
                        <a:buSzPct val="85000"/>
                        <a:buFont typeface="Helvetica CE" pitchFamily="100" charset="-18"/>
                        <a:defRPr sz="2000">
                          <a:solidFill>
                            <a:srgbClr val="0A017F"/>
                          </a:solidFill>
                          <a:latin typeface="Helvetica" panose="020B0604020202020204" pitchFamily="34" charset="0"/>
                        </a:defRPr>
                      </a:lvl1pPr>
                      <a:lvl2pPr>
                        <a:lnSpc>
                          <a:spcPct val="95000"/>
                        </a:lnSpc>
                        <a:spcBef>
                          <a:spcPct val="20000"/>
                        </a:spcBef>
                        <a:buFont typeface="Helvetica CE" pitchFamily="100" charset="-18"/>
                        <a:defRPr>
                          <a:solidFill>
                            <a:srgbClr val="0A017F"/>
                          </a:solidFill>
                          <a:latin typeface="Helvetica" panose="020B0604020202020204" pitchFamily="34" charset="0"/>
                        </a:defRPr>
                      </a:lvl2pPr>
                      <a:lvl3pPr>
                        <a:lnSpc>
                          <a:spcPct val="95000"/>
                        </a:lnSpc>
                        <a:spcBef>
                          <a:spcPct val="20000"/>
                        </a:spcBef>
                        <a:buSzPct val="85000"/>
                        <a:buFont typeface="Helvetica CE" pitchFamily="100" charset="-18"/>
                        <a:defRPr sz="1600" i="1">
                          <a:solidFill>
                            <a:srgbClr val="7F0101"/>
                          </a:solidFill>
                          <a:latin typeface="Helvetica" panose="020B0604020202020204" pitchFamily="34" charset="0"/>
                        </a:defRPr>
                      </a:lvl3pPr>
                      <a:lvl4pPr>
                        <a:lnSpc>
                          <a:spcPct val="95000"/>
                        </a:lnSpc>
                        <a:spcBef>
                          <a:spcPct val="20000"/>
                        </a:spcBef>
                        <a:buSzPct val="85000"/>
                        <a:buFont typeface="Helvetica CE" pitchFamily="100" charset="-18"/>
                        <a:defRPr sz="1600">
                          <a:solidFill>
                            <a:srgbClr val="0A017F"/>
                          </a:solidFill>
                          <a:latin typeface="Helvetica" panose="020B0604020202020204" pitchFamily="34" charset="0"/>
                        </a:defRPr>
                      </a:lvl4pPr>
                      <a:lvl5pPr>
                        <a:lnSpc>
                          <a:spcPct val="95000"/>
                        </a:lnSpc>
                        <a:spcBef>
                          <a:spcPct val="20000"/>
                        </a:spcBef>
                        <a:buClr>
                          <a:schemeClr val="tx1"/>
                        </a:buClr>
                        <a:buSzPct val="85000"/>
                        <a:buFont typeface="Helvetica CE" pitchFamily="100" charset="-18"/>
                        <a:defRPr sz="1600">
                          <a:solidFill>
                            <a:srgbClr val="0A017F"/>
                          </a:solidFill>
                          <a:latin typeface="Helvetica" panose="020B0604020202020204" pitchFamily="34" charset="0"/>
                        </a:defRPr>
                      </a:lvl5pPr>
                      <a:lvl6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6pPr>
                      <a:lvl7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7pPr>
                      <a:lvl8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8pPr>
                      <a:lvl9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9p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0" charset="-18"/>
                        <a:buNone/>
                        <a:tabLst/>
                      </a:pPr>
                      <a:r>
                        <a:rPr kumimoji="0" lang="en-US" altLang="en-PK" sz="2400" b="0" i="1" u="none" strike="noStrike" cap="none" normalizeH="0" baseline="0">
                          <a:ln>
                            <a:noFill/>
                          </a:ln>
                          <a:solidFill>
                            <a:srgbClr val="0A017F"/>
                          </a:solidFill>
                          <a:effectLst/>
                          <a:latin typeface="Helvetica" panose="020B0604020202020204" pitchFamily="34" charset="0"/>
                        </a:rPr>
                        <a:t>Transient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20000"/>
                        </a:spcBef>
                        <a:buClr>
                          <a:schemeClr val="hlink"/>
                        </a:buClr>
                        <a:buSzPct val="85000"/>
                        <a:buFont typeface="Helvetica CE" pitchFamily="100" charset="-18"/>
                        <a:defRPr sz="2000">
                          <a:solidFill>
                            <a:srgbClr val="0A017F"/>
                          </a:solidFill>
                          <a:latin typeface="Helvetica" panose="020B0604020202020204" pitchFamily="34" charset="0"/>
                        </a:defRPr>
                      </a:lvl1pPr>
                      <a:lvl2pPr>
                        <a:lnSpc>
                          <a:spcPct val="95000"/>
                        </a:lnSpc>
                        <a:spcBef>
                          <a:spcPct val="20000"/>
                        </a:spcBef>
                        <a:buFont typeface="Helvetica CE" pitchFamily="100" charset="-18"/>
                        <a:defRPr>
                          <a:solidFill>
                            <a:srgbClr val="0A017F"/>
                          </a:solidFill>
                          <a:latin typeface="Helvetica" panose="020B0604020202020204" pitchFamily="34" charset="0"/>
                        </a:defRPr>
                      </a:lvl2pPr>
                      <a:lvl3pPr>
                        <a:lnSpc>
                          <a:spcPct val="95000"/>
                        </a:lnSpc>
                        <a:spcBef>
                          <a:spcPct val="20000"/>
                        </a:spcBef>
                        <a:buSzPct val="85000"/>
                        <a:buFont typeface="Helvetica CE" pitchFamily="100" charset="-18"/>
                        <a:defRPr sz="1600" i="1">
                          <a:solidFill>
                            <a:srgbClr val="7F0101"/>
                          </a:solidFill>
                          <a:latin typeface="Helvetica" panose="020B0604020202020204" pitchFamily="34" charset="0"/>
                        </a:defRPr>
                      </a:lvl3pPr>
                      <a:lvl4pPr>
                        <a:lnSpc>
                          <a:spcPct val="95000"/>
                        </a:lnSpc>
                        <a:spcBef>
                          <a:spcPct val="20000"/>
                        </a:spcBef>
                        <a:buSzPct val="85000"/>
                        <a:buFont typeface="Helvetica CE" pitchFamily="100" charset="-18"/>
                        <a:defRPr sz="1600">
                          <a:solidFill>
                            <a:srgbClr val="0A017F"/>
                          </a:solidFill>
                          <a:latin typeface="Helvetica" panose="020B0604020202020204" pitchFamily="34" charset="0"/>
                        </a:defRPr>
                      </a:lvl4pPr>
                      <a:lvl5pPr>
                        <a:lnSpc>
                          <a:spcPct val="95000"/>
                        </a:lnSpc>
                        <a:spcBef>
                          <a:spcPct val="20000"/>
                        </a:spcBef>
                        <a:buClr>
                          <a:schemeClr val="tx1"/>
                        </a:buClr>
                        <a:buSzPct val="85000"/>
                        <a:buFont typeface="Helvetica CE" pitchFamily="100" charset="-18"/>
                        <a:defRPr sz="1600">
                          <a:solidFill>
                            <a:srgbClr val="0A017F"/>
                          </a:solidFill>
                          <a:latin typeface="Helvetica" panose="020B0604020202020204" pitchFamily="34" charset="0"/>
                        </a:defRPr>
                      </a:lvl5pPr>
                      <a:lvl6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6pPr>
                      <a:lvl7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7pPr>
                      <a:lvl8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8pPr>
                      <a:lvl9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9p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0" charset="-18"/>
                        <a:buNone/>
                        <a:tabLst/>
                      </a:pPr>
                      <a:r>
                        <a:rPr kumimoji="0" lang="en-US" altLang="en-PK" sz="2400" b="0" i="0" u="none" strike="noStrike" cap="none" normalizeH="0" baseline="0">
                          <a:ln>
                            <a:noFill/>
                          </a:ln>
                          <a:solidFill>
                            <a:srgbClr val="0A017F"/>
                          </a:solidFill>
                          <a:effectLst/>
                          <a:latin typeface="Helvetica" panose="020B0604020202020204" pitchFamily="34" charset="0"/>
                        </a:rPr>
                        <a:t>Occurs only with </a:t>
                      </a:r>
                      <a:r>
                        <a:rPr kumimoji="0" lang="en-US" altLang="en-PK" sz="2400" b="0" i="1" u="none" strike="noStrike" cap="none" normalizeH="0" baseline="0">
                          <a:ln>
                            <a:noFill/>
                          </a:ln>
                          <a:solidFill>
                            <a:srgbClr val="7F0101"/>
                          </a:solidFill>
                          <a:effectLst/>
                          <a:latin typeface="Helvetica" panose="020B0604020202020204" pitchFamily="34" charset="0"/>
                        </a:rPr>
                        <a:t>certain inputs</a:t>
                      </a:r>
                      <a:endParaRPr kumimoji="0" lang="en-US" altLang="en-PK" sz="2400" b="0" i="0" u="none" strike="noStrike" cap="none" normalizeH="0" baseline="0">
                        <a:ln>
                          <a:noFill/>
                        </a:ln>
                        <a:solidFill>
                          <a:srgbClr val="0A017F"/>
                        </a:solidFill>
                        <a:effectLst/>
                        <a:latin typeface="Helvetica"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2044794"/>
                  </a:ext>
                </a:extLst>
              </a:tr>
              <a:tr h="400050">
                <a:tc>
                  <a:txBody>
                    <a:bodyPr/>
                    <a:lstStyle>
                      <a:lvl1pPr>
                        <a:lnSpc>
                          <a:spcPct val="95000"/>
                        </a:lnSpc>
                        <a:spcBef>
                          <a:spcPct val="20000"/>
                        </a:spcBef>
                        <a:buClr>
                          <a:schemeClr val="hlink"/>
                        </a:buClr>
                        <a:buSzPct val="85000"/>
                        <a:buFont typeface="Helvetica CE" pitchFamily="100" charset="-18"/>
                        <a:defRPr sz="2000">
                          <a:solidFill>
                            <a:srgbClr val="0A017F"/>
                          </a:solidFill>
                          <a:latin typeface="Helvetica" panose="020B0604020202020204" pitchFamily="34" charset="0"/>
                        </a:defRPr>
                      </a:lvl1pPr>
                      <a:lvl2pPr>
                        <a:lnSpc>
                          <a:spcPct val="95000"/>
                        </a:lnSpc>
                        <a:spcBef>
                          <a:spcPct val="20000"/>
                        </a:spcBef>
                        <a:buFont typeface="Helvetica CE" pitchFamily="100" charset="-18"/>
                        <a:defRPr>
                          <a:solidFill>
                            <a:srgbClr val="0A017F"/>
                          </a:solidFill>
                          <a:latin typeface="Helvetica" panose="020B0604020202020204" pitchFamily="34" charset="0"/>
                        </a:defRPr>
                      </a:lvl2pPr>
                      <a:lvl3pPr>
                        <a:lnSpc>
                          <a:spcPct val="95000"/>
                        </a:lnSpc>
                        <a:spcBef>
                          <a:spcPct val="20000"/>
                        </a:spcBef>
                        <a:buSzPct val="85000"/>
                        <a:buFont typeface="Helvetica CE" pitchFamily="100" charset="-18"/>
                        <a:defRPr sz="1600" i="1">
                          <a:solidFill>
                            <a:srgbClr val="7F0101"/>
                          </a:solidFill>
                          <a:latin typeface="Helvetica" panose="020B0604020202020204" pitchFamily="34" charset="0"/>
                        </a:defRPr>
                      </a:lvl3pPr>
                      <a:lvl4pPr>
                        <a:lnSpc>
                          <a:spcPct val="95000"/>
                        </a:lnSpc>
                        <a:spcBef>
                          <a:spcPct val="20000"/>
                        </a:spcBef>
                        <a:buSzPct val="85000"/>
                        <a:buFont typeface="Helvetica CE" pitchFamily="100" charset="-18"/>
                        <a:defRPr sz="1600">
                          <a:solidFill>
                            <a:srgbClr val="0A017F"/>
                          </a:solidFill>
                          <a:latin typeface="Helvetica" panose="020B0604020202020204" pitchFamily="34" charset="0"/>
                        </a:defRPr>
                      </a:lvl4pPr>
                      <a:lvl5pPr>
                        <a:lnSpc>
                          <a:spcPct val="95000"/>
                        </a:lnSpc>
                        <a:spcBef>
                          <a:spcPct val="20000"/>
                        </a:spcBef>
                        <a:buClr>
                          <a:schemeClr val="tx1"/>
                        </a:buClr>
                        <a:buSzPct val="85000"/>
                        <a:buFont typeface="Helvetica CE" pitchFamily="100" charset="-18"/>
                        <a:defRPr sz="1600">
                          <a:solidFill>
                            <a:srgbClr val="0A017F"/>
                          </a:solidFill>
                          <a:latin typeface="Helvetica" panose="020B0604020202020204" pitchFamily="34" charset="0"/>
                        </a:defRPr>
                      </a:lvl5pPr>
                      <a:lvl6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6pPr>
                      <a:lvl7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7pPr>
                      <a:lvl8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8pPr>
                      <a:lvl9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9p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0" charset="-18"/>
                        <a:buNone/>
                        <a:tabLst/>
                      </a:pPr>
                      <a:r>
                        <a:rPr kumimoji="0" lang="en-US" altLang="en-PK" sz="2400" b="0" i="1" u="none" strike="noStrike" cap="none" normalizeH="0" baseline="0">
                          <a:ln>
                            <a:noFill/>
                          </a:ln>
                          <a:solidFill>
                            <a:srgbClr val="0A017F"/>
                          </a:solidFill>
                          <a:effectLst/>
                          <a:latin typeface="Helvetica" panose="020B0604020202020204" pitchFamily="34" charset="0"/>
                        </a:rPr>
                        <a:t>Permanent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20000"/>
                        </a:spcBef>
                        <a:buClr>
                          <a:schemeClr val="hlink"/>
                        </a:buClr>
                        <a:buSzPct val="85000"/>
                        <a:buFont typeface="Helvetica CE" pitchFamily="100" charset="-18"/>
                        <a:defRPr sz="2000">
                          <a:solidFill>
                            <a:srgbClr val="0A017F"/>
                          </a:solidFill>
                          <a:latin typeface="Helvetica" panose="020B0604020202020204" pitchFamily="34" charset="0"/>
                        </a:defRPr>
                      </a:lvl1pPr>
                      <a:lvl2pPr>
                        <a:lnSpc>
                          <a:spcPct val="95000"/>
                        </a:lnSpc>
                        <a:spcBef>
                          <a:spcPct val="20000"/>
                        </a:spcBef>
                        <a:buFont typeface="Helvetica CE" pitchFamily="100" charset="-18"/>
                        <a:defRPr>
                          <a:solidFill>
                            <a:srgbClr val="0A017F"/>
                          </a:solidFill>
                          <a:latin typeface="Helvetica" panose="020B0604020202020204" pitchFamily="34" charset="0"/>
                        </a:defRPr>
                      </a:lvl2pPr>
                      <a:lvl3pPr>
                        <a:lnSpc>
                          <a:spcPct val="95000"/>
                        </a:lnSpc>
                        <a:spcBef>
                          <a:spcPct val="20000"/>
                        </a:spcBef>
                        <a:buSzPct val="85000"/>
                        <a:buFont typeface="Helvetica CE" pitchFamily="100" charset="-18"/>
                        <a:defRPr sz="1600" i="1">
                          <a:solidFill>
                            <a:srgbClr val="7F0101"/>
                          </a:solidFill>
                          <a:latin typeface="Helvetica" panose="020B0604020202020204" pitchFamily="34" charset="0"/>
                        </a:defRPr>
                      </a:lvl3pPr>
                      <a:lvl4pPr>
                        <a:lnSpc>
                          <a:spcPct val="95000"/>
                        </a:lnSpc>
                        <a:spcBef>
                          <a:spcPct val="20000"/>
                        </a:spcBef>
                        <a:buSzPct val="85000"/>
                        <a:buFont typeface="Helvetica CE" pitchFamily="100" charset="-18"/>
                        <a:defRPr sz="1600">
                          <a:solidFill>
                            <a:srgbClr val="0A017F"/>
                          </a:solidFill>
                          <a:latin typeface="Helvetica" panose="020B0604020202020204" pitchFamily="34" charset="0"/>
                        </a:defRPr>
                      </a:lvl4pPr>
                      <a:lvl5pPr>
                        <a:lnSpc>
                          <a:spcPct val="95000"/>
                        </a:lnSpc>
                        <a:spcBef>
                          <a:spcPct val="20000"/>
                        </a:spcBef>
                        <a:buClr>
                          <a:schemeClr val="tx1"/>
                        </a:buClr>
                        <a:buSzPct val="85000"/>
                        <a:buFont typeface="Helvetica CE" pitchFamily="100" charset="-18"/>
                        <a:defRPr sz="1600">
                          <a:solidFill>
                            <a:srgbClr val="0A017F"/>
                          </a:solidFill>
                          <a:latin typeface="Helvetica" panose="020B0604020202020204" pitchFamily="34" charset="0"/>
                        </a:defRPr>
                      </a:lvl5pPr>
                      <a:lvl6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6pPr>
                      <a:lvl7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7pPr>
                      <a:lvl8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8pPr>
                      <a:lvl9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9p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0" charset="-18"/>
                        <a:buNone/>
                        <a:tabLst/>
                      </a:pPr>
                      <a:r>
                        <a:rPr kumimoji="0" lang="en-US" altLang="en-PK" sz="2400" b="0" i="0" u="none" strike="noStrike" cap="none" normalizeH="0" baseline="0">
                          <a:ln>
                            <a:noFill/>
                          </a:ln>
                          <a:solidFill>
                            <a:srgbClr val="0A017F"/>
                          </a:solidFill>
                          <a:effectLst/>
                          <a:latin typeface="Helvetica" panose="020B0604020202020204" pitchFamily="34" charset="0"/>
                        </a:rPr>
                        <a:t>Occurs with </a:t>
                      </a:r>
                      <a:r>
                        <a:rPr kumimoji="0" lang="en-US" altLang="en-PK" sz="2400" b="0" i="1" u="none" strike="noStrike" cap="none" normalizeH="0" baseline="0">
                          <a:ln>
                            <a:noFill/>
                          </a:ln>
                          <a:solidFill>
                            <a:srgbClr val="7F0101"/>
                          </a:solidFill>
                          <a:effectLst/>
                          <a:latin typeface="Helvetica" panose="020B0604020202020204" pitchFamily="34" charset="0"/>
                        </a:rPr>
                        <a:t>all inputs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0439909"/>
                  </a:ext>
                </a:extLst>
              </a:tr>
              <a:tr h="401638">
                <a:tc>
                  <a:txBody>
                    <a:bodyPr/>
                    <a:lstStyle>
                      <a:lvl1pPr>
                        <a:lnSpc>
                          <a:spcPct val="95000"/>
                        </a:lnSpc>
                        <a:spcBef>
                          <a:spcPct val="20000"/>
                        </a:spcBef>
                        <a:buClr>
                          <a:schemeClr val="hlink"/>
                        </a:buClr>
                        <a:buSzPct val="85000"/>
                        <a:buFont typeface="Helvetica CE" pitchFamily="100" charset="-18"/>
                        <a:defRPr sz="2000">
                          <a:solidFill>
                            <a:srgbClr val="0A017F"/>
                          </a:solidFill>
                          <a:latin typeface="Helvetica" panose="020B0604020202020204" pitchFamily="34" charset="0"/>
                        </a:defRPr>
                      </a:lvl1pPr>
                      <a:lvl2pPr>
                        <a:lnSpc>
                          <a:spcPct val="95000"/>
                        </a:lnSpc>
                        <a:spcBef>
                          <a:spcPct val="20000"/>
                        </a:spcBef>
                        <a:buFont typeface="Helvetica CE" pitchFamily="100" charset="-18"/>
                        <a:defRPr>
                          <a:solidFill>
                            <a:srgbClr val="0A017F"/>
                          </a:solidFill>
                          <a:latin typeface="Helvetica" panose="020B0604020202020204" pitchFamily="34" charset="0"/>
                        </a:defRPr>
                      </a:lvl2pPr>
                      <a:lvl3pPr>
                        <a:lnSpc>
                          <a:spcPct val="95000"/>
                        </a:lnSpc>
                        <a:spcBef>
                          <a:spcPct val="20000"/>
                        </a:spcBef>
                        <a:buSzPct val="85000"/>
                        <a:buFont typeface="Helvetica CE" pitchFamily="100" charset="-18"/>
                        <a:defRPr sz="1600" i="1">
                          <a:solidFill>
                            <a:srgbClr val="7F0101"/>
                          </a:solidFill>
                          <a:latin typeface="Helvetica" panose="020B0604020202020204" pitchFamily="34" charset="0"/>
                        </a:defRPr>
                      </a:lvl3pPr>
                      <a:lvl4pPr>
                        <a:lnSpc>
                          <a:spcPct val="95000"/>
                        </a:lnSpc>
                        <a:spcBef>
                          <a:spcPct val="20000"/>
                        </a:spcBef>
                        <a:buSzPct val="85000"/>
                        <a:buFont typeface="Helvetica CE" pitchFamily="100" charset="-18"/>
                        <a:defRPr sz="1600">
                          <a:solidFill>
                            <a:srgbClr val="0A017F"/>
                          </a:solidFill>
                          <a:latin typeface="Helvetica" panose="020B0604020202020204" pitchFamily="34" charset="0"/>
                        </a:defRPr>
                      </a:lvl4pPr>
                      <a:lvl5pPr>
                        <a:lnSpc>
                          <a:spcPct val="95000"/>
                        </a:lnSpc>
                        <a:spcBef>
                          <a:spcPct val="20000"/>
                        </a:spcBef>
                        <a:buClr>
                          <a:schemeClr val="tx1"/>
                        </a:buClr>
                        <a:buSzPct val="85000"/>
                        <a:buFont typeface="Helvetica CE" pitchFamily="100" charset="-18"/>
                        <a:defRPr sz="1600">
                          <a:solidFill>
                            <a:srgbClr val="0A017F"/>
                          </a:solidFill>
                          <a:latin typeface="Helvetica" panose="020B0604020202020204" pitchFamily="34" charset="0"/>
                        </a:defRPr>
                      </a:lvl5pPr>
                      <a:lvl6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6pPr>
                      <a:lvl7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7pPr>
                      <a:lvl8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8pPr>
                      <a:lvl9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9p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0" charset="-18"/>
                        <a:buNone/>
                        <a:tabLst/>
                      </a:pPr>
                      <a:r>
                        <a:rPr kumimoji="0" lang="en-US" altLang="en-PK" sz="2400" b="0" i="1" u="none" strike="noStrike" cap="none" normalizeH="0" baseline="0">
                          <a:ln>
                            <a:noFill/>
                          </a:ln>
                          <a:solidFill>
                            <a:srgbClr val="0A017F"/>
                          </a:solidFill>
                          <a:effectLst/>
                          <a:latin typeface="Helvetica" panose="020B0604020202020204" pitchFamily="34" charset="0"/>
                        </a:rPr>
                        <a:t>Recoverable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20000"/>
                        </a:spcBef>
                        <a:buClr>
                          <a:schemeClr val="hlink"/>
                        </a:buClr>
                        <a:buSzPct val="85000"/>
                        <a:buFont typeface="Helvetica CE" pitchFamily="100" charset="-18"/>
                        <a:defRPr sz="2000">
                          <a:solidFill>
                            <a:srgbClr val="0A017F"/>
                          </a:solidFill>
                          <a:latin typeface="Helvetica" panose="020B0604020202020204" pitchFamily="34" charset="0"/>
                        </a:defRPr>
                      </a:lvl1pPr>
                      <a:lvl2pPr>
                        <a:lnSpc>
                          <a:spcPct val="95000"/>
                        </a:lnSpc>
                        <a:spcBef>
                          <a:spcPct val="20000"/>
                        </a:spcBef>
                        <a:buFont typeface="Helvetica CE" pitchFamily="100" charset="-18"/>
                        <a:defRPr>
                          <a:solidFill>
                            <a:srgbClr val="0A017F"/>
                          </a:solidFill>
                          <a:latin typeface="Helvetica" panose="020B0604020202020204" pitchFamily="34" charset="0"/>
                        </a:defRPr>
                      </a:lvl2pPr>
                      <a:lvl3pPr>
                        <a:lnSpc>
                          <a:spcPct val="95000"/>
                        </a:lnSpc>
                        <a:spcBef>
                          <a:spcPct val="20000"/>
                        </a:spcBef>
                        <a:buSzPct val="85000"/>
                        <a:buFont typeface="Helvetica CE" pitchFamily="100" charset="-18"/>
                        <a:defRPr sz="1600" i="1">
                          <a:solidFill>
                            <a:srgbClr val="7F0101"/>
                          </a:solidFill>
                          <a:latin typeface="Helvetica" panose="020B0604020202020204" pitchFamily="34" charset="0"/>
                        </a:defRPr>
                      </a:lvl3pPr>
                      <a:lvl4pPr>
                        <a:lnSpc>
                          <a:spcPct val="95000"/>
                        </a:lnSpc>
                        <a:spcBef>
                          <a:spcPct val="20000"/>
                        </a:spcBef>
                        <a:buSzPct val="85000"/>
                        <a:buFont typeface="Helvetica CE" pitchFamily="100" charset="-18"/>
                        <a:defRPr sz="1600">
                          <a:solidFill>
                            <a:srgbClr val="0A017F"/>
                          </a:solidFill>
                          <a:latin typeface="Helvetica" panose="020B0604020202020204" pitchFamily="34" charset="0"/>
                        </a:defRPr>
                      </a:lvl4pPr>
                      <a:lvl5pPr>
                        <a:lnSpc>
                          <a:spcPct val="95000"/>
                        </a:lnSpc>
                        <a:spcBef>
                          <a:spcPct val="20000"/>
                        </a:spcBef>
                        <a:buClr>
                          <a:schemeClr val="tx1"/>
                        </a:buClr>
                        <a:buSzPct val="85000"/>
                        <a:buFont typeface="Helvetica CE" pitchFamily="100" charset="-18"/>
                        <a:defRPr sz="1600">
                          <a:solidFill>
                            <a:srgbClr val="0A017F"/>
                          </a:solidFill>
                          <a:latin typeface="Helvetica" panose="020B0604020202020204" pitchFamily="34" charset="0"/>
                        </a:defRPr>
                      </a:lvl5pPr>
                      <a:lvl6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6pPr>
                      <a:lvl7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7pPr>
                      <a:lvl8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8pPr>
                      <a:lvl9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9p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0" charset="-18"/>
                        <a:buNone/>
                        <a:tabLst/>
                      </a:pPr>
                      <a:r>
                        <a:rPr kumimoji="0" lang="en-US" altLang="en-PK" sz="2400" b="0" i="0" u="none" strike="noStrike" cap="none" normalizeH="0" baseline="0">
                          <a:ln>
                            <a:noFill/>
                          </a:ln>
                          <a:solidFill>
                            <a:srgbClr val="0A017F"/>
                          </a:solidFill>
                          <a:effectLst/>
                          <a:latin typeface="Helvetica" panose="020B0604020202020204" pitchFamily="34" charset="0"/>
                        </a:rPr>
                        <a:t>System can recover </a:t>
                      </a:r>
                      <a:r>
                        <a:rPr kumimoji="0" lang="en-US" altLang="en-PK" sz="2400" b="0" i="1" u="none" strike="noStrike" cap="none" normalizeH="0" baseline="0">
                          <a:ln>
                            <a:noFill/>
                          </a:ln>
                          <a:solidFill>
                            <a:srgbClr val="7F0101"/>
                          </a:solidFill>
                          <a:effectLst/>
                          <a:latin typeface="Helvetica" panose="020B0604020202020204" pitchFamily="34" charset="0"/>
                        </a:rPr>
                        <a:t>without operator intervention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0793965"/>
                  </a:ext>
                </a:extLst>
              </a:tr>
              <a:tr h="414338">
                <a:tc>
                  <a:txBody>
                    <a:bodyPr/>
                    <a:lstStyle>
                      <a:lvl1pPr>
                        <a:lnSpc>
                          <a:spcPct val="95000"/>
                        </a:lnSpc>
                        <a:spcBef>
                          <a:spcPct val="20000"/>
                        </a:spcBef>
                        <a:buClr>
                          <a:schemeClr val="hlink"/>
                        </a:buClr>
                        <a:buSzPct val="85000"/>
                        <a:buFont typeface="Helvetica CE" pitchFamily="100" charset="-18"/>
                        <a:defRPr sz="2000">
                          <a:solidFill>
                            <a:srgbClr val="0A017F"/>
                          </a:solidFill>
                          <a:latin typeface="Helvetica" panose="020B0604020202020204" pitchFamily="34" charset="0"/>
                        </a:defRPr>
                      </a:lvl1pPr>
                      <a:lvl2pPr>
                        <a:lnSpc>
                          <a:spcPct val="95000"/>
                        </a:lnSpc>
                        <a:spcBef>
                          <a:spcPct val="20000"/>
                        </a:spcBef>
                        <a:buFont typeface="Helvetica CE" pitchFamily="100" charset="-18"/>
                        <a:defRPr>
                          <a:solidFill>
                            <a:srgbClr val="0A017F"/>
                          </a:solidFill>
                          <a:latin typeface="Helvetica" panose="020B0604020202020204" pitchFamily="34" charset="0"/>
                        </a:defRPr>
                      </a:lvl2pPr>
                      <a:lvl3pPr>
                        <a:lnSpc>
                          <a:spcPct val="95000"/>
                        </a:lnSpc>
                        <a:spcBef>
                          <a:spcPct val="20000"/>
                        </a:spcBef>
                        <a:buSzPct val="85000"/>
                        <a:buFont typeface="Helvetica CE" pitchFamily="100" charset="-18"/>
                        <a:defRPr sz="1600" i="1">
                          <a:solidFill>
                            <a:srgbClr val="7F0101"/>
                          </a:solidFill>
                          <a:latin typeface="Helvetica" panose="020B0604020202020204" pitchFamily="34" charset="0"/>
                        </a:defRPr>
                      </a:lvl3pPr>
                      <a:lvl4pPr>
                        <a:lnSpc>
                          <a:spcPct val="95000"/>
                        </a:lnSpc>
                        <a:spcBef>
                          <a:spcPct val="20000"/>
                        </a:spcBef>
                        <a:buSzPct val="85000"/>
                        <a:buFont typeface="Helvetica CE" pitchFamily="100" charset="-18"/>
                        <a:defRPr sz="1600">
                          <a:solidFill>
                            <a:srgbClr val="0A017F"/>
                          </a:solidFill>
                          <a:latin typeface="Helvetica" panose="020B0604020202020204" pitchFamily="34" charset="0"/>
                        </a:defRPr>
                      </a:lvl4pPr>
                      <a:lvl5pPr>
                        <a:lnSpc>
                          <a:spcPct val="95000"/>
                        </a:lnSpc>
                        <a:spcBef>
                          <a:spcPct val="20000"/>
                        </a:spcBef>
                        <a:buClr>
                          <a:schemeClr val="tx1"/>
                        </a:buClr>
                        <a:buSzPct val="85000"/>
                        <a:buFont typeface="Helvetica CE" pitchFamily="100" charset="-18"/>
                        <a:defRPr sz="1600">
                          <a:solidFill>
                            <a:srgbClr val="0A017F"/>
                          </a:solidFill>
                          <a:latin typeface="Helvetica" panose="020B0604020202020204" pitchFamily="34" charset="0"/>
                        </a:defRPr>
                      </a:lvl5pPr>
                      <a:lvl6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6pPr>
                      <a:lvl7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7pPr>
                      <a:lvl8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8pPr>
                      <a:lvl9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9p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0" charset="-18"/>
                        <a:buNone/>
                        <a:tabLst/>
                      </a:pPr>
                      <a:r>
                        <a:rPr kumimoji="0" lang="en-US" altLang="en-PK" sz="2400" b="0" i="1" u="none" strike="noStrike" cap="none" normalizeH="0" baseline="0">
                          <a:ln>
                            <a:noFill/>
                          </a:ln>
                          <a:solidFill>
                            <a:srgbClr val="0A017F"/>
                          </a:solidFill>
                          <a:effectLst/>
                          <a:latin typeface="Helvetica" panose="020B0604020202020204" pitchFamily="34" charset="0"/>
                        </a:rPr>
                        <a:t>Unrecoverable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20000"/>
                        </a:spcBef>
                        <a:buClr>
                          <a:schemeClr val="hlink"/>
                        </a:buClr>
                        <a:buSzPct val="85000"/>
                        <a:buFont typeface="Helvetica CE" pitchFamily="100" charset="-18"/>
                        <a:defRPr sz="2000">
                          <a:solidFill>
                            <a:srgbClr val="0A017F"/>
                          </a:solidFill>
                          <a:latin typeface="Helvetica" panose="020B0604020202020204" pitchFamily="34" charset="0"/>
                        </a:defRPr>
                      </a:lvl1pPr>
                      <a:lvl2pPr>
                        <a:lnSpc>
                          <a:spcPct val="95000"/>
                        </a:lnSpc>
                        <a:spcBef>
                          <a:spcPct val="20000"/>
                        </a:spcBef>
                        <a:buFont typeface="Helvetica CE" pitchFamily="100" charset="-18"/>
                        <a:defRPr>
                          <a:solidFill>
                            <a:srgbClr val="0A017F"/>
                          </a:solidFill>
                          <a:latin typeface="Helvetica" panose="020B0604020202020204" pitchFamily="34" charset="0"/>
                        </a:defRPr>
                      </a:lvl2pPr>
                      <a:lvl3pPr>
                        <a:lnSpc>
                          <a:spcPct val="95000"/>
                        </a:lnSpc>
                        <a:spcBef>
                          <a:spcPct val="20000"/>
                        </a:spcBef>
                        <a:buSzPct val="85000"/>
                        <a:buFont typeface="Helvetica CE" pitchFamily="100" charset="-18"/>
                        <a:defRPr sz="1600" i="1">
                          <a:solidFill>
                            <a:srgbClr val="7F0101"/>
                          </a:solidFill>
                          <a:latin typeface="Helvetica" panose="020B0604020202020204" pitchFamily="34" charset="0"/>
                        </a:defRPr>
                      </a:lvl3pPr>
                      <a:lvl4pPr>
                        <a:lnSpc>
                          <a:spcPct val="95000"/>
                        </a:lnSpc>
                        <a:spcBef>
                          <a:spcPct val="20000"/>
                        </a:spcBef>
                        <a:buSzPct val="85000"/>
                        <a:buFont typeface="Helvetica CE" pitchFamily="100" charset="-18"/>
                        <a:defRPr sz="1600">
                          <a:solidFill>
                            <a:srgbClr val="0A017F"/>
                          </a:solidFill>
                          <a:latin typeface="Helvetica" panose="020B0604020202020204" pitchFamily="34" charset="0"/>
                        </a:defRPr>
                      </a:lvl4pPr>
                      <a:lvl5pPr>
                        <a:lnSpc>
                          <a:spcPct val="95000"/>
                        </a:lnSpc>
                        <a:spcBef>
                          <a:spcPct val="20000"/>
                        </a:spcBef>
                        <a:buClr>
                          <a:schemeClr val="tx1"/>
                        </a:buClr>
                        <a:buSzPct val="85000"/>
                        <a:buFont typeface="Helvetica CE" pitchFamily="100" charset="-18"/>
                        <a:defRPr sz="1600">
                          <a:solidFill>
                            <a:srgbClr val="0A017F"/>
                          </a:solidFill>
                          <a:latin typeface="Helvetica" panose="020B0604020202020204" pitchFamily="34" charset="0"/>
                        </a:defRPr>
                      </a:lvl5pPr>
                      <a:lvl6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6pPr>
                      <a:lvl7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7pPr>
                      <a:lvl8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8pPr>
                      <a:lvl9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9p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0" charset="-18"/>
                        <a:buNone/>
                        <a:tabLst/>
                      </a:pPr>
                      <a:r>
                        <a:rPr kumimoji="0" lang="en-US" altLang="en-PK" sz="2400" b="0" i="0" u="none" strike="noStrike" cap="none" normalizeH="0" baseline="0">
                          <a:ln>
                            <a:noFill/>
                          </a:ln>
                          <a:solidFill>
                            <a:srgbClr val="0A017F"/>
                          </a:solidFill>
                          <a:effectLst/>
                          <a:latin typeface="Helvetica" panose="020B0604020202020204" pitchFamily="34" charset="0"/>
                        </a:rPr>
                        <a:t>Operator intervention is needed to recover from failure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7992746"/>
                  </a:ext>
                </a:extLst>
              </a:tr>
              <a:tr h="401638">
                <a:tc>
                  <a:txBody>
                    <a:bodyPr/>
                    <a:lstStyle>
                      <a:lvl1pPr>
                        <a:lnSpc>
                          <a:spcPct val="95000"/>
                        </a:lnSpc>
                        <a:spcBef>
                          <a:spcPct val="20000"/>
                        </a:spcBef>
                        <a:buClr>
                          <a:schemeClr val="hlink"/>
                        </a:buClr>
                        <a:buSzPct val="85000"/>
                        <a:buFont typeface="Helvetica CE" pitchFamily="100" charset="-18"/>
                        <a:defRPr sz="2000">
                          <a:solidFill>
                            <a:srgbClr val="0A017F"/>
                          </a:solidFill>
                          <a:latin typeface="Helvetica" panose="020B0604020202020204" pitchFamily="34" charset="0"/>
                        </a:defRPr>
                      </a:lvl1pPr>
                      <a:lvl2pPr>
                        <a:lnSpc>
                          <a:spcPct val="95000"/>
                        </a:lnSpc>
                        <a:spcBef>
                          <a:spcPct val="20000"/>
                        </a:spcBef>
                        <a:buFont typeface="Helvetica CE" pitchFamily="100" charset="-18"/>
                        <a:defRPr>
                          <a:solidFill>
                            <a:srgbClr val="0A017F"/>
                          </a:solidFill>
                          <a:latin typeface="Helvetica" panose="020B0604020202020204" pitchFamily="34" charset="0"/>
                        </a:defRPr>
                      </a:lvl2pPr>
                      <a:lvl3pPr>
                        <a:lnSpc>
                          <a:spcPct val="95000"/>
                        </a:lnSpc>
                        <a:spcBef>
                          <a:spcPct val="20000"/>
                        </a:spcBef>
                        <a:buSzPct val="85000"/>
                        <a:buFont typeface="Helvetica CE" pitchFamily="100" charset="-18"/>
                        <a:defRPr sz="1600" i="1">
                          <a:solidFill>
                            <a:srgbClr val="7F0101"/>
                          </a:solidFill>
                          <a:latin typeface="Helvetica" panose="020B0604020202020204" pitchFamily="34" charset="0"/>
                        </a:defRPr>
                      </a:lvl3pPr>
                      <a:lvl4pPr>
                        <a:lnSpc>
                          <a:spcPct val="95000"/>
                        </a:lnSpc>
                        <a:spcBef>
                          <a:spcPct val="20000"/>
                        </a:spcBef>
                        <a:buSzPct val="85000"/>
                        <a:buFont typeface="Helvetica CE" pitchFamily="100" charset="-18"/>
                        <a:defRPr sz="1600">
                          <a:solidFill>
                            <a:srgbClr val="0A017F"/>
                          </a:solidFill>
                          <a:latin typeface="Helvetica" panose="020B0604020202020204" pitchFamily="34" charset="0"/>
                        </a:defRPr>
                      </a:lvl4pPr>
                      <a:lvl5pPr>
                        <a:lnSpc>
                          <a:spcPct val="95000"/>
                        </a:lnSpc>
                        <a:spcBef>
                          <a:spcPct val="20000"/>
                        </a:spcBef>
                        <a:buClr>
                          <a:schemeClr val="tx1"/>
                        </a:buClr>
                        <a:buSzPct val="85000"/>
                        <a:buFont typeface="Helvetica CE" pitchFamily="100" charset="-18"/>
                        <a:defRPr sz="1600">
                          <a:solidFill>
                            <a:srgbClr val="0A017F"/>
                          </a:solidFill>
                          <a:latin typeface="Helvetica" panose="020B0604020202020204" pitchFamily="34" charset="0"/>
                        </a:defRPr>
                      </a:lvl5pPr>
                      <a:lvl6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6pPr>
                      <a:lvl7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7pPr>
                      <a:lvl8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8pPr>
                      <a:lvl9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9p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0" charset="-18"/>
                        <a:buNone/>
                        <a:tabLst/>
                      </a:pPr>
                      <a:r>
                        <a:rPr kumimoji="0" lang="en-US" altLang="en-PK" sz="2400" b="0" i="1" u="none" strike="noStrike" cap="none" normalizeH="0" baseline="0">
                          <a:ln>
                            <a:noFill/>
                          </a:ln>
                          <a:solidFill>
                            <a:srgbClr val="0A017F"/>
                          </a:solidFill>
                          <a:effectLst/>
                          <a:latin typeface="Helvetica" panose="020B0604020202020204" pitchFamily="34" charset="0"/>
                        </a:rPr>
                        <a:t>Non-corrupting</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20000"/>
                        </a:spcBef>
                        <a:buClr>
                          <a:schemeClr val="hlink"/>
                        </a:buClr>
                        <a:buSzPct val="85000"/>
                        <a:buFont typeface="Helvetica CE" pitchFamily="100" charset="-18"/>
                        <a:defRPr sz="2000">
                          <a:solidFill>
                            <a:srgbClr val="0A017F"/>
                          </a:solidFill>
                          <a:latin typeface="Helvetica" panose="020B0604020202020204" pitchFamily="34" charset="0"/>
                        </a:defRPr>
                      </a:lvl1pPr>
                      <a:lvl2pPr>
                        <a:lnSpc>
                          <a:spcPct val="95000"/>
                        </a:lnSpc>
                        <a:spcBef>
                          <a:spcPct val="20000"/>
                        </a:spcBef>
                        <a:buFont typeface="Helvetica CE" pitchFamily="100" charset="-18"/>
                        <a:defRPr>
                          <a:solidFill>
                            <a:srgbClr val="0A017F"/>
                          </a:solidFill>
                          <a:latin typeface="Helvetica" panose="020B0604020202020204" pitchFamily="34" charset="0"/>
                        </a:defRPr>
                      </a:lvl2pPr>
                      <a:lvl3pPr>
                        <a:lnSpc>
                          <a:spcPct val="95000"/>
                        </a:lnSpc>
                        <a:spcBef>
                          <a:spcPct val="20000"/>
                        </a:spcBef>
                        <a:buSzPct val="85000"/>
                        <a:buFont typeface="Helvetica CE" pitchFamily="100" charset="-18"/>
                        <a:defRPr sz="1600" i="1">
                          <a:solidFill>
                            <a:srgbClr val="7F0101"/>
                          </a:solidFill>
                          <a:latin typeface="Helvetica" panose="020B0604020202020204" pitchFamily="34" charset="0"/>
                        </a:defRPr>
                      </a:lvl3pPr>
                      <a:lvl4pPr>
                        <a:lnSpc>
                          <a:spcPct val="95000"/>
                        </a:lnSpc>
                        <a:spcBef>
                          <a:spcPct val="20000"/>
                        </a:spcBef>
                        <a:buSzPct val="85000"/>
                        <a:buFont typeface="Helvetica CE" pitchFamily="100" charset="-18"/>
                        <a:defRPr sz="1600">
                          <a:solidFill>
                            <a:srgbClr val="0A017F"/>
                          </a:solidFill>
                          <a:latin typeface="Helvetica" panose="020B0604020202020204" pitchFamily="34" charset="0"/>
                        </a:defRPr>
                      </a:lvl4pPr>
                      <a:lvl5pPr>
                        <a:lnSpc>
                          <a:spcPct val="95000"/>
                        </a:lnSpc>
                        <a:spcBef>
                          <a:spcPct val="20000"/>
                        </a:spcBef>
                        <a:buClr>
                          <a:schemeClr val="tx1"/>
                        </a:buClr>
                        <a:buSzPct val="85000"/>
                        <a:buFont typeface="Helvetica CE" pitchFamily="100" charset="-18"/>
                        <a:defRPr sz="1600">
                          <a:solidFill>
                            <a:srgbClr val="0A017F"/>
                          </a:solidFill>
                          <a:latin typeface="Helvetica" panose="020B0604020202020204" pitchFamily="34" charset="0"/>
                        </a:defRPr>
                      </a:lvl5pPr>
                      <a:lvl6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6pPr>
                      <a:lvl7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7pPr>
                      <a:lvl8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8pPr>
                      <a:lvl9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9p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0" charset="-18"/>
                        <a:buNone/>
                        <a:tabLst/>
                      </a:pPr>
                      <a:r>
                        <a:rPr kumimoji="0" lang="en-US" altLang="en-PK" sz="2400" b="0" i="0" u="none" strike="noStrike" cap="none" normalizeH="0" baseline="0">
                          <a:ln>
                            <a:noFill/>
                          </a:ln>
                          <a:solidFill>
                            <a:srgbClr val="0A017F"/>
                          </a:solidFill>
                          <a:effectLst/>
                          <a:latin typeface="Helvetica" panose="020B0604020202020204" pitchFamily="34" charset="0"/>
                        </a:rPr>
                        <a:t>Failure does not corrupt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5896725"/>
                  </a:ext>
                </a:extLst>
              </a:tr>
              <a:tr h="400050">
                <a:tc>
                  <a:txBody>
                    <a:bodyPr/>
                    <a:lstStyle>
                      <a:lvl1pPr>
                        <a:lnSpc>
                          <a:spcPct val="95000"/>
                        </a:lnSpc>
                        <a:spcBef>
                          <a:spcPct val="20000"/>
                        </a:spcBef>
                        <a:buClr>
                          <a:schemeClr val="hlink"/>
                        </a:buClr>
                        <a:buSzPct val="85000"/>
                        <a:buFont typeface="Helvetica CE" pitchFamily="100" charset="-18"/>
                        <a:defRPr sz="2000">
                          <a:solidFill>
                            <a:srgbClr val="0A017F"/>
                          </a:solidFill>
                          <a:latin typeface="Helvetica" panose="020B0604020202020204" pitchFamily="34" charset="0"/>
                        </a:defRPr>
                      </a:lvl1pPr>
                      <a:lvl2pPr>
                        <a:lnSpc>
                          <a:spcPct val="95000"/>
                        </a:lnSpc>
                        <a:spcBef>
                          <a:spcPct val="20000"/>
                        </a:spcBef>
                        <a:buFont typeface="Helvetica CE" pitchFamily="100" charset="-18"/>
                        <a:defRPr>
                          <a:solidFill>
                            <a:srgbClr val="0A017F"/>
                          </a:solidFill>
                          <a:latin typeface="Helvetica" panose="020B0604020202020204" pitchFamily="34" charset="0"/>
                        </a:defRPr>
                      </a:lvl2pPr>
                      <a:lvl3pPr>
                        <a:lnSpc>
                          <a:spcPct val="95000"/>
                        </a:lnSpc>
                        <a:spcBef>
                          <a:spcPct val="20000"/>
                        </a:spcBef>
                        <a:buSzPct val="85000"/>
                        <a:buFont typeface="Helvetica CE" pitchFamily="100" charset="-18"/>
                        <a:defRPr sz="1600" i="1">
                          <a:solidFill>
                            <a:srgbClr val="7F0101"/>
                          </a:solidFill>
                          <a:latin typeface="Helvetica" panose="020B0604020202020204" pitchFamily="34" charset="0"/>
                        </a:defRPr>
                      </a:lvl3pPr>
                      <a:lvl4pPr>
                        <a:lnSpc>
                          <a:spcPct val="95000"/>
                        </a:lnSpc>
                        <a:spcBef>
                          <a:spcPct val="20000"/>
                        </a:spcBef>
                        <a:buSzPct val="85000"/>
                        <a:buFont typeface="Helvetica CE" pitchFamily="100" charset="-18"/>
                        <a:defRPr sz="1600">
                          <a:solidFill>
                            <a:srgbClr val="0A017F"/>
                          </a:solidFill>
                          <a:latin typeface="Helvetica" panose="020B0604020202020204" pitchFamily="34" charset="0"/>
                        </a:defRPr>
                      </a:lvl4pPr>
                      <a:lvl5pPr>
                        <a:lnSpc>
                          <a:spcPct val="95000"/>
                        </a:lnSpc>
                        <a:spcBef>
                          <a:spcPct val="20000"/>
                        </a:spcBef>
                        <a:buClr>
                          <a:schemeClr val="tx1"/>
                        </a:buClr>
                        <a:buSzPct val="85000"/>
                        <a:buFont typeface="Helvetica CE" pitchFamily="100" charset="-18"/>
                        <a:defRPr sz="1600">
                          <a:solidFill>
                            <a:srgbClr val="0A017F"/>
                          </a:solidFill>
                          <a:latin typeface="Helvetica" panose="020B0604020202020204" pitchFamily="34" charset="0"/>
                        </a:defRPr>
                      </a:lvl5pPr>
                      <a:lvl6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6pPr>
                      <a:lvl7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7pPr>
                      <a:lvl8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8pPr>
                      <a:lvl9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9p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0" charset="-18"/>
                        <a:buNone/>
                        <a:tabLst/>
                      </a:pPr>
                      <a:r>
                        <a:rPr kumimoji="0" lang="en-US" altLang="en-PK" sz="2400" b="0" i="1" u="none" strike="noStrike" cap="none" normalizeH="0" baseline="0">
                          <a:ln>
                            <a:noFill/>
                          </a:ln>
                          <a:solidFill>
                            <a:srgbClr val="0A017F"/>
                          </a:solidFill>
                          <a:effectLst/>
                          <a:latin typeface="Helvetica" panose="020B0604020202020204" pitchFamily="34" charset="0"/>
                        </a:rPr>
                        <a:t>Corrupting</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5000"/>
                        </a:lnSpc>
                        <a:spcBef>
                          <a:spcPct val="20000"/>
                        </a:spcBef>
                        <a:buClr>
                          <a:schemeClr val="hlink"/>
                        </a:buClr>
                        <a:buSzPct val="85000"/>
                        <a:buFont typeface="Helvetica CE" pitchFamily="100" charset="-18"/>
                        <a:defRPr sz="2000">
                          <a:solidFill>
                            <a:srgbClr val="0A017F"/>
                          </a:solidFill>
                          <a:latin typeface="Helvetica" panose="020B0604020202020204" pitchFamily="34" charset="0"/>
                        </a:defRPr>
                      </a:lvl1pPr>
                      <a:lvl2pPr>
                        <a:lnSpc>
                          <a:spcPct val="95000"/>
                        </a:lnSpc>
                        <a:spcBef>
                          <a:spcPct val="20000"/>
                        </a:spcBef>
                        <a:buFont typeface="Helvetica CE" pitchFamily="100" charset="-18"/>
                        <a:defRPr>
                          <a:solidFill>
                            <a:srgbClr val="0A017F"/>
                          </a:solidFill>
                          <a:latin typeface="Helvetica" panose="020B0604020202020204" pitchFamily="34" charset="0"/>
                        </a:defRPr>
                      </a:lvl2pPr>
                      <a:lvl3pPr>
                        <a:lnSpc>
                          <a:spcPct val="95000"/>
                        </a:lnSpc>
                        <a:spcBef>
                          <a:spcPct val="20000"/>
                        </a:spcBef>
                        <a:buSzPct val="85000"/>
                        <a:buFont typeface="Helvetica CE" pitchFamily="100" charset="-18"/>
                        <a:defRPr sz="1600" i="1">
                          <a:solidFill>
                            <a:srgbClr val="7F0101"/>
                          </a:solidFill>
                          <a:latin typeface="Helvetica" panose="020B0604020202020204" pitchFamily="34" charset="0"/>
                        </a:defRPr>
                      </a:lvl3pPr>
                      <a:lvl4pPr>
                        <a:lnSpc>
                          <a:spcPct val="95000"/>
                        </a:lnSpc>
                        <a:spcBef>
                          <a:spcPct val="20000"/>
                        </a:spcBef>
                        <a:buSzPct val="85000"/>
                        <a:buFont typeface="Helvetica CE" pitchFamily="100" charset="-18"/>
                        <a:defRPr sz="1600">
                          <a:solidFill>
                            <a:srgbClr val="0A017F"/>
                          </a:solidFill>
                          <a:latin typeface="Helvetica" panose="020B0604020202020204" pitchFamily="34" charset="0"/>
                        </a:defRPr>
                      </a:lvl4pPr>
                      <a:lvl5pPr>
                        <a:lnSpc>
                          <a:spcPct val="95000"/>
                        </a:lnSpc>
                        <a:spcBef>
                          <a:spcPct val="20000"/>
                        </a:spcBef>
                        <a:buClr>
                          <a:schemeClr val="tx1"/>
                        </a:buClr>
                        <a:buSzPct val="85000"/>
                        <a:buFont typeface="Helvetica CE" pitchFamily="100" charset="-18"/>
                        <a:defRPr sz="1600">
                          <a:solidFill>
                            <a:srgbClr val="0A017F"/>
                          </a:solidFill>
                          <a:latin typeface="Helvetica" panose="020B0604020202020204" pitchFamily="34" charset="0"/>
                        </a:defRPr>
                      </a:lvl5pPr>
                      <a:lvl6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6pPr>
                      <a:lvl7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7pPr>
                      <a:lvl8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8pPr>
                      <a:lvl9pPr fontAlgn="base">
                        <a:lnSpc>
                          <a:spcPct val="95000"/>
                        </a:lnSpc>
                        <a:spcBef>
                          <a:spcPct val="20000"/>
                        </a:spcBef>
                        <a:spcAft>
                          <a:spcPct val="0"/>
                        </a:spcAft>
                        <a:buClr>
                          <a:schemeClr val="tx1"/>
                        </a:buClr>
                        <a:buSzPct val="85000"/>
                        <a:buFont typeface="Helvetica CE" pitchFamily="100" charset="-18"/>
                        <a:defRPr sz="1600">
                          <a:solidFill>
                            <a:srgbClr val="0A017F"/>
                          </a:solidFill>
                          <a:latin typeface="Helvetica" panose="020B0604020202020204" pitchFamily="34" charset="0"/>
                        </a:defRPr>
                      </a:lvl9p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0" charset="-18"/>
                        <a:buNone/>
                        <a:tabLst/>
                      </a:pPr>
                      <a:r>
                        <a:rPr kumimoji="0" lang="en-US" altLang="en-PK" sz="2400" b="0" i="0" u="none" strike="noStrike" cap="none" normalizeH="0" baseline="0">
                          <a:ln>
                            <a:noFill/>
                          </a:ln>
                          <a:solidFill>
                            <a:srgbClr val="0A017F"/>
                          </a:solidFill>
                          <a:effectLst/>
                          <a:latin typeface="Helvetica" panose="020B0604020202020204" pitchFamily="34" charset="0"/>
                        </a:rPr>
                        <a:t>Failure corrupts system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7442809"/>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B6A1BD2-C569-4650-9753-3757CD11B0B4}"/>
              </a:ext>
            </a:extLst>
          </p:cNvPr>
          <p:cNvSpPr>
            <a:spLocks noGrp="1"/>
          </p:cNvSpPr>
          <p:nvPr>
            <p:ph type="ftr" sz="quarter" idx="11"/>
          </p:nvPr>
        </p:nvSpPr>
        <p:spPr/>
        <p:txBody>
          <a:bodyPr/>
          <a:lstStyle/>
          <a:p>
            <a:r>
              <a:rPr lang="de-CH" altLang="en-PK"/>
              <a:t>ESE — Software Validation</a:t>
            </a:r>
          </a:p>
        </p:txBody>
      </p:sp>
      <p:sp>
        <p:nvSpPr>
          <p:cNvPr id="6" name="Slide Number Placeholder 5">
            <a:extLst>
              <a:ext uri="{FF2B5EF4-FFF2-40B4-BE49-F238E27FC236}">
                <a16:creationId xmlns:a16="http://schemas.microsoft.com/office/drawing/2014/main" id="{6EF7790B-AB92-4246-995B-A802A140A456}"/>
              </a:ext>
            </a:extLst>
          </p:cNvPr>
          <p:cNvSpPr>
            <a:spLocks noGrp="1"/>
          </p:cNvSpPr>
          <p:nvPr>
            <p:ph type="sldNum" sz="quarter" idx="12"/>
          </p:nvPr>
        </p:nvSpPr>
        <p:spPr/>
        <p:txBody>
          <a:bodyPr/>
          <a:lstStyle/>
          <a:p>
            <a:r>
              <a:rPr lang="de-CH" altLang="en-PK"/>
              <a:t>ESE 5.</a:t>
            </a:r>
            <a:fld id="{6417A426-67F7-4EB6-9200-99A53D12FD45}" type="slidenum">
              <a:rPr lang="de-CH" altLang="en-PK"/>
              <a:pPr/>
              <a:t>22</a:t>
            </a:fld>
            <a:endParaRPr lang="de-CH" altLang="en-PK" sz="1400">
              <a:solidFill>
                <a:srgbClr val="7E7E7E"/>
              </a:solidFill>
              <a:latin typeface="Times" panose="02020603050405020304" pitchFamily="18" charset="0"/>
            </a:endParaRPr>
          </a:p>
        </p:txBody>
      </p:sp>
      <p:sp>
        <p:nvSpPr>
          <p:cNvPr id="585730" name="Rectangle 2">
            <a:extLst>
              <a:ext uri="{FF2B5EF4-FFF2-40B4-BE49-F238E27FC236}">
                <a16:creationId xmlns:a16="http://schemas.microsoft.com/office/drawing/2014/main" id="{D99F69C3-E7D5-4CEE-A778-489624492568}"/>
              </a:ext>
            </a:extLst>
          </p:cNvPr>
          <p:cNvSpPr>
            <a:spLocks noGrp="1" noChangeArrowheads="1"/>
          </p:cNvSpPr>
          <p:nvPr>
            <p:ph type="title"/>
          </p:nvPr>
        </p:nvSpPr>
        <p:spPr/>
        <p:txBody>
          <a:bodyPr/>
          <a:lstStyle/>
          <a:p>
            <a:r>
              <a:rPr lang="en-US" altLang="en-PK"/>
              <a:t>Programming for Reliability</a:t>
            </a:r>
          </a:p>
        </p:txBody>
      </p:sp>
      <p:sp>
        <p:nvSpPr>
          <p:cNvPr id="585731" name="Rectangle 3">
            <a:extLst>
              <a:ext uri="{FF2B5EF4-FFF2-40B4-BE49-F238E27FC236}">
                <a16:creationId xmlns:a16="http://schemas.microsoft.com/office/drawing/2014/main" id="{32EE4607-6354-410D-8181-E13130C3E03D}"/>
              </a:ext>
            </a:extLst>
          </p:cNvPr>
          <p:cNvSpPr>
            <a:spLocks noGrp="1" noChangeArrowheads="1"/>
          </p:cNvSpPr>
          <p:nvPr>
            <p:ph type="body" idx="1"/>
          </p:nvPr>
        </p:nvSpPr>
        <p:spPr/>
        <p:txBody>
          <a:bodyPr/>
          <a:lstStyle/>
          <a:p>
            <a:pPr>
              <a:buFont typeface="Helvetica CE" pitchFamily="100" charset="-18"/>
              <a:buNone/>
            </a:pPr>
            <a:r>
              <a:rPr lang="en-US" altLang="en-PK" b="1" i="1"/>
              <a:t>Fault avoidance:</a:t>
            </a:r>
          </a:p>
          <a:p>
            <a:r>
              <a:rPr lang="en-US" altLang="en-PK"/>
              <a:t>development techniques to </a:t>
            </a:r>
            <a:r>
              <a:rPr lang="en-US" altLang="en-PK" i="1">
                <a:solidFill>
                  <a:srgbClr val="7F0101"/>
                </a:solidFill>
              </a:rPr>
              <a:t>reduce the number of faults</a:t>
            </a:r>
            <a:r>
              <a:rPr lang="en-US" altLang="en-PK"/>
              <a:t> in a system</a:t>
            </a:r>
          </a:p>
          <a:p>
            <a:endParaRPr lang="en-US" altLang="en-PK"/>
          </a:p>
          <a:p>
            <a:pPr>
              <a:buFont typeface="Helvetica CE" pitchFamily="100" charset="-18"/>
              <a:buNone/>
            </a:pPr>
            <a:r>
              <a:rPr lang="en-US" altLang="en-PK" b="1" i="1"/>
              <a:t>Fault tolerance:</a:t>
            </a:r>
          </a:p>
          <a:p>
            <a:r>
              <a:rPr lang="en-US" altLang="en-PK"/>
              <a:t>developing programs that will </a:t>
            </a:r>
            <a:r>
              <a:rPr lang="en-US" altLang="en-PK" i="1">
                <a:solidFill>
                  <a:srgbClr val="7F0101"/>
                </a:solidFill>
              </a:rPr>
              <a:t>operate despite the presence of faults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9A596E0-BA3C-4380-A682-F1C5C3B31DCD}"/>
              </a:ext>
            </a:extLst>
          </p:cNvPr>
          <p:cNvSpPr>
            <a:spLocks noGrp="1"/>
          </p:cNvSpPr>
          <p:nvPr>
            <p:ph type="ftr" sz="quarter" idx="11"/>
          </p:nvPr>
        </p:nvSpPr>
        <p:spPr/>
        <p:txBody>
          <a:bodyPr/>
          <a:lstStyle/>
          <a:p>
            <a:r>
              <a:rPr lang="de-CH" altLang="en-PK"/>
              <a:t>ESE — Software Validation</a:t>
            </a:r>
          </a:p>
        </p:txBody>
      </p:sp>
      <p:sp>
        <p:nvSpPr>
          <p:cNvPr id="6" name="Slide Number Placeholder 5">
            <a:extLst>
              <a:ext uri="{FF2B5EF4-FFF2-40B4-BE49-F238E27FC236}">
                <a16:creationId xmlns:a16="http://schemas.microsoft.com/office/drawing/2014/main" id="{46375003-D247-4FFC-B3F3-B9A60884CF7F}"/>
              </a:ext>
            </a:extLst>
          </p:cNvPr>
          <p:cNvSpPr>
            <a:spLocks noGrp="1"/>
          </p:cNvSpPr>
          <p:nvPr>
            <p:ph type="sldNum" sz="quarter" idx="12"/>
          </p:nvPr>
        </p:nvSpPr>
        <p:spPr/>
        <p:txBody>
          <a:bodyPr/>
          <a:lstStyle/>
          <a:p>
            <a:r>
              <a:rPr lang="de-CH" altLang="en-PK"/>
              <a:t>ESE 5.</a:t>
            </a:r>
            <a:fld id="{D16D96D7-AE61-449B-AD35-182B0791DF86}" type="slidenum">
              <a:rPr lang="de-CH" altLang="en-PK"/>
              <a:pPr/>
              <a:t>23</a:t>
            </a:fld>
            <a:endParaRPr lang="de-CH" altLang="en-PK" sz="1400">
              <a:solidFill>
                <a:srgbClr val="7E7E7E"/>
              </a:solidFill>
              <a:latin typeface="Times" panose="02020603050405020304" pitchFamily="18" charset="0"/>
            </a:endParaRPr>
          </a:p>
        </p:txBody>
      </p:sp>
      <p:sp>
        <p:nvSpPr>
          <p:cNvPr id="586754" name="Rectangle 2">
            <a:extLst>
              <a:ext uri="{FF2B5EF4-FFF2-40B4-BE49-F238E27FC236}">
                <a16:creationId xmlns:a16="http://schemas.microsoft.com/office/drawing/2014/main" id="{AB28A063-74E7-440A-9E82-85724058D833}"/>
              </a:ext>
            </a:extLst>
          </p:cNvPr>
          <p:cNvSpPr>
            <a:spLocks noGrp="1" noChangeArrowheads="1"/>
          </p:cNvSpPr>
          <p:nvPr>
            <p:ph type="title"/>
          </p:nvPr>
        </p:nvSpPr>
        <p:spPr/>
        <p:txBody>
          <a:bodyPr/>
          <a:lstStyle/>
          <a:p>
            <a:r>
              <a:rPr lang="en-US" altLang="en-PK"/>
              <a:t>Fault Avoidance</a:t>
            </a:r>
          </a:p>
        </p:txBody>
      </p:sp>
      <p:sp>
        <p:nvSpPr>
          <p:cNvPr id="586755" name="Rectangle 3">
            <a:extLst>
              <a:ext uri="{FF2B5EF4-FFF2-40B4-BE49-F238E27FC236}">
                <a16:creationId xmlns:a16="http://schemas.microsoft.com/office/drawing/2014/main" id="{22FC0BD3-621D-430B-B90A-5009BCCF0DC7}"/>
              </a:ext>
            </a:extLst>
          </p:cNvPr>
          <p:cNvSpPr>
            <a:spLocks noGrp="1" noChangeArrowheads="1"/>
          </p:cNvSpPr>
          <p:nvPr>
            <p:ph type="body" idx="1"/>
          </p:nvPr>
        </p:nvSpPr>
        <p:spPr/>
        <p:txBody>
          <a:bodyPr/>
          <a:lstStyle/>
          <a:p>
            <a:pPr marL="533400" indent="-533400">
              <a:buNone/>
            </a:pPr>
            <a:r>
              <a:rPr lang="en-US" altLang="en-PK" b="1" i="1">
                <a:solidFill>
                  <a:srgbClr val="7F0101"/>
                </a:solidFill>
              </a:rPr>
              <a:t>Fault avoidance depends on:</a:t>
            </a:r>
          </a:p>
          <a:p>
            <a:pPr marL="914400" lvl="1" indent="-457200">
              <a:buFont typeface="Times" panose="02020603050405020304" pitchFamily="18" charset="0"/>
              <a:buAutoNum type="arabicPeriod"/>
            </a:pPr>
            <a:r>
              <a:rPr lang="en-US" altLang="en-PK"/>
              <a:t>A precise </a:t>
            </a:r>
            <a:r>
              <a:rPr lang="en-US" altLang="en-PK" i="1">
                <a:solidFill>
                  <a:srgbClr val="7F0101"/>
                </a:solidFill>
              </a:rPr>
              <a:t>system specification</a:t>
            </a:r>
            <a:r>
              <a:rPr lang="en-US" altLang="en-PK"/>
              <a:t> (preferably formal)</a:t>
            </a:r>
          </a:p>
          <a:p>
            <a:pPr marL="914400" lvl="1" indent="-457200">
              <a:buFont typeface="Times" panose="02020603050405020304" pitchFamily="18" charset="0"/>
              <a:buAutoNum type="arabicPeriod"/>
            </a:pPr>
            <a:r>
              <a:rPr lang="en-US" altLang="en-PK"/>
              <a:t>Software design based on </a:t>
            </a:r>
            <a:r>
              <a:rPr lang="en-US" altLang="en-PK" i="1">
                <a:solidFill>
                  <a:srgbClr val="7F0101"/>
                </a:solidFill>
              </a:rPr>
              <a:t>information hiding and encapsulation</a:t>
            </a:r>
          </a:p>
          <a:p>
            <a:pPr marL="914400" lvl="1" indent="-457200">
              <a:buFont typeface="Times" panose="02020603050405020304" pitchFamily="18" charset="0"/>
              <a:buAutoNum type="arabicPeriod"/>
            </a:pPr>
            <a:r>
              <a:rPr lang="en-US" altLang="en-PK"/>
              <a:t>Extensive </a:t>
            </a:r>
            <a:r>
              <a:rPr lang="en-US" altLang="en-PK" i="1">
                <a:solidFill>
                  <a:srgbClr val="7F0101"/>
                </a:solidFill>
              </a:rPr>
              <a:t>validation reviews</a:t>
            </a:r>
            <a:r>
              <a:rPr lang="en-US" altLang="en-PK"/>
              <a:t> during the development process</a:t>
            </a:r>
          </a:p>
          <a:p>
            <a:pPr marL="914400" lvl="1" indent="-457200">
              <a:buFont typeface="Times" panose="02020603050405020304" pitchFamily="18" charset="0"/>
              <a:buAutoNum type="arabicPeriod"/>
            </a:pPr>
            <a:r>
              <a:rPr lang="en-US" altLang="en-PK"/>
              <a:t>An organizational </a:t>
            </a:r>
            <a:r>
              <a:rPr lang="en-US" altLang="en-PK" i="1">
                <a:solidFill>
                  <a:srgbClr val="7F0101"/>
                </a:solidFill>
              </a:rPr>
              <a:t>quality philosophy</a:t>
            </a:r>
            <a:r>
              <a:rPr lang="en-US" altLang="en-PK"/>
              <a:t> to drive the software process</a:t>
            </a:r>
          </a:p>
          <a:p>
            <a:pPr marL="914400" lvl="1" indent="-457200">
              <a:buFont typeface="Times" panose="02020603050405020304" pitchFamily="18" charset="0"/>
              <a:buAutoNum type="arabicPeriod"/>
            </a:pPr>
            <a:r>
              <a:rPr lang="en-US" altLang="en-PK"/>
              <a:t>Planned </a:t>
            </a:r>
            <a:r>
              <a:rPr lang="en-US" altLang="en-PK" i="1">
                <a:solidFill>
                  <a:srgbClr val="7F0101"/>
                </a:solidFill>
              </a:rPr>
              <a:t>system testing</a:t>
            </a:r>
            <a:r>
              <a:rPr lang="en-US" altLang="en-PK"/>
              <a:t> to expose faults and assess reliability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F496714-8102-41A7-B46F-0E365EEAF991}"/>
              </a:ext>
            </a:extLst>
          </p:cNvPr>
          <p:cNvSpPr>
            <a:spLocks noGrp="1"/>
          </p:cNvSpPr>
          <p:nvPr>
            <p:ph type="ftr" sz="quarter" idx="11"/>
          </p:nvPr>
        </p:nvSpPr>
        <p:spPr/>
        <p:txBody>
          <a:bodyPr/>
          <a:lstStyle/>
          <a:p>
            <a:r>
              <a:rPr lang="de-CH" altLang="en-PK"/>
              <a:t>ESE — Software Validation</a:t>
            </a:r>
          </a:p>
        </p:txBody>
      </p:sp>
      <p:sp>
        <p:nvSpPr>
          <p:cNvPr id="6" name="Slide Number Placeholder 5">
            <a:extLst>
              <a:ext uri="{FF2B5EF4-FFF2-40B4-BE49-F238E27FC236}">
                <a16:creationId xmlns:a16="http://schemas.microsoft.com/office/drawing/2014/main" id="{12E96B15-DB4C-4B31-B299-AFC9898CA55E}"/>
              </a:ext>
            </a:extLst>
          </p:cNvPr>
          <p:cNvSpPr>
            <a:spLocks noGrp="1"/>
          </p:cNvSpPr>
          <p:nvPr>
            <p:ph type="sldNum" sz="quarter" idx="12"/>
          </p:nvPr>
        </p:nvSpPr>
        <p:spPr/>
        <p:txBody>
          <a:bodyPr/>
          <a:lstStyle/>
          <a:p>
            <a:r>
              <a:rPr lang="de-CH" altLang="en-PK"/>
              <a:t>ESE 5.</a:t>
            </a:r>
            <a:fld id="{6B51C2BE-630A-48FC-843C-B1510F83167D}" type="slidenum">
              <a:rPr lang="de-CH" altLang="en-PK"/>
              <a:pPr/>
              <a:t>24</a:t>
            </a:fld>
            <a:endParaRPr lang="de-CH" altLang="en-PK" sz="1400">
              <a:solidFill>
                <a:srgbClr val="7E7E7E"/>
              </a:solidFill>
              <a:latin typeface="Times" panose="02020603050405020304" pitchFamily="18" charset="0"/>
            </a:endParaRPr>
          </a:p>
        </p:txBody>
      </p:sp>
      <p:sp>
        <p:nvSpPr>
          <p:cNvPr id="587778" name="Rectangle 2">
            <a:extLst>
              <a:ext uri="{FF2B5EF4-FFF2-40B4-BE49-F238E27FC236}">
                <a16:creationId xmlns:a16="http://schemas.microsoft.com/office/drawing/2014/main" id="{F90911DE-78FD-438C-BA8C-A52E546A8C15}"/>
              </a:ext>
            </a:extLst>
          </p:cNvPr>
          <p:cNvSpPr>
            <a:spLocks noGrp="1" noChangeArrowheads="1"/>
          </p:cNvSpPr>
          <p:nvPr>
            <p:ph type="title"/>
          </p:nvPr>
        </p:nvSpPr>
        <p:spPr/>
        <p:txBody>
          <a:bodyPr/>
          <a:lstStyle/>
          <a:p>
            <a:r>
              <a:rPr lang="en-US" altLang="en-PK"/>
              <a:t>Common Sources of Software Faults</a:t>
            </a:r>
          </a:p>
        </p:txBody>
      </p:sp>
      <p:sp>
        <p:nvSpPr>
          <p:cNvPr id="587779" name="Rectangle 3">
            <a:extLst>
              <a:ext uri="{FF2B5EF4-FFF2-40B4-BE49-F238E27FC236}">
                <a16:creationId xmlns:a16="http://schemas.microsoft.com/office/drawing/2014/main" id="{9370B624-5DCE-4D72-849A-04F6DAD39C3C}"/>
              </a:ext>
            </a:extLst>
          </p:cNvPr>
          <p:cNvSpPr>
            <a:spLocks noGrp="1" noChangeArrowheads="1"/>
          </p:cNvSpPr>
          <p:nvPr>
            <p:ph type="body" idx="1"/>
          </p:nvPr>
        </p:nvSpPr>
        <p:spPr/>
        <p:txBody>
          <a:bodyPr>
            <a:normAutofit lnSpcReduction="10000"/>
          </a:bodyPr>
          <a:lstStyle/>
          <a:p>
            <a:pPr marL="342900" indent="-342900">
              <a:buNone/>
            </a:pPr>
            <a:r>
              <a:rPr lang="en-US" altLang="en-PK" i="1">
                <a:solidFill>
                  <a:srgbClr val="7F0101"/>
                </a:solidFill>
              </a:rPr>
              <a:t>Several features of programming languages and systems are common sources of faults in software systems:</a:t>
            </a:r>
          </a:p>
          <a:p>
            <a:pPr marL="342900" indent="-342900">
              <a:buNone/>
            </a:pPr>
            <a:endParaRPr lang="en-US" altLang="en-PK" sz="1800" i="1">
              <a:solidFill>
                <a:srgbClr val="7F0101"/>
              </a:solidFill>
            </a:endParaRPr>
          </a:p>
          <a:p>
            <a:pPr marL="342900" indent="-342900"/>
            <a:r>
              <a:rPr lang="en-US" altLang="en-PK" sz="1800" b="1" i="1"/>
              <a:t>Goto statements</a:t>
            </a:r>
            <a:r>
              <a:rPr lang="en-US" altLang="en-PK" sz="1800"/>
              <a:t> and other unstructured programming constructs make programs </a:t>
            </a:r>
            <a:r>
              <a:rPr lang="en-US" altLang="en-PK" sz="1800" i="1">
                <a:solidFill>
                  <a:srgbClr val="7F0101"/>
                </a:solidFill>
              </a:rPr>
              <a:t>hard to understand, reason about and modify</a:t>
            </a:r>
            <a:r>
              <a:rPr lang="en-US" altLang="en-PK" sz="1800"/>
              <a:t>.</a:t>
            </a:r>
          </a:p>
          <a:p>
            <a:pPr marL="742950" lvl="1" indent="-285750"/>
            <a:r>
              <a:rPr lang="en-US" altLang="en-PK" sz="1600"/>
              <a:t>Use structured programming constructs</a:t>
            </a:r>
          </a:p>
          <a:p>
            <a:pPr marL="342900" indent="-342900"/>
            <a:endParaRPr lang="en-US" altLang="en-PK" sz="1800" b="1" i="1"/>
          </a:p>
          <a:p>
            <a:pPr marL="342900" indent="-342900"/>
            <a:r>
              <a:rPr lang="en-US" altLang="en-PK" sz="1800" b="1" i="1"/>
              <a:t>Floating point numbers</a:t>
            </a:r>
            <a:r>
              <a:rPr lang="en-US" altLang="en-PK" sz="1800"/>
              <a:t> are </a:t>
            </a:r>
            <a:r>
              <a:rPr lang="en-US" altLang="en-PK" sz="1800" i="1">
                <a:solidFill>
                  <a:srgbClr val="7F0101"/>
                </a:solidFill>
              </a:rPr>
              <a:t>inherently imprecise</a:t>
            </a:r>
            <a:r>
              <a:rPr lang="en-US" altLang="en-PK" sz="1800"/>
              <a:t> and may lead to invalid comparisons.</a:t>
            </a:r>
          </a:p>
          <a:p>
            <a:pPr marL="742950" lvl="1" indent="-285750"/>
            <a:r>
              <a:rPr lang="en-US" altLang="en-PK" sz="1600"/>
              <a:t>Fixed point numbers are safer for exact comparisons </a:t>
            </a:r>
          </a:p>
          <a:p>
            <a:pPr marL="342900" indent="-342900"/>
            <a:endParaRPr lang="en-US" altLang="en-PK" sz="1800" b="1" i="1"/>
          </a:p>
          <a:p>
            <a:pPr marL="342900" indent="-342900"/>
            <a:r>
              <a:rPr lang="en-US" altLang="en-PK" sz="1800" b="1" i="1"/>
              <a:t>Pointers</a:t>
            </a:r>
            <a:r>
              <a:rPr lang="en-US" altLang="en-PK" sz="1800"/>
              <a:t> are dangerous because of </a:t>
            </a:r>
            <a:r>
              <a:rPr lang="en-US" altLang="en-PK" sz="1800" i="1">
                <a:solidFill>
                  <a:srgbClr val="7F0101"/>
                </a:solidFill>
              </a:rPr>
              <a:t>aliasing</a:t>
            </a:r>
            <a:r>
              <a:rPr lang="en-US" altLang="en-PK" sz="1800"/>
              <a:t>, and the risk of </a:t>
            </a:r>
            <a:r>
              <a:rPr lang="en-US" altLang="en-PK" sz="1800" i="1">
                <a:solidFill>
                  <a:srgbClr val="7F0101"/>
                </a:solidFill>
              </a:rPr>
              <a:t>corrupting memory</a:t>
            </a:r>
            <a:endParaRPr lang="en-US" altLang="en-PK" sz="1800"/>
          </a:p>
          <a:p>
            <a:pPr marL="742950" lvl="1" indent="-285750"/>
            <a:r>
              <a:rPr lang="en-US" altLang="en-PK" sz="1600"/>
              <a:t>Pointer usage should be confined to abstract data type implementations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6E493FA-4713-490C-97F5-05036911392B}"/>
              </a:ext>
            </a:extLst>
          </p:cNvPr>
          <p:cNvSpPr>
            <a:spLocks noGrp="1"/>
          </p:cNvSpPr>
          <p:nvPr>
            <p:ph type="ftr" sz="quarter" idx="11"/>
          </p:nvPr>
        </p:nvSpPr>
        <p:spPr/>
        <p:txBody>
          <a:bodyPr/>
          <a:lstStyle/>
          <a:p>
            <a:r>
              <a:rPr lang="de-CH" altLang="en-PK"/>
              <a:t>ESE — Software Validation</a:t>
            </a:r>
          </a:p>
        </p:txBody>
      </p:sp>
      <p:sp>
        <p:nvSpPr>
          <p:cNvPr id="6" name="Slide Number Placeholder 5">
            <a:extLst>
              <a:ext uri="{FF2B5EF4-FFF2-40B4-BE49-F238E27FC236}">
                <a16:creationId xmlns:a16="http://schemas.microsoft.com/office/drawing/2014/main" id="{7C5E7951-032F-41C2-95C1-0BB46FFFCEC8}"/>
              </a:ext>
            </a:extLst>
          </p:cNvPr>
          <p:cNvSpPr>
            <a:spLocks noGrp="1"/>
          </p:cNvSpPr>
          <p:nvPr>
            <p:ph type="sldNum" sz="quarter" idx="12"/>
          </p:nvPr>
        </p:nvSpPr>
        <p:spPr/>
        <p:txBody>
          <a:bodyPr/>
          <a:lstStyle/>
          <a:p>
            <a:r>
              <a:rPr lang="de-CH" altLang="en-PK"/>
              <a:t>ESE 5.</a:t>
            </a:r>
            <a:fld id="{97E084C8-2242-43C0-BE55-5DDE61667A4A}" type="slidenum">
              <a:rPr lang="de-CH" altLang="en-PK"/>
              <a:pPr/>
              <a:t>25</a:t>
            </a:fld>
            <a:endParaRPr lang="de-CH" altLang="en-PK" sz="1400">
              <a:solidFill>
                <a:srgbClr val="7E7E7E"/>
              </a:solidFill>
              <a:latin typeface="Times" panose="02020603050405020304" pitchFamily="18" charset="0"/>
            </a:endParaRPr>
          </a:p>
        </p:txBody>
      </p:sp>
      <p:sp>
        <p:nvSpPr>
          <p:cNvPr id="588802" name="Rectangle 2">
            <a:extLst>
              <a:ext uri="{FF2B5EF4-FFF2-40B4-BE49-F238E27FC236}">
                <a16:creationId xmlns:a16="http://schemas.microsoft.com/office/drawing/2014/main" id="{4D9E53C1-1D81-4C34-9236-ABA4F5C8F384}"/>
              </a:ext>
            </a:extLst>
          </p:cNvPr>
          <p:cNvSpPr>
            <a:spLocks noGrp="1" noChangeArrowheads="1"/>
          </p:cNvSpPr>
          <p:nvPr>
            <p:ph type="title"/>
          </p:nvPr>
        </p:nvSpPr>
        <p:spPr/>
        <p:txBody>
          <a:bodyPr/>
          <a:lstStyle/>
          <a:p>
            <a:r>
              <a:rPr lang="en-US" altLang="en-PK"/>
              <a:t>Common Sources of Software Faults ...</a:t>
            </a:r>
          </a:p>
        </p:txBody>
      </p:sp>
      <p:sp>
        <p:nvSpPr>
          <p:cNvPr id="588803" name="Rectangle 3">
            <a:extLst>
              <a:ext uri="{FF2B5EF4-FFF2-40B4-BE49-F238E27FC236}">
                <a16:creationId xmlns:a16="http://schemas.microsoft.com/office/drawing/2014/main" id="{6F444991-07E4-41D7-9FBC-3F09F01CFE7C}"/>
              </a:ext>
            </a:extLst>
          </p:cNvPr>
          <p:cNvSpPr>
            <a:spLocks noGrp="1" noChangeArrowheads="1"/>
          </p:cNvSpPr>
          <p:nvPr>
            <p:ph type="body" idx="1"/>
          </p:nvPr>
        </p:nvSpPr>
        <p:spPr/>
        <p:txBody>
          <a:bodyPr/>
          <a:lstStyle/>
          <a:p>
            <a:pPr marL="342900" indent="-342900"/>
            <a:r>
              <a:rPr lang="en-US" altLang="en-PK" sz="1800" b="1" i="1"/>
              <a:t>Parallelism</a:t>
            </a:r>
            <a:r>
              <a:rPr lang="en-US" altLang="en-PK" sz="1800"/>
              <a:t> is dangerous because </a:t>
            </a:r>
            <a:r>
              <a:rPr lang="en-US" altLang="en-PK" sz="1800" i="1">
                <a:solidFill>
                  <a:srgbClr val="7F0101"/>
                </a:solidFill>
              </a:rPr>
              <a:t>timing differences</a:t>
            </a:r>
            <a:r>
              <a:rPr lang="en-US" altLang="en-PK" sz="1800"/>
              <a:t> can affect overall program behaviour in </a:t>
            </a:r>
            <a:r>
              <a:rPr lang="en-US" altLang="en-PK" sz="1800" i="1">
                <a:solidFill>
                  <a:srgbClr val="7F0101"/>
                </a:solidFill>
              </a:rPr>
              <a:t>hard-to-predict</a:t>
            </a:r>
            <a:r>
              <a:rPr lang="en-US" altLang="en-PK" sz="1800"/>
              <a:t> ways.</a:t>
            </a:r>
          </a:p>
          <a:p>
            <a:pPr marL="742950" lvl="1" indent="-285750"/>
            <a:r>
              <a:rPr lang="en-US" altLang="en-PK" sz="1600"/>
              <a:t>Minimize inter-process dependencies</a:t>
            </a:r>
          </a:p>
          <a:p>
            <a:pPr marL="342900" indent="-342900"/>
            <a:endParaRPr lang="en-US" altLang="en-PK" sz="1800" b="1" i="1"/>
          </a:p>
          <a:p>
            <a:pPr marL="342900" indent="-342900"/>
            <a:r>
              <a:rPr lang="en-US" altLang="en-PK" sz="1800" b="1" i="1"/>
              <a:t>Recursion</a:t>
            </a:r>
            <a:r>
              <a:rPr lang="en-US" altLang="en-PK" sz="1800"/>
              <a:t> can lead to </a:t>
            </a:r>
            <a:r>
              <a:rPr lang="en-US" altLang="en-PK" sz="1800" i="1">
                <a:solidFill>
                  <a:srgbClr val="7F0101"/>
                </a:solidFill>
              </a:rPr>
              <a:t>convoluted logic</a:t>
            </a:r>
            <a:r>
              <a:rPr lang="en-US" altLang="en-PK" sz="1800"/>
              <a:t>, and may exhaust (stack) memory.</a:t>
            </a:r>
          </a:p>
          <a:p>
            <a:pPr marL="742950" lvl="1" indent="-285750"/>
            <a:r>
              <a:rPr lang="en-US" altLang="en-PK" sz="1600"/>
              <a:t>Use recursion in a disciplined way, within a controlled scope</a:t>
            </a:r>
          </a:p>
          <a:p>
            <a:pPr marL="342900" indent="-342900"/>
            <a:endParaRPr lang="en-US" altLang="en-PK" sz="1800" b="1" i="1"/>
          </a:p>
          <a:p>
            <a:pPr marL="342900" indent="-342900"/>
            <a:r>
              <a:rPr lang="en-US" altLang="en-PK" sz="1800" b="1" i="1"/>
              <a:t>Interrupts</a:t>
            </a:r>
            <a:r>
              <a:rPr lang="en-US" altLang="en-PK" sz="1800"/>
              <a:t> force transfer of control </a:t>
            </a:r>
            <a:r>
              <a:rPr lang="en-US" altLang="en-PK" sz="1800" i="1">
                <a:solidFill>
                  <a:srgbClr val="7F0101"/>
                </a:solidFill>
              </a:rPr>
              <a:t>independent of the current context</a:t>
            </a:r>
            <a:r>
              <a:rPr lang="en-US" altLang="en-PK" sz="1800"/>
              <a:t>, and may cause a critical operation to be terminated.</a:t>
            </a:r>
          </a:p>
          <a:p>
            <a:pPr marL="742950" lvl="1" indent="-285750"/>
            <a:r>
              <a:rPr lang="en-US" altLang="en-PK" sz="1600"/>
              <a:t>Minimize the use of interrupts; prefer disciplined exceptions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06612BF-4F23-4A63-9A3F-E1DB34335CCD}"/>
              </a:ext>
            </a:extLst>
          </p:cNvPr>
          <p:cNvSpPr>
            <a:spLocks noGrp="1"/>
          </p:cNvSpPr>
          <p:nvPr>
            <p:ph type="ftr" sz="quarter" idx="11"/>
          </p:nvPr>
        </p:nvSpPr>
        <p:spPr/>
        <p:txBody>
          <a:bodyPr/>
          <a:lstStyle/>
          <a:p>
            <a:r>
              <a:rPr lang="de-CH" altLang="en-PK"/>
              <a:t>ESE — Software Validation</a:t>
            </a:r>
          </a:p>
        </p:txBody>
      </p:sp>
      <p:sp>
        <p:nvSpPr>
          <p:cNvPr id="6" name="Slide Number Placeholder 5">
            <a:extLst>
              <a:ext uri="{FF2B5EF4-FFF2-40B4-BE49-F238E27FC236}">
                <a16:creationId xmlns:a16="http://schemas.microsoft.com/office/drawing/2014/main" id="{84DBCF67-EFDB-41E9-8527-17AF5D18A2AF}"/>
              </a:ext>
            </a:extLst>
          </p:cNvPr>
          <p:cNvSpPr>
            <a:spLocks noGrp="1"/>
          </p:cNvSpPr>
          <p:nvPr>
            <p:ph type="sldNum" sz="quarter" idx="12"/>
          </p:nvPr>
        </p:nvSpPr>
        <p:spPr/>
        <p:txBody>
          <a:bodyPr/>
          <a:lstStyle/>
          <a:p>
            <a:r>
              <a:rPr lang="de-CH" altLang="en-PK"/>
              <a:t>ESE 5.</a:t>
            </a:r>
            <a:fld id="{46BD29D2-242F-4D0C-BCA5-42B9EBDB5431}" type="slidenum">
              <a:rPr lang="de-CH" altLang="en-PK"/>
              <a:pPr/>
              <a:t>26</a:t>
            </a:fld>
            <a:endParaRPr lang="de-CH" altLang="en-PK" sz="1400">
              <a:solidFill>
                <a:srgbClr val="7E7E7E"/>
              </a:solidFill>
              <a:latin typeface="Times" panose="02020603050405020304" pitchFamily="18" charset="0"/>
            </a:endParaRPr>
          </a:p>
        </p:txBody>
      </p:sp>
      <p:sp>
        <p:nvSpPr>
          <p:cNvPr id="589826" name="Rectangle 2">
            <a:extLst>
              <a:ext uri="{FF2B5EF4-FFF2-40B4-BE49-F238E27FC236}">
                <a16:creationId xmlns:a16="http://schemas.microsoft.com/office/drawing/2014/main" id="{26AB52EC-8D9A-45BF-A61F-79EA43E796EC}"/>
              </a:ext>
            </a:extLst>
          </p:cNvPr>
          <p:cNvSpPr>
            <a:spLocks noGrp="1" noChangeArrowheads="1"/>
          </p:cNvSpPr>
          <p:nvPr>
            <p:ph type="title"/>
          </p:nvPr>
        </p:nvSpPr>
        <p:spPr/>
        <p:txBody>
          <a:bodyPr/>
          <a:lstStyle/>
          <a:p>
            <a:r>
              <a:rPr lang="en-US" altLang="en-PK"/>
              <a:t>Fault Tolerance</a:t>
            </a:r>
          </a:p>
        </p:txBody>
      </p:sp>
      <p:sp>
        <p:nvSpPr>
          <p:cNvPr id="589827" name="Rectangle 3">
            <a:extLst>
              <a:ext uri="{FF2B5EF4-FFF2-40B4-BE49-F238E27FC236}">
                <a16:creationId xmlns:a16="http://schemas.microsoft.com/office/drawing/2014/main" id="{59818D40-B99B-45BA-AB1E-E209442E1898}"/>
              </a:ext>
            </a:extLst>
          </p:cNvPr>
          <p:cNvSpPr>
            <a:spLocks noGrp="1" noChangeArrowheads="1"/>
          </p:cNvSpPr>
          <p:nvPr>
            <p:ph type="body" idx="1"/>
          </p:nvPr>
        </p:nvSpPr>
        <p:spPr/>
        <p:txBody>
          <a:bodyPr/>
          <a:lstStyle/>
          <a:p>
            <a:pPr marL="533400" indent="-533400">
              <a:buNone/>
            </a:pPr>
            <a:r>
              <a:rPr lang="en-US" altLang="en-PK" i="1">
                <a:solidFill>
                  <a:srgbClr val="7F0101"/>
                </a:solidFill>
              </a:rPr>
              <a:t>A fault-tolerant system must carry out four activities:</a:t>
            </a:r>
            <a:endParaRPr lang="en-US" altLang="en-PK"/>
          </a:p>
          <a:p>
            <a:pPr marL="914400" lvl="1" indent="-457200">
              <a:buFont typeface="Times" panose="02020603050405020304" pitchFamily="18" charset="0"/>
              <a:buAutoNum type="arabicPeriod"/>
            </a:pPr>
            <a:endParaRPr lang="en-US" altLang="en-PK" b="1" i="1"/>
          </a:p>
          <a:p>
            <a:pPr marL="914400" lvl="1" indent="-457200">
              <a:buFont typeface="Times" panose="02020603050405020304" pitchFamily="18" charset="0"/>
              <a:buAutoNum type="arabicPeriod"/>
            </a:pPr>
            <a:r>
              <a:rPr lang="en-US" altLang="en-PK" b="1" i="1"/>
              <a:t>Failure detection</a:t>
            </a:r>
            <a:r>
              <a:rPr lang="en-US" altLang="en-PK"/>
              <a:t>: </a:t>
            </a:r>
            <a:r>
              <a:rPr lang="en-US" altLang="en-PK" i="1">
                <a:solidFill>
                  <a:srgbClr val="7F0101"/>
                </a:solidFill>
              </a:rPr>
              <a:t>detect</a:t>
            </a:r>
            <a:r>
              <a:rPr lang="en-US" altLang="en-PK"/>
              <a:t> that the system has reached a particular state or will result in a system failure</a:t>
            </a:r>
          </a:p>
          <a:p>
            <a:pPr marL="914400" lvl="1" indent="-457200">
              <a:buFont typeface="Times" panose="02020603050405020304" pitchFamily="18" charset="0"/>
              <a:buAutoNum type="arabicPeriod"/>
            </a:pPr>
            <a:endParaRPr lang="en-US" altLang="en-PK" b="1" i="1"/>
          </a:p>
          <a:p>
            <a:pPr marL="914400" lvl="1" indent="-457200">
              <a:buFont typeface="Times" panose="02020603050405020304" pitchFamily="18" charset="0"/>
              <a:buAutoNum type="arabicPeriod"/>
            </a:pPr>
            <a:r>
              <a:rPr lang="en-US" altLang="en-PK" b="1" i="1"/>
              <a:t>Damage assessment</a:t>
            </a:r>
            <a:r>
              <a:rPr lang="en-US" altLang="en-PK"/>
              <a:t>: </a:t>
            </a:r>
            <a:r>
              <a:rPr lang="en-US" altLang="en-PK" i="1">
                <a:solidFill>
                  <a:srgbClr val="7F0101"/>
                </a:solidFill>
              </a:rPr>
              <a:t>detect which parts</a:t>
            </a:r>
            <a:r>
              <a:rPr lang="en-US" altLang="en-PK"/>
              <a:t> of the system state have been affected by the failure</a:t>
            </a:r>
          </a:p>
          <a:p>
            <a:pPr marL="914400" lvl="1" indent="-457200">
              <a:buFont typeface="Times" panose="02020603050405020304" pitchFamily="18" charset="0"/>
              <a:buAutoNum type="arabicPeriod"/>
            </a:pPr>
            <a:endParaRPr lang="en-US" altLang="en-PK" b="1" i="1"/>
          </a:p>
          <a:p>
            <a:pPr marL="914400" lvl="1" indent="-457200">
              <a:buFont typeface="Times" panose="02020603050405020304" pitchFamily="18" charset="0"/>
              <a:buAutoNum type="arabicPeriod"/>
            </a:pPr>
            <a:r>
              <a:rPr lang="en-US" altLang="en-PK" b="1" i="1"/>
              <a:t>Fault recovery</a:t>
            </a:r>
            <a:r>
              <a:rPr lang="en-US" altLang="en-PK"/>
              <a:t>: </a:t>
            </a:r>
            <a:r>
              <a:rPr lang="en-US" altLang="en-PK" i="1">
                <a:solidFill>
                  <a:srgbClr val="7F0101"/>
                </a:solidFill>
              </a:rPr>
              <a:t>restore the state</a:t>
            </a:r>
            <a:r>
              <a:rPr lang="en-US" altLang="en-PK"/>
              <a:t> to a known, “safe” state (either by correcting the damaged state, or backing up to a previous, safe state)</a:t>
            </a:r>
          </a:p>
          <a:p>
            <a:pPr marL="914400" lvl="1" indent="-457200">
              <a:buFont typeface="Times" panose="02020603050405020304" pitchFamily="18" charset="0"/>
              <a:buAutoNum type="arabicPeriod"/>
            </a:pPr>
            <a:endParaRPr lang="en-US" altLang="en-PK" b="1" i="1"/>
          </a:p>
          <a:p>
            <a:pPr marL="914400" lvl="1" indent="-457200">
              <a:buFont typeface="Times" panose="02020603050405020304" pitchFamily="18" charset="0"/>
              <a:buAutoNum type="arabicPeriod"/>
            </a:pPr>
            <a:r>
              <a:rPr lang="en-US" altLang="en-PK" b="1" i="1"/>
              <a:t>Fault repair</a:t>
            </a:r>
            <a:r>
              <a:rPr lang="en-US" altLang="en-PK"/>
              <a:t>: </a:t>
            </a:r>
            <a:r>
              <a:rPr lang="en-US" altLang="en-PK" i="1">
                <a:solidFill>
                  <a:srgbClr val="7F0101"/>
                </a:solidFill>
              </a:rPr>
              <a:t>modify the system</a:t>
            </a:r>
            <a:r>
              <a:rPr lang="en-US" altLang="en-PK"/>
              <a:t> so the fault does not recur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B55B400-A4FE-4377-B5D7-B0E23731AAE3}"/>
              </a:ext>
            </a:extLst>
          </p:cNvPr>
          <p:cNvSpPr>
            <a:spLocks noGrp="1"/>
          </p:cNvSpPr>
          <p:nvPr>
            <p:ph type="ftr" sz="quarter" idx="11"/>
          </p:nvPr>
        </p:nvSpPr>
        <p:spPr/>
        <p:txBody>
          <a:bodyPr/>
          <a:lstStyle/>
          <a:p>
            <a:r>
              <a:rPr lang="de-CH" altLang="en-PK"/>
              <a:t>ESE — Software Validation</a:t>
            </a:r>
          </a:p>
        </p:txBody>
      </p:sp>
      <p:sp>
        <p:nvSpPr>
          <p:cNvPr id="6" name="Slide Number Placeholder 5">
            <a:extLst>
              <a:ext uri="{FF2B5EF4-FFF2-40B4-BE49-F238E27FC236}">
                <a16:creationId xmlns:a16="http://schemas.microsoft.com/office/drawing/2014/main" id="{8F7F5B58-CC8C-4F34-B161-0BFAFF8A9484}"/>
              </a:ext>
            </a:extLst>
          </p:cNvPr>
          <p:cNvSpPr>
            <a:spLocks noGrp="1"/>
          </p:cNvSpPr>
          <p:nvPr>
            <p:ph type="sldNum" sz="quarter" idx="12"/>
          </p:nvPr>
        </p:nvSpPr>
        <p:spPr/>
        <p:txBody>
          <a:bodyPr/>
          <a:lstStyle/>
          <a:p>
            <a:r>
              <a:rPr lang="de-CH" altLang="en-PK"/>
              <a:t>ESE 5.</a:t>
            </a:r>
            <a:fld id="{DDA4C9E3-8701-4BD5-8457-52BE567B3AB7}" type="slidenum">
              <a:rPr lang="de-CH" altLang="en-PK"/>
              <a:pPr/>
              <a:t>27</a:t>
            </a:fld>
            <a:endParaRPr lang="de-CH" altLang="en-PK" sz="1400">
              <a:solidFill>
                <a:srgbClr val="7E7E7E"/>
              </a:solidFill>
              <a:latin typeface="Times" panose="02020603050405020304" pitchFamily="18" charset="0"/>
            </a:endParaRPr>
          </a:p>
        </p:txBody>
      </p:sp>
      <p:sp>
        <p:nvSpPr>
          <p:cNvPr id="591874" name="Rectangle 2">
            <a:extLst>
              <a:ext uri="{FF2B5EF4-FFF2-40B4-BE49-F238E27FC236}">
                <a16:creationId xmlns:a16="http://schemas.microsoft.com/office/drawing/2014/main" id="{EBB0A62D-C5EA-4BBB-992D-A9894BC15731}"/>
              </a:ext>
            </a:extLst>
          </p:cNvPr>
          <p:cNvSpPr>
            <a:spLocks noGrp="1" noChangeArrowheads="1"/>
          </p:cNvSpPr>
          <p:nvPr>
            <p:ph type="title"/>
          </p:nvPr>
        </p:nvSpPr>
        <p:spPr/>
        <p:txBody>
          <a:bodyPr/>
          <a:lstStyle/>
          <a:p>
            <a:r>
              <a:rPr lang="en-US" altLang="en-PK"/>
              <a:t>Approaches to Fault Tolerance</a:t>
            </a:r>
          </a:p>
        </p:txBody>
      </p:sp>
      <p:sp>
        <p:nvSpPr>
          <p:cNvPr id="591875" name="Rectangle 3">
            <a:extLst>
              <a:ext uri="{FF2B5EF4-FFF2-40B4-BE49-F238E27FC236}">
                <a16:creationId xmlns:a16="http://schemas.microsoft.com/office/drawing/2014/main" id="{B8DF22D7-6AAE-4004-99F1-4A8A11C2AFEB}"/>
              </a:ext>
            </a:extLst>
          </p:cNvPr>
          <p:cNvSpPr>
            <a:spLocks noGrp="1" noChangeArrowheads="1"/>
          </p:cNvSpPr>
          <p:nvPr>
            <p:ph type="body" idx="1"/>
          </p:nvPr>
        </p:nvSpPr>
        <p:spPr/>
        <p:txBody>
          <a:bodyPr/>
          <a:lstStyle/>
          <a:p>
            <a:pPr marL="342900" indent="-342900">
              <a:buNone/>
            </a:pPr>
            <a:r>
              <a:rPr lang="en-US" altLang="en-PK" b="1" i="1"/>
              <a:t>N-version Programming:</a:t>
            </a:r>
            <a:endParaRPr lang="en-US" altLang="en-PK"/>
          </a:p>
          <a:p>
            <a:pPr marL="342900" indent="-342900">
              <a:buNone/>
            </a:pPr>
            <a:r>
              <a:rPr lang="en-US" altLang="en-PK" i="1">
                <a:solidFill>
                  <a:srgbClr val="7F0101"/>
                </a:solidFill>
              </a:rPr>
              <a:t>Multiple versions</a:t>
            </a:r>
            <a:r>
              <a:rPr lang="en-US" altLang="en-PK"/>
              <a:t> of the software system are implemented </a:t>
            </a:r>
            <a:r>
              <a:rPr lang="en-US" altLang="en-PK" i="1">
                <a:solidFill>
                  <a:srgbClr val="7F0101"/>
                </a:solidFill>
              </a:rPr>
              <a:t>independently by different teams</a:t>
            </a:r>
            <a:r>
              <a:rPr lang="en-US" altLang="en-PK"/>
              <a:t>. </a:t>
            </a:r>
          </a:p>
          <a:p>
            <a:pPr marL="342900" indent="-342900">
              <a:buNone/>
            </a:pPr>
            <a:endParaRPr lang="en-US" altLang="en-PK"/>
          </a:p>
          <a:p>
            <a:pPr marL="342900" indent="-342900">
              <a:buNone/>
            </a:pPr>
            <a:r>
              <a:rPr lang="en-US" altLang="en-PK"/>
              <a:t>The final system:</a:t>
            </a:r>
          </a:p>
          <a:p>
            <a:pPr marL="342900" indent="-342900"/>
            <a:r>
              <a:rPr lang="en-US" altLang="en-PK"/>
              <a:t>runs all the versions in </a:t>
            </a:r>
            <a:r>
              <a:rPr lang="en-US" altLang="en-PK" i="1">
                <a:solidFill>
                  <a:srgbClr val="7F0101"/>
                </a:solidFill>
              </a:rPr>
              <a:t>parallel</a:t>
            </a:r>
            <a:r>
              <a:rPr lang="en-US" altLang="en-PK"/>
              <a:t>,</a:t>
            </a:r>
          </a:p>
          <a:p>
            <a:pPr marL="342900" indent="-342900"/>
            <a:r>
              <a:rPr lang="en-US" altLang="en-PK" i="1">
                <a:solidFill>
                  <a:srgbClr val="7F0101"/>
                </a:solidFill>
              </a:rPr>
              <a:t>compares</a:t>
            </a:r>
            <a:r>
              <a:rPr lang="en-US" altLang="en-PK"/>
              <a:t> their results using a voting system, and</a:t>
            </a:r>
          </a:p>
          <a:p>
            <a:pPr marL="342900" indent="-342900"/>
            <a:r>
              <a:rPr lang="en-US" altLang="en-PK" i="1">
                <a:solidFill>
                  <a:srgbClr val="7F0101"/>
                </a:solidFill>
              </a:rPr>
              <a:t>rejects</a:t>
            </a:r>
            <a:r>
              <a:rPr lang="en-US" altLang="en-PK"/>
              <a:t> inconsistent outputs. </a:t>
            </a:r>
            <a:br>
              <a:rPr lang="en-US" altLang="en-PK"/>
            </a:br>
            <a:r>
              <a:rPr lang="en-US" altLang="en-PK"/>
              <a:t>(At least three versions should be available!)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568DE01-DE33-4EFB-8BAE-D8BEC37AE213}"/>
              </a:ext>
            </a:extLst>
          </p:cNvPr>
          <p:cNvSpPr>
            <a:spLocks noGrp="1"/>
          </p:cNvSpPr>
          <p:nvPr>
            <p:ph type="dt" sz="half" idx="10"/>
          </p:nvPr>
        </p:nvSpPr>
        <p:spPr/>
        <p:txBody>
          <a:bodyPr/>
          <a:lstStyle/>
          <a:p>
            <a:r>
              <a:rPr lang="de-CH" altLang="en-PK"/>
              <a:t>© Oscar Nierstrasz</a:t>
            </a:r>
          </a:p>
        </p:txBody>
      </p:sp>
      <p:sp>
        <p:nvSpPr>
          <p:cNvPr id="5" name="Footer Placeholder 4">
            <a:extLst>
              <a:ext uri="{FF2B5EF4-FFF2-40B4-BE49-F238E27FC236}">
                <a16:creationId xmlns:a16="http://schemas.microsoft.com/office/drawing/2014/main" id="{0904F932-26A2-4F0B-AF97-E37527C2167C}"/>
              </a:ext>
            </a:extLst>
          </p:cNvPr>
          <p:cNvSpPr>
            <a:spLocks noGrp="1"/>
          </p:cNvSpPr>
          <p:nvPr>
            <p:ph type="ftr" sz="quarter" idx="11"/>
          </p:nvPr>
        </p:nvSpPr>
        <p:spPr/>
        <p:txBody>
          <a:bodyPr/>
          <a:lstStyle/>
          <a:p>
            <a:r>
              <a:rPr lang="de-CH" altLang="en-PK"/>
              <a:t>ESE — Software Validation</a:t>
            </a:r>
          </a:p>
        </p:txBody>
      </p:sp>
      <p:sp>
        <p:nvSpPr>
          <p:cNvPr id="6" name="Slide Number Placeholder 5">
            <a:extLst>
              <a:ext uri="{FF2B5EF4-FFF2-40B4-BE49-F238E27FC236}">
                <a16:creationId xmlns:a16="http://schemas.microsoft.com/office/drawing/2014/main" id="{E3C70788-788C-4468-9319-29A65B431657}"/>
              </a:ext>
            </a:extLst>
          </p:cNvPr>
          <p:cNvSpPr>
            <a:spLocks noGrp="1"/>
          </p:cNvSpPr>
          <p:nvPr>
            <p:ph type="sldNum" sz="quarter" idx="12"/>
          </p:nvPr>
        </p:nvSpPr>
        <p:spPr/>
        <p:txBody>
          <a:bodyPr/>
          <a:lstStyle/>
          <a:p>
            <a:r>
              <a:rPr lang="de-CH" altLang="en-PK"/>
              <a:t>ESE 5.</a:t>
            </a:r>
            <a:fld id="{E61D750E-49CC-460C-9748-00DA2C97FC32}" type="slidenum">
              <a:rPr lang="de-CH" altLang="en-PK"/>
              <a:pPr/>
              <a:t>28</a:t>
            </a:fld>
            <a:endParaRPr lang="de-CH" altLang="en-PK" sz="1400">
              <a:solidFill>
                <a:srgbClr val="7E7E7E"/>
              </a:solidFill>
              <a:latin typeface="Times" panose="02020603050405020304" pitchFamily="18" charset="0"/>
            </a:endParaRPr>
          </a:p>
        </p:txBody>
      </p:sp>
      <p:sp>
        <p:nvSpPr>
          <p:cNvPr id="592898" name="Rectangle 2">
            <a:extLst>
              <a:ext uri="{FF2B5EF4-FFF2-40B4-BE49-F238E27FC236}">
                <a16:creationId xmlns:a16="http://schemas.microsoft.com/office/drawing/2014/main" id="{07A65D39-A61C-499B-B130-3680B4E47672}"/>
              </a:ext>
            </a:extLst>
          </p:cNvPr>
          <p:cNvSpPr>
            <a:spLocks noGrp="1" noChangeArrowheads="1"/>
          </p:cNvSpPr>
          <p:nvPr>
            <p:ph type="title"/>
          </p:nvPr>
        </p:nvSpPr>
        <p:spPr/>
        <p:txBody>
          <a:bodyPr/>
          <a:lstStyle/>
          <a:p>
            <a:r>
              <a:rPr lang="en-US" altLang="en-PK"/>
              <a:t>Approaches to Fault Tolerance ...</a:t>
            </a:r>
          </a:p>
        </p:txBody>
      </p:sp>
      <p:sp>
        <p:nvSpPr>
          <p:cNvPr id="592899" name="Rectangle 3">
            <a:extLst>
              <a:ext uri="{FF2B5EF4-FFF2-40B4-BE49-F238E27FC236}">
                <a16:creationId xmlns:a16="http://schemas.microsoft.com/office/drawing/2014/main" id="{A4749368-5ED1-4F31-80F5-8A78BEF76E4D}"/>
              </a:ext>
            </a:extLst>
          </p:cNvPr>
          <p:cNvSpPr>
            <a:spLocks noGrp="1" noChangeArrowheads="1"/>
          </p:cNvSpPr>
          <p:nvPr>
            <p:ph type="body" idx="1"/>
          </p:nvPr>
        </p:nvSpPr>
        <p:spPr/>
        <p:txBody>
          <a:bodyPr/>
          <a:lstStyle/>
          <a:p>
            <a:pPr marL="342900" indent="-342900">
              <a:buNone/>
            </a:pPr>
            <a:r>
              <a:rPr lang="en-US" altLang="en-PK" b="1" i="1"/>
              <a:t>Recovery Blocks:</a:t>
            </a:r>
          </a:p>
          <a:p>
            <a:pPr marL="342900" indent="-342900"/>
            <a:endParaRPr lang="en-US" altLang="en-PK"/>
          </a:p>
          <a:p>
            <a:pPr marL="342900" indent="-342900">
              <a:buNone/>
            </a:pPr>
            <a:r>
              <a:rPr lang="en-US" altLang="en-PK"/>
              <a:t>A finer-grained approach in which a program unit contains a </a:t>
            </a:r>
            <a:r>
              <a:rPr lang="en-US" altLang="en-PK" i="1">
                <a:solidFill>
                  <a:srgbClr val="7F0101"/>
                </a:solidFill>
              </a:rPr>
              <a:t>test</a:t>
            </a:r>
            <a:r>
              <a:rPr lang="en-US" altLang="en-PK"/>
              <a:t> to check for failure, and </a:t>
            </a:r>
            <a:r>
              <a:rPr lang="en-US" altLang="en-PK" i="1">
                <a:solidFill>
                  <a:srgbClr val="7F0101"/>
                </a:solidFill>
              </a:rPr>
              <a:t>alternative code</a:t>
            </a:r>
            <a:r>
              <a:rPr lang="en-US" altLang="en-PK"/>
              <a:t> to back up and try in case of failure.</a:t>
            </a:r>
          </a:p>
          <a:p>
            <a:pPr marL="342900" indent="-342900"/>
            <a:r>
              <a:rPr lang="en-US" altLang="en-PK"/>
              <a:t>alternatives are executed in </a:t>
            </a:r>
            <a:r>
              <a:rPr lang="en-US" altLang="en-PK" i="1">
                <a:solidFill>
                  <a:srgbClr val="7F0101"/>
                </a:solidFill>
              </a:rPr>
              <a:t>sequence</a:t>
            </a:r>
            <a:r>
              <a:rPr lang="en-US" altLang="en-PK"/>
              <a:t>, not in parallel</a:t>
            </a:r>
          </a:p>
          <a:p>
            <a:pPr marL="342900" indent="-342900"/>
            <a:r>
              <a:rPr lang="en-US" altLang="en-PK"/>
              <a:t>the </a:t>
            </a:r>
            <a:r>
              <a:rPr lang="en-US" altLang="en-PK" i="1">
                <a:solidFill>
                  <a:srgbClr val="7F0101"/>
                </a:solidFill>
              </a:rPr>
              <a:t>failure test is independent</a:t>
            </a:r>
            <a:r>
              <a:rPr lang="en-US" altLang="en-PK"/>
              <a:t> (not by voting)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C34E4-06F5-48BF-A7D8-C2C2469E23C9}"/>
              </a:ext>
            </a:extLst>
          </p:cNvPr>
          <p:cNvSpPr>
            <a:spLocks noGrp="1"/>
          </p:cNvSpPr>
          <p:nvPr>
            <p:ph type="dt" sz="half" idx="10"/>
          </p:nvPr>
        </p:nvSpPr>
        <p:spPr/>
        <p:txBody>
          <a:bodyPr/>
          <a:lstStyle/>
          <a:p>
            <a:r>
              <a:rPr lang="de-CH" altLang="en-PK"/>
              <a:t>© Oscar Nierstrasz</a:t>
            </a:r>
          </a:p>
        </p:txBody>
      </p:sp>
      <p:sp>
        <p:nvSpPr>
          <p:cNvPr id="5" name="Footer Placeholder 4">
            <a:extLst>
              <a:ext uri="{FF2B5EF4-FFF2-40B4-BE49-F238E27FC236}">
                <a16:creationId xmlns:a16="http://schemas.microsoft.com/office/drawing/2014/main" id="{B989AE9A-C3E7-423A-A0D9-97737C03F99B}"/>
              </a:ext>
            </a:extLst>
          </p:cNvPr>
          <p:cNvSpPr>
            <a:spLocks noGrp="1"/>
          </p:cNvSpPr>
          <p:nvPr>
            <p:ph type="ftr" sz="quarter" idx="11"/>
          </p:nvPr>
        </p:nvSpPr>
        <p:spPr/>
        <p:txBody>
          <a:bodyPr/>
          <a:lstStyle/>
          <a:p>
            <a:r>
              <a:rPr lang="de-CH" altLang="en-PK"/>
              <a:t>ESE — Software Validation</a:t>
            </a:r>
          </a:p>
        </p:txBody>
      </p:sp>
      <p:sp>
        <p:nvSpPr>
          <p:cNvPr id="6" name="Slide Number Placeholder 5">
            <a:extLst>
              <a:ext uri="{FF2B5EF4-FFF2-40B4-BE49-F238E27FC236}">
                <a16:creationId xmlns:a16="http://schemas.microsoft.com/office/drawing/2014/main" id="{2C3F53B3-8476-4B54-8899-0174B943C55D}"/>
              </a:ext>
            </a:extLst>
          </p:cNvPr>
          <p:cNvSpPr>
            <a:spLocks noGrp="1"/>
          </p:cNvSpPr>
          <p:nvPr>
            <p:ph type="sldNum" sz="quarter" idx="12"/>
          </p:nvPr>
        </p:nvSpPr>
        <p:spPr/>
        <p:txBody>
          <a:bodyPr/>
          <a:lstStyle/>
          <a:p>
            <a:r>
              <a:rPr lang="de-CH" altLang="en-PK"/>
              <a:t>ESE 5.</a:t>
            </a:r>
            <a:fld id="{AE3895E4-1830-4C50-9F4A-6269D9F8BE58}" type="slidenum">
              <a:rPr lang="de-CH" altLang="en-PK"/>
              <a:pPr/>
              <a:t>29</a:t>
            </a:fld>
            <a:endParaRPr lang="de-CH" altLang="en-PK" sz="1400">
              <a:solidFill>
                <a:srgbClr val="7E7E7E"/>
              </a:solidFill>
              <a:latin typeface="Times" panose="02020603050405020304" pitchFamily="18" charset="0"/>
            </a:endParaRPr>
          </a:p>
        </p:txBody>
      </p:sp>
      <p:sp>
        <p:nvSpPr>
          <p:cNvPr id="593922" name="Rectangle 2">
            <a:extLst>
              <a:ext uri="{FF2B5EF4-FFF2-40B4-BE49-F238E27FC236}">
                <a16:creationId xmlns:a16="http://schemas.microsoft.com/office/drawing/2014/main" id="{24376444-C49A-466A-B737-2FA3DEDE34F0}"/>
              </a:ext>
            </a:extLst>
          </p:cNvPr>
          <p:cNvSpPr>
            <a:spLocks noGrp="1" noChangeArrowheads="1"/>
          </p:cNvSpPr>
          <p:nvPr>
            <p:ph type="title"/>
          </p:nvPr>
        </p:nvSpPr>
        <p:spPr/>
        <p:txBody>
          <a:bodyPr/>
          <a:lstStyle/>
          <a:p>
            <a:r>
              <a:rPr lang="en-US" altLang="en-PK"/>
              <a:t>Defensive Programming</a:t>
            </a:r>
          </a:p>
        </p:txBody>
      </p:sp>
      <p:sp>
        <p:nvSpPr>
          <p:cNvPr id="593923" name="Rectangle 3">
            <a:extLst>
              <a:ext uri="{FF2B5EF4-FFF2-40B4-BE49-F238E27FC236}">
                <a16:creationId xmlns:a16="http://schemas.microsoft.com/office/drawing/2014/main" id="{4B34A187-0640-43A7-A162-3F7E39B95799}"/>
              </a:ext>
            </a:extLst>
          </p:cNvPr>
          <p:cNvSpPr>
            <a:spLocks noGrp="1" noChangeArrowheads="1"/>
          </p:cNvSpPr>
          <p:nvPr>
            <p:ph type="body" idx="1"/>
          </p:nvPr>
        </p:nvSpPr>
        <p:spPr/>
        <p:txBody>
          <a:bodyPr>
            <a:normAutofit fontScale="92500"/>
          </a:bodyPr>
          <a:lstStyle/>
          <a:p>
            <a:pPr marL="342900" indent="-342900">
              <a:buNone/>
            </a:pPr>
            <a:r>
              <a:rPr lang="en-US" altLang="en-PK" b="1" i="1"/>
              <a:t>Failure detection:</a:t>
            </a:r>
            <a:endParaRPr lang="en-US" altLang="en-PK" sz="1800" b="1" i="1"/>
          </a:p>
          <a:p>
            <a:pPr marL="342900" indent="-342900"/>
            <a:r>
              <a:rPr lang="en-US" altLang="en-PK" sz="1800"/>
              <a:t>Use the </a:t>
            </a:r>
            <a:r>
              <a:rPr lang="en-US" altLang="en-PK" sz="1800" i="1">
                <a:solidFill>
                  <a:srgbClr val="7F0101"/>
                </a:solidFill>
              </a:rPr>
              <a:t>type system</a:t>
            </a:r>
            <a:r>
              <a:rPr lang="en-US" altLang="en-PK" sz="1800"/>
              <a:t> to ensure that variables do not get assigned invalid values.</a:t>
            </a:r>
          </a:p>
          <a:p>
            <a:pPr marL="342900" indent="-342900"/>
            <a:r>
              <a:rPr lang="en-US" altLang="en-PK" sz="1800"/>
              <a:t>Use </a:t>
            </a:r>
            <a:r>
              <a:rPr lang="en-US" altLang="en-PK" sz="1800" i="1">
                <a:solidFill>
                  <a:srgbClr val="7F0101"/>
                </a:solidFill>
              </a:rPr>
              <a:t>assertions</a:t>
            </a:r>
            <a:r>
              <a:rPr lang="en-US" altLang="en-PK" sz="1800"/>
              <a:t> to detect failures and raise exceptions. Explicitly state and check all invariants for abstract data types, and pre- and post-conditions of procedures as assertions. Use exception handlers to recover from failures.</a:t>
            </a:r>
          </a:p>
          <a:p>
            <a:pPr marL="342900" indent="-342900"/>
            <a:r>
              <a:rPr lang="en-US" altLang="en-PK" sz="1800"/>
              <a:t>Use </a:t>
            </a:r>
            <a:r>
              <a:rPr lang="en-US" altLang="en-PK" sz="1800" i="1">
                <a:solidFill>
                  <a:srgbClr val="7F0101"/>
                </a:solidFill>
              </a:rPr>
              <a:t>damage assessment procedures</a:t>
            </a:r>
            <a:r>
              <a:rPr lang="en-US" altLang="en-PK" sz="1800"/>
              <a:t>, where appropriate, to assess what parts of the state have been affected, before attempting to fix the damage.</a:t>
            </a:r>
          </a:p>
          <a:p>
            <a:pPr marL="342900" indent="-342900">
              <a:buNone/>
            </a:pPr>
            <a:endParaRPr lang="en-US" altLang="en-PK" b="1" i="1"/>
          </a:p>
          <a:p>
            <a:pPr marL="342900" indent="-342900">
              <a:buNone/>
            </a:pPr>
            <a:r>
              <a:rPr lang="en-US" altLang="en-PK" b="1" i="1"/>
              <a:t>Fault recovery:</a:t>
            </a:r>
          </a:p>
          <a:p>
            <a:pPr marL="342900" indent="-342900"/>
            <a:r>
              <a:rPr lang="en-US" altLang="en-PK" sz="1800" i="1">
                <a:solidFill>
                  <a:srgbClr val="7F0101"/>
                </a:solidFill>
              </a:rPr>
              <a:t>Backward recovery:</a:t>
            </a:r>
            <a:r>
              <a:rPr lang="en-US" altLang="en-PK" sz="1800"/>
              <a:t> backup to a previous, consistent state</a:t>
            </a:r>
          </a:p>
          <a:p>
            <a:pPr marL="342900" indent="-342900"/>
            <a:r>
              <a:rPr lang="en-US" altLang="en-PK" sz="1800" i="1">
                <a:solidFill>
                  <a:srgbClr val="7F0101"/>
                </a:solidFill>
              </a:rPr>
              <a:t>Forward recovery:</a:t>
            </a:r>
            <a:r>
              <a:rPr lang="en-US" altLang="en-PK" sz="1800"/>
              <a:t> make use of redundant information to reconstruct a consistent state from corrupted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a:extLst>
              <a:ext uri="{FF2B5EF4-FFF2-40B4-BE49-F238E27FC236}">
                <a16:creationId xmlns:a16="http://schemas.microsoft.com/office/drawing/2014/main" id="{6CE421F9-2EF3-428C-8849-5CC12F2ECE03}"/>
              </a:ext>
            </a:extLst>
          </p:cNvPr>
          <p:cNvSpPr>
            <a:spLocks noGrp="1" noChangeArrowheads="1"/>
          </p:cNvSpPr>
          <p:nvPr>
            <p:ph type="title"/>
          </p:nvPr>
        </p:nvSpPr>
        <p:spPr/>
        <p:txBody>
          <a:bodyPr/>
          <a:lstStyle/>
          <a:p>
            <a:r>
              <a:rPr lang="en-US" altLang="en-PK" dirty="0"/>
              <a:t>Synchronized blocks</a:t>
            </a:r>
          </a:p>
        </p:txBody>
      </p:sp>
      <p:sp>
        <p:nvSpPr>
          <p:cNvPr id="798723" name="Rectangle 3">
            <a:extLst>
              <a:ext uri="{FF2B5EF4-FFF2-40B4-BE49-F238E27FC236}">
                <a16:creationId xmlns:a16="http://schemas.microsoft.com/office/drawing/2014/main" id="{B4892175-4053-46A1-8EF8-74BE54BE031F}"/>
              </a:ext>
            </a:extLst>
          </p:cNvPr>
          <p:cNvSpPr>
            <a:spLocks noGrp="1" noChangeArrowheads="1"/>
          </p:cNvSpPr>
          <p:nvPr>
            <p:ph type="body" idx="1"/>
          </p:nvPr>
        </p:nvSpPr>
        <p:spPr>
          <a:xfrm>
            <a:off x="1181528" y="1921266"/>
            <a:ext cx="9486472" cy="4936733"/>
          </a:xfrm>
        </p:spPr>
        <p:txBody>
          <a:bodyPr/>
          <a:lstStyle/>
          <a:p>
            <a:pPr lvl="1">
              <a:lnSpc>
                <a:spcPct val="70000"/>
              </a:lnSpc>
              <a:buFont typeface="Wingdings" panose="05000000000000000000" pitchFamily="2" charset="2"/>
              <a:buNone/>
            </a:pPr>
            <a:r>
              <a:rPr lang="en-US" altLang="en-PK" sz="2000" dirty="0">
                <a:solidFill>
                  <a:srgbClr val="008000"/>
                </a:solidFill>
                <a:latin typeface="Courier New" panose="02070309020205020404" pitchFamily="49" charset="0"/>
              </a:rPr>
              <a:t>// synchronized block:</a:t>
            </a:r>
          </a:p>
          <a:p>
            <a:pPr lvl="1">
              <a:lnSpc>
                <a:spcPct val="70000"/>
              </a:lnSpc>
              <a:buFont typeface="Wingdings" panose="05000000000000000000" pitchFamily="2" charset="2"/>
              <a:buNone/>
            </a:pPr>
            <a:r>
              <a:rPr lang="en-US" altLang="en-PK" sz="2000" dirty="0">
                <a:solidFill>
                  <a:srgbClr val="008000"/>
                </a:solidFill>
                <a:latin typeface="Courier New" panose="02070309020205020404" pitchFamily="49" charset="0"/>
              </a:rPr>
              <a:t>// uses the given object as a lock</a:t>
            </a:r>
          </a:p>
          <a:p>
            <a:pPr lvl="1">
              <a:lnSpc>
                <a:spcPct val="70000"/>
              </a:lnSpc>
              <a:buFont typeface="Wingdings" panose="05000000000000000000" pitchFamily="2" charset="2"/>
              <a:buNone/>
            </a:pPr>
            <a:r>
              <a:rPr lang="en-US" altLang="en-PK" sz="2000" b="1" dirty="0">
                <a:solidFill>
                  <a:schemeClr val="accent2"/>
                </a:solidFill>
                <a:latin typeface="Courier New" panose="02070309020205020404" pitchFamily="49" charset="0"/>
              </a:rPr>
              <a:t>synchronized</a:t>
            </a:r>
            <a:r>
              <a:rPr lang="en-US" altLang="en-PK" sz="2000" dirty="0">
                <a:solidFill>
                  <a:srgbClr val="404040"/>
                </a:solidFill>
                <a:latin typeface="Courier New" panose="02070309020205020404" pitchFamily="49" charset="0"/>
              </a:rPr>
              <a:t> (</a:t>
            </a:r>
            <a:r>
              <a:rPr lang="en-US" altLang="en-PK" sz="2000" b="1" dirty="0">
                <a:solidFill>
                  <a:srgbClr val="404040"/>
                </a:solidFill>
              </a:rPr>
              <a:t>object</a:t>
            </a:r>
            <a:r>
              <a:rPr lang="en-US" altLang="en-PK" sz="2000" dirty="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    </a:t>
            </a:r>
            <a:r>
              <a:rPr lang="en-US" altLang="en-PK" sz="2000" b="1" dirty="0">
                <a:solidFill>
                  <a:srgbClr val="404040"/>
                </a:solidFill>
              </a:rPr>
              <a:t>statement(s)</a:t>
            </a:r>
            <a:r>
              <a:rPr lang="en-US" altLang="en-PK" sz="2000" dirty="0">
                <a:solidFill>
                  <a:srgbClr val="404040"/>
                </a:solidFill>
                <a:latin typeface="Courier New" panose="02070309020205020404" pitchFamily="49" charset="0"/>
              </a:rPr>
              <a:t>;</a:t>
            </a: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a:t>
            </a:r>
          </a:p>
          <a:p>
            <a:pPr>
              <a:lnSpc>
                <a:spcPct val="80000"/>
              </a:lnSpc>
              <a:buFontTx/>
              <a:buNone/>
            </a:pPr>
            <a:endParaRPr lang="en-US" altLang="en-PK" dirty="0">
              <a:solidFill>
                <a:srgbClr val="262626"/>
              </a:solidFill>
              <a:latin typeface="Courier New" panose="02070309020205020404" pitchFamily="49" charset="0"/>
            </a:endParaRPr>
          </a:p>
          <a:p>
            <a:r>
              <a:rPr lang="en-US" altLang="en-PK" dirty="0">
                <a:solidFill>
                  <a:srgbClr val="262626"/>
                </a:solidFill>
              </a:rPr>
              <a:t>Every Java object can act as a "lock" for concurrency.</a:t>
            </a:r>
          </a:p>
          <a:p>
            <a:pPr lvl="1"/>
            <a:r>
              <a:rPr lang="en-US" altLang="en-PK" dirty="0">
                <a:solidFill>
                  <a:srgbClr val="404040"/>
                </a:solidFill>
              </a:rPr>
              <a:t>A thread </a:t>
            </a:r>
            <a:r>
              <a:rPr lang="en-US" altLang="en-PK" i="1" dirty="0">
                <a:solidFill>
                  <a:srgbClr val="404040"/>
                </a:solidFill>
              </a:rPr>
              <a:t>T</a:t>
            </a:r>
            <a:r>
              <a:rPr lang="en-US" altLang="en-PK" baseline="-25000" dirty="0">
                <a:solidFill>
                  <a:srgbClr val="404040"/>
                </a:solidFill>
              </a:rPr>
              <a:t>1</a:t>
            </a:r>
            <a:r>
              <a:rPr lang="en-US" altLang="en-PK" dirty="0">
                <a:solidFill>
                  <a:srgbClr val="404040"/>
                </a:solidFill>
              </a:rPr>
              <a:t> can ask to run a block of code, "synchronized" on a given object </a:t>
            </a:r>
            <a:r>
              <a:rPr lang="en-US" altLang="en-PK" i="1" dirty="0">
                <a:solidFill>
                  <a:srgbClr val="404040"/>
                </a:solidFill>
              </a:rPr>
              <a:t>O</a:t>
            </a:r>
            <a:r>
              <a:rPr lang="en-US" altLang="en-PK" dirty="0">
                <a:solidFill>
                  <a:srgbClr val="404040"/>
                </a:solidFill>
              </a:rPr>
              <a:t>.</a:t>
            </a:r>
          </a:p>
          <a:p>
            <a:pPr lvl="2"/>
            <a:r>
              <a:rPr lang="en-US" altLang="en-PK" dirty="0"/>
              <a:t>If no other thread is using </a:t>
            </a:r>
            <a:r>
              <a:rPr lang="en-US" altLang="en-PK" i="1" dirty="0"/>
              <a:t>O</a:t>
            </a:r>
            <a:r>
              <a:rPr lang="en-US" altLang="en-PK" dirty="0"/>
              <a:t>, then </a:t>
            </a:r>
            <a:r>
              <a:rPr lang="en-US" altLang="en-PK" i="1" dirty="0"/>
              <a:t>T</a:t>
            </a:r>
            <a:r>
              <a:rPr lang="en-US" altLang="en-PK" baseline="-25000" dirty="0"/>
              <a:t>1</a:t>
            </a:r>
            <a:r>
              <a:rPr lang="en-US" altLang="en-PK" dirty="0"/>
              <a:t> locks the object and proceeds.</a:t>
            </a:r>
          </a:p>
          <a:p>
            <a:pPr lvl="2"/>
            <a:r>
              <a:rPr lang="en-US" altLang="en-PK" dirty="0"/>
              <a:t>If another thread </a:t>
            </a:r>
            <a:r>
              <a:rPr lang="en-US" altLang="en-PK" i="1" dirty="0"/>
              <a:t>T</a:t>
            </a:r>
            <a:r>
              <a:rPr lang="en-US" altLang="en-PK" baseline="-25000" dirty="0"/>
              <a:t>2</a:t>
            </a:r>
            <a:r>
              <a:rPr lang="en-US" altLang="en-PK" dirty="0"/>
              <a:t> is already using </a:t>
            </a:r>
            <a:r>
              <a:rPr lang="en-US" altLang="en-PK" i="1" dirty="0"/>
              <a:t>O</a:t>
            </a:r>
            <a:r>
              <a:rPr lang="en-US" altLang="en-PK" dirty="0"/>
              <a:t>, then </a:t>
            </a:r>
            <a:r>
              <a:rPr lang="en-US" altLang="en-PK" i="1" dirty="0"/>
              <a:t>T</a:t>
            </a:r>
            <a:r>
              <a:rPr lang="en-US" altLang="en-PK" baseline="-25000" dirty="0"/>
              <a:t>1</a:t>
            </a:r>
            <a:r>
              <a:rPr lang="en-US" altLang="en-PK" dirty="0"/>
              <a:t> becomes blocked and must wait until </a:t>
            </a:r>
            <a:r>
              <a:rPr lang="en-US" altLang="en-PK" i="1" dirty="0"/>
              <a:t>T</a:t>
            </a:r>
            <a:r>
              <a:rPr lang="en-US" altLang="en-PK" baseline="-25000" dirty="0"/>
              <a:t>1</a:t>
            </a:r>
            <a:r>
              <a:rPr lang="en-US" altLang="en-PK" dirty="0"/>
              <a:t> is finished using O.  Then </a:t>
            </a:r>
            <a:r>
              <a:rPr lang="en-US" altLang="en-PK" i="1" dirty="0"/>
              <a:t>T</a:t>
            </a:r>
            <a:r>
              <a:rPr lang="en-US" altLang="en-PK" baseline="-25000" dirty="0"/>
              <a:t>1</a:t>
            </a:r>
            <a:r>
              <a:rPr lang="en-US" altLang="en-PK" dirty="0"/>
              <a:t> can proceed.</a:t>
            </a:r>
          </a:p>
        </p:txBody>
      </p:sp>
    </p:spTree>
    <p:extLst>
      <p:ext uri="{BB962C8B-B14F-4D97-AF65-F5344CB8AC3E}">
        <p14:creationId xmlns:p14="http://schemas.microsoft.com/office/powerpoint/2010/main" val="1242332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45AC0C3-2214-4CA5-953A-381DDF6FCAED}"/>
              </a:ext>
            </a:extLst>
          </p:cNvPr>
          <p:cNvSpPr>
            <a:spLocks noGrp="1" noChangeArrowheads="1"/>
          </p:cNvSpPr>
          <p:nvPr>
            <p:ph type="title"/>
          </p:nvPr>
        </p:nvSpPr>
        <p:spPr/>
        <p:txBody>
          <a:bodyPr/>
          <a:lstStyle/>
          <a:p>
            <a:r>
              <a:rPr lang="en-US" altLang="en-PK" dirty="0"/>
              <a:t>Message Queues</a:t>
            </a:r>
          </a:p>
        </p:txBody>
      </p:sp>
      <p:sp>
        <p:nvSpPr>
          <p:cNvPr id="53251" name="Rectangle 3">
            <a:extLst>
              <a:ext uri="{FF2B5EF4-FFF2-40B4-BE49-F238E27FC236}">
                <a16:creationId xmlns:a16="http://schemas.microsoft.com/office/drawing/2014/main" id="{0E0CE577-59A0-4A38-A146-7BBBABD58065}"/>
              </a:ext>
            </a:extLst>
          </p:cNvPr>
          <p:cNvSpPr>
            <a:spLocks noGrp="1" noChangeArrowheads="1"/>
          </p:cNvSpPr>
          <p:nvPr>
            <p:ph type="body" idx="1"/>
          </p:nvPr>
        </p:nvSpPr>
        <p:spPr>
          <a:xfrm>
            <a:off x="1273996" y="1752600"/>
            <a:ext cx="9955658" cy="4876800"/>
          </a:xfrm>
        </p:spPr>
        <p:txBody>
          <a:bodyPr>
            <a:normAutofit/>
          </a:bodyPr>
          <a:lstStyle/>
          <a:p>
            <a:r>
              <a:rPr lang="en-US" altLang="en-PK" dirty="0"/>
              <a:t>A Message Queue is a linked list of message structures stored inside the kernel’s memory space and accessible by multiple processes </a:t>
            </a:r>
          </a:p>
          <a:p>
            <a:r>
              <a:rPr lang="en-US" altLang="en-PK" dirty="0"/>
              <a:t>Synchronization is provided automatically by the kernel</a:t>
            </a:r>
          </a:p>
          <a:p>
            <a:r>
              <a:rPr lang="en-US" altLang="en-PK" dirty="0"/>
              <a:t>New messages are added at the end of the queue</a:t>
            </a:r>
          </a:p>
          <a:p>
            <a:r>
              <a:rPr lang="en-US" altLang="en-PK" dirty="0"/>
              <a:t>Each message structure has a long message type</a:t>
            </a:r>
          </a:p>
          <a:p>
            <a:r>
              <a:rPr lang="en-US" altLang="en-PK" dirty="0"/>
              <a:t>Messages may be obtained from the queue either in a FIFO manner (default) or by requesting a specific type of message (based on message type)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0D97-6A08-4533-A4DC-972E7BCED6E2}"/>
              </a:ext>
            </a:extLst>
          </p:cNvPr>
          <p:cNvSpPr>
            <a:spLocks noGrp="1"/>
          </p:cNvSpPr>
          <p:nvPr>
            <p:ph type="title"/>
          </p:nvPr>
        </p:nvSpPr>
        <p:spPr/>
        <p:txBody>
          <a:bodyPr/>
          <a:lstStyle/>
          <a:p>
            <a:r>
              <a:rPr lang="en-US" altLang="en-PK" dirty="0"/>
              <a:t>Message Queuing </a:t>
            </a:r>
            <a:endParaRPr lang="en-PK" dirty="0"/>
          </a:p>
        </p:txBody>
      </p:sp>
      <p:sp>
        <p:nvSpPr>
          <p:cNvPr id="3" name="Content Placeholder 2">
            <a:extLst>
              <a:ext uri="{FF2B5EF4-FFF2-40B4-BE49-F238E27FC236}">
                <a16:creationId xmlns:a16="http://schemas.microsoft.com/office/drawing/2014/main" id="{A9E10DEA-71F5-4ECF-953C-93FAA1639059}"/>
              </a:ext>
            </a:extLst>
          </p:cNvPr>
          <p:cNvSpPr>
            <a:spLocks noGrp="1"/>
          </p:cNvSpPr>
          <p:nvPr>
            <p:ph idx="1"/>
          </p:nvPr>
        </p:nvSpPr>
        <p:spPr/>
        <p:txBody>
          <a:bodyPr/>
          <a:lstStyle/>
          <a:p>
            <a:pPr algn="just"/>
            <a:r>
              <a:rPr lang="en-US" dirty="0">
                <a:solidFill>
                  <a:srgbClr val="212121"/>
                </a:solidFill>
                <a:latin typeface="Verdana" panose="020B0604030504040204" pitchFamily="34" charset="0"/>
              </a:rPr>
              <a:t>It i</a:t>
            </a:r>
            <a:r>
              <a:rPr lang="en-US" b="0" i="0" dirty="0">
                <a:solidFill>
                  <a:srgbClr val="212121"/>
                </a:solidFill>
                <a:effectLst/>
                <a:latin typeface="Verdana" panose="020B0604030504040204" pitchFamily="34" charset="0"/>
              </a:rPr>
              <a:t>s a message infrastructure and a development platform for creating distributed messaging applications for the Microsoft Windows Operating System. Message Queuing applications can use the Message Queuing infrastructure to communicate heterogeneous networks and with computers that may be offline. Message Queuing provides guaranteed message delivery, efficient routing, security, transaction support and priority based messaging. Administrative Privileges are required to create a queue.</a:t>
            </a:r>
            <a:endParaRPr lang="en-PK" dirty="0"/>
          </a:p>
        </p:txBody>
      </p:sp>
    </p:spTree>
    <p:extLst>
      <p:ext uri="{BB962C8B-B14F-4D97-AF65-F5344CB8AC3E}">
        <p14:creationId xmlns:p14="http://schemas.microsoft.com/office/powerpoint/2010/main" val="2134948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C7B0-027C-4766-BD6E-93023FC56595}"/>
              </a:ext>
            </a:extLst>
          </p:cNvPr>
          <p:cNvSpPr>
            <a:spLocks noGrp="1"/>
          </p:cNvSpPr>
          <p:nvPr>
            <p:ph type="title"/>
          </p:nvPr>
        </p:nvSpPr>
        <p:spPr/>
        <p:txBody>
          <a:bodyPr/>
          <a:lstStyle/>
          <a:p>
            <a:r>
              <a:rPr lang="en-US" dirty="0"/>
              <a:t>When to use message queue</a:t>
            </a:r>
            <a:endParaRPr lang="en-PK" dirty="0"/>
          </a:p>
        </p:txBody>
      </p:sp>
      <p:sp>
        <p:nvSpPr>
          <p:cNvPr id="3" name="Content Placeholder 2">
            <a:extLst>
              <a:ext uri="{FF2B5EF4-FFF2-40B4-BE49-F238E27FC236}">
                <a16:creationId xmlns:a16="http://schemas.microsoft.com/office/drawing/2014/main" id="{8BF1002A-CBA1-457E-8F65-4901AE58936C}"/>
              </a:ext>
            </a:extLst>
          </p:cNvPr>
          <p:cNvSpPr>
            <a:spLocks noGrp="1"/>
          </p:cNvSpPr>
          <p:nvPr>
            <p:ph idx="1"/>
          </p:nvPr>
        </p:nvSpPr>
        <p:spPr/>
        <p:txBody>
          <a:bodyPr>
            <a:normAutofit fontScale="85000" lnSpcReduction="10000"/>
          </a:bodyPr>
          <a:lstStyle/>
          <a:p>
            <a:pPr algn="just"/>
            <a:r>
              <a:rPr lang="en-US" dirty="0"/>
              <a:t>Message Queuing is useful when the client application is often disconnected from the network. For example, salespersons can enter order data directory at the customer's site. The application sends a message for each order to the message queue that is located on the client's system.</a:t>
            </a:r>
          </a:p>
          <a:p>
            <a:pPr algn="just"/>
            <a:r>
              <a:rPr lang="en-US" dirty="0"/>
              <a:t>Message Queuing can also be useful in a connected environment. For example, the server of a website is fully loaded with order transactions at some specific time periods, say evening times or morning times, but the load is low at nighttime. The solution to this problem would be to buy a faster server or add an additional server to the system. However, the cheaper solution would be sending message queue.</a:t>
            </a:r>
          </a:p>
          <a:p>
            <a:pPr algn="just"/>
            <a:r>
              <a:rPr lang="en-US" dirty="0"/>
              <a:t>There are different types of Message Queues: </a:t>
            </a:r>
          </a:p>
          <a:p>
            <a:pPr marL="749808" lvl="1" indent="-457200" algn="just">
              <a:buFont typeface="+mj-lt"/>
              <a:buAutoNum type="arabicPeriod"/>
            </a:pPr>
            <a:r>
              <a:rPr lang="en-US" dirty="0"/>
              <a:t>Normal Message</a:t>
            </a:r>
          </a:p>
          <a:p>
            <a:pPr marL="749808" lvl="1" indent="-457200" algn="just">
              <a:buFont typeface="+mj-lt"/>
              <a:buAutoNum type="arabicPeriod"/>
            </a:pPr>
            <a:r>
              <a:rPr lang="en-US" dirty="0"/>
              <a:t>Acknowledgement Message</a:t>
            </a:r>
          </a:p>
          <a:p>
            <a:pPr marL="749808" lvl="1" indent="-457200" algn="just">
              <a:buFont typeface="+mj-lt"/>
              <a:buAutoNum type="arabicPeriod"/>
            </a:pPr>
            <a:r>
              <a:rPr lang="en-US" dirty="0"/>
              <a:t>Respond Message</a:t>
            </a:r>
          </a:p>
          <a:p>
            <a:pPr marL="749808" lvl="1" indent="-457200" algn="just">
              <a:buFont typeface="+mj-lt"/>
              <a:buAutoNum type="arabicPeriod"/>
            </a:pPr>
            <a:r>
              <a:rPr lang="en-US" dirty="0"/>
              <a:t>Report Message </a:t>
            </a:r>
          </a:p>
          <a:p>
            <a:pPr algn="just"/>
            <a:r>
              <a:rPr lang="en-US" dirty="0"/>
              <a:t>A message can have a priority that defines the order in which the message will be read from a queue. Commonly, messages are stored on the disk can be found in the &lt;</a:t>
            </a:r>
            <a:r>
              <a:rPr lang="en-US" dirty="0" err="1"/>
              <a:t>windir</a:t>
            </a:r>
            <a:r>
              <a:rPr lang="en-US" dirty="0"/>
              <a:t>&gt;\system32\</a:t>
            </a:r>
            <a:r>
              <a:rPr lang="en-US" dirty="0" err="1"/>
              <a:t>msmq</a:t>
            </a:r>
            <a:r>
              <a:rPr lang="en-US" dirty="0"/>
              <a:t>\stored directory.</a:t>
            </a:r>
            <a:endParaRPr lang="en-PK" dirty="0"/>
          </a:p>
        </p:txBody>
      </p:sp>
    </p:spTree>
    <p:extLst>
      <p:ext uri="{BB962C8B-B14F-4D97-AF65-F5344CB8AC3E}">
        <p14:creationId xmlns:p14="http://schemas.microsoft.com/office/powerpoint/2010/main" val="68879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a:extLst>
              <a:ext uri="{FF2B5EF4-FFF2-40B4-BE49-F238E27FC236}">
                <a16:creationId xmlns:a16="http://schemas.microsoft.com/office/drawing/2014/main" id="{CBEADA53-6AAA-4E44-8DBE-FE50F6F1A74F}"/>
              </a:ext>
            </a:extLst>
          </p:cNvPr>
          <p:cNvSpPr>
            <a:spLocks noGrp="1" noChangeArrowheads="1"/>
          </p:cNvSpPr>
          <p:nvPr>
            <p:ph type="title"/>
          </p:nvPr>
        </p:nvSpPr>
        <p:spPr/>
        <p:txBody>
          <a:bodyPr/>
          <a:lstStyle/>
          <a:p>
            <a:r>
              <a:rPr lang="en-US" altLang="en-PK" dirty="0"/>
              <a:t>Synchronized methods</a:t>
            </a:r>
          </a:p>
        </p:txBody>
      </p:sp>
      <p:sp>
        <p:nvSpPr>
          <p:cNvPr id="812035" name="Rectangle 3">
            <a:extLst>
              <a:ext uri="{FF2B5EF4-FFF2-40B4-BE49-F238E27FC236}">
                <a16:creationId xmlns:a16="http://schemas.microsoft.com/office/drawing/2014/main" id="{308C0779-CD03-4D96-A625-F2A17BA227BC}"/>
              </a:ext>
            </a:extLst>
          </p:cNvPr>
          <p:cNvSpPr>
            <a:spLocks noGrp="1" noChangeArrowheads="1"/>
          </p:cNvSpPr>
          <p:nvPr>
            <p:ph type="body" idx="1"/>
          </p:nvPr>
        </p:nvSpPr>
        <p:spPr>
          <a:xfrm>
            <a:off x="1222625" y="1737360"/>
            <a:ext cx="9445375" cy="5120640"/>
          </a:xfrm>
        </p:spPr>
        <p:txBody>
          <a:bodyPr/>
          <a:lstStyle/>
          <a:p>
            <a:pPr lvl="1">
              <a:lnSpc>
                <a:spcPct val="70000"/>
              </a:lnSpc>
              <a:buFont typeface="Wingdings" panose="05000000000000000000" pitchFamily="2" charset="2"/>
              <a:buNone/>
            </a:pPr>
            <a:r>
              <a:rPr lang="en-US" altLang="en-PK" dirty="0">
                <a:solidFill>
                  <a:srgbClr val="008000"/>
                </a:solidFill>
                <a:latin typeface="Courier New" panose="02070309020205020404" pitchFamily="49" charset="0"/>
              </a:rPr>
              <a:t>// synchronized method: locks on "this" object</a:t>
            </a:r>
          </a:p>
          <a:p>
            <a:pPr lvl="1">
              <a:lnSpc>
                <a:spcPct val="70000"/>
              </a:lnSpc>
              <a:buFont typeface="Wingdings" panose="05000000000000000000" pitchFamily="2" charset="2"/>
              <a:buNone/>
            </a:pPr>
            <a:r>
              <a:rPr lang="en-US" altLang="en-PK" dirty="0">
                <a:solidFill>
                  <a:srgbClr val="404040"/>
                </a:solidFill>
                <a:latin typeface="Courier New" panose="02070309020205020404" pitchFamily="49" charset="0"/>
              </a:rPr>
              <a:t>public </a:t>
            </a:r>
            <a:r>
              <a:rPr lang="en-US" altLang="en-PK" b="1" dirty="0">
                <a:solidFill>
                  <a:schemeClr val="accent2"/>
                </a:solidFill>
                <a:latin typeface="Courier New" panose="02070309020205020404" pitchFamily="49" charset="0"/>
              </a:rPr>
              <a:t>synchronized</a:t>
            </a:r>
            <a:r>
              <a:rPr lang="en-US" altLang="en-PK" dirty="0">
                <a:solidFill>
                  <a:srgbClr val="404040"/>
                </a:solidFill>
                <a:latin typeface="Courier New" panose="02070309020205020404" pitchFamily="49" charset="0"/>
              </a:rPr>
              <a:t> </a:t>
            </a:r>
            <a:r>
              <a:rPr lang="en-US" altLang="en-PK" b="1" dirty="0">
                <a:solidFill>
                  <a:srgbClr val="404040"/>
                </a:solidFill>
              </a:rPr>
              <a:t>type</a:t>
            </a:r>
            <a:r>
              <a:rPr lang="en-US" altLang="en-PK" dirty="0">
                <a:solidFill>
                  <a:srgbClr val="404040"/>
                </a:solidFill>
                <a:latin typeface="Courier New" panose="02070309020205020404" pitchFamily="49" charset="0"/>
              </a:rPr>
              <a:t> </a:t>
            </a:r>
            <a:r>
              <a:rPr lang="en-US" altLang="en-PK" b="1" dirty="0">
                <a:solidFill>
                  <a:srgbClr val="404040"/>
                </a:solidFill>
              </a:rPr>
              <a:t>name</a:t>
            </a:r>
            <a:r>
              <a:rPr lang="en-US" altLang="en-PK" dirty="0">
                <a:solidFill>
                  <a:srgbClr val="404040"/>
                </a:solidFill>
                <a:latin typeface="Courier New" panose="02070309020205020404" pitchFamily="49" charset="0"/>
              </a:rPr>
              <a:t>(</a:t>
            </a:r>
            <a:r>
              <a:rPr lang="en-US" altLang="en-PK" b="1" dirty="0">
                <a:solidFill>
                  <a:srgbClr val="404040"/>
                </a:solidFill>
              </a:rPr>
              <a:t>parameters</a:t>
            </a:r>
            <a:r>
              <a:rPr lang="en-US" altLang="en-PK" dirty="0">
                <a:solidFill>
                  <a:srgbClr val="404040"/>
                </a:solidFill>
                <a:latin typeface="Courier New" panose="02070309020205020404" pitchFamily="49" charset="0"/>
              </a:rPr>
              <a:t>) { ... }</a:t>
            </a:r>
          </a:p>
          <a:p>
            <a:pPr lvl="1">
              <a:lnSpc>
                <a:spcPct val="70000"/>
              </a:lnSpc>
              <a:buFont typeface="Wingdings" panose="05000000000000000000" pitchFamily="2" charset="2"/>
              <a:buNone/>
            </a:pPr>
            <a:endParaRPr lang="en-US" altLang="en-PK" dirty="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PK" dirty="0">
                <a:solidFill>
                  <a:srgbClr val="008000"/>
                </a:solidFill>
                <a:latin typeface="Courier New" panose="02070309020205020404" pitchFamily="49" charset="0"/>
              </a:rPr>
              <a:t>// synchronized static method: locks on the given </a:t>
            </a:r>
            <a:r>
              <a:rPr lang="en-US" altLang="en-PK" i="1" dirty="0">
                <a:solidFill>
                  <a:srgbClr val="008000"/>
                </a:solidFill>
                <a:latin typeface="Courier New" panose="02070309020205020404" pitchFamily="49" charset="0"/>
              </a:rPr>
              <a:t>class</a:t>
            </a:r>
            <a:endParaRPr lang="en-US" altLang="en-PK" dirty="0">
              <a:solidFill>
                <a:srgbClr val="008000"/>
              </a:solidFill>
              <a:latin typeface="Courier New" panose="02070309020205020404" pitchFamily="49" charset="0"/>
            </a:endParaRPr>
          </a:p>
          <a:p>
            <a:pPr lvl="1">
              <a:lnSpc>
                <a:spcPct val="70000"/>
              </a:lnSpc>
              <a:buFont typeface="Wingdings" panose="05000000000000000000" pitchFamily="2" charset="2"/>
              <a:buNone/>
            </a:pPr>
            <a:r>
              <a:rPr lang="en-US" altLang="en-PK" dirty="0">
                <a:solidFill>
                  <a:srgbClr val="404040"/>
                </a:solidFill>
                <a:latin typeface="Courier New" panose="02070309020205020404" pitchFamily="49" charset="0"/>
              </a:rPr>
              <a:t>public static </a:t>
            </a:r>
            <a:r>
              <a:rPr lang="en-US" altLang="en-PK" b="1" dirty="0">
                <a:solidFill>
                  <a:schemeClr val="accent2"/>
                </a:solidFill>
                <a:latin typeface="Courier New" panose="02070309020205020404" pitchFamily="49" charset="0"/>
              </a:rPr>
              <a:t>synchronized</a:t>
            </a:r>
            <a:r>
              <a:rPr lang="en-US" altLang="en-PK" dirty="0">
                <a:solidFill>
                  <a:srgbClr val="404040"/>
                </a:solidFill>
                <a:latin typeface="Courier New" panose="02070309020205020404" pitchFamily="49" charset="0"/>
              </a:rPr>
              <a:t> </a:t>
            </a:r>
            <a:r>
              <a:rPr lang="en-US" altLang="en-PK" b="1" dirty="0">
                <a:solidFill>
                  <a:srgbClr val="404040"/>
                </a:solidFill>
              </a:rPr>
              <a:t>type</a:t>
            </a:r>
            <a:r>
              <a:rPr lang="en-US" altLang="en-PK" dirty="0">
                <a:solidFill>
                  <a:srgbClr val="404040"/>
                </a:solidFill>
                <a:latin typeface="Courier New" panose="02070309020205020404" pitchFamily="49" charset="0"/>
              </a:rPr>
              <a:t> </a:t>
            </a:r>
            <a:r>
              <a:rPr lang="en-US" altLang="en-PK" b="1" dirty="0">
                <a:solidFill>
                  <a:srgbClr val="404040"/>
                </a:solidFill>
              </a:rPr>
              <a:t>name</a:t>
            </a:r>
            <a:r>
              <a:rPr lang="en-US" altLang="en-PK" dirty="0">
                <a:solidFill>
                  <a:srgbClr val="404040"/>
                </a:solidFill>
                <a:latin typeface="Courier New" panose="02070309020205020404" pitchFamily="49" charset="0"/>
              </a:rPr>
              <a:t>(</a:t>
            </a:r>
            <a:r>
              <a:rPr lang="en-US" altLang="en-PK" b="1" dirty="0">
                <a:solidFill>
                  <a:srgbClr val="404040"/>
                </a:solidFill>
              </a:rPr>
              <a:t>parameters</a:t>
            </a:r>
            <a:r>
              <a:rPr lang="en-US" altLang="en-PK" dirty="0">
                <a:solidFill>
                  <a:srgbClr val="404040"/>
                </a:solidFill>
                <a:latin typeface="Courier New" panose="02070309020205020404" pitchFamily="49" charset="0"/>
              </a:rPr>
              <a:t>) { ... }</a:t>
            </a:r>
          </a:p>
          <a:p>
            <a:pPr lvl="1">
              <a:lnSpc>
                <a:spcPct val="70000"/>
              </a:lnSpc>
              <a:buFont typeface="Wingdings" panose="05000000000000000000" pitchFamily="2" charset="2"/>
              <a:buNone/>
            </a:pPr>
            <a:endParaRPr lang="en-US" altLang="en-PK" dirty="0">
              <a:solidFill>
                <a:srgbClr val="404040"/>
              </a:solidFill>
            </a:endParaRPr>
          </a:p>
          <a:p>
            <a:pPr lvl="1">
              <a:lnSpc>
                <a:spcPct val="70000"/>
              </a:lnSpc>
              <a:buFont typeface="Wingdings" panose="05000000000000000000" pitchFamily="2" charset="2"/>
              <a:buNone/>
            </a:pPr>
            <a:endParaRPr lang="en-US" altLang="en-PK" dirty="0">
              <a:solidFill>
                <a:srgbClr val="404040"/>
              </a:solidFill>
            </a:endParaRPr>
          </a:p>
          <a:p>
            <a:r>
              <a:rPr lang="en-US" altLang="en-PK" dirty="0">
                <a:solidFill>
                  <a:srgbClr val="262626"/>
                </a:solidFill>
              </a:rPr>
              <a:t>A synchronized method grabs the object or class's lock at the start, runs to completion, then releases the lock.</a:t>
            </a:r>
          </a:p>
          <a:p>
            <a:pPr lvl="1"/>
            <a:r>
              <a:rPr lang="en-US" altLang="en-PK" dirty="0">
                <a:solidFill>
                  <a:srgbClr val="404040"/>
                </a:solidFill>
              </a:rPr>
              <a:t>A shorthand for wrapping the entire body of the method in a </a:t>
            </a:r>
            <a:r>
              <a:rPr lang="en-US" altLang="en-PK" dirty="0">
                <a:solidFill>
                  <a:srgbClr val="404040"/>
                </a:solidFill>
                <a:latin typeface="Courier New" panose="02070309020205020404" pitchFamily="49" charset="0"/>
                <a:cs typeface="Courier New" panose="02070309020205020404" pitchFamily="49" charset="0"/>
              </a:rPr>
              <a:t>synchronized (this) {...}</a:t>
            </a:r>
            <a:r>
              <a:rPr lang="en-US" altLang="en-PK" dirty="0">
                <a:solidFill>
                  <a:srgbClr val="404040"/>
                </a:solidFill>
              </a:rPr>
              <a:t> block.</a:t>
            </a:r>
          </a:p>
          <a:p>
            <a:pPr lvl="1"/>
            <a:r>
              <a:rPr lang="en-US" altLang="en-PK" dirty="0">
                <a:solidFill>
                  <a:srgbClr val="404040"/>
                </a:solidFill>
              </a:rPr>
              <a:t>Useful for methods whose entire bodies should not be entered by multiple threads at the same time.</a:t>
            </a:r>
          </a:p>
          <a:p>
            <a:pPr lvl="1"/>
            <a:endParaRPr lang="en-US" altLang="en-PK" dirty="0">
              <a:solidFill>
                <a:srgbClr val="404040"/>
              </a:solidFill>
            </a:endParaRPr>
          </a:p>
          <a:p>
            <a:pPr lvl="1">
              <a:lnSpc>
                <a:spcPct val="70000"/>
              </a:lnSpc>
              <a:buFont typeface="Wingdings" panose="05000000000000000000" pitchFamily="2" charset="2"/>
              <a:buNone/>
            </a:pPr>
            <a:r>
              <a:rPr lang="en-US" altLang="en-PK" dirty="0">
                <a:solidFill>
                  <a:srgbClr val="404040"/>
                </a:solidFill>
                <a:latin typeface="Courier New" panose="02070309020205020404" pitchFamily="49" charset="0"/>
              </a:rPr>
              <a:t>public </a:t>
            </a:r>
            <a:r>
              <a:rPr lang="en-US" altLang="en-PK" b="1" dirty="0">
                <a:solidFill>
                  <a:schemeClr val="accent2"/>
                </a:solidFill>
                <a:latin typeface="Courier New" panose="02070309020205020404" pitchFamily="49" charset="0"/>
              </a:rPr>
              <a:t>synchronized</a:t>
            </a:r>
            <a:r>
              <a:rPr lang="en-US" altLang="en-PK" dirty="0">
                <a:solidFill>
                  <a:srgbClr val="404040"/>
                </a:solidFill>
                <a:latin typeface="Courier New" panose="02070309020205020404" pitchFamily="49" charset="0"/>
              </a:rPr>
              <a:t> void </a:t>
            </a:r>
            <a:r>
              <a:rPr lang="en-US" altLang="en-PK" dirty="0" err="1">
                <a:solidFill>
                  <a:srgbClr val="404040"/>
                </a:solidFill>
                <a:latin typeface="Courier New" panose="02070309020205020404" pitchFamily="49" charset="0"/>
              </a:rPr>
              <a:t>readFile</a:t>
            </a:r>
            <a:r>
              <a:rPr lang="en-US" altLang="en-PK" dirty="0">
                <a:solidFill>
                  <a:srgbClr val="404040"/>
                </a:solidFill>
                <a:latin typeface="Courier New" panose="02070309020205020404" pitchFamily="49" charset="0"/>
              </a:rPr>
              <a:t>(String name) {...}</a:t>
            </a:r>
          </a:p>
          <a:p>
            <a:pPr lvl="1">
              <a:buFont typeface="Wingdings" panose="05000000000000000000" pitchFamily="2" charset="2"/>
              <a:buNone/>
            </a:pPr>
            <a:endParaRPr lang="en-US" altLang="en-PK" dirty="0">
              <a:solidFill>
                <a:srgbClr val="404040"/>
              </a:solidFill>
            </a:endParaRPr>
          </a:p>
        </p:txBody>
      </p:sp>
      <p:sp>
        <p:nvSpPr>
          <p:cNvPr id="2" name="Rectangle 1">
            <a:extLst>
              <a:ext uri="{FF2B5EF4-FFF2-40B4-BE49-F238E27FC236}">
                <a16:creationId xmlns:a16="http://schemas.microsoft.com/office/drawing/2014/main" id="{EEAEC32F-52D2-44F6-B693-7753EFE1D6FD}"/>
              </a:ext>
            </a:extLst>
          </p:cNvPr>
          <p:cNvSpPr>
            <a:spLocks noChangeArrowheads="1"/>
          </p:cNvSpPr>
          <p:nvPr/>
        </p:nvSpPr>
        <p:spPr bwMode="auto">
          <a:xfrm>
            <a:off x="7284378" y="90102"/>
            <a:ext cx="49076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b="0" i="0" u="none" strike="noStrike" cap="none" normalizeH="0" baseline="0" dirty="0">
                <a:ln>
                  <a:noFill/>
                </a:ln>
                <a:solidFill>
                  <a:srgbClr val="00B050"/>
                </a:solidFill>
                <a:effectLst/>
                <a:latin typeface="inherit"/>
              </a:rPr>
              <a:t>[</a:t>
            </a:r>
            <a:r>
              <a:rPr kumimoji="0" lang="en-PK" altLang="en-PK" b="0" i="0" u="none" strike="noStrike" cap="none" normalizeH="0" baseline="0" dirty="0" err="1">
                <a:ln>
                  <a:noFill/>
                </a:ln>
                <a:solidFill>
                  <a:srgbClr val="00B050"/>
                </a:solidFill>
                <a:effectLst/>
                <a:latin typeface="inherit"/>
              </a:rPr>
              <a:t>MethodImpl</a:t>
            </a:r>
            <a:r>
              <a:rPr kumimoji="0" lang="en-PK" altLang="en-PK" b="0" i="0" u="none" strike="noStrike" cap="none" normalizeH="0" baseline="0" dirty="0">
                <a:ln>
                  <a:noFill/>
                </a:ln>
                <a:solidFill>
                  <a:srgbClr val="00B050"/>
                </a:solidFill>
                <a:effectLst/>
                <a:latin typeface="inherit"/>
              </a:rPr>
              <a:t>(</a:t>
            </a:r>
            <a:r>
              <a:rPr kumimoji="0" lang="en-PK" altLang="en-PK" b="0" i="0" u="none" strike="noStrike" cap="none" normalizeH="0" baseline="0" dirty="0" err="1">
                <a:ln>
                  <a:noFill/>
                </a:ln>
                <a:solidFill>
                  <a:srgbClr val="00B050"/>
                </a:solidFill>
                <a:effectLst/>
                <a:latin typeface="inherit"/>
              </a:rPr>
              <a:t>MethodImplOptions.Synchronized</a:t>
            </a:r>
            <a:r>
              <a:rPr kumimoji="0" lang="en-PK" altLang="en-PK" b="0" i="0" u="none" strike="noStrike" cap="none" normalizeH="0" baseline="0" dirty="0">
                <a:ln>
                  <a:noFill/>
                </a:ln>
                <a:solidFill>
                  <a:srgbClr val="00B050"/>
                </a:solidFill>
                <a:effectLst/>
                <a:latin typeface="inherit"/>
              </a:rPr>
              <a:t>)]</a:t>
            </a:r>
            <a:r>
              <a:rPr kumimoji="0" lang="en-PK" altLang="en-PK" sz="1600" b="0" i="0" u="none" strike="noStrike" cap="none" normalizeH="0" baseline="0" dirty="0">
                <a:ln>
                  <a:noFill/>
                </a:ln>
                <a:solidFill>
                  <a:srgbClr val="00B050"/>
                </a:solidFill>
                <a:effectLst/>
              </a:rPr>
              <a:t> </a:t>
            </a:r>
            <a:endParaRPr kumimoji="0" lang="en-PK" altLang="en-PK" sz="4400" b="0" i="0" u="none" strike="noStrike" cap="none" normalizeH="0" baseline="0" dirty="0">
              <a:ln>
                <a:noFill/>
              </a:ln>
              <a:solidFill>
                <a:srgbClr val="00B050"/>
              </a:solidFill>
              <a:effectLst/>
              <a:latin typeface="Arial" panose="020B0604020202020204" pitchFamily="34" charset="0"/>
            </a:endParaRPr>
          </a:p>
        </p:txBody>
      </p:sp>
      <p:sp>
        <p:nvSpPr>
          <p:cNvPr id="3" name="Callout: Line with Accent Bar 2">
            <a:extLst>
              <a:ext uri="{FF2B5EF4-FFF2-40B4-BE49-F238E27FC236}">
                <a16:creationId xmlns:a16="http://schemas.microsoft.com/office/drawing/2014/main" id="{F4A2273A-1559-4D5F-B662-6976B56EB117}"/>
              </a:ext>
            </a:extLst>
          </p:cNvPr>
          <p:cNvSpPr/>
          <p:nvPr/>
        </p:nvSpPr>
        <p:spPr>
          <a:xfrm>
            <a:off x="8774130" y="821933"/>
            <a:ext cx="1664414" cy="915427"/>
          </a:xfrm>
          <a:prstGeom prst="accentCallout1">
            <a:avLst>
              <a:gd name="adj1" fmla="val 18750"/>
              <a:gd name="adj2" fmla="val -8333"/>
              <a:gd name="adj3" fmla="val -52483"/>
              <a:gd name="adj4" fmla="val -204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uses this to synchronize method</a:t>
            </a:r>
            <a:endParaRPr lang="en-PK" dirty="0"/>
          </a:p>
        </p:txBody>
      </p:sp>
    </p:spTree>
    <p:extLst>
      <p:ext uri="{BB962C8B-B14F-4D97-AF65-F5344CB8AC3E}">
        <p14:creationId xmlns:p14="http://schemas.microsoft.com/office/powerpoint/2010/main" val="269327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a:extLst>
              <a:ext uri="{FF2B5EF4-FFF2-40B4-BE49-F238E27FC236}">
                <a16:creationId xmlns:a16="http://schemas.microsoft.com/office/drawing/2014/main" id="{D7C8A6AE-ACE1-4E86-B0FE-0853AEDE7B29}"/>
              </a:ext>
            </a:extLst>
          </p:cNvPr>
          <p:cNvSpPr>
            <a:spLocks noGrp="1" noChangeArrowheads="1"/>
          </p:cNvSpPr>
          <p:nvPr>
            <p:ph type="title"/>
          </p:nvPr>
        </p:nvSpPr>
        <p:spPr/>
        <p:txBody>
          <a:bodyPr/>
          <a:lstStyle/>
          <a:p>
            <a:r>
              <a:rPr lang="en-US" altLang="en-PK"/>
              <a:t>Synchronized counter</a:t>
            </a:r>
          </a:p>
        </p:txBody>
      </p:sp>
      <p:sp>
        <p:nvSpPr>
          <p:cNvPr id="800771" name="Rectangle 3">
            <a:extLst>
              <a:ext uri="{FF2B5EF4-FFF2-40B4-BE49-F238E27FC236}">
                <a16:creationId xmlns:a16="http://schemas.microsoft.com/office/drawing/2014/main" id="{3841A54B-F38B-4A7E-BE68-B5A72BBBA836}"/>
              </a:ext>
            </a:extLst>
          </p:cNvPr>
          <p:cNvSpPr>
            <a:spLocks noGrp="1" noChangeArrowheads="1"/>
          </p:cNvSpPr>
          <p:nvPr>
            <p:ph type="body" idx="1"/>
          </p:nvPr>
        </p:nvSpPr>
        <p:spPr>
          <a:xfrm>
            <a:off x="1097280" y="1737360"/>
            <a:ext cx="9570720" cy="4591521"/>
          </a:xfrm>
        </p:spPr>
        <p:txBody>
          <a:bodyPr>
            <a:normAutofit lnSpcReduction="10000"/>
          </a:bodyPr>
          <a:lstStyle/>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public class Counter {</a:t>
            </a: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    private int c = 0;</a:t>
            </a:r>
          </a:p>
          <a:p>
            <a:pPr lvl="1">
              <a:lnSpc>
                <a:spcPct val="70000"/>
              </a:lnSpc>
              <a:buFont typeface="Wingdings" panose="05000000000000000000" pitchFamily="2" charset="2"/>
              <a:buNone/>
            </a:pPr>
            <a:endParaRPr lang="en-US" altLang="en-PK" sz="1200" dirty="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    public </a:t>
            </a:r>
            <a:r>
              <a:rPr lang="en-US" altLang="en-PK" sz="2000" b="1" dirty="0">
                <a:solidFill>
                  <a:schemeClr val="accent2"/>
                </a:solidFill>
                <a:latin typeface="Courier New" panose="02070309020205020404" pitchFamily="49" charset="0"/>
              </a:rPr>
              <a:t>synchronized</a:t>
            </a:r>
            <a:r>
              <a:rPr lang="en-US" altLang="en-PK" sz="2000" dirty="0">
                <a:solidFill>
                  <a:srgbClr val="404040"/>
                </a:solidFill>
                <a:latin typeface="Courier New" panose="02070309020205020404" pitchFamily="49" charset="0"/>
              </a:rPr>
              <a:t> void increment() {</a:t>
            </a: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        int old = c;</a:t>
            </a: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        c = old + 1;  </a:t>
            </a:r>
            <a:r>
              <a:rPr lang="en-US" altLang="en-PK" sz="2000" dirty="0">
                <a:solidFill>
                  <a:schemeClr val="hlink"/>
                </a:solidFill>
                <a:latin typeface="Courier New" panose="02070309020205020404" pitchFamily="49" charset="0"/>
              </a:rPr>
              <a:t>// </a:t>
            </a:r>
            <a:r>
              <a:rPr lang="en-US" altLang="en-PK" sz="2000" dirty="0" err="1">
                <a:solidFill>
                  <a:schemeClr val="hlink"/>
                </a:solidFill>
                <a:latin typeface="Courier New" panose="02070309020205020404" pitchFamily="49" charset="0"/>
              </a:rPr>
              <a:t>c++</a:t>
            </a:r>
            <a:r>
              <a:rPr lang="en-US" altLang="en-PK" sz="2000" dirty="0">
                <a:solidFill>
                  <a:schemeClr val="hlink"/>
                </a:solidFill>
                <a:latin typeface="Courier New" panose="02070309020205020404" pitchFamily="49" charset="0"/>
              </a:rPr>
              <a:t>;</a:t>
            </a: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    }    </a:t>
            </a:r>
          </a:p>
          <a:p>
            <a:pPr lvl="1">
              <a:lnSpc>
                <a:spcPct val="70000"/>
              </a:lnSpc>
              <a:buFont typeface="Wingdings" panose="05000000000000000000" pitchFamily="2" charset="2"/>
              <a:buNone/>
            </a:pPr>
            <a:endParaRPr lang="en-US" altLang="en-PK" sz="1200" dirty="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    public </a:t>
            </a:r>
            <a:r>
              <a:rPr lang="en-US" altLang="en-PK" sz="2000" b="1" dirty="0">
                <a:solidFill>
                  <a:schemeClr val="accent2"/>
                </a:solidFill>
                <a:latin typeface="Courier New" panose="02070309020205020404" pitchFamily="49" charset="0"/>
              </a:rPr>
              <a:t>synchronized</a:t>
            </a:r>
            <a:r>
              <a:rPr lang="en-US" altLang="en-PK" sz="2000" dirty="0">
                <a:solidFill>
                  <a:srgbClr val="404040"/>
                </a:solidFill>
                <a:latin typeface="Courier New" panose="02070309020205020404" pitchFamily="49" charset="0"/>
              </a:rPr>
              <a:t> void decrement() {</a:t>
            </a: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        int old = c;</a:t>
            </a: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        c = old - 1;  </a:t>
            </a:r>
            <a:r>
              <a:rPr lang="en-US" altLang="en-PK" sz="2000" dirty="0">
                <a:solidFill>
                  <a:schemeClr val="hlink"/>
                </a:solidFill>
                <a:latin typeface="Courier New" panose="02070309020205020404" pitchFamily="49" charset="0"/>
              </a:rPr>
              <a:t>// c--;</a:t>
            </a: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    }    </a:t>
            </a:r>
          </a:p>
          <a:p>
            <a:pPr lvl="1">
              <a:lnSpc>
                <a:spcPct val="70000"/>
              </a:lnSpc>
              <a:buFont typeface="Wingdings" panose="05000000000000000000" pitchFamily="2" charset="2"/>
              <a:buNone/>
            </a:pPr>
            <a:endParaRPr lang="en-US" altLang="en-PK" sz="1200" dirty="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    public int value() {</a:t>
            </a: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        return c;</a:t>
            </a: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PK" sz="2000" dirty="0">
                <a:solidFill>
                  <a:srgbClr val="404040"/>
                </a:solidFill>
                <a:latin typeface="Courier New" panose="02070309020205020404" pitchFamily="49" charset="0"/>
              </a:rPr>
              <a:t>}</a:t>
            </a:r>
          </a:p>
          <a:p>
            <a:pPr lvl="1"/>
            <a:r>
              <a:rPr lang="en-US" altLang="en-PK" dirty="0">
                <a:solidFill>
                  <a:srgbClr val="404040"/>
                </a:solidFill>
              </a:rPr>
              <a:t>Should the </a:t>
            </a:r>
            <a:r>
              <a:rPr lang="en-US" altLang="en-PK" dirty="0">
                <a:solidFill>
                  <a:srgbClr val="404040"/>
                </a:solidFill>
                <a:latin typeface="Courier New" panose="02070309020205020404" pitchFamily="49" charset="0"/>
              </a:rPr>
              <a:t>value</a:t>
            </a:r>
            <a:r>
              <a:rPr lang="en-US" altLang="en-PK" dirty="0">
                <a:solidFill>
                  <a:srgbClr val="404040"/>
                </a:solidFill>
              </a:rPr>
              <a:t> method be synchronized?  Why/why not?</a:t>
            </a:r>
          </a:p>
        </p:txBody>
      </p:sp>
    </p:spTree>
    <p:extLst>
      <p:ext uri="{BB962C8B-B14F-4D97-AF65-F5344CB8AC3E}">
        <p14:creationId xmlns:p14="http://schemas.microsoft.com/office/powerpoint/2010/main" val="16960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illustrate synchronization with an example in Java:</a:t>
            </a:r>
            <a:endParaRPr lang="en-US" dirty="0"/>
          </a:p>
        </p:txBody>
      </p:sp>
      <p:sp>
        <p:nvSpPr>
          <p:cNvPr id="3" name="Content Placeholder 2"/>
          <p:cNvSpPr>
            <a:spLocks noGrp="1"/>
          </p:cNvSpPr>
          <p:nvPr>
            <p:ph idx="1"/>
          </p:nvPr>
        </p:nvSpPr>
        <p:spPr>
          <a:xfrm>
            <a:off x="386080" y="1845734"/>
            <a:ext cx="11440160" cy="4443306"/>
          </a:xfrm>
        </p:spPr>
        <p:txBody>
          <a:bodyPr>
            <a:noAutofit/>
          </a:bodyPr>
          <a:lstStyle/>
          <a:p>
            <a:r>
              <a:rPr lang="en-US" sz="2400" dirty="0" smtClean="0"/>
              <a:t>Suppose </a:t>
            </a:r>
            <a:r>
              <a:rPr lang="en-US" sz="2400" dirty="0"/>
              <a:t>we have a simple bank account class with a method to withdraw funds</a:t>
            </a:r>
            <a:r>
              <a:rPr lang="en-US" sz="2400" dirty="0" smtClean="0"/>
              <a:t>:</a:t>
            </a:r>
          </a:p>
          <a:p>
            <a:r>
              <a:rPr lang="en-US" sz="2400" dirty="0"/>
              <a:t>class </a:t>
            </a:r>
            <a:r>
              <a:rPr lang="en-US" sz="2400" dirty="0" err="1"/>
              <a:t>BankAccount</a:t>
            </a:r>
            <a:r>
              <a:rPr lang="en-US" sz="2400" dirty="0"/>
              <a:t> {</a:t>
            </a:r>
          </a:p>
          <a:p>
            <a:r>
              <a:rPr lang="en-US" sz="2400" dirty="0"/>
              <a:t>    private </a:t>
            </a:r>
            <a:r>
              <a:rPr lang="en-US" sz="2400" dirty="0" err="1"/>
              <a:t>int</a:t>
            </a:r>
            <a:r>
              <a:rPr lang="en-US" sz="2400" dirty="0"/>
              <a:t> balance = 1000;</a:t>
            </a:r>
          </a:p>
          <a:p>
            <a:r>
              <a:rPr lang="en-US" sz="2400" dirty="0" smtClean="0"/>
              <a:t>    </a:t>
            </a:r>
            <a:r>
              <a:rPr lang="en-US" sz="2400" dirty="0"/>
              <a:t>public </a:t>
            </a:r>
            <a:r>
              <a:rPr lang="en-US" sz="2400" dirty="0" err="1"/>
              <a:t>int</a:t>
            </a:r>
            <a:r>
              <a:rPr lang="en-US" sz="2400" dirty="0"/>
              <a:t> </a:t>
            </a:r>
            <a:r>
              <a:rPr lang="en-US" sz="2400" dirty="0" err="1"/>
              <a:t>getBalance</a:t>
            </a:r>
            <a:r>
              <a:rPr lang="en-US" sz="2400" dirty="0"/>
              <a:t>() {</a:t>
            </a:r>
          </a:p>
          <a:p>
            <a:r>
              <a:rPr lang="en-US" sz="2400" dirty="0"/>
              <a:t>        return balance;</a:t>
            </a:r>
          </a:p>
          <a:p>
            <a:r>
              <a:rPr lang="en-US" sz="2400" dirty="0"/>
              <a:t>    }</a:t>
            </a:r>
          </a:p>
          <a:p>
            <a:r>
              <a:rPr lang="en-US" sz="2400" dirty="0" smtClean="0"/>
              <a:t>    </a:t>
            </a:r>
            <a:r>
              <a:rPr lang="en-US" sz="2400" dirty="0"/>
              <a:t>public void withdraw(</a:t>
            </a:r>
            <a:r>
              <a:rPr lang="en-US" sz="2400" dirty="0" err="1"/>
              <a:t>int</a:t>
            </a:r>
            <a:r>
              <a:rPr lang="en-US" sz="2400" dirty="0"/>
              <a:t> amount) {</a:t>
            </a:r>
          </a:p>
          <a:p>
            <a:r>
              <a:rPr lang="en-US" sz="2400" dirty="0"/>
              <a:t>        balance -= amount;</a:t>
            </a:r>
          </a:p>
          <a:p>
            <a:r>
              <a:rPr lang="en-US" sz="2400" dirty="0"/>
              <a:t>    }</a:t>
            </a:r>
          </a:p>
          <a:p>
            <a:r>
              <a:rPr lang="en-US" sz="2400" dirty="0"/>
              <a:t>}</a:t>
            </a:r>
          </a:p>
          <a:p>
            <a:endParaRPr lang="en-US" sz="2400" dirty="0"/>
          </a:p>
        </p:txBody>
      </p:sp>
    </p:spTree>
    <p:extLst>
      <p:ext uri="{BB962C8B-B14F-4D97-AF65-F5344CB8AC3E}">
        <p14:creationId xmlns:p14="http://schemas.microsoft.com/office/powerpoint/2010/main" val="326179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80" y="286603"/>
            <a:ext cx="11247120" cy="729397"/>
          </a:xfrm>
        </p:spPr>
        <p:txBody>
          <a:bodyPr>
            <a:normAutofit/>
          </a:bodyPr>
          <a:lstStyle/>
          <a:p>
            <a:pPr algn="just"/>
            <a:r>
              <a:rPr lang="en-US" sz="2400" dirty="0"/>
              <a:t>If multiple threads concurrently try to withdraw money from the same bank account, issues might arise. Let's add synchronization to the withdraw method to prevent these problems:</a:t>
            </a:r>
            <a:endParaRPr lang="en-US" sz="2400" dirty="0"/>
          </a:p>
        </p:txBody>
      </p:sp>
      <p:sp>
        <p:nvSpPr>
          <p:cNvPr id="3" name="Content Placeholder 2"/>
          <p:cNvSpPr>
            <a:spLocks noGrp="1"/>
          </p:cNvSpPr>
          <p:nvPr>
            <p:ph idx="1"/>
          </p:nvPr>
        </p:nvSpPr>
        <p:spPr>
          <a:xfrm>
            <a:off x="81280" y="1286934"/>
            <a:ext cx="11440160" cy="4443306"/>
          </a:xfrm>
        </p:spPr>
        <p:txBody>
          <a:bodyPr>
            <a:noAutofit/>
          </a:bodyPr>
          <a:lstStyle/>
          <a:p>
            <a:r>
              <a:rPr lang="en-US" sz="2400" dirty="0"/>
              <a:t>class </a:t>
            </a:r>
            <a:r>
              <a:rPr lang="en-US" sz="2400" dirty="0" err="1"/>
              <a:t>BankAccount</a:t>
            </a:r>
            <a:r>
              <a:rPr lang="en-US" sz="2400" dirty="0"/>
              <a:t> {</a:t>
            </a:r>
          </a:p>
          <a:p>
            <a:r>
              <a:rPr lang="en-US" sz="2400" dirty="0"/>
              <a:t>    private </a:t>
            </a:r>
            <a:r>
              <a:rPr lang="en-US" sz="2400" dirty="0" err="1"/>
              <a:t>int</a:t>
            </a:r>
            <a:r>
              <a:rPr lang="en-US" sz="2400" dirty="0"/>
              <a:t> balance = 1000;</a:t>
            </a:r>
          </a:p>
          <a:p>
            <a:endParaRPr lang="en-US" sz="2400" dirty="0"/>
          </a:p>
          <a:p>
            <a:r>
              <a:rPr lang="en-US" sz="2400" dirty="0"/>
              <a:t>    public synchronized </a:t>
            </a:r>
            <a:r>
              <a:rPr lang="en-US" sz="2400" dirty="0" err="1"/>
              <a:t>int</a:t>
            </a:r>
            <a:r>
              <a:rPr lang="en-US" sz="2400" dirty="0"/>
              <a:t> </a:t>
            </a:r>
            <a:r>
              <a:rPr lang="en-US" sz="2400" dirty="0" err="1"/>
              <a:t>getBalance</a:t>
            </a:r>
            <a:r>
              <a:rPr lang="en-US" sz="2400" dirty="0"/>
              <a:t>() {</a:t>
            </a:r>
          </a:p>
          <a:p>
            <a:r>
              <a:rPr lang="en-US" sz="2400" dirty="0"/>
              <a:t>        return balance;</a:t>
            </a:r>
          </a:p>
          <a:p>
            <a:r>
              <a:rPr lang="en-US" sz="2400" dirty="0"/>
              <a:t>    }</a:t>
            </a:r>
          </a:p>
          <a:p>
            <a:endParaRPr lang="en-US" sz="2400" dirty="0"/>
          </a:p>
          <a:p>
            <a:r>
              <a:rPr lang="en-US" sz="2400" dirty="0"/>
              <a:t>    public synchronized void withdraw(</a:t>
            </a:r>
            <a:r>
              <a:rPr lang="en-US" sz="2400" dirty="0" err="1"/>
              <a:t>int</a:t>
            </a:r>
            <a:r>
              <a:rPr lang="en-US" sz="2400" dirty="0"/>
              <a:t> amount) {</a:t>
            </a:r>
          </a:p>
          <a:p>
            <a:r>
              <a:rPr lang="en-US" sz="2400" dirty="0"/>
              <a:t>        balance -= amount;</a:t>
            </a:r>
          </a:p>
          <a:p>
            <a:r>
              <a:rPr lang="en-US" sz="2400" dirty="0"/>
              <a:t>    }</a:t>
            </a:r>
          </a:p>
          <a:p>
            <a:r>
              <a:rPr lang="en-US" sz="2400" dirty="0"/>
              <a:t>}</a:t>
            </a:r>
          </a:p>
        </p:txBody>
      </p:sp>
    </p:spTree>
    <p:extLst>
      <p:ext uri="{BB962C8B-B14F-4D97-AF65-F5344CB8AC3E}">
        <p14:creationId xmlns:p14="http://schemas.microsoft.com/office/powerpoint/2010/main" val="7647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80" y="286603"/>
            <a:ext cx="11247120" cy="729397"/>
          </a:xfrm>
        </p:spPr>
        <p:txBody>
          <a:bodyPr>
            <a:normAutofit/>
          </a:bodyPr>
          <a:lstStyle/>
          <a:p>
            <a:pPr algn="just"/>
            <a:r>
              <a:rPr lang="en-US" sz="2400" dirty="0"/>
              <a:t>If multiple threads concurrently try to withdraw money from the same bank account, issues might arise. Let's add synchronization to the withdraw method to prevent these problems:</a:t>
            </a:r>
            <a:endParaRPr lang="en-US" sz="2400" dirty="0"/>
          </a:p>
        </p:txBody>
      </p:sp>
      <p:sp>
        <p:nvSpPr>
          <p:cNvPr id="3" name="Content Placeholder 2"/>
          <p:cNvSpPr>
            <a:spLocks noGrp="1"/>
          </p:cNvSpPr>
          <p:nvPr>
            <p:ph idx="1"/>
          </p:nvPr>
        </p:nvSpPr>
        <p:spPr>
          <a:xfrm>
            <a:off x="81280" y="1198880"/>
            <a:ext cx="11440160" cy="4531360"/>
          </a:xfrm>
        </p:spPr>
        <p:txBody>
          <a:bodyPr>
            <a:noAutofit/>
          </a:bodyPr>
          <a:lstStyle/>
          <a:p>
            <a:r>
              <a:rPr lang="en-US" sz="2400" dirty="0"/>
              <a:t>In this modified example:</a:t>
            </a:r>
          </a:p>
          <a:p>
            <a:endParaRPr lang="en-US" sz="2400" dirty="0"/>
          </a:p>
          <a:p>
            <a:r>
              <a:rPr lang="en-US" sz="2400" dirty="0"/>
              <a:t>The synchronized keyword applied to the </a:t>
            </a:r>
            <a:r>
              <a:rPr lang="en-US" sz="2400" dirty="0" err="1"/>
              <a:t>getBalance</a:t>
            </a:r>
            <a:r>
              <a:rPr lang="en-US" sz="2400" dirty="0"/>
              <a:t> and withdraw methods ensures that only one thread at a time can execute these methods on a particular instance of </a:t>
            </a:r>
            <a:r>
              <a:rPr lang="en-US" sz="2400" dirty="0" err="1"/>
              <a:t>BankAccount</a:t>
            </a:r>
            <a:r>
              <a:rPr lang="en-US" sz="2400" dirty="0"/>
              <a:t>.</a:t>
            </a:r>
          </a:p>
          <a:p>
            <a:r>
              <a:rPr lang="en-US" sz="2400" dirty="0"/>
              <a:t>When a thread enters a synchronized method, it acquires the lock associated with that method and releases the lock upon method completion.</a:t>
            </a:r>
          </a:p>
          <a:p>
            <a:r>
              <a:rPr lang="en-US" sz="2400" dirty="0"/>
              <a:t>This prevents scenarios where, for instance, two threads withdraw money at the same time and end up with an incorrect final balance due to the race condition.</a:t>
            </a:r>
          </a:p>
          <a:p>
            <a:r>
              <a:rPr lang="en-US" sz="2400" dirty="0"/>
              <a:t>Synchronization helps in scenarios where multiple threads access shared resources to avoid conflicts and maintain data consistency, ensuring thread safety in concurrent programming.</a:t>
            </a:r>
          </a:p>
        </p:txBody>
      </p:sp>
    </p:spTree>
    <p:extLst>
      <p:ext uri="{BB962C8B-B14F-4D97-AF65-F5344CB8AC3E}">
        <p14:creationId xmlns:p14="http://schemas.microsoft.com/office/powerpoint/2010/main" val="198808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E0FB209-4DC7-4143-BBE2-BB1320A67B55}"/>
              </a:ext>
            </a:extLst>
          </p:cNvPr>
          <p:cNvSpPr>
            <a:spLocks noGrp="1" noChangeArrowheads="1"/>
          </p:cNvSpPr>
          <p:nvPr>
            <p:ph type="title"/>
          </p:nvPr>
        </p:nvSpPr>
        <p:spPr/>
        <p:txBody>
          <a:bodyPr/>
          <a:lstStyle/>
          <a:p>
            <a:r>
              <a:rPr lang="en-US" altLang="en-PK" sz="2800" dirty="0">
                <a:solidFill>
                  <a:schemeClr val="tx1"/>
                </a:solidFill>
                <a:latin typeface="Times New Roman" panose="02020603050405020304" pitchFamily="18" charset="0"/>
              </a:rPr>
              <a:t>Exception Handling</a:t>
            </a:r>
            <a:endParaRPr lang="en-US" altLang="en-PK" sz="2800" b="1" dirty="0">
              <a:latin typeface="Times New Roman" panose="02020603050405020304" pitchFamily="18" charset="0"/>
              <a:cs typeface="Times New Roman" panose="02020603050405020304" pitchFamily="18" charset="0"/>
            </a:endParaRPr>
          </a:p>
        </p:txBody>
      </p:sp>
      <p:sp>
        <p:nvSpPr>
          <p:cNvPr id="29699" name="Rectangle 3">
            <a:extLst>
              <a:ext uri="{FF2B5EF4-FFF2-40B4-BE49-F238E27FC236}">
                <a16:creationId xmlns:a16="http://schemas.microsoft.com/office/drawing/2014/main" id="{0D980BE7-18AA-4EC6-8723-93072B3F0C54}"/>
              </a:ext>
            </a:extLst>
          </p:cNvPr>
          <p:cNvSpPr>
            <a:spLocks noGrp="1" noChangeArrowheads="1"/>
          </p:cNvSpPr>
          <p:nvPr>
            <p:ph type="body" idx="1"/>
          </p:nvPr>
        </p:nvSpPr>
        <p:spPr>
          <a:xfrm>
            <a:off x="1210491" y="1737360"/>
            <a:ext cx="8771709" cy="4739640"/>
          </a:xfrm>
        </p:spPr>
        <p:txBody>
          <a:bodyPr>
            <a:normAutofit/>
          </a:bodyPr>
          <a:lstStyle/>
          <a:p>
            <a:pPr algn="just"/>
            <a:r>
              <a:rPr lang="en-US" altLang="en-PK" sz="2400" dirty="0"/>
              <a:t>Exception handling in Python is a mechanism that allows you to handle runtime errors or exceptional situations in a controlled and graceful way. </a:t>
            </a:r>
            <a:r>
              <a:rPr lang="en-US" altLang="en-PK" sz="2400"/>
              <a:t>The primary keywords used for exception handling in Python are try, except, else, and finally. </a:t>
            </a:r>
            <a:endParaRPr lang="en-US" altLang="en-PK" sz="2400" dirty="0"/>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2675</Words>
  <Application>Microsoft Office PowerPoint</Application>
  <PresentationFormat>Widescreen</PresentationFormat>
  <Paragraphs>316</Paragraphs>
  <Slides>32</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Calibri</vt:lpstr>
      <vt:lpstr>Calibri Light</vt:lpstr>
      <vt:lpstr>Courier New</vt:lpstr>
      <vt:lpstr>Helvetica</vt:lpstr>
      <vt:lpstr>Helvetica CE</vt:lpstr>
      <vt:lpstr>inherit</vt:lpstr>
      <vt:lpstr>Times</vt:lpstr>
      <vt:lpstr>Times New Roman</vt:lpstr>
      <vt:lpstr>Verdana</vt:lpstr>
      <vt:lpstr>Wingdings</vt:lpstr>
      <vt:lpstr>Retrospect</vt:lpstr>
      <vt:lpstr>Software Construction</vt:lpstr>
      <vt:lpstr>Synchronization</vt:lpstr>
      <vt:lpstr>Synchronized blocks</vt:lpstr>
      <vt:lpstr>Synchronized methods</vt:lpstr>
      <vt:lpstr>Synchronized counter</vt:lpstr>
      <vt:lpstr>Let's illustrate synchronization with an example in Java:</vt:lpstr>
      <vt:lpstr>If multiple threads concurrently try to withdraw money from the same bank account, issues might arise. Let's add synchronization to the withdraw method to prevent these problems:</vt:lpstr>
      <vt:lpstr>If multiple threads concurrently try to withdraw money from the same bank account, issues might arise. Let's add synchronization to the withdraw method to prevent these problems:</vt:lpstr>
      <vt:lpstr>Exception Handling</vt:lpstr>
      <vt:lpstr>Introduction</vt:lpstr>
      <vt:lpstr>Introduction</vt:lpstr>
      <vt:lpstr>When Exception Handling Should Be Used </vt:lpstr>
      <vt:lpstr>The Basics of Python Exception Handling</vt:lpstr>
      <vt:lpstr>Cont.</vt:lpstr>
      <vt:lpstr>Illustrates the use of these keywords:</vt:lpstr>
      <vt:lpstr>The try and except Block</vt:lpstr>
      <vt:lpstr>Handling Multiple Exceptions</vt:lpstr>
      <vt:lpstr>Raising Exceptions</vt:lpstr>
      <vt:lpstr>Custom Exceptions</vt:lpstr>
      <vt:lpstr>Software Reliability, Failures and Faults</vt:lpstr>
      <vt:lpstr>Kinds of failures</vt:lpstr>
      <vt:lpstr>Programming for Reliability</vt:lpstr>
      <vt:lpstr>Fault Avoidance</vt:lpstr>
      <vt:lpstr>Common Sources of Software Faults</vt:lpstr>
      <vt:lpstr>Common Sources of Software Faults ...</vt:lpstr>
      <vt:lpstr>Fault Tolerance</vt:lpstr>
      <vt:lpstr>Approaches to Fault Tolerance</vt:lpstr>
      <vt:lpstr>Approaches to Fault Tolerance ...</vt:lpstr>
      <vt:lpstr>Defensive Programming</vt:lpstr>
      <vt:lpstr>Message Queues</vt:lpstr>
      <vt:lpstr>Message Queuing </vt:lpstr>
      <vt:lpstr>When to use message 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Parveen BUKC</dc:creator>
  <cp:lastModifiedBy>Dr. Salahuddin Shaikh</cp:lastModifiedBy>
  <cp:revision>20</cp:revision>
  <dcterms:created xsi:type="dcterms:W3CDTF">2021-01-10T20:25:53Z</dcterms:created>
  <dcterms:modified xsi:type="dcterms:W3CDTF">2024-01-04T06:31:31Z</dcterms:modified>
</cp:coreProperties>
</file>