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19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4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46EA-1B67-4A58-88AB-2272C673D5A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CB92F-6A71-4F36-8597-EE757DA7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: Engr. Ayesha Khan</a:t>
            </a:r>
          </a:p>
        </p:txBody>
      </p:sp>
    </p:spTree>
    <p:extLst>
      <p:ext uri="{BB962C8B-B14F-4D97-AF65-F5344CB8AC3E}">
        <p14:creationId xmlns:p14="http://schemas.microsoft.com/office/powerpoint/2010/main" val="384331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Formatting elements were designed to display special types of text:</a:t>
            </a:r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 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/>
              <a:t>&lt;small&gt; - Small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interesting new HTML5 elements are: </a:t>
            </a:r>
          </a:p>
          <a:p>
            <a:r>
              <a:rPr lang="en-US" dirty="0"/>
              <a:t>New </a:t>
            </a:r>
            <a:r>
              <a:rPr lang="en-US" b="1" dirty="0"/>
              <a:t>semantic elements</a:t>
            </a:r>
            <a:r>
              <a:rPr lang="en-US" dirty="0"/>
              <a:t> like &lt;header&gt;, &lt;footer&gt;, &lt;article&gt;, and &lt;section&gt;.</a:t>
            </a:r>
          </a:p>
          <a:p>
            <a:r>
              <a:rPr lang="en-US" dirty="0"/>
              <a:t>New </a:t>
            </a:r>
            <a:r>
              <a:rPr lang="en-US" b="1" dirty="0"/>
              <a:t>attributes of form elements</a:t>
            </a:r>
            <a:r>
              <a:rPr lang="en-US" dirty="0"/>
              <a:t> like number, date, time, calendar, and range.</a:t>
            </a:r>
          </a:p>
          <a:p>
            <a:r>
              <a:rPr lang="en-US" dirty="0"/>
              <a:t>New </a:t>
            </a:r>
            <a:r>
              <a:rPr lang="en-US" b="1" dirty="0"/>
              <a:t>graphic elements</a:t>
            </a:r>
            <a:r>
              <a:rPr lang="en-US" dirty="0"/>
              <a:t>: &lt;</a:t>
            </a:r>
            <a:r>
              <a:rPr lang="en-US" dirty="0" err="1"/>
              <a:t>svg</a:t>
            </a:r>
            <a:r>
              <a:rPr lang="en-US" dirty="0"/>
              <a:t>&gt; and &lt;canvas&gt;.</a:t>
            </a:r>
          </a:p>
          <a:p>
            <a:r>
              <a:rPr lang="en-US" dirty="0"/>
              <a:t>New </a:t>
            </a:r>
            <a:r>
              <a:rPr lang="en-US" b="1" dirty="0"/>
              <a:t>multimedia elements</a:t>
            </a:r>
            <a:r>
              <a:rPr lang="en-US" dirty="0"/>
              <a:t>: &lt;audio&gt; and &lt;video&gt;.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1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tags have been introduced for better structure −</a:t>
            </a:r>
          </a:p>
          <a:p>
            <a:r>
              <a:rPr lang="en-US" b="1" dirty="0"/>
              <a:t>section</a:t>
            </a:r>
            <a:r>
              <a:rPr lang="en-US" dirty="0"/>
              <a:t> − This tag represents a generic document or application section. It can be used together with h1-h6 to indicate the document structure.</a:t>
            </a:r>
          </a:p>
          <a:p>
            <a:r>
              <a:rPr lang="en-US" b="1" dirty="0"/>
              <a:t>article</a:t>
            </a:r>
            <a:r>
              <a:rPr lang="en-US" dirty="0"/>
              <a:t> − This tag represents an independent piece of content of a document, such as a blog entry or newspaper article.</a:t>
            </a:r>
          </a:p>
          <a:p>
            <a:r>
              <a:rPr lang="en-US" b="1" dirty="0"/>
              <a:t>aside</a:t>
            </a:r>
            <a:r>
              <a:rPr lang="en-US" dirty="0"/>
              <a:t> − This tag represents a piece of content that is only slightly related to the rest of the page.</a:t>
            </a:r>
          </a:p>
          <a:p>
            <a:r>
              <a:rPr lang="en-US" b="1" dirty="0"/>
              <a:t>header</a:t>
            </a:r>
            <a:r>
              <a:rPr lang="en-US" dirty="0"/>
              <a:t> − This tag represents the header of a section.</a:t>
            </a:r>
          </a:p>
          <a:p>
            <a:r>
              <a:rPr lang="en-US" b="1" dirty="0"/>
              <a:t>footer</a:t>
            </a:r>
            <a:r>
              <a:rPr lang="en-US" dirty="0"/>
              <a:t> − This tag represents a footer for a section and can contain information about the author, copyright information, et cetera.</a:t>
            </a:r>
          </a:p>
          <a:p>
            <a:r>
              <a:rPr lang="en-US" b="1" dirty="0" err="1"/>
              <a:t>nav</a:t>
            </a:r>
            <a:r>
              <a:rPr lang="en-US" dirty="0"/>
              <a:t> − This tag represents a section of the document intended for navigation.</a:t>
            </a:r>
          </a:p>
          <a:p>
            <a:r>
              <a:rPr lang="en-US" b="1" dirty="0"/>
              <a:t>dialog</a:t>
            </a:r>
            <a:r>
              <a:rPr lang="en-US" dirty="0"/>
              <a:t> − This tag can be used to mark up a conversation.</a:t>
            </a:r>
          </a:p>
          <a:p>
            <a:r>
              <a:rPr lang="en-US" b="1" dirty="0"/>
              <a:t>figure</a:t>
            </a:r>
            <a:r>
              <a:rPr lang="en-US" dirty="0"/>
              <a:t> − This tag can be used to associate a caption together with some embedded content, such as a graphic or video.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FABE-5E2C-4BC4-8766-3DE807D3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 LIST Element</a:t>
            </a:r>
            <a:endParaRPr lang="en-US" dirty="0"/>
          </a:p>
          <a:p>
            <a:r>
              <a:rPr lang="en-US" dirty="0"/>
              <a:t>These are:</a:t>
            </a:r>
          </a:p>
          <a:p>
            <a:r>
              <a:rPr lang="en-US" dirty="0"/>
              <a:t>&lt;UL&gt; is used to list item without specific order </a:t>
            </a:r>
          </a:p>
          <a:p>
            <a:r>
              <a:rPr lang="en-US" dirty="0"/>
              <a:t>&lt;OL&gt; is used to list item with specific order</a:t>
            </a:r>
          </a:p>
          <a:p>
            <a:r>
              <a:rPr lang="en-US" dirty="0"/>
              <a:t>&lt;DL&gt; definition list</a:t>
            </a:r>
          </a:p>
          <a:p>
            <a:r>
              <a:rPr lang="en-US" dirty="0"/>
              <a:t>&lt;DT&gt; define a term in description list</a:t>
            </a:r>
          </a:p>
          <a:p>
            <a:r>
              <a:rPr lang="en-US" dirty="0"/>
              <a:t>&lt;DD&gt; describe the term in a description list</a:t>
            </a:r>
          </a:p>
          <a:p>
            <a:r>
              <a:rPr lang="en-US" dirty="0"/>
              <a:t>&lt;LI&gt; is used to identify the items of list and used within  &lt;UL&gt;&lt;/UL&gt;tags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33E3D-9FC0-4D6D-80CE-F0AA25AFE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14180"/>
              </p:ext>
            </p:extLst>
          </p:nvPr>
        </p:nvGraphicFramePr>
        <p:xfrm>
          <a:off x="637982" y="2209800"/>
          <a:ext cx="6982018" cy="418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66">
                  <a:extLst>
                    <a:ext uri="{9D8B030D-6E8A-4147-A177-3AD203B41FA5}">
                      <a16:colId xmlns:a16="http://schemas.microsoft.com/office/drawing/2014/main" val="2017826511"/>
                    </a:ext>
                  </a:extLst>
                </a:gridCol>
                <a:gridCol w="5712752">
                  <a:extLst>
                    <a:ext uri="{9D8B030D-6E8A-4147-A177-3AD203B41FA5}">
                      <a16:colId xmlns:a16="http://schemas.microsoft.com/office/drawing/2014/main" val="397453075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0609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Type=“1”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The list items will be numbered with numbers (default)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1189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Type=“A”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effectLst/>
                        </a:rPr>
                        <a:t>The list items will be numbered with uppercase letters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7374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Type=“a”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The list items will be numbered with lowercase letters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936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Type=“I”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The list items will be numbered with uppercase roman numbers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7616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Type=“i”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effectLst/>
                        </a:rPr>
                        <a:t>The list items will be numbered with lowercase roman numbers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6765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EB582D1-67C2-45F4-A336-4EFB3C1A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" y="1313934"/>
            <a:ext cx="23839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Element type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4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6BBA3F-3A14-4CFE-B0F1-88EFFC8C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20107"/>
              </p:ext>
            </p:extLst>
          </p:nvPr>
        </p:nvGraphicFramePr>
        <p:xfrm>
          <a:off x="640079" y="1940052"/>
          <a:ext cx="7437121" cy="354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674">
                  <a:extLst>
                    <a:ext uri="{9D8B030D-6E8A-4147-A177-3AD203B41FA5}">
                      <a16:colId xmlns:a16="http://schemas.microsoft.com/office/drawing/2014/main" val="4037894624"/>
                    </a:ext>
                  </a:extLst>
                </a:gridCol>
                <a:gridCol w="5483447">
                  <a:extLst>
                    <a:ext uri="{9D8B030D-6E8A-4147-A177-3AD203B41FA5}">
                      <a16:colId xmlns:a16="http://schemas.microsoft.com/office/drawing/2014/main" val="4083849015"/>
                    </a:ext>
                  </a:extLst>
                </a:gridCol>
              </a:tblGrid>
              <a:tr h="72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effectLst/>
                        </a:rPr>
                        <a:t>Marker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1055"/>
                  </a:ext>
                </a:extLst>
              </a:tr>
              <a:tr h="6473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Disc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Sets the list item marker to a bullet (default)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4042"/>
                  </a:ext>
                </a:extLst>
              </a:tr>
              <a:tr h="72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Circle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Sets the list item marker to a circle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94218"/>
                  </a:ext>
                </a:extLst>
              </a:tr>
              <a:tr h="72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Square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Sets the list item marker to a square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52325"/>
                  </a:ext>
                </a:extLst>
              </a:tr>
              <a:tr h="724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>
                          <a:effectLst/>
                        </a:rPr>
                        <a:t>None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>
                          <a:effectLst/>
                        </a:rPr>
                        <a:t>The list items will not be marked</a:t>
                      </a:r>
                      <a:endParaRPr lang="en-US" sz="20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181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C39B401-1A57-473D-BAA2-8792C6F0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8" y="1352749"/>
            <a:ext cx="31396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Element Marker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ED72-1A5E-4FA5-B9DE-0C7229D2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5">
            <a:extLst>
              <a:ext uri="{FF2B5EF4-FFF2-40B4-BE49-F238E27FC236}">
                <a16:creationId xmlns:a16="http://schemas.microsoft.com/office/drawing/2014/main" id="{DD8D1193-3F38-4857-ACF6-B55AE603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r="71632" b="44736"/>
          <a:stretch>
            <a:fillRect/>
          </a:stretch>
        </p:blipFill>
        <p:spPr bwMode="auto">
          <a:xfrm>
            <a:off x="300736" y="1270000"/>
            <a:ext cx="4565139" cy="30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">
            <a:extLst>
              <a:ext uri="{FF2B5EF4-FFF2-40B4-BE49-F238E27FC236}">
                <a16:creationId xmlns:a16="http://schemas.microsoft.com/office/drawing/2014/main" id="{4018D56D-C8C9-437A-9BDC-F158E040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r="67664" b="53064"/>
          <a:stretch>
            <a:fillRect/>
          </a:stretch>
        </p:blipFill>
        <p:spPr bwMode="auto">
          <a:xfrm>
            <a:off x="4019802" y="3136238"/>
            <a:ext cx="3447798" cy="33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ED72-1A5E-4FA5-B9DE-0C7229D2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 Table Element</a:t>
            </a:r>
            <a:endParaRPr lang="en-US" dirty="0"/>
          </a:p>
          <a:p>
            <a:r>
              <a:rPr lang="en-US" dirty="0"/>
              <a:t>Tables can be used for more than just displaying a table of data. Tables can also be used as formatting tool. The data in a table can be text or images.</a:t>
            </a:r>
          </a:p>
          <a:p>
            <a:r>
              <a:rPr lang="en-US" dirty="0"/>
              <a:t>The &lt;TABLE&gt; element lets the browser know that a table follows. The attributes to the &lt;table&gt; element apply to the table itself not the data displayed in the table.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ED72-1A5E-4FA5-B9DE-0C7229D2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Attributes</a:t>
            </a:r>
            <a:endParaRPr lang="en-US" dirty="0"/>
          </a:p>
          <a:p>
            <a:r>
              <a:rPr lang="en-US" dirty="0"/>
              <a:t>Align—This attribute specifies the alignment of the table.</a:t>
            </a:r>
          </a:p>
          <a:p>
            <a:r>
              <a:rPr lang="en-US" dirty="0"/>
              <a:t>Width—This attribute specifies the width of the table, not columns.</a:t>
            </a:r>
          </a:p>
          <a:p>
            <a:r>
              <a:rPr lang="en-US" dirty="0"/>
              <a:t>Border—The border attribute specifies that the border of the table should be drawn.</a:t>
            </a:r>
          </a:p>
          <a:p>
            <a:r>
              <a:rPr lang="en-US" dirty="0" err="1"/>
              <a:t>Cellspacing</a:t>
            </a:r>
            <a:r>
              <a:rPr lang="en-US" dirty="0"/>
              <a:t>—This attribute specifies the spacing between cells</a:t>
            </a:r>
          </a:p>
          <a:p>
            <a:r>
              <a:rPr lang="en-US" dirty="0"/>
              <a:t>Cellpadding—This attribute specifies padding within cells.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Content Placeholder 3">
            <a:extLst>
              <a:ext uri="{FF2B5EF4-FFF2-40B4-BE49-F238E27FC236}">
                <a16:creationId xmlns:a16="http://schemas.microsoft.com/office/drawing/2014/main" id="{3433291D-89CC-4805-BC51-8B04CC34AA8F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2479389"/>
            <a:ext cx="3429000" cy="28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6">
            <a:extLst>
              <a:ext uri="{FF2B5EF4-FFF2-40B4-BE49-F238E27FC236}">
                <a16:creationId xmlns:a16="http://schemas.microsoft.com/office/drawing/2014/main" id="{C4502AF2-9CBE-4953-8F8A-5BEDDFF2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56529"/>
            <a:ext cx="3581400" cy="33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65DB378-2F2C-4C0E-9188-3FF8759F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09358"/>
            <a:ext cx="151035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Spacing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6314"/>
              </p:ext>
            </p:extLst>
          </p:nvPr>
        </p:nvGraphicFramePr>
        <p:xfrm>
          <a:off x="990600" y="1981201"/>
          <a:ext cx="7178040" cy="274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94">
                <a:tc>
                  <a:txBody>
                    <a:bodyPr/>
                    <a:lstStyle/>
                    <a:p>
                      <a:pPr marL="97790" marR="8985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EVALUATION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INSTRUME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MARKS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LAB ASSESMENT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dirty="0">
                          <a:latin typeface="Trebuchet MS"/>
                          <a:cs typeface="Trebuchet MS"/>
                        </a:rPr>
                        <a:t>30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4281070989"/>
                  </a:ext>
                </a:extLst>
              </a:tr>
              <a:tr h="3807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9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ASSIGNMENTS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95">
                <a:tc>
                  <a:txBody>
                    <a:bodyPr/>
                    <a:lstStyle/>
                    <a:p>
                      <a:pPr marL="97790" marR="2012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spc="65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LAB FILE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spc="-105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400" spc="-105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95">
                <a:tc>
                  <a:txBody>
                    <a:bodyPr/>
                    <a:lstStyle/>
                    <a:p>
                      <a:pPr marL="97790" marR="1024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spc="6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PROJECT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2400" spc="-8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400" spc="-8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11">
                <a:tc>
                  <a:txBody>
                    <a:bodyPr/>
                    <a:lstStyle/>
                    <a:p>
                      <a:pPr marL="97790" marR="10248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2400" spc="3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LAB VIVA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2400" spc="-120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1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85" dirty="0">
                          <a:solidFill>
                            <a:srgbClr val="2C2C2C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28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9DB8FF82-8287-485C-A416-C34FB5201D3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4" y="2303215"/>
            <a:ext cx="3417094" cy="338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8">
            <a:extLst>
              <a:ext uri="{FF2B5EF4-FFF2-40B4-BE49-F238E27FC236}">
                <a16:creationId xmlns:a16="http://schemas.microsoft.com/office/drawing/2014/main" id="{578DBF53-F276-4080-9415-64D93724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2331028"/>
            <a:ext cx="3690938" cy="356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DC2FA-371B-4CED-ACD6-7629857A2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01894"/>
            <a:ext cx="17969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6BFDB-6935-4978-978D-EE3CC1F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9DB8FF82-8287-485C-A416-C34FB5201D3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4" y="2303215"/>
            <a:ext cx="3417094" cy="338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8">
            <a:extLst>
              <a:ext uri="{FF2B5EF4-FFF2-40B4-BE49-F238E27FC236}">
                <a16:creationId xmlns:a16="http://schemas.microsoft.com/office/drawing/2014/main" id="{578DBF53-F276-4080-9415-64D93724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2331028"/>
            <a:ext cx="3690938" cy="356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DC2FA-371B-4CED-ACD6-7629857A2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01894"/>
            <a:ext cx="17969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6BFDB-6935-4978-978D-EE3CC1F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6BFDB-6935-4978-978D-EE3CC1F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0046F-B361-470B-84B0-47B43E5BF69E}"/>
              </a:ext>
            </a:extLst>
          </p:cNvPr>
          <p:cNvSpPr/>
          <p:nvPr/>
        </p:nvSpPr>
        <p:spPr>
          <a:xfrm>
            <a:off x="609598" y="1269047"/>
            <a:ext cx="6705601" cy="39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Elements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&lt;TR&gt; (TABLE ROW) Element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&lt;TR&gt; is for defining table rows. Inside the &lt;TR&gt; element is found the table header and table data element.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&lt;TH&gt; (TABLE HEADER) and &lt;TD&gt; (TABLE DATA) 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&lt;TH&gt; and &lt;TD&gt; are the table cell element. They identify the data to be displayed in the table. Each occurrence of &lt;TH&gt; or &lt;TD&gt; within a table row (&lt;TR&gt;) defines a new column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1600" dirty="0"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Align—this attribute is used to define the left\right alignment for data displayed in the column.</a:t>
            </a:r>
            <a:endParaRPr lang="en-US" sz="1600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9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6BFDB-6935-4978-978D-EE3CC1F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7" name="Picture 11">
            <a:extLst>
              <a:ext uri="{FF2B5EF4-FFF2-40B4-BE49-F238E27FC236}">
                <a16:creationId xmlns:a16="http://schemas.microsoft.com/office/drawing/2014/main" id="{21D00230-82FB-44FA-AD91-8E9A259F598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8" b="15616"/>
          <a:stretch>
            <a:fillRect/>
          </a:stretch>
        </p:blipFill>
        <p:spPr bwMode="auto">
          <a:xfrm>
            <a:off x="2301074" y="1516013"/>
            <a:ext cx="3718726" cy="189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250BB917-0BDC-433C-98BA-D528639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11312"/>
            <a:ext cx="2552043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Content Placeholder 3">
            <a:extLst>
              <a:ext uri="{FF2B5EF4-FFF2-40B4-BE49-F238E27FC236}">
                <a16:creationId xmlns:a16="http://schemas.microsoft.com/office/drawing/2014/main" id="{32EAE7F1-2A9F-4551-9437-2BC3A46DB134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1" r="4143" b="9705"/>
          <a:stretch>
            <a:fillRect/>
          </a:stretch>
        </p:blipFill>
        <p:spPr bwMode="auto">
          <a:xfrm>
            <a:off x="381000" y="3419475"/>
            <a:ext cx="4115194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4">
            <a:extLst>
              <a:ext uri="{FF2B5EF4-FFF2-40B4-BE49-F238E27FC236}">
                <a16:creationId xmlns:a16="http://schemas.microsoft.com/office/drawing/2014/main" id="{E980ECC6-9040-4158-9A83-A9BE721F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73" y="4126230"/>
            <a:ext cx="3061577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8EA4D782-4102-4744-9631-227FE33A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3" y="1418819"/>
            <a:ext cx="14606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# 1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3FF9C52A-8FF5-40D1-8F58-C42285D6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0906"/>
            <a:ext cx="149752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# 2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EFED6E4-AAA3-457E-AB77-9B1CC01C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38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FD93-0A3E-4FB3-AC26-111689F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C162B-5668-4F90-86BB-E31258FB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A50BB4-C9E9-48C9-ADBB-A29A5951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0C63EC-A36E-4697-ACAA-B790AAED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6BFDB-6935-4978-978D-EE3CC1FD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EFED6E4-AAA3-457E-AB77-9B1CC01C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38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0" name="Content Placeholder 3">
            <a:extLst>
              <a:ext uri="{FF2B5EF4-FFF2-40B4-BE49-F238E27FC236}">
                <a16:creationId xmlns:a16="http://schemas.microsoft.com/office/drawing/2014/main" id="{61C5EC25-63FD-4DC5-82F0-5FA861A2C07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8244"/>
          <a:stretch>
            <a:fillRect/>
          </a:stretch>
        </p:blipFill>
        <p:spPr bwMode="auto">
          <a:xfrm>
            <a:off x="609599" y="2385123"/>
            <a:ext cx="4191000" cy="35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4">
            <a:extLst>
              <a:ext uri="{FF2B5EF4-FFF2-40B4-BE49-F238E27FC236}">
                <a16:creationId xmlns:a16="http://schemas.microsoft.com/office/drawing/2014/main" id="{0A4279FD-836E-4E19-AB33-887D9ABF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33721"/>
            <a:ext cx="3294072" cy="21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C64C844-FCAC-4DEF-B72D-3E4FFDD1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193969"/>
            <a:ext cx="12327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1B31D-96BB-4EDE-89A5-3153D570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57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39760A3-ECE1-4B69-9059-CC26FEF0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621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0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EAD-16D1-4BD2-A6B4-7D50F829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dirty="0"/>
              <a:t>Forms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379E77-F872-4883-881C-2A38799D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68290"/>
            <a:ext cx="7010400" cy="4884910"/>
          </a:xfrm>
        </p:spPr>
        <p:txBody>
          <a:bodyPr/>
          <a:lstStyle/>
          <a:p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elements are different types of input elements, like text fields, checkboxes, radio buttons, submit buttons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118FF8-6E2F-4E85-B8DA-A54F5FA1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32670"/>
              </p:ext>
            </p:extLst>
          </p:nvPr>
        </p:nvGraphicFramePr>
        <p:xfrm>
          <a:off x="633045" y="3413760"/>
          <a:ext cx="6172358" cy="300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37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4961321">
                  <a:extLst>
                    <a:ext uri="{9D8B030D-6E8A-4147-A177-3AD203B41FA5}">
                      <a16:colId xmlns:a16="http://schemas.microsoft.com/office/drawing/2014/main" val="269749012"/>
                    </a:ext>
                  </a:extLst>
                </a:gridCol>
              </a:tblGrid>
              <a:tr h="638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57000"/>
                  </a:ext>
                </a:extLst>
              </a:tr>
              <a:tr h="638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</a:rPr>
                        <a:t>Text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</a:rPr>
                        <a:t>One line text input field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4237"/>
                  </a:ext>
                </a:extLst>
              </a:tr>
              <a:tr h="1088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Radio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Define radio button for selecting one of many choices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12188"/>
                  </a:ext>
                </a:extLst>
              </a:tr>
              <a:tr h="638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</a:rPr>
                        <a:t>Submit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</a:rPr>
                        <a:t>Define a submit button for submitting a form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92852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4EF3DB4B-2D8B-4C35-B456-75F4F86A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2807806"/>
            <a:ext cx="3810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</a:t>
            </a:r>
            <a:r>
              <a:rPr kumimoji="0" lang="en-US" altLang="ja-JP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nput Form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1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EAD-16D1-4BD2-A6B4-7D50F829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6347713" cy="914400"/>
          </a:xfrm>
        </p:spPr>
        <p:txBody>
          <a:bodyPr/>
          <a:lstStyle/>
          <a:p>
            <a:r>
              <a:rPr lang="en-US" dirty="0"/>
              <a:t>Forms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7EA495-A829-4578-8AEC-0EEDFBE2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47" t="16136" r="34368" b="20278"/>
          <a:stretch/>
        </p:blipFill>
        <p:spPr bwMode="auto">
          <a:xfrm>
            <a:off x="228600" y="876552"/>
            <a:ext cx="7239000" cy="5752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EAD-16D1-4BD2-A6B4-7D50F829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6347713" cy="914400"/>
          </a:xfrm>
        </p:spPr>
        <p:txBody>
          <a:bodyPr/>
          <a:lstStyle/>
          <a:p>
            <a:r>
              <a:rPr lang="en-US" dirty="0"/>
              <a:t>Forms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4C86-4602-4F12-A90E-A71AA4A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D034-FB33-45CD-97AC-67E4C34F2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0" t="12500" r="33810" b="10511"/>
          <a:stretch/>
        </p:blipFill>
        <p:spPr bwMode="auto">
          <a:xfrm>
            <a:off x="2362200" y="524846"/>
            <a:ext cx="3879792" cy="6104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6397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7D64-DB25-4033-8B8E-9930F88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6324-12EA-4A3B-9201-E15D55E8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5 page website, including home page, linked altogether having header and footer section mandatorily. Web pages should cover all the html tags overall </a:t>
            </a:r>
            <a:r>
              <a:rPr lang="en-US" dirty="0" err="1"/>
              <a:t>eg</a:t>
            </a:r>
            <a:r>
              <a:rPr lang="en-US" dirty="0"/>
              <a:t> : make a gallery page with the help of table tag and insert images in that. </a:t>
            </a:r>
          </a:p>
          <a:p>
            <a:pPr marL="0" indent="0">
              <a:buNone/>
            </a:pPr>
            <a:r>
              <a:rPr lang="en-US" dirty="0"/>
              <a:t>	Topic for the website can be anything. No </a:t>
            </a:r>
            <a:r>
              <a:rPr lang="en-US" dirty="0" err="1"/>
              <a:t>css</a:t>
            </a:r>
            <a:r>
              <a:rPr lang="en-US" dirty="0"/>
              <a:t> required.</a:t>
            </a:r>
          </a:p>
          <a:p>
            <a:pPr marL="0" indent="0">
              <a:buNone/>
            </a:pPr>
            <a:r>
              <a:rPr lang="en-US" dirty="0"/>
              <a:t>	Make sure to use all tags mentioned in slides.</a:t>
            </a:r>
          </a:p>
        </p:txBody>
      </p:sp>
    </p:spTree>
    <p:extLst>
      <p:ext uri="{BB962C8B-B14F-4D97-AF65-F5344CB8AC3E}">
        <p14:creationId xmlns:p14="http://schemas.microsoft.com/office/powerpoint/2010/main" val="1410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are represented by tags</a:t>
            </a:r>
          </a:p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2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&lt;!DOCTYPE html&gt; declaration defines this document to be HTML5</a:t>
            </a:r>
          </a:p>
          <a:p>
            <a:r>
              <a:rPr lang="en-US" dirty="0"/>
              <a:t>The &lt;html&gt; element is the root element of an HTML page</a:t>
            </a:r>
          </a:p>
          <a:p>
            <a:r>
              <a:rPr lang="en-US" dirty="0"/>
              <a:t>The &lt;head&gt; element contains meta information about the document</a:t>
            </a:r>
          </a:p>
          <a:p>
            <a:r>
              <a:rPr lang="en-US" dirty="0"/>
              <a:t>The &lt;title&gt; element specifies a title for the document</a:t>
            </a:r>
          </a:p>
          <a:p>
            <a:r>
              <a:rPr lang="en-US" dirty="0"/>
              <a:t>The &lt;body&gt; element contains the visible page content</a:t>
            </a:r>
          </a:p>
          <a:p>
            <a:r>
              <a:rPr lang="en-US" dirty="0"/>
              <a:t>The &lt;h1&gt; element defines a large heading</a:t>
            </a:r>
          </a:p>
          <a:p>
            <a:r>
              <a:rPr lang="en-US" dirty="0"/>
              <a:t>The &lt;p&gt; element defines a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8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links are defined with the &lt;a&gt; tag: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</p:txBody>
      </p:sp>
    </p:spTree>
    <p:extLst>
      <p:ext uri="{BB962C8B-B14F-4D97-AF65-F5344CB8AC3E}">
        <p14:creationId xmlns:p14="http://schemas.microsoft.com/office/powerpoint/2010/main" val="23236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 width, and height are provided as attributes: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height="142"&gt;</a:t>
            </a:r>
          </a:p>
        </p:txBody>
      </p:sp>
    </p:spTree>
    <p:extLst>
      <p:ext uri="{BB962C8B-B14F-4D97-AF65-F5344CB8AC3E}">
        <p14:creationId xmlns:p14="http://schemas.microsoft.com/office/powerpoint/2010/main" val="353924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lists are defined with the &lt;</a:t>
            </a:r>
            <a:r>
              <a:rPr lang="en-US" dirty="0" err="1"/>
              <a:t>ul</a:t>
            </a:r>
            <a:r>
              <a:rPr lang="en-US" dirty="0"/>
              <a:t>&gt; (unordered/bullet list) or the &lt;</a:t>
            </a:r>
            <a:r>
              <a:rPr lang="en-US" dirty="0" err="1"/>
              <a:t>ol</a:t>
            </a:r>
            <a:r>
              <a:rPr lang="en-US" dirty="0"/>
              <a:t>&gt; (ordered/numbered list) tag, followed by &lt;li&gt; tags (list items)</a:t>
            </a:r>
          </a:p>
        </p:txBody>
      </p:sp>
    </p:spTree>
    <p:extLst>
      <p:ext uri="{BB962C8B-B14F-4D97-AF65-F5344CB8AC3E}">
        <p14:creationId xmlns:p14="http://schemas.microsoft.com/office/powerpoint/2010/main" val="23704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are defined with the &lt;h1&gt; to &lt;h6&gt; tags.</a:t>
            </a:r>
          </a:p>
          <a:p>
            <a:r>
              <a:rPr lang="en-US" dirty="0"/>
              <a:t>&lt;h1&gt; defines the most important heading. &lt;h6&gt; defines the least important heading.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Line Breaks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6347714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HTML &lt;</a:t>
            </a:r>
            <a:r>
              <a:rPr lang="en-US" dirty="0" err="1"/>
              <a:t>br</a:t>
            </a:r>
            <a:r>
              <a:rPr lang="en-US" dirty="0"/>
              <a:t>&gt; element defines a </a:t>
            </a:r>
            <a:r>
              <a:rPr lang="en-US" b="1" dirty="0"/>
              <a:t>line break</a:t>
            </a:r>
            <a:r>
              <a:rPr lang="en-US" dirty="0"/>
              <a:t>.</a:t>
            </a:r>
          </a:p>
          <a:p>
            <a:r>
              <a:rPr lang="en-US" dirty="0"/>
              <a:t>Use &lt;</a:t>
            </a:r>
            <a:r>
              <a:rPr lang="en-US" dirty="0" err="1"/>
              <a:t>br</a:t>
            </a:r>
            <a:r>
              <a:rPr lang="en-US" dirty="0"/>
              <a:t>&gt; if you want a line break (a new line) without starting a new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3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1313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Candara</vt:lpstr>
      <vt:lpstr>Trebuchet MS</vt:lpstr>
      <vt:lpstr>Wingdings 3</vt:lpstr>
      <vt:lpstr>Facet</vt:lpstr>
      <vt:lpstr>INTRODUCTION TO HTML</vt:lpstr>
      <vt:lpstr>Marking Scheme</vt:lpstr>
      <vt:lpstr>WHAT IS HTML?</vt:lpstr>
      <vt:lpstr>Tags in HTML</vt:lpstr>
      <vt:lpstr>Links</vt:lpstr>
      <vt:lpstr>HTML Images</vt:lpstr>
      <vt:lpstr>HTML Lists</vt:lpstr>
      <vt:lpstr>Headings</vt:lpstr>
      <vt:lpstr>HTML Line Breaks </vt:lpstr>
      <vt:lpstr>HTML Formatting Elements</vt:lpstr>
      <vt:lpstr>HTML5</vt:lpstr>
      <vt:lpstr>HTML5 Document</vt:lpstr>
      <vt:lpstr>Html Lists</vt:lpstr>
      <vt:lpstr>Html Lists</vt:lpstr>
      <vt:lpstr>Html Lists</vt:lpstr>
      <vt:lpstr>Html Lists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Forms </vt:lpstr>
      <vt:lpstr>Forms </vt:lpstr>
      <vt:lpstr>Forms </vt:lpstr>
      <vt:lpstr>LAB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Mobeen Nazar</dc:creator>
  <cp:lastModifiedBy>Ayesha Khan</cp:lastModifiedBy>
  <cp:revision>24</cp:revision>
  <dcterms:created xsi:type="dcterms:W3CDTF">2019-09-16T19:14:02Z</dcterms:created>
  <dcterms:modified xsi:type="dcterms:W3CDTF">2022-03-09T11:17:25Z</dcterms:modified>
</cp:coreProperties>
</file>