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73" r:id="rId4"/>
    <p:sldId id="274" r:id="rId5"/>
    <p:sldId id="275" r:id="rId6"/>
    <p:sldId id="258" r:id="rId7"/>
    <p:sldId id="259" r:id="rId8"/>
    <p:sldId id="260" r:id="rId9"/>
    <p:sldId id="261" r:id="rId10"/>
    <p:sldId id="294" r:id="rId11"/>
    <p:sldId id="279" r:id="rId12"/>
    <p:sldId id="281" r:id="rId13"/>
    <p:sldId id="282" r:id="rId14"/>
    <p:sldId id="280" r:id="rId15"/>
    <p:sldId id="276" r:id="rId16"/>
    <p:sldId id="277" r:id="rId17"/>
    <p:sldId id="278" r:id="rId18"/>
    <p:sldId id="285" r:id="rId19"/>
    <p:sldId id="286" r:id="rId20"/>
    <p:sldId id="287" r:id="rId21"/>
    <p:sldId id="288" r:id="rId22"/>
    <p:sldId id="289" r:id="rId23"/>
    <p:sldId id="290" r:id="rId24"/>
    <p:sldId id="283" r:id="rId25"/>
    <p:sldId id="284" r:id="rId26"/>
    <p:sldId id="295" r:id="rId27"/>
    <p:sldId id="296" r:id="rId28"/>
    <p:sldId id="297" r:id="rId29"/>
    <p:sldId id="298" r:id="rId30"/>
    <p:sldId id="299" r:id="rId31"/>
    <p:sldId id="302" r:id="rId32"/>
    <p:sldId id="303" r:id="rId33"/>
    <p:sldId id="304" r:id="rId34"/>
    <p:sldId id="305" r:id="rId35"/>
    <p:sldId id="306" r:id="rId36"/>
    <p:sldId id="308" r:id="rId37"/>
    <p:sldId id="307" r:id="rId38"/>
    <p:sldId id="30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666" y="-11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19872-6CAB-4FC0-B37C-06570867E138}" type="datetimeFigureOut">
              <a:rPr lang="en-US" smtClean="0"/>
              <a:t>3/23/2022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4BBA7-5674-4C53-A8BE-5B569AF5DD6F}" type="slidenum">
              <a:rPr lang="en-US" smtClean="0"/>
              <a:t>‹#›</a:t>
            </a:fld>
            <a:endParaRPr lang="en-US"/>
          </a:p>
        </p:txBody>
      </p:sp>
    </p:spTree>
    <p:extLst>
      <p:ext uri="{BB962C8B-B14F-4D97-AF65-F5344CB8AC3E}">
        <p14:creationId xmlns:p14="http://schemas.microsoft.com/office/powerpoint/2010/main" val="287316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1B9BF19-C4F1-477D-9DD3-EE4A17879FB6}" type="datetimeFigureOut">
              <a:rPr lang="en-US" smtClean="0"/>
              <a:t>3/23/2022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31DFEB4A-A2DD-4ED1-BED0-4972E627A887}"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B9BF19-C4F1-477D-9DD3-EE4A17879FB6}"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EB4A-A2DD-4ED1-BED0-4972E627A8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B9BF19-C4F1-477D-9DD3-EE4A17879FB6}"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EB4A-A2DD-4ED1-BED0-4972E627A887}"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1B9BF19-C4F1-477D-9DD3-EE4A17879FB6}"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EB4A-A2DD-4ED1-BED0-4972E627A887}"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1B9BF19-C4F1-477D-9DD3-EE4A17879FB6}" type="datetimeFigureOut">
              <a:rPr lang="en-US" smtClean="0"/>
              <a:t>3/23/2022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31DFEB4A-A2DD-4ED1-BED0-4972E627A887}"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1B9BF19-C4F1-477D-9DD3-EE4A17879FB6}"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FEB4A-A2DD-4ED1-BED0-4972E627A887}"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1B9BF19-C4F1-477D-9DD3-EE4A17879FB6}"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FEB4A-A2DD-4ED1-BED0-4972E627A887}"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1B9BF19-C4F1-477D-9DD3-EE4A17879FB6}"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FEB4A-A2DD-4ED1-BED0-4972E627A887}"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9BF19-C4F1-477D-9DD3-EE4A17879FB6}"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FEB4A-A2DD-4ED1-BED0-4972E627A887}"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1B9BF19-C4F1-477D-9DD3-EE4A17879FB6}"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FEB4A-A2DD-4ED1-BED0-4972E627A887}"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1B9BF19-C4F1-477D-9DD3-EE4A17879FB6}"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FEB4A-A2DD-4ED1-BED0-4972E627A887}"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B9BF19-C4F1-477D-9DD3-EE4A17879FB6}" type="datetimeFigureOut">
              <a:rPr lang="en-US" smtClean="0"/>
              <a:t>3/23/2022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1DFEB4A-A2DD-4ED1-BED0-4972E627A887}"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css-shorthand-properti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219200" y="3886200"/>
            <a:ext cx="6858000" cy="990600"/>
          </a:xfrm>
        </p:spPr>
        <p:txBody>
          <a:bodyPr/>
          <a:lstStyle/>
          <a:p>
            <a:r>
              <a:rPr lang="en-US" dirty="0"/>
              <a:t>CSS (Cascading </a:t>
            </a:r>
            <a:r>
              <a:rPr lang="en-US"/>
              <a:t>Style Sheet)</a:t>
            </a:r>
            <a:endParaRPr lang="en-US" dirty="0"/>
          </a:p>
        </p:txBody>
      </p:sp>
      <p:sp>
        <p:nvSpPr>
          <p:cNvPr id="5" name="Subtitle 2"/>
          <p:cNvSpPr>
            <a:spLocks noGrp="1"/>
          </p:cNvSpPr>
          <p:nvPr>
            <p:ph type="subTitle" idx="1"/>
          </p:nvPr>
        </p:nvSpPr>
        <p:spPr>
          <a:xfrm>
            <a:off x="1219200" y="5124450"/>
            <a:ext cx="6858000" cy="533400"/>
          </a:xfrm>
        </p:spPr>
        <p:txBody>
          <a:bodyPr/>
          <a:lstStyle/>
          <a:p>
            <a:r>
              <a:rPr lang="en-US" dirty="0"/>
              <a:t>Instructor : Engr. Ayesha Khan</a:t>
            </a:r>
          </a:p>
        </p:txBody>
      </p:sp>
    </p:spTree>
    <p:extLst>
      <p:ext uri="{BB962C8B-B14F-4D97-AF65-F5344CB8AC3E}">
        <p14:creationId xmlns:p14="http://schemas.microsoft.com/office/powerpoint/2010/main" val="151422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10</a:t>
            </a:fld>
            <a:endParaRPr lang="en-US"/>
          </a:p>
        </p:txBody>
      </p:sp>
      <p:pic>
        <p:nvPicPr>
          <p:cNvPr id="6" name="Picture 5"/>
          <p:cNvPicPr>
            <a:picLocks noChangeAspect="1"/>
          </p:cNvPicPr>
          <p:nvPr/>
        </p:nvPicPr>
        <p:blipFill>
          <a:blip r:embed="rId2"/>
          <a:stretch>
            <a:fillRect/>
          </a:stretch>
        </p:blipFill>
        <p:spPr>
          <a:xfrm>
            <a:off x="1944694" y="2119882"/>
            <a:ext cx="5541152" cy="3682575"/>
          </a:xfrm>
          <a:prstGeom prst="rect">
            <a:avLst/>
          </a:prstGeom>
        </p:spPr>
      </p:pic>
    </p:spTree>
    <p:extLst>
      <p:ext uri="{BB962C8B-B14F-4D97-AF65-F5344CB8AC3E}">
        <p14:creationId xmlns:p14="http://schemas.microsoft.com/office/powerpoint/2010/main" val="84709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6340" y="989258"/>
            <a:ext cx="6686550" cy="2833217"/>
          </a:xfrm>
        </p:spPr>
        <p:txBody>
          <a:bodyPr/>
          <a:lstStyle/>
          <a:p>
            <a:r>
              <a:rPr lang="en-US" b="1" u="sng" dirty="0"/>
              <a:t>TYPES OF SELECTORS</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11</a:t>
            </a:fld>
            <a:endParaRPr lang="en-US"/>
          </a:p>
        </p:txBody>
      </p:sp>
      <p:sp>
        <p:nvSpPr>
          <p:cNvPr id="2" name="Rectangle 1"/>
          <p:cNvSpPr/>
          <p:nvPr/>
        </p:nvSpPr>
        <p:spPr>
          <a:xfrm>
            <a:off x="1816340" y="1448086"/>
            <a:ext cx="2234971" cy="304314"/>
          </a:xfrm>
          <a:prstGeom prst="rect">
            <a:avLst/>
          </a:prstGeom>
        </p:spPr>
        <p:txBody>
          <a:bodyPr wrap="none">
            <a:spAutoFit/>
          </a:bodyPr>
          <a:lstStyle/>
          <a:p>
            <a:pPr marL="257175" indent="-257175">
              <a:lnSpc>
                <a:spcPct val="110000"/>
              </a:lnSpc>
              <a:spcBef>
                <a:spcPts val="225"/>
              </a:spcBef>
              <a:spcAft>
                <a:spcPts val="225"/>
              </a:spcAft>
              <a:buFont typeface="Arial" panose="020B0604020202020204" pitchFamily="34" charset="0"/>
              <a:buChar char="•"/>
            </a:pPr>
            <a:r>
              <a:rPr lang="en-US" sz="1350" b="1" u="sng" dirty="0">
                <a:latin typeface="Times New Roman" panose="02020603050405020304" pitchFamily="18" charset="0"/>
                <a:ea typeface="Batang"/>
              </a:rPr>
              <a:t>SIMPLE </a:t>
            </a:r>
            <a:r>
              <a:rPr lang="en-US" sz="1350" b="1" u="sng" dirty="0" err="1">
                <a:latin typeface="Times New Roman" panose="02020603050405020304" pitchFamily="18" charset="0"/>
                <a:ea typeface="Batang"/>
              </a:rPr>
              <a:t>SELECTORcs</a:t>
            </a:r>
            <a:endParaRPr lang="en-US" sz="1350" dirty="0">
              <a:latin typeface="Times New Roman" panose="02020603050405020304" pitchFamily="18" charset="0"/>
              <a:ea typeface="Batang"/>
            </a:endParaRPr>
          </a:p>
        </p:txBody>
      </p:sp>
      <p:graphicFrame>
        <p:nvGraphicFramePr>
          <p:cNvPr id="8" name="Table 7"/>
          <p:cNvGraphicFramePr>
            <a:graphicFrameLocks noGrp="1"/>
          </p:cNvGraphicFramePr>
          <p:nvPr/>
        </p:nvGraphicFramePr>
        <p:xfrm>
          <a:off x="2107805" y="1790851"/>
          <a:ext cx="5815567" cy="827675"/>
        </p:xfrm>
        <a:graphic>
          <a:graphicData uri="http://schemas.openxmlformats.org/drawingml/2006/table">
            <a:tbl>
              <a:tblPr firstRow="1" firstCol="1" bandRow="1">
                <a:tableStyleId>{5C22544A-7EE6-4342-B048-85BDC9FD1C3A}</a:tableStyleId>
              </a:tblPr>
              <a:tblGrid>
                <a:gridCol w="2867951">
                  <a:extLst>
                    <a:ext uri="{9D8B030D-6E8A-4147-A177-3AD203B41FA5}">
                      <a16:colId xmlns:a16="http://schemas.microsoft.com/office/drawing/2014/main" val="20000"/>
                    </a:ext>
                  </a:extLst>
                </a:gridCol>
                <a:gridCol w="2947616">
                  <a:extLst>
                    <a:ext uri="{9D8B030D-6E8A-4147-A177-3AD203B41FA5}">
                      <a16:colId xmlns:a16="http://schemas.microsoft.com/office/drawing/2014/main" val="20001"/>
                    </a:ext>
                  </a:extLst>
                </a:gridCol>
              </a:tblGrid>
              <a:tr h="827675">
                <a:tc>
                  <a:txBody>
                    <a:bodyPr/>
                    <a:lstStyle/>
                    <a:p>
                      <a:pPr marL="0" marR="0">
                        <a:lnSpc>
                          <a:spcPct val="110000"/>
                        </a:lnSpc>
                        <a:spcBef>
                          <a:spcPts val="300"/>
                        </a:spcBef>
                        <a:spcAft>
                          <a:spcPts val="300"/>
                        </a:spcAft>
                      </a:pPr>
                      <a:r>
                        <a:rPr lang="en-US" sz="900" dirty="0">
                          <a:effectLst/>
                        </a:rPr>
                        <a:t>H1 { property_1 : value_1;}</a:t>
                      </a:r>
                    </a:p>
                    <a:p>
                      <a:pPr marL="0" marR="0">
                        <a:lnSpc>
                          <a:spcPct val="110000"/>
                        </a:lnSpc>
                        <a:spcBef>
                          <a:spcPts val="300"/>
                        </a:spcBef>
                        <a:spcAft>
                          <a:spcPts val="300"/>
                        </a:spcAft>
                      </a:pPr>
                      <a:r>
                        <a:rPr lang="en-US" sz="900" dirty="0">
                          <a:effectLst/>
                        </a:rPr>
                        <a:t>H1, h2 {  Property-1 :value_1;</a:t>
                      </a:r>
                    </a:p>
                    <a:p>
                      <a:pPr marL="0" marR="0">
                        <a:lnSpc>
                          <a:spcPct val="110000"/>
                        </a:lnSpc>
                        <a:spcBef>
                          <a:spcPts val="300"/>
                        </a:spcBef>
                        <a:spcAft>
                          <a:spcPts val="300"/>
                        </a:spcAft>
                      </a:pPr>
                      <a:r>
                        <a:rPr lang="en-US" sz="900" dirty="0">
                          <a:effectLst/>
                        </a:rPr>
                        <a:t>Property_2 : value_2;</a:t>
                      </a:r>
                    </a:p>
                    <a:p>
                      <a:pPr marL="0" marR="0">
                        <a:lnSpc>
                          <a:spcPct val="110000"/>
                        </a:lnSpc>
                        <a:spcBef>
                          <a:spcPts val="300"/>
                        </a:spcBef>
                        <a:spcAft>
                          <a:spcPts val="300"/>
                        </a:spcAft>
                      </a:pPr>
                      <a:r>
                        <a:rPr lang="en-US" sz="900" dirty="0">
                          <a:effectLst/>
                        </a:rPr>
                        <a:t> </a:t>
                      </a:r>
                      <a:endParaRPr lang="en-US" sz="900" dirty="0">
                        <a:effectLst/>
                        <a:latin typeface="Times New Roman" panose="02020603050405020304" pitchFamily="18" charset="0"/>
                        <a:ea typeface="Batang"/>
                      </a:endParaRPr>
                    </a:p>
                  </a:txBody>
                  <a:tcPr marL="51435" marR="51435" marT="0" marB="0"/>
                </a:tc>
                <a:tc>
                  <a:txBody>
                    <a:bodyPr/>
                    <a:lstStyle/>
                    <a:p>
                      <a:pPr marL="0" marR="0">
                        <a:lnSpc>
                          <a:spcPct val="110000"/>
                        </a:lnSpc>
                        <a:spcBef>
                          <a:spcPts val="300"/>
                        </a:spcBef>
                        <a:spcAft>
                          <a:spcPts val="300"/>
                        </a:spcAft>
                      </a:pPr>
                      <a:r>
                        <a:rPr lang="en-US" sz="900" dirty="0">
                          <a:effectLst/>
                        </a:rPr>
                        <a:t>H1 { </a:t>
                      </a:r>
                    </a:p>
                    <a:p>
                      <a:pPr marL="0" marR="0">
                        <a:lnSpc>
                          <a:spcPct val="110000"/>
                        </a:lnSpc>
                        <a:spcBef>
                          <a:spcPts val="300"/>
                        </a:spcBef>
                        <a:spcAft>
                          <a:spcPts val="300"/>
                        </a:spcAft>
                      </a:pPr>
                      <a:r>
                        <a:rPr lang="en-US" sz="900" dirty="0">
                          <a:effectLst/>
                        </a:rPr>
                        <a:t>Background-color : green ;</a:t>
                      </a:r>
                    </a:p>
                    <a:p>
                      <a:pPr marL="0" marR="0">
                        <a:lnSpc>
                          <a:spcPct val="110000"/>
                        </a:lnSpc>
                        <a:spcBef>
                          <a:spcPts val="300"/>
                        </a:spcBef>
                        <a:spcAft>
                          <a:spcPts val="300"/>
                        </a:spcAft>
                      </a:pPr>
                      <a:r>
                        <a:rPr lang="en-US" sz="900" dirty="0">
                          <a:effectLst/>
                        </a:rPr>
                        <a:t>Font-family : Times new </a:t>
                      </a:r>
                      <a:r>
                        <a:rPr lang="en-US" sz="900" dirty="0" err="1">
                          <a:effectLst/>
                        </a:rPr>
                        <a:t>Romen</a:t>
                      </a:r>
                      <a:r>
                        <a:rPr lang="en-US" sz="900" dirty="0">
                          <a:effectLst/>
                        </a:rPr>
                        <a:t>;</a:t>
                      </a:r>
                    </a:p>
                    <a:p>
                      <a:pPr marL="0" marR="0">
                        <a:lnSpc>
                          <a:spcPct val="110000"/>
                        </a:lnSpc>
                        <a:spcBef>
                          <a:spcPts val="300"/>
                        </a:spcBef>
                        <a:spcAft>
                          <a:spcPts val="300"/>
                        </a:spcAft>
                      </a:pPr>
                      <a:r>
                        <a:rPr lang="en-US" sz="900" dirty="0">
                          <a:effectLst/>
                        </a:rPr>
                        <a:t>}</a:t>
                      </a:r>
                      <a:endParaRPr lang="en-US" sz="900" dirty="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0"/>
                  </a:ext>
                </a:extLst>
              </a:tr>
            </a:tbl>
          </a:graphicData>
        </a:graphic>
      </p:graphicFrame>
      <p:sp>
        <p:nvSpPr>
          <p:cNvPr id="9" name="Rectangle 8"/>
          <p:cNvSpPr/>
          <p:nvPr/>
        </p:nvSpPr>
        <p:spPr>
          <a:xfrm>
            <a:off x="1816339" y="2885778"/>
            <a:ext cx="2437014" cy="304314"/>
          </a:xfrm>
          <a:prstGeom prst="rect">
            <a:avLst/>
          </a:prstGeom>
        </p:spPr>
        <p:txBody>
          <a:bodyPr wrap="none">
            <a:spAutoFit/>
          </a:bodyPr>
          <a:lstStyle/>
          <a:p>
            <a:pPr marL="257175" indent="-257175">
              <a:lnSpc>
                <a:spcPct val="110000"/>
              </a:lnSpc>
              <a:spcBef>
                <a:spcPts val="225"/>
              </a:spcBef>
              <a:spcAft>
                <a:spcPts val="225"/>
              </a:spcAft>
              <a:buFont typeface="Arial" panose="020B0604020202020204" pitchFamily="34" charset="0"/>
              <a:buChar char="•"/>
            </a:pPr>
            <a:r>
              <a:rPr lang="en-US" sz="1350" b="1" u="sng" dirty="0">
                <a:latin typeface="Times New Roman" panose="02020603050405020304" pitchFamily="18" charset="0"/>
                <a:ea typeface="Batang"/>
              </a:rPr>
              <a:t>UNIVERSAL SELECTOR</a:t>
            </a:r>
            <a:endParaRPr lang="en-US" sz="1350" dirty="0">
              <a:latin typeface="Times New Roman" panose="02020603050405020304" pitchFamily="18" charset="0"/>
              <a:ea typeface="Batang"/>
            </a:endParaRPr>
          </a:p>
        </p:txBody>
      </p:sp>
      <p:graphicFrame>
        <p:nvGraphicFramePr>
          <p:cNvPr id="10" name="Table 9"/>
          <p:cNvGraphicFramePr>
            <a:graphicFrameLocks noGrp="1"/>
          </p:cNvGraphicFramePr>
          <p:nvPr/>
        </p:nvGraphicFramePr>
        <p:xfrm>
          <a:off x="2074544" y="3320935"/>
          <a:ext cx="5525216" cy="762005"/>
        </p:xfrm>
        <a:graphic>
          <a:graphicData uri="http://schemas.openxmlformats.org/drawingml/2006/table">
            <a:tbl>
              <a:tblPr firstRow="1" firstCol="1" bandRow="1">
                <a:tableStyleId>{5C22544A-7EE6-4342-B048-85BDC9FD1C3A}</a:tableStyleId>
              </a:tblPr>
              <a:tblGrid>
                <a:gridCol w="2762608">
                  <a:extLst>
                    <a:ext uri="{9D8B030D-6E8A-4147-A177-3AD203B41FA5}">
                      <a16:colId xmlns:a16="http://schemas.microsoft.com/office/drawing/2014/main" val="20000"/>
                    </a:ext>
                  </a:extLst>
                </a:gridCol>
                <a:gridCol w="2762608">
                  <a:extLst>
                    <a:ext uri="{9D8B030D-6E8A-4147-A177-3AD203B41FA5}">
                      <a16:colId xmlns:a16="http://schemas.microsoft.com/office/drawing/2014/main" val="20001"/>
                    </a:ext>
                  </a:extLst>
                </a:gridCol>
              </a:tblGrid>
              <a:tr h="762005">
                <a:tc>
                  <a:txBody>
                    <a:bodyPr/>
                    <a:lstStyle/>
                    <a:p>
                      <a:pPr marL="0" marR="0">
                        <a:lnSpc>
                          <a:spcPct val="110000"/>
                        </a:lnSpc>
                        <a:spcBef>
                          <a:spcPts val="300"/>
                        </a:spcBef>
                        <a:spcAft>
                          <a:spcPts val="300"/>
                        </a:spcAft>
                      </a:pPr>
                      <a:r>
                        <a:rPr lang="en-US" sz="900">
                          <a:effectLst/>
                        </a:rPr>
                        <a:t>*{ Property-1 :value_1;</a:t>
                      </a:r>
                    </a:p>
                    <a:p>
                      <a:pPr marL="0" marR="0">
                        <a:lnSpc>
                          <a:spcPct val="110000"/>
                        </a:lnSpc>
                        <a:spcBef>
                          <a:spcPts val="300"/>
                        </a:spcBef>
                        <a:spcAft>
                          <a:spcPts val="300"/>
                        </a:spcAft>
                      </a:pPr>
                      <a:r>
                        <a:rPr lang="en-US" sz="900">
                          <a:effectLst/>
                        </a:rPr>
                        <a:t> Property_2 : value_2;}</a:t>
                      </a:r>
                      <a:endParaRPr lang="en-US" sz="900">
                        <a:effectLst/>
                        <a:latin typeface="Times New Roman" panose="02020603050405020304" pitchFamily="18" charset="0"/>
                        <a:ea typeface="Batang"/>
                      </a:endParaRPr>
                    </a:p>
                  </a:txBody>
                  <a:tcPr marL="51435" marR="51435" marT="0" marB="0"/>
                </a:tc>
                <a:tc>
                  <a:txBody>
                    <a:bodyPr/>
                    <a:lstStyle/>
                    <a:p>
                      <a:pPr marL="0" marR="0">
                        <a:lnSpc>
                          <a:spcPct val="110000"/>
                        </a:lnSpc>
                        <a:spcBef>
                          <a:spcPts val="300"/>
                        </a:spcBef>
                        <a:spcAft>
                          <a:spcPts val="300"/>
                        </a:spcAft>
                      </a:pPr>
                      <a:r>
                        <a:rPr lang="en-US" sz="900" dirty="0">
                          <a:effectLst/>
                        </a:rPr>
                        <a:t>*{ Background-color : green ;</a:t>
                      </a:r>
                    </a:p>
                    <a:p>
                      <a:pPr marL="0" marR="0">
                        <a:lnSpc>
                          <a:spcPct val="110000"/>
                        </a:lnSpc>
                        <a:spcBef>
                          <a:spcPts val="300"/>
                        </a:spcBef>
                        <a:spcAft>
                          <a:spcPts val="300"/>
                        </a:spcAft>
                      </a:pPr>
                      <a:r>
                        <a:rPr lang="en-US" sz="900" dirty="0">
                          <a:effectLst/>
                        </a:rPr>
                        <a:t>Font-family : Times new </a:t>
                      </a:r>
                      <a:r>
                        <a:rPr lang="en-US" sz="900" dirty="0" err="1">
                          <a:effectLst/>
                        </a:rPr>
                        <a:t>Romen</a:t>
                      </a:r>
                      <a:r>
                        <a:rPr lang="en-US" sz="900" dirty="0">
                          <a:effectLst/>
                        </a:rPr>
                        <a:t>;}</a:t>
                      </a:r>
                      <a:endParaRPr lang="en-US" sz="900" dirty="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0"/>
                  </a:ext>
                </a:extLst>
              </a:tr>
            </a:tbl>
          </a:graphicData>
        </a:graphic>
      </p:graphicFrame>
      <p:sp>
        <p:nvSpPr>
          <p:cNvPr id="11" name="Rectangle 10"/>
          <p:cNvSpPr/>
          <p:nvPr/>
        </p:nvSpPr>
        <p:spPr>
          <a:xfrm>
            <a:off x="1816339" y="4341002"/>
            <a:ext cx="2616550" cy="304314"/>
          </a:xfrm>
          <a:prstGeom prst="rect">
            <a:avLst/>
          </a:prstGeom>
        </p:spPr>
        <p:txBody>
          <a:bodyPr wrap="none">
            <a:spAutoFit/>
          </a:bodyPr>
          <a:lstStyle/>
          <a:p>
            <a:pPr marL="257175" indent="-257175">
              <a:lnSpc>
                <a:spcPct val="110000"/>
              </a:lnSpc>
              <a:spcBef>
                <a:spcPts val="225"/>
              </a:spcBef>
              <a:spcAft>
                <a:spcPts val="225"/>
              </a:spcAft>
              <a:buFont typeface="Arial" panose="020B0604020202020204" pitchFamily="34" charset="0"/>
              <a:buChar char="•"/>
            </a:pPr>
            <a:r>
              <a:rPr lang="en-US" sz="1350" b="1" u="sng" dirty="0">
                <a:latin typeface="Times New Roman" panose="02020603050405020304" pitchFamily="18" charset="0"/>
                <a:ea typeface="Batang"/>
              </a:rPr>
              <a:t>DECENDANT SELECTORS</a:t>
            </a:r>
            <a:endParaRPr lang="en-US" sz="1350" dirty="0">
              <a:latin typeface="Times New Roman" panose="02020603050405020304" pitchFamily="18" charset="0"/>
              <a:ea typeface="Batang"/>
            </a:endParaRPr>
          </a:p>
        </p:txBody>
      </p:sp>
      <p:graphicFrame>
        <p:nvGraphicFramePr>
          <p:cNvPr id="13" name="Table 12"/>
          <p:cNvGraphicFramePr>
            <a:graphicFrameLocks noGrp="1"/>
          </p:cNvGraphicFramePr>
          <p:nvPr/>
        </p:nvGraphicFramePr>
        <p:xfrm>
          <a:off x="2015268" y="4863979"/>
          <a:ext cx="5755942" cy="591098"/>
        </p:xfrm>
        <a:graphic>
          <a:graphicData uri="http://schemas.openxmlformats.org/drawingml/2006/table">
            <a:tbl>
              <a:tblPr firstRow="1" firstCol="1" bandRow="1">
                <a:tableStyleId>{5C22544A-7EE6-4342-B048-85BDC9FD1C3A}</a:tableStyleId>
              </a:tblPr>
              <a:tblGrid>
                <a:gridCol w="5755942">
                  <a:extLst>
                    <a:ext uri="{9D8B030D-6E8A-4147-A177-3AD203B41FA5}">
                      <a16:colId xmlns:a16="http://schemas.microsoft.com/office/drawing/2014/main" val="20000"/>
                    </a:ext>
                  </a:extLst>
                </a:gridCol>
              </a:tblGrid>
              <a:tr h="591098">
                <a:tc>
                  <a:txBody>
                    <a:bodyPr/>
                    <a:lstStyle/>
                    <a:p>
                      <a:pPr marL="0" marR="0">
                        <a:lnSpc>
                          <a:spcPct val="110000"/>
                        </a:lnSpc>
                        <a:spcBef>
                          <a:spcPts val="0"/>
                        </a:spcBef>
                        <a:spcAft>
                          <a:spcPts val="0"/>
                        </a:spcAft>
                      </a:pPr>
                      <a:r>
                        <a:rPr lang="en-US" sz="900" dirty="0" err="1">
                          <a:effectLst/>
                        </a:rPr>
                        <a:t>ul</a:t>
                      </a:r>
                      <a:r>
                        <a:rPr lang="en-US" sz="900" dirty="0">
                          <a:effectLst/>
                        </a:rPr>
                        <a:t> </a:t>
                      </a:r>
                      <a:r>
                        <a:rPr lang="en-US" sz="900" dirty="0" err="1">
                          <a:effectLst/>
                        </a:rPr>
                        <a:t>em</a:t>
                      </a:r>
                      <a:r>
                        <a:rPr lang="en-US" sz="900" dirty="0">
                          <a:effectLst/>
                        </a:rPr>
                        <a:t> {</a:t>
                      </a:r>
                    </a:p>
                    <a:p>
                      <a:pPr marL="0" marR="0">
                        <a:lnSpc>
                          <a:spcPct val="110000"/>
                        </a:lnSpc>
                        <a:spcBef>
                          <a:spcPts val="300"/>
                        </a:spcBef>
                        <a:spcAft>
                          <a:spcPts val="300"/>
                        </a:spcAft>
                      </a:pPr>
                      <a:r>
                        <a:rPr lang="en-US" sz="900" dirty="0">
                          <a:effectLst/>
                        </a:rPr>
                        <a:t>Property-1 :value_1; Property_2 : value_2;}</a:t>
                      </a:r>
                      <a:endParaRPr lang="en-US" sz="900" dirty="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42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6340" y="989258"/>
            <a:ext cx="6686550" cy="2833217"/>
          </a:xfrm>
        </p:spPr>
        <p:txBody>
          <a:bodyPr/>
          <a:lstStyle/>
          <a:p>
            <a:r>
              <a:rPr lang="en-US" b="1" u="sng" dirty="0"/>
              <a:t>TYPES OF SELECTORS</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12</a:t>
            </a:fld>
            <a:endParaRPr lang="en-US"/>
          </a:p>
        </p:txBody>
      </p:sp>
      <p:sp>
        <p:nvSpPr>
          <p:cNvPr id="2" name="Rectangle 1"/>
          <p:cNvSpPr/>
          <p:nvPr/>
        </p:nvSpPr>
        <p:spPr>
          <a:xfrm>
            <a:off x="1816340" y="1448086"/>
            <a:ext cx="2082943" cy="300082"/>
          </a:xfrm>
          <a:prstGeom prst="rect">
            <a:avLst/>
          </a:prstGeom>
        </p:spPr>
        <p:txBody>
          <a:bodyPr wrap="none">
            <a:spAutoFit/>
          </a:bodyPr>
          <a:lstStyle/>
          <a:p>
            <a:pPr marL="214313" indent="-214313">
              <a:buFont typeface="Arial" panose="020B0604020202020204" pitchFamily="34" charset="0"/>
              <a:buChar char="•"/>
            </a:pPr>
            <a:r>
              <a:rPr lang="en-US" sz="1350" b="1" u="sng" dirty="0"/>
              <a:t>CLASS SELECTORS</a:t>
            </a:r>
            <a:endParaRPr lang="en-US" sz="1350" dirty="0"/>
          </a:p>
        </p:txBody>
      </p:sp>
      <p:graphicFrame>
        <p:nvGraphicFramePr>
          <p:cNvPr id="6" name="Table 5"/>
          <p:cNvGraphicFramePr>
            <a:graphicFrameLocks noGrp="1"/>
          </p:cNvGraphicFramePr>
          <p:nvPr/>
        </p:nvGraphicFramePr>
        <p:xfrm>
          <a:off x="2040255" y="1851661"/>
          <a:ext cx="6222445" cy="1388746"/>
        </p:xfrm>
        <a:graphic>
          <a:graphicData uri="http://schemas.openxmlformats.org/drawingml/2006/table">
            <a:tbl>
              <a:tblPr firstRow="1" firstCol="1" bandRow="1">
                <a:tableStyleId>{5C22544A-7EE6-4342-B048-85BDC9FD1C3A}</a:tableStyleId>
              </a:tblPr>
              <a:tblGrid>
                <a:gridCol w="6222445">
                  <a:extLst>
                    <a:ext uri="{9D8B030D-6E8A-4147-A177-3AD203B41FA5}">
                      <a16:colId xmlns:a16="http://schemas.microsoft.com/office/drawing/2014/main" val="20000"/>
                    </a:ext>
                  </a:extLst>
                </a:gridCol>
              </a:tblGrid>
              <a:tr h="522605">
                <a:tc>
                  <a:txBody>
                    <a:bodyPr/>
                    <a:lstStyle/>
                    <a:p>
                      <a:pPr marL="0" marR="0">
                        <a:lnSpc>
                          <a:spcPct val="110000"/>
                        </a:lnSpc>
                        <a:spcBef>
                          <a:spcPts val="0"/>
                        </a:spcBef>
                        <a:spcAft>
                          <a:spcPts val="0"/>
                        </a:spcAft>
                      </a:pPr>
                      <a:r>
                        <a:rPr lang="en-US" sz="900">
                          <a:effectLst/>
                        </a:rPr>
                        <a:t>.black {</a:t>
                      </a:r>
                    </a:p>
                    <a:p>
                      <a:pPr marL="0" marR="0">
                        <a:lnSpc>
                          <a:spcPct val="110000"/>
                        </a:lnSpc>
                        <a:spcBef>
                          <a:spcPts val="0"/>
                        </a:spcBef>
                        <a:spcAft>
                          <a:spcPts val="0"/>
                        </a:spcAft>
                      </a:pPr>
                      <a:r>
                        <a:rPr lang="en-US" sz="900">
                          <a:effectLst/>
                        </a:rPr>
                        <a:t>color: #000000;</a:t>
                      </a:r>
                    </a:p>
                    <a:p>
                      <a:pPr marL="0" marR="0">
                        <a:lnSpc>
                          <a:spcPct val="110000"/>
                        </a:lnSpc>
                        <a:spcBef>
                          <a:spcPts val="300"/>
                        </a:spcBef>
                        <a:spcAft>
                          <a:spcPts val="300"/>
                        </a:spcAft>
                      </a:pPr>
                      <a:r>
                        <a:rPr lang="en-US" sz="900">
                          <a:effectLst/>
                        </a:rPr>
                        <a:t>}</a:t>
                      </a:r>
                      <a:endParaRPr lang="en-US" sz="90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0"/>
                  </a:ext>
                </a:extLst>
              </a:tr>
              <a:tr h="323586">
                <a:tc>
                  <a:txBody>
                    <a:bodyPr/>
                    <a:lstStyle/>
                    <a:p>
                      <a:pPr marL="0" marR="0">
                        <a:lnSpc>
                          <a:spcPct val="110000"/>
                        </a:lnSpc>
                        <a:spcBef>
                          <a:spcPts val="0"/>
                        </a:spcBef>
                        <a:spcAft>
                          <a:spcPts val="0"/>
                        </a:spcAft>
                      </a:pPr>
                      <a:r>
                        <a:rPr lang="en-US" sz="900">
                          <a:effectLst/>
                        </a:rPr>
                        <a:t>h1.black {</a:t>
                      </a:r>
                    </a:p>
                    <a:p>
                      <a:pPr marL="0" marR="0">
                        <a:lnSpc>
                          <a:spcPct val="110000"/>
                        </a:lnSpc>
                        <a:spcBef>
                          <a:spcPts val="0"/>
                        </a:spcBef>
                        <a:spcAft>
                          <a:spcPts val="0"/>
                        </a:spcAft>
                      </a:pPr>
                      <a:r>
                        <a:rPr lang="en-US" sz="900">
                          <a:effectLst/>
                        </a:rPr>
                        <a:t>color: #000000;}</a:t>
                      </a:r>
                      <a:endParaRPr lang="en-US" sz="90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1"/>
                  </a:ext>
                </a:extLst>
              </a:tr>
              <a:tr h="542555">
                <a:tc>
                  <a:txBody>
                    <a:bodyPr/>
                    <a:lstStyle/>
                    <a:p>
                      <a:pPr marL="0" marR="0">
                        <a:lnSpc>
                          <a:spcPct val="110000"/>
                        </a:lnSpc>
                        <a:spcBef>
                          <a:spcPts val="0"/>
                        </a:spcBef>
                        <a:spcAft>
                          <a:spcPts val="0"/>
                        </a:spcAft>
                      </a:pPr>
                      <a:r>
                        <a:rPr lang="en-US" sz="900" dirty="0">
                          <a:effectLst/>
                        </a:rPr>
                        <a:t>&lt;h1  class=”black”&gt; heading &lt;/h1&gt;</a:t>
                      </a:r>
                    </a:p>
                    <a:p>
                      <a:pPr marL="0" marR="0">
                        <a:lnSpc>
                          <a:spcPct val="110000"/>
                        </a:lnSpc>
                        <a:spcBef>
                          <a:spcPts val="0"/>
                        </a:spcBef>
                        <a:spcAft>
                          <a:spcPts val="0"/>
                        </a:spcAft>
                      </a:pPr>
                      <a:r>
                        <a:rPr lang="en-US" sz="900" dirty="0">
                          <a:effectLst/>
                        </a:rPr>
                        <a:t>&lt;p class="black"&gt;</a:t>
                      </a:r>
                    </a:p>
                    <a:p>
                      <a:pPr marL="0" marR="0">
                        <a:lnSpc>
                          <a:spcPct val="110000"/>
                        </a:lnSpc>
                        <a:spcBef>
                          <a:spcPts val="0"/>
                        </a:spcBef>
                        <a:spcAft>
                          <a:spcPts val="0"/>
                        </a:spcAft>
                      </a:pPr>
                      <a:r>
                        <a:rPr lang="en-US" sz="900" dirty="0">
                          <a:effectLst/>
                        </a:rPr>
                        <a:t>This para will be styled by the classes center and bold.&lt;/p&gt;</a:t>
                      </a:r>
                      <a:endParaRPr lang="en-US" sz="900" dirty="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2"/>
                  </a:ext>
                </a:extLst>
              </a:tr>
            </a:tbl>
          </a:graphicData>
        </a:graphic>
      </p:graphicFrame>
      <p:sp>
        <p:nvSpPr>
          <p:cNvPr id="7" name="Rectangle 6"/>
          <p:cNvSpPr/>
          <p:nvPr/>
        </p:nvSpPr>
        <p:spPr>
          <a:xfrm>
            <a:off x="1915646" y="3524701"/>
            <a:ext cx="1758879" cy="304314"/>
          </a:xfrm>
          <a:prstGeom prst="rect">
            <a:avLst/>
          </a:prstGeom>
        </p:spPr>
        <p:txBody>
          <a:bodyPr wrap="none">
            <a:spAutoFit/>
          </a:bodyPr>
          <a:lstStyle/>
          <a:p>
            <a:pPr marL="257175" indent="-257175">
              <a:lnSpc>
                <a:spcPct val="110000"/>
              </a:lnSpc>
              <a:spcBef>
                <a:spcPts val="225"/>
              </a:spcBef>
              <a:spcAft>
                <a:spcPts val="225"/>
              </a:spcAft>
              <a:buFont typeface="Arial" panose="020B0604020202020204" pitchFamily="34" charset="0"/>
              <a:buChar char="•"/>
            </a:pPr>
            <a:r>
              <a:rPr lang="en-US" sz="1350" b="1" dirty="0">
                <a:latin typeface="Times New Roman" panose="02020603050405020304" pitchFamily="18" charset="0"/>
                <a:ea typeface="Batang"/>
              </a:rPr>
              <a:t>ID SELECTORS </a:t>
            </a:r>
            <a:endParaRPr lang="en-US" sz="1350" dirty="0">
              <a:latin typeface="Times New Roman" panose="02020603050405020304" pitchFamily="18" charset="0"/>
              <a:ea typeface="Batang"/>
            </a:endParaRPr>
          </a:p>
        </p:txBody>
      </p:sp>
      <p:graphicFrame>
        <p:nvGraphicFramePr>
          <p:cNvPr id="12" name="Table 11"/>
          <p:cNvGraphicFramePr>
            <a:graphicFrameLocks noGrp="1"/>
          </p:cNvGraphicFramePr>
          <p:nvPr/>
        </p:nvGraphicFramePr>
        <p:xfrm>
          <a:off x="2140904" y="3961210"/>
          <a:ext cx="6037421" cy="1083691"/>
        </p:xfrm>
        <a:graphic>
          <a:graphicData uri="http://schemas.openxmlformats.org/drawingml/2006/table">
            <a:tbl>
              <a:tblPr firstRow="1" firstCol="1" bandRow="1">
                <a:tableStyleId>{5C22544A-7EE6-4342-B048-85BDC9FD1C3A}</a:tableStyleId>
              </a:tblPr>
              <a:tblGrid>
                <a:gridCol w="6037421">
                  <a:extLst>
                    <a:ext uri="{9D8B030D-6E8A-4147-A177-3AD203B41FA5}">
                      <a16:colId xmlns:a16="http://schemas.microsoft.com/office/drawing/2014/main" val="20000"/>
                    </a:ext>
                  </a:extLst>
                </a:gridCol>
              </a:tblGrid>
              <a:tr h="1074134">
                <a:tc>
                  <a:txBody>
                    <a:bodyPr/>
                    <a:lstStyle/>
                    <a:p>
                      <a:pPr marL="0" marR="0">
                        <a:lnSpc>
                          <a:spcPct val="110000"/>
                        </a:lnSpc>
                        <a:spcBef>
                          <a:spcPts val="0"/>
                        </a:spcBef>
                        <a:spcAft>
                          <a:spcPts val="0"/>
                        </a:spcAft>
                      </a:pPr>
                      <a:r>
                        <a:rPr lang="en-US" sz="900" dirty="0">
                          <a:effectLst/>
                        </a:rPr>
                        <a:t>h1#black {</a:t>
                      </a:r>
                    </a:p>
                    <a:p>
                      <a:pPr marL="0" marR="0">
                        <a:lnSpc>
                          <a:spcPct val="110000"/>
                        </a:lnSpc>
                        <a:spcBef>
                          <a:spcPts val="0"/>
                        </a:spcBef>
                        <a:spcAft>
                          <a:spcPts val="0"/>
                        </a:spcAft>
                      </a:pPr>
                      <a:r>
                        <a:rPr lang="en-US" sz="900" dirty="0">
                          <a:effectLst/>
                        </a:rPr>
                        <a:t>color: #000000;</a:t>
                      </a:r>
                    </a:p>
                    <a:p>
                      <a:pPr marL="0" marR="0">
                        <a:lnSpc>
                          <a:spcPct val="110000"/>
                        </a:lnSpc>
                        <a:spcBef>
                          <a:spcPts val="0"/>
                        </a:spcBef>
                        <a:spcAft>
                          <a:spcPts val="0"/>
                        </a:spcAft>
                      </a:pPr>
                      <a:r>
                        <a:rPr lang="en-US" sz="900" dirty="0">
                          <a:effectLst/>
                        </a:rPr>
                        <a:t>}</a:t>
                      </a:r>
                    </a:p>
                    <a:p>
                      <a:pPr marL="457200" marR="0">
                        <a:lnSpc>
                          <a:spcPct val="110000"/>
                        </a:lnSpc>
                        <a:spcBef>
                          <a:spcPts val="0"/>
                        </a:spcBef>
                        <a:spcAft>
                          <a:spcPts val="0"/>
                        </a:spcAft>
                      </a:pPr>
                      <a:r>
                        <a:rPr lang="en-US" sz="900" dirty="0">
                          <a:effectLst/>
                        </a:rPr>
                        <a:t> </a:t>
                      </a:r>
                    </a:p>
                    <a:p>
                      <a:pPr marL="0" marR="0">
                        <a:lnSpc>
                          <a:spcPct val="110000"/>
                        </a:lnSpc>
                        <a:spcBef>
                          <a:spcPts val="0"/>
                        </a:spcBef>
                        <a:spcAft>
                          <a:spcPts val="0"/>
                        </a:spcAft>
                      </a:pPr>
                      <a:r>
                        <a:rPr lang="en-US" sz="900" dirty="0">
                          <a:effectLst/>
                        </a:rPr>
                        <a:t>#black {</a:t>
                      </a:r>
                    </a:p>
                    <a:p>
                      <a:pPr marL="0" marR="0">
                        <a:lnSpc>
                          <a:spcPct val="110000"/>
                        </a:lnSpc>
                        <a:spcBef>
                          <a:spcPts val="0"/>
                        </a:spcBef>
                        <a:spcAft>
                          <a:spcPts val="0"/>
                        </a:spcAft>
                      </a:pPr>
                      <a:r>
                        <a:rPr lang="en-US" sz="900" dirty="0">
                          <a:effectLst/>
                        </a:rPr>
                        <a:t>color: #000000;</a:t>
                      </a:r>
                    </a:p>
                    <a:p>
                      <a:pPr marL="0" marR="0">
                        <a:lnSpc>
                          <a:spcPct val="110000"/>
                        </a:lnSpc>
                        <a:spcBef>
                          <a:spcPts val="300"/>
                        </a:spcBef>
                        <a:spcAft>
                          <a:spcPts val="300"/>
                        </a:spcAft>
                      </a:pPr>
                      <a:r>
                        <a:rPr lang="en-US" sz="900" dirty="0">
                          <a:effectLst/>
                        </a:rPr>
                        <a:t>}</a:t>
                      </a:r>
                      <a:endParaRPr lang="en-US" sz="900" dirty="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275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6340" y="989258"/>
            <a:ext cx="6686550" cy="2833217"/>
          </a:xfrm>
        </p:spPr>
        <p:txBody>
          <a:bodyPr/>
          <a:lstStyle/>
          <a:p>
            <a:r>
              <a:rPr lang="en-US" b="1" u="sng" dirty="0"/>
              <a:t>TYPES OF SELECTORS</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13</a:t>
            </a:fld>
            <a:endParaRPr lang="en-US"/>
          </a:p>
        </p:txBody>
      </p:sp>
      <p:sp>
        <p:nvSpPr>
          <p:cNvPr id="2" name="Rectangle 1"/>
          <p:cNvSpPr/>
          <p:nvPr/>
        </p:nvSpPr>
        <p:spPr>
          <a:xfrm>
            <a:off x="1816340" y="1448086"/>
            <a:ext cx="2081339" cy="300082"/>
          </a:xfrm>
          <a:prstGeom prst="rect">
            <a:avLst/>
          </a:prstGeom>
        </p:spPr>
        <p:txBody>
          <a:bodyPr wrap="none">
            <a:spAutoFit/>
          </a:bodyPr>
          <a:lstStyle/>
          <a:p>
            <a:pPr marL="214313" indent="-214313">
              <a:buFont typeface="Arial" panose="020B0604020202020204" pitchFamily="34" charset="0"/>
              <a:buChar char="•"/>
            </a:pPr>
            <a:r>
              <a:rPr lang="en-US" sz="1350" b="1"/>
              <a:t>CHILD SELECTORS</a:t>
            </a:r>
            <a:endParaRPr lang="en-US" sz="1350"/>
          </a:p>
        </p:txBody>
      </p:sp>
      <p:graphicFrame>
        <p:nvGraphicFramePr>
          <p:cNvPr id="8" name="Table 7"/>
          <p:cNvGraphicFramePr>
            <a:graphicFrameLocks noGrp="1"/>
          </p:cNvGraphicFramePr>
          <p:nvPr/>
        </p:nvGraphicFramePr>
        <p:xfrm>
          <a:off x="2115502" y="1773106"/>
          <a:ext cx="5976938" cy="541469"/>
        </p:xfrm>
        <a:graphic>
          <a:graphicData uri="http://schemas.openxmlformats.org/drawingml/2006/table">
            <a:tbl>
              <a:tblPr firstRow="1" firstCol="1" bandRow="1">
                <a:tableStyleId>{5C22544A-7EE6-4342-B048-85BDC9FD1C3A}</a:tableStyleId>
              </a:tblPr>
              <a:tblGrid>
                <a:gridCol w="5976938">
                  <a:extLst>
                    <a:ext uri="{9D8B030D-6E8A-4147-A177-3AD203B41FA5}">
                      <a16:colId xmlns:a16="http://schemas.microsoft.com/office/drawing/2014/main" val="20000"/>
                    </a:ext>
                  </a:extLst>
                </a:gridCol>
              </a:tblGrid>
              <a:tr h="541469">
                <a:tc>
                  <a:txBody>
                    <a:bodyPr/>
                    <a:lstStyle/>
                    <a:p>
                      <a:pPr marL="0" marR="0">
                        <a:lnSpc>
                          <a:spcPct val="110000"/>
                        </a:lnSpc>
                        <a:spcBef>
                          <a:spcPts val="0"/>
                        </a:spcBef>
                        <a:spcAft>
                          <a:spcPts val="0"/>
                        </a:spcAft>
                      </a:pPr>
                      <a:r>
                        <a:rPr lang="en-US" sz="900" dirty="0">
                          <a:effectLst/>
                        </a:rPr>
                        <a:t>body &gt; p {</a:t>
                      </a:r>
                    </a:p>
                    <a:p>
                      <a:pPr marL="0" marR="0">
                        <a:lnSpc>
                          <a:spcPct val="110000"/>
                        </a:lnSpc>
                        <a:spcBef>
                          <a:spcPts val="0"/>
                        </a:spcBef>
                        <a:spcAft>
                          <a:spcPts val="0"/>
                        </a:spcAft>
                      </a:pPr>
                      <a:r>
                        <a:rPr lang="en-US" sz="900" dirty="0">
                          <a:effectLst/>
                        </a:rPr>
                        <a:t>color: #000000;</a:t>
                      </a:r>
                    </a:p>
                    <a:p>
                      <a:pPr marL="0" marR="0">
                        <a:lnSpc>
                          <a:spcPct val="110000"/>
                        </a:lnSpc>
                        <a:spcBef>
                          <a:spcPts val="300"/>
                        </a:spcBef>
                        <a:spcAft>
                          <a:spcPts val="300"/>
                        </a:spcAft>
                      </a:pPr>
                      <a:r>
                        <a:rPr lang="en-US" sz="900" dirty="0">
                          <a:effectLst/>
                        </a:rPr>
                        <a:t>}</a:t>
                      </a:r>
                      <a:endParaRPr lang="en-US" sz="900" dirty="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0"/>
                  </a:ext>
                </a:extLst>
              </a:tr>
            </a:tbl>
          </a:graphicData>
        </a:graphic>
      </p:graphicFrame>
      <p:sp>
        <p:nvSpPr>
          <p:cNvPr id="9" name="Rectangle 8"/>
          <p:cNvSpPr/>
          <p:nvPr/>
        </p:nvSpPr>
        <p:spPr>
          <a:xfrm>
            <a:off x="1816340" y="2624893"/>
            <a:ext cx="4078489" cy="304314"/>
          </a:xfrm>
          <a:prstGeom prst="rect">
            <a:avLst/>
          </a:prstGeom>
        </p:spPr>
        <p:txBody>
          <a:bodyPr wrap="none">
            <a:spAutoFit/>
          </a:bodyPr>
          <a:lstStyle/>
          <a:p>
            <a:pPr marL="257175" indent="-257175">
              <a:lnSpc>
                <a:spcPct val="110000"/>
              </a:lnSpc>
              <a:spcBef>
                <a:spcPts val="225"/>
              </a:spcBef>
              <a:spcAft>
                <a:spcPts val="225"/>
              </a:spcAft>
              <a:buFont typeface="Arial" panose="020B0604020202020204" pitchFamily="34" charset="0"/>
              <a:buChar char="•"/>
            </a:pPr>
            <a:r>
              <a:rPr lang="en-US" sz="1350" b="1" u="sng" dirty="0">
                <a:latin typeface="Times New Roman" panose="02020603050405020304" pitchFamily="18" charset="0"/>
                <a:ea typeface="Batang"/>
              </a:rPr>
              <a:t>GROUPING SELECTORS (TYPE SELECTOR)</a:t>
            </a:r>
            <a:endParaRPr lang="en-US" sz="1350" dirty="0">
              <a:latin typeface="Times New Roman" panose="02020603050405020304" pitchFamily="18" charset="0"/>
              <a:ea typeface="Batang"/>
            </a:endParaRPr>
          </a:p>
        </p:txBody>
      </p:sp>
      <p:graphicFrame>
        <p:nvGraphicFramePr>
          <p:cNvPr id="10" name="Table 9"/>
          <p:cNvGraphicFramePr>
            <a:graphicFrameLocks noGrp="1"/>
          </p:cNvGraphicFramePr>
          <p:nvPr/>
        </p:nvGraphicFramePr>
        <p:xfrm>
          <a:off x="2143125" y="3188970"/>
          <a:ext cx="5812155" cy="1533312"/>
        </p:xfrm>
        <a:graphic>
          <a:graphicData uri="http://schemas.openxmlformats.org/drawingml/2006/table">
            <a:tbl>
              <a:tblPr firstRow="1" firstCol="1" bandRow="1">
                <a:tableStyleId>{5C22544A-7EE6-4342-B048-85BDC9FD1C3A}</a:tableStyleId>
              </a:tblPr>
              <a:tblGrid>
                <a:gridCol w="5812155">
                  <a:extLst>
                    <a:ext uri="{9D8B030D-6E8A-4147-A177-3AD203B41FA5}">
                      <a16:colId xmlns:a16="http://schemas.microsoft.com/office/drawing/2014/main" val="20000"/>
                    </a:ext>
                  </a:extLst>
                </a:gridCol>
              </a:tblGrid>
              <a:tr h="1533312">
                <a:tc>
                  <a:txBody>
                    <a:bodyPr/>
                    <a:lstStyle/>
                    <a:p>
                      <a:pPr marL="0" marR="0">
                        <a:lnSpc>
                          <a:spcPct val="110000"/>
                        </a:lnSpc>
                        <a:spcBef>
                          <a:spcPts val="0"/>
                        </a:spcBef>
                        <a:spcAft>
                          <a:spcPts val="0"/>
                        </a:spcAft>
                      </a:pPr>
                      <a:r>
                        <a:rPr lang="en-US" sz="1100" dirty="0">
                          <a:effectLst/>
                        </a:rPr>
                        <a:t>h1, h2, h3 {</a:t>
                      </a:r>
                    </a:p>
                    <a:p>
                      <a:pPr marL="0" marR="0">
                        <a:lnSpc>
                          <a:spcPct val="110000"/>
                        </a:lnSpc>
                        <a:spcBef>
                          <a:spcPts val="0"/>
                        </a:spcBef>
                        <a:spcAft>
                          <a:spcPts val="0"/>
                        </a:spcAft>
                      </a:pPr>
                      <a:r>
                        <a:rPr lang="en-US" sz="1100" dirty="0">
                          <a:effectLst/>
                        </a:rPr>
                        <a:t>color: #36C;</a:t>
                      </a:r>
                    </a:p>
                    <a:p>
                      <a:pPr marL="0" marR="0">
                        <a:lnSpc>
                          <a:spcPct val="110000"/>
                        </a:lnSpc>
                        <a:spcBef>
                          <a:spcPts val="0"/>
                        </a:spcBef>
                        <a:spcAft>
                          <a:spcPts val="0"/>
                        </a:spcAft>
                      </a:pPr>
                      <a:r>
                        <a:rPr lang="en-US" sz="1100" dirty="0">
                          <a:effectLst/>
                        </a:rPr>
                        <a:t>font-weight: normal;</a:t>
                      </a:r>
                    </a:p>
                    <a:p>
                      <a:pPr marL="0" marR="0">
                        <a:lnSpc>
                          <a:spcPct val="110000"/>
                        </a:lnSpc>
                        <a:spcBef>
                          <a:spcPts val="0"/>
                        </a:spcBef>
                        <a:spcAft>
                          <a:spcPts val="0"/>
                        </a:spcAft>
                      </a:pPr>
                      <a:r>
                        <a:rPr lang="en-US" sz="1100" dirty="0">
                          <a:effectLst/>
                        </a:rPr>
                        <a:t>letter-spacing: .4em;</a:t>
                      </a:r>
                    </a:p>
                    <a:p>
                      <a:pPr marL="0" marR="0">
                        <a:lnSpc>
                          <a:spcPct val="110000"/>
                        </a:lnSpc>
                        <a:spcBef>
                          <a:spcPts val="0"/>
                        </a:spcBef>
                        <a:spcAft>
                          <a:spcPts val="0"/>
                        </a:spcAft>
                      </a:pPr>
                      <a:r>
                        <a:rPr lang="en-US" sz="1100" dirty="0">
                          <a:effectLst/>
                        </a:rPr>
                        <a:t>margin-bottom: 1em;</a:t>
                      </a:r>
                    </a:p>
                    <a:p>
                      <a:pPr marL="0" marR="0">
                        <a:lnSpc>
                          <a:spcPct val="110000"/>
                        </a:lnSpc>
                        <a:spcBef>
                          <a:spcPts val="0"/>
                        </a:spcBef>
                        <a:spcAft>
                          <a:spcPts val="0"/>
                        </a:spcAft>
                      </a:pPr>
                      <a:r>
                        <a:rPr lang="en-US" sz="1100" dirty="0">
                          <a:effectLst/>
                        </a:rPr>
                        <a:t>text-transform: lowercase;</a:t>
                      </a:r>
                    </a:p>
                    <a:p>
                      <a:pPr marL="0" marR="0">
                        <a:lnSpc>
                          <a:spcPct val="110000"/>
                        </a:lnSpc>
                        <a:spcBef>
                          <a:spcPts val="300"/>
                        </a:spcBef>
                        <a:spcAft>
                          <a:spcPts val="300"/>
                        </a:spcAft>
                      </a:pPr>
                      <a:r>
                        <a:rPr lang="en-US" sz="1100" dirty="0">
                          <a:effectLst/>
                        </a:rPr>
                        <a:t>}</a:t>
                      </a:r>
                      <a:endParaRPr lang="en-US" sz="1100" dirty="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02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MULTIPLE STYLE RULES</a:t>
            </a:r>
            <a:endParaRPr lang="en-US" dirty="0"/>
          </a:p>
        </p:txBody>
      </p:sp>
      <p:graphicFrame>
        <p:nvGraphicFramePr>
          <p:cNvPr id="6" name="Content Placeholder 5"/>
          <p:cNvGraphicFramePr>
            <a:graphicFrameLocks noGrp="1"/>
          </p:cNvGraphicFramePr>
          <p:nvPr>
            <p:ph idx="1"/>
          </p:nvPr>
        </p:nvGraphicFramePr>
        <p:xfrm>
          <a:off x="1817371" y="2108836"/>
          <a:ext cx="5850255" cy="2296526"/>
        </p:xfrm>
        <a:graphic>
          <a:graphicData uri="http://schemas.openxmlformats.org/drawingml/2006/table">
            <a:tbl>
              <a:tblPr firstRow="1" firstCol="1" bandRow="1">
                <a:tableStyleId>{5C22544A-7EE6-4342-B048-85BDC9FD1C3A}</a:tableStyleId>
              </a:tblPr>
              <a:tblGrid>
                <a:gridCol w="5850255">
                  <a:extLst>
                    <a:ext uri="{9D8B030D-6E8A-4147-A177-3AD203B41FA5}">
                      <a16:colId xmlns:a16="http://schemas.microsoft.com/office/drawing/2014/main" val="20000"/>
                    </a:ext>
                  </a:extLst>
                </a:gridCol>
              </a:tblGrid>
              <a:tr h="2296526">
                <a:tc>
                  <a:txBody>
                    <a:bodyPr/>
                    <a:lstStyle/>
                    <a:p>
                      <a:pPr marL="0" marR="0">
                        <a:lnSpc>
                          <a:spcPct val="110000"/>
                        </a:lnSpc>
                        <a:spcBef>
                          <a:spcPts val="0"/>
                        </a:spcBef>
                        <a:spcAft>
                          <a:spcPts val="0"/>
                        </a:spcAft>
                      </a:pPr>
                      <a:r>
                        <a:rPr lang="en-US" sz="1800" dirty="0">
                          <a:effectLst/>
                        </a:rPr>
                        <a:t>h1 {</a:t>
                      </a:r>
                    </a:p>
                    <a:p>
                      <a:pPr marL="0" marR="0" indent="-11430">
                        <a:lnSpc>
                          <a:spcPct val="110000"/>
                        </a:lnSpc>
                        <a:spcBef>
                          <a:spcPts val="0"/>
                        </a:spcBef>
                        <a:spcAft>
                          <a:spcPts val="0"/>
                        </a:spcAft>
                      </a:pPr>
                      <a:r>
                        <a:rPr lang="en-US" sz="1800" dirty="0">
                          <a:effectLst/>
                        </a:rPr>
                        <a:t>color: #36C;</a:t>
                      </a:r>
                    </a:p>
                    <a:p>
                      <a:pPr marL="0" marR="0">
                        <a:lnSpc>
                          <a:spcPct val="110000"/>
                        </a:lnSpc>
                        <a:spcBef>
                          <a:spcPts val="0"/>
                        </a:spcBef>
                        <a:spcAft>
                          <a:spcPts val="0"/>
                        </a:spcAft>
                      </a:pPr>
                      <a:r>
                        <a:rPr lang="en-US" sz="1800" dirty="0">
                          <a:effectLst/>
                        </a:rPr>
                        <a:t>font-weight: normal;</a:t>
                      </a:r>
                    </a:p>
                    <a:p>
                      <a:pPr marL="0" marR="0">
                        <a:lnSpc>
                          <a:spcPct val="110000"/>
                        </a:lnSpc>
                        <a:spcBef>
                          <a:spcPts val="0"/>
                        </a:spcBef>
                        <a:spcAft>
                          <a:spcPts val="0"/>
                        </a:spcAft>
                      </a:pPr>
                      <a:r>
                        <a:rPr lang="en-US" sz="1800" dirty="0">
                          <a:effectLst/>
                        </a:rPr>
                        <a:t>letter-spacing: .4em;</a:t>
                      </a:r>
                    </a:p>
                    <a:p>
                      <a:pPr marL="0" marR="0">
                        <a:lnSpc>
                          <a:spcPct val="110000"/>
                        </a:lnSpc>
                        <a:spcBef>
                          <a:spcPts val="0"/>
                        </a:spcBef>
                        <a:spcAft>
                          <a:spcPts val="0"/>
                        </a:spcAft>
                      </a:pPr>
                      <a:r>
                        <a:rPr lang="en-US" sz="1800" dirty="0">
                          <a:effectLst/>
                        </a:rPr>
                        <a:t>margin-bottom: 1em;</a:t>
                      </a:r>
                    </a:p>
                    <a:p>
                      <a:pPr marL="0" marR="0">
                        <a:lnSpc>
                          <a:spcPct val="110000"/>
                        </a:lnSpc>
                        <a:spcBef>
                          <a:spcPts val="0"/>
                        </a:spcBef>
                        <a:spcAft>
                          <a:spcPts val="0"/>
                        </a:spcAft>
                      </a:pPr>
                      <a:r>
                        <a:rPr lang="en-US" sz="1800" dirty="0">
                          <a:effectLst/>
                        </a:rPr>
                        <a:t>text-transform: lowercase;</a:t>
                      </a:r>
                    </a:p>
                    <a:p>
                      <a:pPr marL="0" marR="0">
                        <a:lnSpc>
                          <a:spcPct val="110000"/>
                        </a:lnSpc>
                        <a:spcBef>
                          <a:spcPts val="300"/>
                        </a:spcBef>
                        <a:spcAft>
                          <a:spcPts val="300"/>
                        </a:spcAft>
                      </a:pPr>
                      <a:r>
                        <a:rPr lang="en-US" sz="1800" dirty="0">
                          <a:effectLst/>
                        </a:rPr>
                        <a:t>}</a:t>
                      </a:r>
                      <a:endParaRPr lang="en-US" sz="1800" dirty="0">
                        <a:effectLst/>
                        <a:latin typeface="Times New Roman" panose="02020603050405020304" pitchFamily="18" charset="0"/>
                        <a:ea typeface="Batang"/>
                      </a:endParaRPr>
                    </a:p>
                  </a:txBody>
                  <a:tcPr marL="51435" marR="51435" marT="0" marB="0"/>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14</a:t>
            </a:fld>
            <a:endParaRPr lang="en-US"/>
          </a:p>
        </p:txBody>
      </p:sp>
    </p:spTree>
    <p:extLst>
      <p:ext uri="{BB962C8B-B14F-4D97-AF65-F5344CB8AC3E}">
        <p14:creationId xmlns:p14="http://schemas.microsoft.com/office/powerpoint/2010/main" val="2737857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sz="quarter" idx="1"/>
          </p:nvPr>
        </p:nvSpPr>
        <p:spPr/>
        <p:txBody>
          <a:bodyPr/>
          <a:lstStyle/>
          <a:p>
            <a:pPr>
              <a:spcBef>
                <a:spcPct val="50000"/>
              </a:spcBef>
              <a:buClr>
                <a:schemeClr val="bg2"/>
              </a:buClr>
              <a:buFont typeface="Wingdings" pitchFamily="2" charset="2"/>
              <a:buChar char="n"/>
            </a:pPr>
            <a:r>
              <a:rPr lang="en-US" altLang="en-US" sz="2800" dirty="0"/>
              <a:t>The “Box Model” is a tool we use to lay out our web pages in a number of individual "boxes" or "containers".  When we plan our web page design, we must take into account not only the size of page content, but also the margins, borders, and padding involved.</a:t>
            </a:r>
          </a:p>
          <a:p>
            <a:pPr>
              <a:spcBef>
                <a:spcPct val="50000"/>
              </a:spcBef>
              <a:buClr>
                <a:schemeClr val="bg2"/>
              </a:buClr>
              <a:buFont typeface="Wingdings" pitchFamily="2" charset="2"/>
              <a:buChar char="n"/>
            </a:pPr>
            <a:r>
              <a:rPr lang="en-US" altLang="en-US" sz="2800" dirty="0"/>
              <a:t>Before we start building a page, we can plan where everything will go by arranging these boxes on the screen.  Our goal is to create a balanced layout, with plenty of "white space" around the content.</a:t>
            </a:r>
          </a:p>
          <a:p>
            <a:endParaRPr lang="en-US" dirty="0"/>
          </a:p>
        </p:txBody>
      </p:sp>
    </p:spTree>
    <p:extLst>
      <p:ext uri="{BB962C8B-B14F-4D97-AF65-F5344CB8AC3E}">
        <p14:creationId xmlns:p14="http://schemas.microsoft.com/office/powerpoint/2010/main" val="67047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Component of a Box</a:t>
            </a:r>
          </a:p>
        </p:txBody>
      </p:sp>
      <p:sp>
        <p:nvSpPr>
          <p:cNvPr id="3" name="Content Placeholder 2"/>
          <p:cNvSpPr>
            <a:spLocks noGrp="1"/>
          </p:cNvSpPr>
          <p:nvPr>
            <p:ph sz="quarter" idx="1"/>
          </p:nvPr>
        </p:nvSpPr>
        <p:spPr/>
        <p:txBody>
          <a:bodyPr/>
          <a:lstStyle/>
          <a:p>
            <a:endParaRPr lang="en-US" dirty="0"/>
          </a:p>
        </p:txBody>
      </p:sp>
      <p:sp>
        <p:nvSpPr>
          <p:cNvPr id="4" name="Rectangle 5"/>
          <p:cNvSpPr>
            <a:spLocks noChangeArrowheads="1"/>
          </p:cNvSpPr>
          <p:nvPr/>
        </p:nvSpPr>
        <p:spPr bwMode="auto">
          <a:xfrm>
            <a:off x="609600" y="1371600"/>
            <a:ext cx="8077200" cy="4953000"/>
          </a:xfrm>
          <a:prstGeom prst="rect">
            <a:avLst/>
          </a:prstGeom>
          <a:solidFill>
            <a:schemeClr val="accent1"/>
          </a:solidFill>
          <a:ln w="9525" algn="ctr">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4"/>
          <p:cNvSpPr/>
          <p:nvPr/>
        </p:nvSpPr>
        <p:spPr bwMode="auto">
          <a:xfrm>
            <a:off x="1143000" y="1828800"/>
            <a:ext cx="6934200" cy="403860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solidFill>
                <a:schemeClr val="bg1"/>
              </a:solidFill>
            </a:endParaRPr>
          </a:p>
        </p:txBody>
      </p:sp>
      <p:sp>
        <p:nvSpPr>
          <p:cNvPr id="6" name="Rectangle 7"/>
          <p:cNvSpPr>
            <a:spLocks noChangeArrowheads="1"/>
          </p:cNvSpPr>
          <p:nvPr/>
        </p:nvSpPr>
        <p:spPr bwMode="auto">
          <a:xfrm>
            <a:off x="1828800" y="2438400"/>
            <a:ext cx="5562600" cy="2971800"/>
          </a:xfrm>
          <a:prstGeom prst="rect">
            <a:avLst/>
          </a:prstGeom>
          <a:solidFill>
            <a:srgbClr val="00B0F0"/>
          </a:solidFill>
          <a:ln w="9525" algn="ctr">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TextBox 8"/>
          <p:cNvSpPr txBox="1">
            <a:spLocks noChangeArrowheads="1"/>
          </p:cNvSpPr>
          <p:nvPr/>
        </p:nvSpPr>
        <p:spPr bwMode="auto">
          <a:xfrm>
            <a:off x="2133600" y="14478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Margin</a:t>
            </a:r>
          </a:p>
        </p:txBody>
      </p:sp>
      <p:sp>
        <p:nvSpPr>
          <p:cNvPr id="8" name="TextBox 9"/>
          <p:cNvSpPr txBox="1">
            <a:spLocks noChangeArrowheads="1"/>
          </p:cNvSpPr>
          <p:nvPr/>
        </p:nvSpPr>
        <p:spPr bwMode="auto">
          <a:xfrm>
            <a:off x="2133600" y="20574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Border</a:t>
            </a:r>
          </a:p>
        </p:txBody>
      </p:sp>
      <p:sp>
        <p:nvSpPr>
          <p:cNvPr id="9" name="Rectangle 10"/>
          <p:cNvSpPr>
            <a:spLocks noChangeArrowheads="1"/>
          </p:cNvSpPr>
          <p:nvPr/>
        </p:nvSpPr>
        <p:spPr bwMode="auto">
          <a:xfrm>
            <a:off x="2667000" y="2971800"/>
            <a:ext cx="3810000" cy="1600200"/>
          </a:xfrm>
          <a:prstGeom prst="rect">
            <a:avLst/>
          </a:prstGeom>
          <a:solidFill>
            <a:schemeClr val="accent1"/>
          </a:solidFill>
          <a:ln w="9525" algn="ctr">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 name="TextBox 11"/>
          <p:cNvSpPr txBox="1">
            <a:spLocks noChangeArrowheads="1"/>
          </p:cNvSpPr>
          <p:nvPr/>
        </p:nvSpPr>
        <p:spPr bwMode="auto">
          <a:xfrm>
            <a:off x="2819400" y="32766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Content</a:t>
            </a:r>
          </a:p>
        </p:txBody>
      </p:sp>
      <p:sp>
        <p:nvSpPr>
          <p:cNvPr id="11" name="TextBox 12"/>
          <p:cNvSpPr txBox="1">
            <a:spLocks noChangeArrowheads="1"/>
          </p:cNvSpPr>
          <p:nvPr/>
        </p:nvSpPr>
        <p:spPr bwMode="auto">
          <a:xfrm>
            <a:off x="2209800" y="2590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Padding</a:t>
            </a:r>
          </a:p>
        </p:txBody>
      </p:sp>
    </p:spTree>
    <p:extLst>
      <p:ext uri="{BB962C8B-B14F-4D97-AF65-F5344CB8AC3E}">
        <p14:creationId xmlns:p14="http://schemas.microsoft.com/office/powerpoint/2010/main" val="34092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&lt;div&gt; Tag</a:t>
            </a:r>
          </a:p>
        </p:txBody>
      </p:sp>
      <p:sp>
        <p:nvSpPr>
          <p:cNvPr id="3" name="Content Placeholder 2"/>
          <p:cNvSpPr>
            <a:spLocks noGrp="1"/>
          </p:cNvSpPr>
          <p:nvPr>
            <p:ph sz="quarter" idx="1"/>
          </p:nvPr>
        </p:nvSpPr>
        <p:spPr/>
        <p:txBody>
          <a:bodyPr/>
          <a:lstStyle/>
          <a:p>
            <a:pPr>
              <a:lnSpc>
                <a:spcPct val="90000"/>
              </a:lnSpc>
            </a:pPr>
            <a:r>
              <a:rPr lang="en-US" altLang="en-US" sz="2400" dirty="0"/>
              <a:t>The &lt;div&gt; tag is our basic building block when laying out a page design.  By defining the height and width of the &lt;div&gt;, we are "reserving" that amount of space on the screen for whatever content we wish to place there.</a:t>
            </a:r>
          </a:p>
          <a:p>
            <a:pPr>
              <a:lnSpc>
                <a:spcPct val="90000"/>
              </a:lnSpc>
            </a:pPr>
            <a:endParaRPr lang="en-US" altLang="en-US" sz="2400" dirty="0"/>
          </a:p>
          <a:p>
            <a:pPr>
              <a:lnSpc>
                <a:spcPct val="90000"/>
              </a:lnSpc>
            </a:pPr>
            <a:r>
              <a:rPr lang="en-US" altLang="en-US" sz="2400" dirty="0"/>
              <a:t>The actual content will go inside the opening &lt;div&gt; and closing &lt;/div&gt; tags.</a:t>
            </a:r>
          </a:p>
          <a:p>
            <a:endParaRPr lang="en-US" dirty="0"/>
          </a:p>
        </p:txBody>
      </p:sp>
    </p:spTree>
    <p:extLst>
      <p:ext uri="{BB962C8B-B14F-4D97-AF65-F5344CB8AC3E}">
        <p14:creationId xmlns:p14="http://schemas.microsoft.com/office/powerpoint/2010/main" val="448641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2400"/>
            <a:ext cx="8229600" cy="990600"/>
          </a:xfrm>
        </p:spPr>
        <p:txBody>
          <a:bodyPr/>
          <a:lstStyle/>
          <a:p>
            <a:r>
              <a:rPr lang="en-US" altLang="en-US" dirty="0"/>
              <a:t>Example &lt;div&gt;:</a:t>
            </a:r>
          </a:p>
        </p:txBody>
      </p:sp>
      <p:sp>
        <p:nvSpPr>
          <p:cNvPr id="58375" name="Text Box 7"/>
          <p:cNvSpPr txBox="1">
            <a:spLocks noChangeArrowheads="1"/>
          </p:cNvSpPr>
          <p:nvPr/>
        </p:nvSpPr>
        <p:spPr bwMode="auto">
          <a:xfrm>
            <a:off x="4343400" y="4530725"/>
            <a:ext cx="4191000" cy="1946275"/>
          </a:xfrm>
          <a:prstGeom prst="rect">
            <a:avLst/>
          </a:prstGeom>
          <a:solidFill>
            <a:srgbClr val="FFC00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By establishing the box dimensions, we can leave it there as a placeholder until we have our content ready.  In the meantime, the rest of the page can be built out with our other content.</a:t>
            </a:r>
          </a:p>
        </p:txBody>
      </p:sp>
      <p:sp>
        <p:nvSpPr>
          <p:cNvPr id="49156" name="Rectangle 3"/>
          <p:cNvSpPr>
            <a:spLocks noChangeArrowheads="1"/>
          </p:cNvSpPr>
          <p:nvPr/>
        </p:nvSpPr>
        <p:spPr bwMode="auto">
          <a:xfrm>
            <a:off x="457200" y="1295400"/>
            <a:ext cx="3733800" cy="23622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buFont typeface="Wingdings" pitchFamily="2" charset="2"/>
              <a:buNone/>
            </a:pPr>
            <a:r>
              <a:rPr lang="en-US" altLang="en-US" sz="1400" b="1">
                <a:latin typeface="Courier New" pitchFamily="49" charset="0"/>
              </a:rPr>
              <a:t>&lt;head&gt;</a:t>
            </a:r>
          </a:p>
          <a:p>
            <a:pPr>
              <a:buFont typeface="Wingdings" pitchFamily="2" charset="2"/>
              <a:buNone/>
            </a:pPr>
            <a:r>
              <a:rPr lang="en-US" altLang="en-US" sz="1400" b="1">
                <a:latin typeface="Courier New" pitchFamily="49" charset="0"/>
              </a:rPr>
              <a:t>&lt;style type="text/css"&gt;</a:t>
            </a:r>
          </a:p>
          <a:p>
            <a:pPr>
              <a:buFont typeface="Wingdings" pitchFamily="2" charset="2"/>
              <a:buNone/>
            </a:pPr>
            <a:r>
              <a:rPr lang="en-US" altLang="en-US" sz="1400" b="1">
                <a:solidFill>
                  <a:srgbClr val="FF0066"/>
                </a:solidFill>
                <a:latin typeface="Courier New" pitchFamily="49" charset="0"/>
              </a:rPr>
              <a:t>.box300 {</a:t>
            </a:r>
          </a:p>
          <a:p>
            <a:pPr>
              <a:buFont typeface="Wingdings" pitchFamily="2" charset="2"/>
              <a:buNone/>
            </a:pPr>
            <a:r>
              <a:rPr lang="en-US" altLang="en-US" sz="1400" b="1">
                <a:solidFill>
                  <a:srgbClr val="FF0066"/>
                </a:solidFill>
                <a:latin typeface="Courier New" pitchFamily="49" charset="0"/>
              </a:rPr>
              <a:t>   width:300px;</a:t>
            </a:r>
          </a:p>
          <a:p>
            <a:pPr>
              <a:buFont typeface="Wingdings" pitchFamily="2" charset="2"/>
              <a:buNone/>
            </a:pPr>
            <a:r>
              <a:rPr lang="en-US" altLang="en-US" sz="1400" b="1">
                <a:solidFill>
                  <a:srgbClr val="FF0066"/>
                </a:solidFill>
                <a:latin typeface="Courier New" pitchFamily="49" charset="0"/>
              </a:rPr>
              <a:t>	height:300px;</a:t>
            </a:r>
          </a:p>
          <a:p>
            <a:pPr>
              <a:buFont typeface="Wingdings" pitchFamily="2" charset="2"/>
              <a:buNone/>
            </a:pPr>
            <a:r>
              <a:rPr lang="en-US" altLang="en-US" sz="1400" b="1">
                <a:solidFill>
                  <a:srgbClr val="FF0066"/>
                </a:solidFill>
                <a:latin typeface="Courier New" pitchFamily="49" charset="0"/>
              </a:rPr>
              <a:t>	border:1px solid black;</a:t>
            </a:r>
          </a:p>
          <a:p>
            <a:pPr>
              <a:buFont typeface="Wingdings" pitchFamily="2" charset="2"/>
              <a:buNone/>
            </a:pPr>
            <a:r>
              <a:rPr lang="en-US" altLang="en-US" sz="1400" b="1">
                <a:solidFill>
                  <a:srgbClr val="FF0066"/>
                </a:solidFill>
                <a:latin typeface="Courier New" pitchFamily="49" charset="0"/>
              </a:rPr>
              <a:t>}</a:t>
            </a:r>
          </a:p>
          <a:p>
            <a:pPr>
              <a:buFont typeface="Wingdings" pitchFamily="2" charset="2"/>
              <a:buNone/>
            </a:pPr>
            <a:r>
              <a:rPr lang="en-US" altLang="en-US" sz="1400" b="1">
                <a:latin typeface="Courier New" pitchFamily="49" charset="0"/>
              </a:rPr>
              <a:t>&lt;/style&gt;</a:t>
            </a:r>
          </a:p>
          <a:p>
            <a:pPr>
              <a:buFont typeface="Wingdings" pitchFamily="2" charset="2"/>
              <a:buNone/>
            </a:pPr>
            <a:r>
              <a:rPr lang="en-US" altLang="en-US" sz="1400" b="1">
                <a:latin typeface="Courier New" pitchFamily="49" charset="0"/>
              </a:rPr>
              <a:t>&lt;/head&gt;</a:t>
            </a:r>
          </a:p>
        </p:txBody>
      </p:sp>
      <p:sp>
        <p:nvSpPr>
          <p:cNvPr id="49157" name="Rectangle 3"/>
          <p:cNvSpPr>
            <a:spLocks noChangeArrowheads="1"/>
          </p:cNvSpPr>
          <p:nvPr/>
        </p:nvSpPr>
        <p:spPr bwMode="auto">
          <a:xfrm>
            <a:off x="457200" y="3886200"/>
            <a:ext cx="3733800" cy="14478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buFont typeface="Wingdings" pitchFamily="2" charset="2"/>
              <a:buNone/>
            </a:pPr>
            <a:r>
              <a:rPr lang="en-US" altLang="en-US" sz="1400" b="1">
                <a:solidFill>
                  <a:srgbClr val="FF0066"/>
                </a:solidFill>
                <a:latin typeface="Courier New" pitchFamily="49" charset="0"/>
              </a:rPr>
              <a:t>&lt;div class="box300"&gt;</a:t>
            </a:r>
          </a:p>
          <a:p>
            <a:pPr>
              <a:buFont typeface="Wingdings" pitchFamily="2" charset="2"/>
              <a:buNone/>
            </a:pPr>
            <a:r>
              <a:rPr lang="en-US" altLang="en-US" sz="1400" b="1">
                <a:latin typeface="Courier New" pitchFamily="49" charset="0"/>
              </a:rPr>
              <a:t>This is a 300 by 300 pixel box</a:t>
            </a:r>
          </a:p>
          <a:p>
            <a:pPr>
              <a:buFont typeface="Wingdings" pitchFamily="2" charset="2"/>
              <a:buNone/>
            </a:pPr>
            <a:r>
              <a:rPr lang="en-US" altLang="en-US" sz="1400" b="1">
                <a:latin typeface="Courier New" pitchFamily="49" charset="0"/>
              </a:rPr>
              <a:t>with a 1px border.</a:t>
            </a:r>
          </a:p>
          <a:p>
            <a:pPr>
              <a:buFont typeface="Wingdings" pitchFamily="2" charset="2"/>
              <a:buNone/>
            </a:pPr>
            <a:r>
              <a:rPr lang="en-US" altLang="en-US" sz="1400" b="1">
                <a:solidFill>
                  <a:srgbClr val="FF0066"/>
                </a:solidFill>
                <a:latin typeface="Courier New" pitchFamily="49" charset="0"/>
              </a:rPr>
              <a:t>&lt;/div&gt;</a:t>
            </a:r>
          </a:p>
          <a:p>
            <a:pPr>
              <a:buFont typeface="Wingdings" pitchFamily="2" charset="2"/>
              <a:buNone/>
            </a:pPr>
            <a:r>
              <a:rPr lang="en-US" altLang="en-US" sz="1400" b="1">
                <a:latin typeface="Courier New" pitchFamily="49" charset="0"/>
              </a:rPr>
              <a:t>This is outside the box.</a:t>
            </a:r>
          </a:p>
        </p:txBody>
      </p:sp>
      <p:sp>
        <p:nvSpPr>
          <p:cNvPr id="49158" name="Text Box 6"/>
          <p:cNvSpPr txBox="1">
            <a:spLocks noChangeArrowheads="1"/>
          </p:cNvSpPr>
          <p:nvPr/>
        </p:nvSpPr>
        <p:spPr bwMode="auto">
          <a:xfrm>
            <a:off x="4495800" y="1295400"/>
            <a:ext cx="2819400" cy="26495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lstStyle/>
          <a:p>
            <a:pPr>
              <a:spcBef>
                <a:spcPct val="50000"/>
              </a:spcBef>
            </a:pPr>
            <a:r>
              <a:rPr lang="en-US" altLang="en-US" sz="1400"/>
              <a:t>This is a 300 by 300 pixel box</a:t>
            </a:r>
            <a:br>
              <a:rPr lang="en-US" altLang="en-US" sz="1400"/>
            </a:br>
            <a:r>
              <a:rPr lang="en-US" altLang="en-US" sz="1400"/>
              <a:t>with a 1 px border.</a:t>
            </a:r>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lgn="ctr">
              <a:spcBef>
                <a:spcPct val="50000"/>
              </a:spcBef>
            </a:pPr>
            <a:endParaRPr lang="en-US" altLang="en-US" sz="400"/>
          </a:p>
        </p:txBody>
      </p:sp>
      <p:sp>
        <p:nvSpPr>
          <p:cNvPr id="49159" name="Text Box 7"/>
          <p:cNvSpPr txBox="1">
            <a:spLocks noChangeArrowheads="1"/>
          </p:cNvSpPr>
          <p:nvPr/>
        </p:nvSpPr>
        <p:spPr bwMode="auto">
          <a:xfrm>
            <a:off x="4495800" y="4038600"/>
            <a:ext cx="34290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spAutoFit/>
          </a:bodyPr>
          <a:lstStyle/>
          <a:p>
            <a:pPr>
              <a:spcBef>
                <a:spcPct val="50000"/>
              </a:spcBef>
            </a:pPr>
            <a:r>
              <a:rPr lang="en-US" altLang="en-US" sz="1400"/>
              <a:t>This is outside the box.</a:t>
            </a:r>
          </a:p>
        </p:txBody>
      </p:sp>
    </p:spTree>
    <p:extLst>
      <p:ext uri="{BB962C8B-B14F-4D97-AF65-F5344CB8AC3E}">
        <p14:creationId xmlns:p14="http://schemas.microsoft.com/office/powerpoint/2010/main" val="2391634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8229600" cy="990600"/>
          </a:xfrm>
        </p:spPr>
        <p:txBody>
          <a:bodyPr/>
          <a:lstStyle/>
          <a:p>
            <a:r>
              <a:rPr lang="en-US" altLang="en-US" dirty="0"/>
              <a:t>Adding padding:</a:t>
            </a:r>
          </a:p>
        </p:txBody>
      </p:sp>
      <p:sp>
        <p:nvSpPr>
          <p:cNvPr id="58375" name="Text Box 7"/>
          <p:cNvSpPr txBox="1">
            <a:spLocks noChangeArrowheads="1"/>
          </p:cNvSpPr>
          <p:nvPr/>
        </p:nvSpPr>
        <p:spPr bwMode="auto">
          <a:xfrm>
            <a:off x="4343400" y="4606925"/>
            <a:ext cx="4191000" cy="1641475"/>
          </a:xfrm>
          <a:prstGeom prst="rect">
            <a:avLst/>
          </a:prstGeom>
          <a:solidFill>
            <a:srgbClr val="FFC00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By adding 10px of padding on all four sides of the content, we have effectively made our box 320px by 320px (321px by 321px with the border).</a:t>
            </a:r>
          </a:p>
        </p:txBody>
      </p:sp>
      <p:sp>
        <p:nvSpPr>
          <p:cNvPr id="51204" name="Rectangle 3"/>
          <p:cNvSpPr>
            <a:spLocks noChangeArrowheads="1"/>
          </p:cNvSpPr>
          <p:nvPr/>
        </p:nvSpPr>
        <p:spPr bwMode="auto">
          <a:xfrm>
            <a:off x="457200" y="1295400"/>
            <a:ext cx="3733800" cy="26670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buFont typeface="Wingdings" pitchFamily="2" charset="2"/>
              <a:buNone/>
            </a:pPr>
            <a:r>
              <a:rPr lang="en-US" altLang="en-US" sz="1400" b="1">
                <a:latin typeface="Courier New" pitchFamily="49" charset="0"/>
              </a:rPr>
              <a:t>&lt;head&gt;</a:t>
            </a:r>
          </a:p>
          <a:p>
            <a:pPr>
              <a:buFont typeface="Wingdings" pitchFamily="2" charset="2"/>
              <a:buNone/>
            </a:pPr>
            <a:r>
              <a:rPr lang="en-US" altLang="en-US" sz="1400" b="1">
                <a:latin typeface="Courier New" pitchFamily="49" charset="0"/>
              </a:rPr>
              <a:t>&lt;style type="text/css"&gt;</a:t>
            </a:r>
          </a:p>
          <a:p>
            <a:pPr>
              <a:buFont typeface="Wingdings" pitchFamily="2" charset="2"/>
              <a:buNone/>
            </a:pPr>
            <a:r>
              <a:rPr lang="en-US" altLang="en-US" sz="1400" b="1">
                <a:latin typeface="Courier New" pitchFamily="49" charset="0"/>
              </a:rPr>
              <a:t>.box300 {</a:t>
            </a:r>
          </a:p>
          <a:p>
            <a:pPr>
              <a:buFont typeface="Wingdings" pitchFamily="2" charset="2"/>
              <a:buNone/>
            </a:pPr>
            <a:r>
              <a:rPr lang="en-US" altLang="en-US" sz="1400" b="1">
                <a:latin typeface="Courier New" pitchFamily="49" charset="0"/>
              </a:rPr>
              <a:t>   width:300px;</a:t>
            </a:r>
          </a:p>
          <a:p>
            <a:pPr>
              <a:buFont typeface="Wingdings" pitchFamily="2" charset="2"/>
              <a:buNone/>
            </a:pPr>
            <a:r>
              <a:rPr lang="en-US" altLang="en-US" sz="1400" b="1">
                <a:latin typeface="Courier New" pitchFamily="49" charset="0"/>
              </a:rPr>
              <a:t>	height:300px;</a:t>
            </a:r>
          </a:p>
          <a:p>
            <a:pPr>
              <a:buFont typeface="Wingdings" pitchFamily="2" charset="2"/>
              <a:buNone/>
            </a:pPr>
            <a:r>
              <a:rPr lang="en-US" altLang="en-US" sz="1400" b="1">
                <a:latin typeface="Courier New" pitchFamily="49" charset="0"/>
              </a:rPr>
              <a:t>	border:1px solid black;</a:t>
            </a:r>
          </a:p>
          <a:p>
            <a:pPr>
              <a:buFont typeface="Wingdings" pitchFamily="2" charset="2"/>
              <a:buNone/>
            </a:pPr>
            <a:r>
              <a:rPr lang="en-US" altLang="en-US" sz="1400" b="1">
                <a:solidFill>
                  <a:srgbClr val="FF0066"/>
                </a:solidFill>
                <a:latin typeface="Courier New" pitchFamily="49" charset="0"/>
              </a:rPr>
              <a:t>	padding:10px;</a:t>
            </a:r>
          </a:p>
          <a:p>
            <a:pPr>
              <a:buFont typeface="Wingdings" pitchFamily="2" charset="2"/>
              <a:buNone/>
            </a:pPr>
            <a:r>
              <a:rPr lang="en-US" altLang="en-US" sz="1400" b="1">
                <a:latin typeface="Courier New" pitchFamily="49" charset="0"/>
              </a:rPr>
              <a:t>}</a:t>
            </a:r>
          </a:p>
          <a:p>
            <a:pPr>
              <a:buFont typeface="Wingdings" pitchFamily="2" charset="2"/>
              <a:buNone/>
            </a:pPr>
            <a:r>
              <a:rPr lang="en-US" altLang="en-US" sz="1400" b="1">
                <a:latin typeface="Courier New" pitchFamily="49" charset="0"/>
              </a:rPr>
              <a:t>&lt;/style&gt;</a:t>
            </a:r>
          </a:p>
          <a:p>
            <a:pPr>
              <a:buFont typeface="Wingdings" pitchFamily="2" charset="2"/>
              <a:buNone/>
            </a:pPr>
            <a:r>
              <a:rPr lang="en-US" altLang="en-US" sz="1400" b="1">
                <a:latin typeface="Courier New" pitchFamily="49" charset="0"/>
              </a:rPr>
              <a:t>&lt;/head&gt;</a:t>
            </a:r>
          </a:p>
        </p:txBody>
      </p:sp>
      <p:sp>
        <p:nvSpPr>
          <p:cNvPr id="51205" name="Rectangle 3"/>
          <p:cNvSpPr>
            <a:spLocks noChangeArrowheads="1"/>
          </p:cNvSpPr>
          <p:nvPr/>
        </p:nvSpPr>
        <p:spPr bwMode="auto">
          <a:xfrm>
            <a:off x="457200" y="4191000"/>
            <a:ext cx="3733800" cy="16764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buFont typeface="Wingdings" pitchFamily="2" charset="2"/>
              <a:buNone/>
            </a:pPr>
            <a:r>
              <a:rPr lang="en-US" altLang="en-US" sz="1400" b="1">
                <a:latin typeface="Courier New" pitchFamily="49" charset="0"/>
              </a:rPr>
              <a:t>&lt;div class="box300"&gt;</a:t>
            </a:r>
          </a:p>
          <a:p>
            <a:pPr>
              <a:buFont typeface="Wingdings" pitchFamily="2" charset="2"/>
              <a:buNone/>
            </a:pPr>
            <a:r>
              <a:rPr lang="en-US" altLang="en-US" sz="1400" b="1">
                <a:latin typeface="Courier New" pitchFamily="49" charset="0"/>
              </a:rPr>
              <a:t>This is a 300 by 300 pixel box</a:t>
            </a:r>
          </a:p>
          <a:p>
            <a:pPr>
              <a:buFont typeface="Wingdings" pitchFamily="2" charset="2"/>
              <a:buNone/>
            </a:pPr>
            <a:r>
              <a:rPr lang="en-US" altLang="en-US" sz="1400" b="1">
                <a:latin typeface="Courier New" pitchFamily="49" charset="0"/>
              </a:rPr>
              <a:t>with a 1px border and 10px</a:t>
            </a:r>
          </a:p>
          <a:p>
            <a:pPr>
              <a:buFont typeface="Wingdings" pitchFamily="2" charset="2"/>
              <a:buNone/>
            </a:pPr>
            <a:r>
              <a:rPr lang="en-US" altLang="en-US" sz="1400" b="1">
                <a:latin typeface="Courier New" pitchFamily="49" charset="0"/>
              </a:rPr>
              <a:t>padding.</a:t>
            </a:r>
          </a:p>
          <a:p>
            <a:pPr>
              <a:buFont typeface="Wingdings" pitchFamily="2" charset="2"/>
              <a:buNone/>
            </a:pPr>
            <a:r>
              <a:rPr lang="en-US" altLang="en-US" sz="1400" b="1">
                <a:latin typeface="Courier New" pitchFamily="49" charset="0"/>
              </a:rPr>
              <a:t>&lt;/div&gt;</a:t>
            </a:r>
          </a:p>
          <a:p>
            <a:pPr>
              <a:buFont typeface="Wingdings" pitchFamily="2" charset="2"/>
              <a:buNone/>
            </a:pPr>
            <a:r>
              <a:rPr lang="en-US" altLang="en-US" sz="1400" b="1">
                <a:latin typeface="Courier New" pitchFamily="49" charset="0"/>
              </a:rPr>
              <a:t>&lt;p&gt;This is outside the box.&lt;/p&gt;</a:t>
            </a:r>
          </a:p>
        </p:txBody>
      </p:sp>
      <p:sp>
        <p:nvSpPr>
          <p:cNvPr id="51206" name="Text Box 6"/>
          <p:cNvSpPr txBox="1">
            <a:spLocks noChangeArrowheads="1"/>
          </p:cNvSpPr>
          <p:nvPr/>
        </p:nvSpPr>
        <p:spPr bwMode="auto">
          <a:xfrm>
            <a:off x="4495800" y="1295400"/>
            <a:ext cx="2971800" cy="281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p>
            <a:pPr>
              <a:spcBef>
                <a:spcPct val="50000"/>
              </a:spcBef>
            </a:pPr>
            <a:r>
              <a:rPr lang="en-US" altLang="en-US" sz="1400"/>
              <a:t>This is a 300 by 300 pixel box</a:t>
            </a:r>
            <a:br>
              <a:rPr lang="en-US" altLang="en-US" sz="1400"/>
            </a:br>
            <a:r>
              <a:rPr lang="en-US" altLang="en-US" sz="1400"/>
              <a:t>with a 1px border and 10px</a:t>
            </a:r>
            <a:br>
              <a:rPr lang="en-US" altLang="en-US" sz="1400"/>
            </a:br>
            <a:r>
              <a:rPr lang="en-US" altLang="en-US" sz="1400"/>
              <a:t>padding.</a:t>
            </a:r>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lgn="ctr">
              <a:spcBef>
                <a:spcPct val="50000"/>
              </a:spcBef>
            </a:pPr>
            <a:endParaRPr lang="en-US" altLang="en-US" sz="400"/>
          </a:p>
        </p:txBody>
      </p:sp>
      <p:sp>
        <p:nvSpPr>
          <p:cNvPr id="51207" name="Text Box 7"/>
          <p:cNvSpPr txBox="1">
            <a:spLocks noChangeArrowheads="1"/>
          </p:cNvSpPr>
          <p:nvPr/>
        </p:nvSpPr>
        <p:spPr bwMode="auto">
          <a:xfrm>
            <a:off x="4495800" y="4191000"/>
            <a:ext cx="34290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spAutoFit/>
          </a:bodyPr>
          <a:lstStyle/>
          <a:p>
            <a:pPr>
              <a:spcBef>
                <a:spcPct val="50000"/>
              </a:spcBef>
            </a:pPr>
            <a:r>
              <a:rPr lang="en-US" altLang="en-US" sz="1400"/>
              <a:t>This is outside the box.</a:t>
            </a:r>
          </a:p>
        </p:txBody>
      </p:sp>
    </p:spTree>
    <p:extLst>
      <p:ext uri="{BB962C8B-B14F-4D97-AF65-F5344CB8AC3E}">
        <p14:creationId xmlns:p14="http://schemas.microsoft.com/office/powerpoint/2010/main" val="413356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lstStyle/>
          <a:p>
            <a:pPr>
              <a:lnSpc>
                <a:spcPct val="90000"/>
              </a:lnSpc>
            </a:pPr>
            <a:endParaRPr lang="en-US" altLang="en-US" sz="2400" dirty="0"/>
          </a:p>
          <a:p>
            <a:pPr>
              <a:lnSpc>
                <a:spcPct val="90000"/>
              </a:lnSpc>
            </a:pPr>
            <a:r>
              <a:rPr lang="en-US" altLang="en-US" sz="2400" dirty="0"/>
              <a:t>A simple mechanism for controlling the style of a Web document without compromising its structure.</a:t>
            </a:r>
          </a:p>
          <a:p>
            <a:pPr>
              <a:lnSpc>
                <a:spcPct val="90000"/>
              </a:lnSpc>
            </a:pPr>
            <a:endParaRPr lang="en-US" altLang="en-US" sz="2400" dirty="0"/>
          </a:p>
          <a:p>
            <a:pPr>
              <a:lnSpc>
                <a:spcPct val="90000"/>
              </a:lnSpc>
            </a:pPr>
            <a:r>
              <a:rPr lang="en-US" altLang="en-US" sz="2400" dirty="0"/>
              <a:t>It allows you to separate visual design elements (layout, fonts, colors, margins, and so on) from the contents of a Web page. </a:t>
            </a:r>
          </a:p>
          <a:p>
            <a:pPr>
              <a:lnSpc>
                <a:spcPct val="90000"/>
              </a:lnSpc>
            </a:pPr>
            <a:endParaRPr lang="en-US" altLang="en-US" sz="2400" dirty="0"/>
          </a:p>
          <a:p>
            <a:pPr>
              <a:lnSpc>
                <a:spcPct val="90000"/>
              </a:lnSpc>
            </a:pPr>
            <a:r>
              <a:rPr lang="en-US" altLang="en-US" sz="2400" dirty="0"/>
              <a:t>Allows for faster downloads, streamlined site maintenance, and global control of design attributes across multiple pages. </a:t>
            </a:r>
          </a:p>
          <a:p>
            <a:endParaRPr lang="en-US" dirty="0"/>
          </a:p>
        </p:txBody>
      </p:sp>
    </p:spTree>
    <p:extLst>
      <p:ext uri="{BB962C8B-B14F-4D97-AF65-F5344CB8AC3E}">
        <p14:creationId xmlns:p14="http://schemas.microsoft.com/office/powerpoint/2010/main" val="512812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52400"/>
            <a:ext cx="8229600" cy="990600"/>
          </a:xfrm>
        </p:spPr>
        <p:txBody>
          <a:bodyPr/>
          <a:lstStyle/>
          <a:p>
            <a:r>
              <a:rPr lang="en-US" altLang="en-US" dirty="0"/>
              <a:t>Adding margin:</a:t>
            </a:r>
          </a:p>
        </p:txBody>
      </p:sp>
      <p:sp>
        <p:nvSpPr>
          <p:cNvPr id="58375" name="Text Box 7"/>
          <p:cNvSpPr txBox="1">
            <a:spLocks noChangeArrowheads="1"/>
          </p:cNvSpPr>
          <p:nvPr/>
        </p:nvSpPr>
        <p:spPr bwMode="auto">
          <a:xfrm>
            <a:off x="4343400" y="4724400"/>
            <a:ext cx="4191000" cy="1336675"/>
          </a:xfrm>
          <a:prstGeom prst="rect">
            <a:avLst/>
          </a:prstGeom>
          <a:solidFill>
            <a:srgbClr val="FFC00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By adding 10px of margin on all four sides of the border, we have now made our box 341px by 341px overall.</a:t>
            </a:r>
          </a:p>
        </p:txBody>
      </p:sp>
      <p:sp>
        <p:nvSpPr>
          <p:cNvPr id="55300" name="Rectangle 3"/>
          <p:cNvSpPr>
            <a:spLocks noChangeArrowheads="1"/>
          </p:cNvSpPr>
          <p:nvPr/>
        </p:nvSpPr>
        <p:spPr bwMode="auto">
          <a:xfrm>
            <a:off x="457200" y="1295400"/>
            <a:ext cx="3733800" cy="28956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buFont typeface="Wingdings" pitchFamily="2" charset="2"/>
              <a:buNone/>
            </a:pPr>
            <a:r>
              <a:rPr lang="en-US" altLang="en-US" sz="1400" b="1">
                <a:latin typeface="Courier New" pitchFamily="49" charset="0"/>
              </a:rPr>
              <a:t>&lt;head&gt;</a:t>
            </a:r>
          </a:p>
          <a:p>
            <a:pPr>
              <a:buFont typeface="Wingdings" pitchFamily="2" charset="2"/>
              <a:buNone/>
            </a:pPr>
            <a:r>
              <a:rPr lang="en-US" altLang="en-US" sz="1400" b="1">
                <a:latin typeface="Courier New" pitchFamily="49" charset="0"/>
              </a:rPr>
              <a:t>&lt;style type="text/css"&gt;</a:t>
            </a:r>
          </a:p>
          <a:p>
            <a:pPr>
              <a:buFont typeface="Wingdings" pitchFamily="2" charset="2"/>
              <a:buNone/>
            </a:pPr>
            <a:r>
              <a:rPr lang="en-US" altLang="en-US" sz="1400" b="1">
                <a:latin typeface="Courier New" pitchFamily="49" charset="0"/>
              </a:rPr>
              <a:t>.box300 {</a:t>
            </a:r>
          </a:p>
          <a:p>
            <a:pPr>
              <a:buFont typeface="Wingdings" pitchFamily="2" charset="2"/>
              <a:buNone/>
            </a:pPr>
            <a:r>
              <a:rPr lang="en-US" altLang="en-US" sz="1400" b="1">
                <a:latin typeface="Courier New" pitchFamily="49" charset="0"/>
              </a:rPr>
              <a:t>   width:300px;</a:t>
            </a:r>
          </a:p>
          <a:p>
            <a:pPr>
              <a:buFont typeface="Wingdings" pitchFamily="2" charset="2"/>
              <a:buNone/>
            </a:pPr>
            <a:r>
              <a:rPr lang="en-US" altLang="en-US" sz="1400" b="1">
                <a:latin typeface="Courier New" pitchFamily="49" charset="0"/>
              </a:rPr>
              <a:t>	height:300px;</a:t>
            </a:r>
          </a:p>
          <a:p>
            <a:pPr>
              <a:buFont typeface="Wingdings" pitchFamily="2" charset="2"/>
              <a:buNone/>
            </a:pPr>
            <a:r>
              <a:rPr lang="en-US" altLang="en-US" sz="1400" b="1">
                <a:latin typeface="Courier New" pitchFamily="49" charset="0"/>
              </a:rPr>
              <a:t>	border:1px solid black;</a:t>
            </a:r>
          </a:p>
          <a:p>
            <a:pPr>
              <a:buFont typeface="Wingdings" pitchFamily="2" charset="2"/>
              <a:buNone/>
            </a:pPr>
            <a:r>
              <a:rPr lang="en-US" altLang="en-US" sz="1400" b="1">
                <a:latin typeface="Courier New" pitchFamily="49" charset="0"/>
              </a:rPr>
              <a:t>	padding:10px;</a:t>
            </a:r>
          </a:p>
          <a:p>
            <a:pPr>
              <a:buFont typeface="Wingdings" pitchFamily="2" charset="2"/>
              <a:buNone/>
            </a:pPr>
            <a:r>
              <a:rPr lang="en-US" altLang="en-US" sz="1400" b="1">
                <a:solidFill>
                  <a:srgbClr val="FF0066"/>
                </a:solidFill>
                <a:latin typeface="Courier New" pitchFamily="49" charset="0"/>
              </a:rPr>
              <a:t>	margin:10px;</a:t>
            </a:r>
          </a:p>
          <a:p>
            <a:pPr>
              <a:buFont typeface="Wingdings" pitchFamily="2" charset="2"/>
              <a:buNone/>
            </a:pPr>
            <a:r>
              <a:rPr lang="en-US" altLang="en-US" sz="1400" b="1">
                <a:latin typeface="Courier New" pitchFamily="49" charset="0"/>
              </a:rPr>
              <a:t>}</a:t>
            </a:r>
          </a:p>
          <a:p>
            <a:pPr>
              <a:buFont typeface="Wingdings" pitchFamily="2" charset="2"/>
              <a:buNone/>
            </a:pPr>
            <a:r>
              <a:rPr lang="en-US" altLang="en-US" sz="1400" b="1">
                <a:latin typeface="Courier New" pitchFamily="49" charset="0"/>
              </a:rPr>
              <a:t>&lt;/style&gt;</a:t>
            </a:r>
          </a:p>
          <a:p>
            <a:pPr>
              <a:buFont typeface="Wingdings" pitchFamily="2" charset="2"/>
              <a:buNone/>
            </a:pPr>
            <a:r>
              <a:rPr lang="en-US" altLang="en-US" sz="1400" b="1">
                <a:latin typeface="Courier New" pitchFamily="49" charset="0"/>
              </a:rPr>
              <a:t>&lt;/head&gt;</a:t>
            </a:r>
          </a:p>
        </p:txBody>
      </p:sp>
      <p:sp>
        <p:nvSpPr>
          <p:cNvPr id="55301" name="Rectangle 3"/>
          <p:cNvSpPr>
            <a:spLocks noChangeArrowheads="1"/>
          </p:cNvSpPr>
          <p:nvPr/>
        </p:nvSpPr>
        <p:spPr bwMode="auto">
          <a:xfrm>
            <a:off x="457200" y="4495800"/>
            <a:ext cx="3733800" cy="16764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buFont typeface="Wingdings" pitchFamily="2" charset="2"/>
              <a:buNone/>
            </a:pPr>
            <a:r>
              <a:rPr lang="en-US" altLang="en-US" sz="1400" b="1">
                <a:latin typeface="Courier New" pitchFamily="49" charset="0"/>
              </a:rPr>
              <a:t>&lt;div class="box300"&gt;</a:t>
            </a:r>
          </a:p>
          <a:p>
            <a:pPr>
              <a:buFont typeface="Wingdings" pitchFamily="2" charset="2"/>
              <a:buNone/>
            </a:pPr>
            <a:r>
              <a:rPr lang="en-US" altLang="en-US" sz="1400" b="1">
                <a:latin typeface="Courier New" pitchFamily="49" charset="0"/>
              </a:rPr>
              <a:t>This is a 300 by 300 pixel box</a:t>
            </a:r>
          </a:p>
          <a:p>
            <a:pPr>
              <a:buFont typeface="Wingdings" pitchFamily="2" charset="2"/>
              <a:buNone/>
            </a:pPr>
            <a:r>
              <a:rPr lang="en-US" altLang="en-US" sz="1400" b="1">
                <a:latin typeface="Courier New" pitchFamily="49" charset="0"/>
              </a:rPr>
              <a:t>with a 1px border and 10px</a:t>
            </a:r>
          </a:p>
          <a:p>
            <a:pPr>
              <a:buFont typeface="Wingdings" pitchFamily="2" charset="2"/>
              <a:buNone/>
            </a:pPr>
            <a:r>
              <a:rPr lang="en-US" altLang="en-US" sz="1400" b="1">
                <a:latin typeface="Courier New" pitchFamily="49" charset="0"/>
              </a:rPr>
              <a:t>Padding and 10px margin.</a:t>
            </a:r>
          </a:p>
          <a:p>
            <a:pPr>
              <a:buFont typeface="Wingdings" pitchFamily="2" charset="2"/>
              <a:buNone/>
            </a:pPr>
            <a:r>
              <a:rPr lang="en-US" altLang="en-US" sz="1400" b="1">
                <a:latin typeface="Courier New" pitchFamily="49" charset="0"/>
              </a:rPr>
              <a:t>&lt;/div&gt;</a:t>
            </a:r>
          </a:p>
          <a:p>
            <a:pPr>
              <a:buFont typeface="Wingdings" pitchFamily="2" charset="2"/>
              <a:buNone/>
            </a:pPr>
            <a:r>
              <a:rPr lang="en-US" altLang="en-US" sz="1400" b="1">
                <a:latin typeface="Courier New" pitchFamily="49" charset="0"/>
              </a:rPr>
              <a:t>&lt;p&gt;This is outside the box.&lt;/p&gt;</a:t>
            </a:r>
          </a:p>
        </p:txBody>
      </p:sp>
      <p:sp>
        <p:nvSpPr>
          <p:cNvPr id="55302" name="Text Box 6"/>
          <p:cNvSpPr txBox="1">
            <a:spLocks noChangeArrowheads="1"/>
          </p:cNvSpPr>
          <p:nvPr/>
        </p:nvSpPr>
        <p:spPr bwMode="auto">
          <a:xfrm>
            <a:off x="4572000" y="1371600"/>
            <a:ext cx="2971800" cy="281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p>
            <a:pPr>
              <a:spcBef>
                <a:spcPct val="50000"/>
              </a:spcBef>
            </a:pPr>
            <a:r>
              <a:rPr lang="en-US" altLang="en-US" sz="1400"/>
              <a:t>This is a 300 by 300 pixel box</a:t>
            </a:r>
            <a:br>
              <a:rPr lang="en-US" altLang="en-US" sz="1400"/>
            </a:br>
            <a:r>
              <a:rPr lang="en-US" altLang="en-US" sz="1400"/>
              <a:t>with a 1px border and 10px</a:t>
            </a:r>
            <a:br>
              <a:rPr lang="en-US" altLang="en-US" sz="1400"/>
            </a:br>
            <a:r>
              <a:rPr lang="en-US" altLang="en-US" sz="1400"/>
              <a:t>padding and 10px margin.</a:t>
            </a:r>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spcBef>
                <a:spcPct val="50000"/>
              </a:spcBef>
            </a:pPr>
            <a:endParaRPr lang="en-US" altLang="en-US" sz="1200"/>
          </a:p>
          <a:p>
            <a:pPr algn="ctr">
              <a:spcBef>
                <a:spcPct val="50000"/>
              </a:spcBef>
            </a:pPr>
            <a:endParaRPr lang="en-US" altLang="en-US" sz="400"/>
          </a:p>
        </p:txBody>
      </p:sp>
      <p:sp>
        <p:nvSpPr>
          <p:cNvPr id="55303" name="Text Box 7"/>
          <p:cNvSpPr txBox="1">
            <a:spLocks noChangeArrowheads="1"/>
          </p:cNvSpPr>
          <p:nvPr/>
        </p:nvSpPr>
        <p:spPr bwMode="auto">
          <a:xfrm>
            <a:off x="4495800" y="4343400"/>
            <a:ext cx="34290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spAutoFit/>
          </a:bodyPr>
          <a:lstStyle/>
          <a:p>
            <a:pPr>
              <a:spcBef>
                <a:spcPct val="50000"/>
              </a:spcBef>
            </a:pPr>
            <a:r>
              <a:rPr lang="en-US" altLang="en-US" sz="1400"/>
              <a:t>This is outside the box.</a:t>
            </a:r>
          </a:p>
        </p:txBody>
      </p:sp>
      <p:sp>
        <p:nvSpPr>
          <p:cNvPr id="55304" name="Text Box 8"/>
          <p:cNvSpPr txBox="1">
            <a:spLocks noChangeArrowheads="1"/>
          </p:cNvSpPr>
          <p:nvPr/>
        </p:nvSpPr>
        <p:spPr bwMode="auto">
          <a:xfrm>
            <a:off x="4495800" y="1295400"/>
            <a:ext cx="3124200" cy="2971800"/>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a:p>
            <a:pPr>
              <a:spcBef>
                <a:spcPct val="50000"/>
              </a:spcBef>
            </a:pPr>
            <a:endParaRPr lang="en-US" altLang="en-US"/>
          </a:p>
        </p:txBody>
      </p:sp>
      <p:sp>
        <p:nvSpPr>
          <p:cNvPr id="55305" name="Text Box 9"/>
          <p:cNvSpPr txBox="1">
            <a:spLocks noChangeArrowheads="1"/>
          </p:cNvSpPr>
          <p:nvPr/>
        </p:nvSpPr>
        <p:spPr bwMode="auto">
          <a:xfrm>
            <a:off x="7848600" y="2867025"/>
            <a:ext cx="1066800" cy="1577975"/>
          </a:xfrm>
          <a:prstGeom prst="rect">
            <a:avLst/>
          </a:prstGeom>
          <a:solidFill>
            <a:srgbClr val="FFC00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200"/>
              <a:t>The dotted line here shows where the margin is but it will not show on the actual page.</a:t>
            </a:r>
          </a:p>
        </p:txBody>
      </p:sp>
      <p:sp>
        <p:nvSpPr>
          <p:cNvPr id="55306" name="Line 10"/>
          <p:cNvSpPr>
            <a:spLocks noChangeShapeType="1"/>
          </p:cNvSpPr>
          <p:nvPr/>
        </p:nvSpPr>
        <p:spPr bwMode="auto">
          <a:xfrm flipH="1" flipV="1">
            <a:off x="7620000" y="2286000"/>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5894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28600"/>
            <a:ext cx="8229600" cy="914400"/>
          </a:xfrm>
        </p:spPr>
        <p:txBody>
          <a:bodyPr/>
          <a:lstStyle/>
          <a:p>
            <a:r>
              <a:rPr lang="en-US" altLang="en-US" dirty="0"/>
              <a:t>Calculating overall dimensions:</a:t>
            </a:r>
          </a:p>
        </p:txBody>
      </p:sp>
      <p:sp>
        <p:nvSpPr>
          <p:cNvPr id="53251" name="Rectangle 3"/>
          <p:cNvSpPr>
            <a:spLocks noGrp="1" noChangeArrowheads="1"/>
          </p:cNvSpPr>
          <p:nvPr>
            <p:ph type="body" idx="1"/>
          </p:nvPr>
        </p:nvSpPr>
        <p:spPr>
          <a:xfrm>
            <a:off x="457200" y="1676400"/>
            <a:ext cx="8229600" cy="3886200"/>
          </a:xfrm>
        </p:spPr>
        <p:txBody>
          <a:bodyPr/>
          <a:lstStyle/>
          <a:p>
            <a:pPr>
              <a:lnSpc>
                <a:spcPct val="90000"/>
              </a:lnSpc>
            </a:pPr>
            <a:r>
              <a:rPr lang="en-US" altLang="en-US" sz="2800"/>
              <a:t>When designing our page, we have to calculate how much size a &lt;div&gt; element will consume:</a:t>
            </a:r>
          </a:p>
          <a:p>
            <a:pPr>
              <a:lnSpc>
                <a:spcPct val="90000"/>
              </a:lnSpc>
            </a:pPr>
            <a:endParaRPr lang="en-US" altLang="en-US" sz="2800"/>
          </a:p>
          <a:p>
            <a:pPr lvl="1">
              <a:lnSpc>
                <a:spcPct val="90000"/>
              </a:lnSpc>
              <a:buClr>
                <a:schemeClr val="tx1"/>
              </a:buClr>
              <a:buSzPct val="90000"/>
              <a:buFontTx/>
              <a:buChar char="•"/>
            </a:pPr>
            <a:r>
              <a:rPr lang="en-US" altLang="en-US" sz="2400"/>
              <a:t>Total element width = defined width + left padding + right padding + left border + right border + left margin + right margin.</a:t>
            </a:r>
            <a:br>
              <a:rPr lang="en-US" altLang="en-US" sz="2400"/>
            </a:br>
            <a:endParaRPr lang="en-US" altLang="en-US" sz="2400"/>
          </a:p>
          <a:p>
            <a:pPr lvl="1">
              <a:lnSpc>
                <a:spcPct val="90000"/>
              </a:lnSpc>
              <a:buClr>
                <a:schemeClr val="tx1"/>
              </a:buClr>
              <a:buSzPct val="90000"/>
              <a:buFontTx/>
              <a:buChar char="•"/>
            </a:pPr>
            <a:r>
              <a:rPr lang="en-US" altLang="en-US" sz="2400"/>
              <a:t>Total element height = defined height + top padding + bottom padding + top border + bottom border + top margin + bottom margin</a:t>
            </a:r>
          </a:p>
        </p:txBody>
      </p:sp>
    </p:spTree>
    <p:extLst>
      <p:ext uri="{BB962C8B-B14F-4D97-AF65-F5344CB8AC3E}">
        <p14:creationId xmlns:p14="http://schemas.microsoft.com/office/powerpoint/2010/main" val="1869916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28600"/>
            <a:ext cx="8229600" cy="914400"/>
          </a:xfrm>
        </p:spPr>
        <p:txBody>
          <a:bodyPr/>
          <a:lstStyle/>
          <a:p>
            <a:r>
              <a:rPr lang="en-US" altLang="en-US" dirty="0"/>
              <a:t>Pixels vs. Percent:</a:t>
            </a:r>
          </a:p>
        </p:txBody>
      </p:sp>
      <p:sp>
        <p:nvSpPr>
          <p:cNvPr id="63491" name="Rectangle 3"/>
          <p:cNvSpPr>
            <a:spLocks noGrp="1" noChangeArrowheads="1"/>
          </p:cNvSpPr>
          <p:nvPr>
            <p:ph type="body" idx="1"/>
          </p:nvPr>
        </p:nvSpPr>
        <p:spPr>
          <a:xfrm>
            <a:off x="457200" y="1676400"/>
            <a:ext cx="8229600" cy="3886200"/>
          </a:xfrm>
        </p:spPr>
        <p:txBody>
          <a:bodyPr/>
          <a:lstStyle/>
          <a:p>
            <a:pPr>
              <a:lnSpc>
                <a:spcPct val="90000"/>
              </a:lnSpc>
            </a:pPr>
            <a:r>
              <a:rPr lang="en-US" altLang="en-US" sz="2800" dirty="0"/>
              <a:t>The width property can be specified in pixels or in percent.  By using "width:50%", we are telling the browser to make the width of the element exactly 50% of the space available.</a:t>
            </a:r>
            <a:br>
              <a:rPr lang="en-US" altLang="en-US" sz="2800" dirty="0"/>
            </a:br>
            <a:endParaRPr lang="en-US" altLang="en-US" sz="2800" dirty="0"/>
          </a:p>
          <a:p>
            <a:pPr>
              <a:lnSpc>
                <a:spcPct val="90000"/>
              </a:lnSpc>
            </a:pPr>
            <a:r>
              <a:rPr lang="en-US" altLang="en-US" sz="2800" dirty="0"/>
              <a:t>Using percent instead of pixels can make our page layout highly flexible.  For example, we can use the entire screen real estate, no matter what size screen or resolution our web visitor has.</a:t>
            </a:r>
          </a:p>
        </p:txBody>
      </p:sp>
    </p:spTree>
    <p:extLst>
      <p:ext uri="{BB962C8B-B14F-4D97-AF65-F5344CB8AC3E}">
        <p14:creationId xmlns:p14="http://schemas.microsoft.com/office/powerpoint/2010/main" val="2791093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28600"/>
            <a:ext cx="8229600" cy="914400"/>
          </a:xfrm>
        </p:spPr>
        <p:txBody>
          <a:bodyPr/>
          <a:lstStyle/>
          <a:p>
            <a:r>
              <a:rPr lang="en-US" altLang="en-US" dirty="0"/>
              <a:t>A technique to center a &lt;div&gt;:</a:t>
            </a:r>
          </a:p>
        </p:txBody>
      </p:sp>
      <p:sp>
        <p:nvSpPr>
          <p:cNvPr id="65539" name="Rectangle 3"/>
          <p:cNvSpPr>
            <a:spLocks noGrp="1" noChangeArrowheads="1"/>
          </p:cNvSpPr>
          <p:nvPr>
            <p:ph type="body" idx="1"/>
          </p:nvPr>
        </p:nvSpPr>
        <p:spPr>
          <a:xfrm>
            <a:off x="457200" y="1524000"/>
            <a:ext cx="8229600" cy="4495800"/>
          </a:xfrm>
        </p:spPr>
        <p:txBody>
          <a:bodyPr/>
          <a:lstStyle/>
          <a:p>
            <a:pPr>
              <a:lnSpc>
                <a:spcPct val="90000"/>
              </a:lnSpc>
            </a:pPr>
            <a:r>
              <a:rPr lang="en-US" altLang="en-US" sz="2000"/>
              <a:t>Because we don't know what the screen resolution will be for our visitors, it can be challenging to get our pages to display attractively for all viewers.</a:t>
            </a:r>
            <a:br>
              <a:rPr lang="en-US" altLang="en-US" sz="2000"/>
            </a:br>
            <a:endParaRPr lang="en-US" altLang="en-US" sz="2000"/>
          </a:p>
          <a:p>
            <a:pPr>
              <a:lnSpc>
                <a:spcPct val="90000"/>
              </a:lnSpc>
            </a:pPr>
            <a:r>
              <a:rPr lang="en-US" altLang="en-US" sz="2000"/>
              <a:t>A useful technique is to set the right and left margins of a &lt;div&gt; to the value "auto".  This tells the browser to maintain an equal distance on the right and left, effectively centering the &lt;div&gt; no matter how wide the available area is:</a:t>
            </a:r>
            <a:br>
              <a:rPr lang="en-US" altLang="en-US" sz="2000"/>
            </a:br>
            <a:r>
              <a:rPr lang="en-US" altLang="en-US" sz="2000">
                <a:solidFill>
                  <a:srgbClr val="FF0066"/>
                </a:solidFill>
              </a:rPr>
              <a:t>.centerme {</a:t>
            </a:r>
            <a:br>
              <a:rPr lang="en-US" altLang="en-US" sz="2000">
                <a:solidFill>
                  <a:srgbClr val="FF0066"/>
                </a:solidFill>
              </a:rPr>
            </a:br>
            <a:r>
              <a:rPr lang="en-US" altLang="en-US" sz="2000">
                <a:solidFill>
                  <a:srgbClr val="FF0066"/>
                </a:solidFill>
              </a:rPr>
              <a:t>    margin:0 auto;</a:t>
            </a:r>
            <a:br>
              <a:rPr lang="en-US" altLang="en-US" sz="2000">
                <a:solidFill>
                  <a:srgbClr val="FF0066"/>
                </a:solidFill>
              </a:rPr>
            </a:br>
            <a:r>
              <a:rPr lang="en-US" altLang="en-US" sz="2000">
                <a:solidFill>
                  <a:srgbClr val="FF0066"/>
                </a:solidFill>
              </a:rPr>
              <a:t>}</a:t>
            </a:r>
            <a:br>
              <a:rPr lang="en-US" altLang="en-US" sz="2000">
                <a:solidFill>
                  <a:srgbClr val="FF0066"/>
                </a:solidFill>
              </a:rPr>
            </a:br>
            <a:endParaRPr lang="en-US" altLang="en-US" sz="2000">
              <a:solidFill>
                <a:srgbClr val="FF0066"/>
              </a:solidFill>
            </a:endParaRPr>
          </a:p>
          <a:p>
            <a:pPr>
              <a:lnSpc>
                <a:spcPct val="90000"/>
              </a:lnSpc>
            </a:pPr>
            <a:r>
              <a:rPr lang="en-US" altLang="en-US" sz="2000"/>
              <a:t>This same technique can be used on a &lt;div&gt; element that contains all your page content in order to center your page on the screen, no matter what the screen resolution of your web visitor.</a:t>
            </a:r>
          </a:p>
        </p:txBody>
      </p:sp>
    </p:spTree>
    <p:extLst>
      <p:ext uri="{BB962C8B-B14F-4D97-AF65-F5344CB8AC3E}">
        <p14:creationId xmlns:p14="http://schemas.microsoft.com/office/powerpoint/2010/main" val="264019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CSS BACKGROUNDS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a:t>
            </a:r>
            <a:r>
              <a:rPr lang="en-US" b="1" dirty="0"/>
              <a:t>background-color </a:t>
            </a:r>
            <a:r>
              <a:rPr lang="en-US" dirty="0"/>
              <a:t>property is used to set the background color of an element.</a:t>
            </a:r>
          </a:p>
          <a:p>
            <a:pPr lvl="0"/>
            <a:r>
              <a:rPr lang="en-US" dirty="0"/>
              <a:t>The </a:t>
            </a:r>
            <a:r>
              <a:rPr lang="en-US" b="1" dirty="0"/>
              <a:t>background-image </a:t>
            </a:r>
            <a:r>
              <a:rPr lang="en-US" dirty="0"/>
              <a:t>property is used to set the background image of an element.</a:t>
            </a:r>
          </a:p>
          <a:p>
            <a:pPr lvl="0"/>
            <a:r>
              <a:rPr lang="en-US" dirty="0"/>
              <a:t>The </a:t>
            </a:r>
            <a:r>
              <a:rPr lang="en-US" b="1" dirty="0"/>
              <a:t>background-repeat </a:t>
            </a:r>
            <a:r>
              <a:rPr lang="en-US" dirty="0"/>
              <a:t>property is used to control the repetition of an image in the background.</a:t>
            </a:r>
          </a:p>
          <a:p>
            <a:pPr lvl="0"/>
            <a:r>
              <a:rPr lang="en-US" dirty="0"/>
              <a:t>The </a:t>
            </a:r>
            <a:r>
              <a:rPr lang="en-US" b="1" dirty="0"/>
              <a:t>background-position </a:t>
            </a:r>
            <a:r>
              <a:rPr lang="en-US" dirty="0"/>
              <a:t>property is used to control the position of an image in the background.</a:t>
            </a:r>
          </a:p>
          <a:p>
            <a:pPr lvl="0"/>
            <a:r>
              <a:rPr lang="en-US" dirty="0"/>
              <a:t>The </a:t>
            </a:r>
            <a:r>
              <a:rPr lang="en-US" b="1" dirty="0"/>
              <a:t>background-attachment </a:t>
            </a:r>
            <a:r>
              <a:rPr lang="en-US" dirty="0"/>
              <a:t>property is used to control the scrolling of an image in the background.</a:t>
            </a:r>
          </a:p>
          <a:p>
            <a:pPr lvl="0"/>
            <a:r>
              <a:rPr lang="en-US" dirty="0"/>
              <a:t>The </a:t>
            </a:r>
            <a:r>
              <a:rPr lang="en-US" b="1" dirty="0"/>
              <a:t>background </a:t>
            </a:r>
            <a:r>
              <a:rPr lang="en-US" dirty="0"/>
              <a:t>property is used as a shorthand to specify a number of other background properties.</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24</a:t>
            </a:fld>
            <a:endParaRPr lang="en-US"/>
          </a:p>
        </p:txBody>
      </p:sp>
    </p:spTree>
    <p:extLst>
      <p:ext uri="{BB962C8B-B14F-4D97-AF65-F5344CB8AC3E}">
        <p14:creationId xmlns:p14="http://schemas.microsoft.com/office/powerpoint/2010/main" val="250723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CSS FONTS</a:t>
            </a:r>
            <a:endParaRPr lang="en-US" dirty="0"/>
          </a:p>
        </p:txBody>
      </p:sp>
      <p:sp>
        <p:nvSpPr>
          <p:cNvPr id="3" name="Content Placeholder 2"/>
          <p:cNvSpPr>
            <a:spLocks noGrp="1"/>
          </p:cNvSpPr>
          <p:nvPr>
            <p:ph idx="1"/>
          </p:nvPr>
        </p:nvSpPr>
        <p:spPr/>
        <p:txBody>
          <a:bodyPr>
            <a:normAutofit lnSpcReduction="10000"/>
          </a:bodyPr>
          <a:lstStyle/>
          <a:p>
            <a:pPr lvl="0"/>
            <a:r>
              <a:rPr lang="en-US" dirty="0"/>
              <a:t>The </a:t>
            </a:r>
            <a:r>
              <a:rPr lang="en-US" b="1" dirty="0"/>
              <a:t>font-family </a:t>
            </a:r>
            <a:r>
              <a:rPr lang="en-US" dirty="0"/>
              <a:t>property is used to change the face of a font.</a:t>
            </a:r>
          </a:p>
          <a:p>
            <a:pPr lvl="0"/>
            <a:r>
              <a:rPr lang="en-US" dirty="0"/>
              <a:t>The </a:t>
            </a:r>
            <a:r>
              <a:rPr lang="en-US" b="1" dirty="0"/>
              <a:t>font-style </a:t>
            </a:r>
            <a:r>
              <a:rPr lang="en-US" dirty="0"/>
              <a:t>property is used to make a font italic or oblique.</a:t>
            </a:r>
          </a:p>
          <a:p>
            <a:pPr lvl="0"/>
            <a:r>
              <a:rPr lang="en-US" dirty="0"/>
              <a:t>The </a:t>
            </a:r>
            <a:r>
              <a:rPr lang="en-US" b="1" dirty="0"/>
              <a:t>font-variant </a:t>
            </a:r>
            <a:r>
              <a:rPr lang="en-US" dirty="0"/>
              <a:t>property is used to create a small-caps effect.</a:t>
            </a:r>
          </a:p>
          <a:p>
            <a:pPr lvl="0"/>
            <a:r>
              <a:rPr lang="en-US" dirty="0"/>
              <a:t>The </a:t>
            </a:r>
            <a:r>
              <a:rPr lang="en-US" b="1" dirty="0"/>
              <a:t>font-weight </a:t>
            </a:r>
            <a:r>
              <a:rPr lang="en-US" dirty="0"/>
              <a:t>property is used to increase or decrease how bold or light a font appears</a:t>
            </a:r>
          </a:p>
          <a:p>
            <a:pPr lvl="0"/>
            <a:r>
              <a:rPr lang="en-US" dirty="0"/>
              <a:t>The </a:t>
            </a:r>
            <a:r>
              <a:rPr lang="en-US" b="1" dirty="0"/>
              <a:t>font-size </a:t>
            </a:r>
            <a:r>
              <a:rPr lang="en-US" dirty="0"/>
              <a:t>property is used to increase or decrease the size of a font. </a:t>
            </a:r>
          </a:p>
          <a:p>
            <a:pPr lvl="0"/>
            <a:r>
              <a:rPr lang="en-US" dirty="0"/>
              <a:t>The </a:t>
            </a:r>
            <a:r>
              <a:rPr lang="en-US" b="1" dirty="0"/>
              <a:t>font </a:t>
            </a:r>
            <a:r>
              <a:rPr lang="en-US" dirty="0"/>
              <a:t>property is used as shorthand to specify a number of other font properties.</a:t>
            </a:r>
          </a:p>
        </p:txBody>
      </p:sp>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25</a:t>
            </a:fld>
            <a:endParaRPr lang="en-US"/>
          </a:p>
        </p:txBody>
      </p:sp>
    </p:spTree>
    <p:extLst>
      <p:ext uri="{BB962C8B-B14F-4D97-AF65-F5344CB8AC3E}">
        <p14:creationId xmlns:p14="http://schemas.microsoft.com/office/powerpoint/2010/main" val="224879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26</a:t>
            </a:fld>
            <a:endParaRPr lang="en-US"/>
          </a:p>
        </p:txBody>
      </p:sp>
      <p:graphicFrame>
        <p:nvGraphicFramePr>
          <p:cNvPr id="6" name="Table 5"/>
          <p:cNvGraphicFramePr>
            <a:graphicFrameLocks noGrp="1"/>
          </p:cNvGraphicFramePr>
          <p:nvPr/>
        </p:nvGraphicFramePr>
        <p:xfrm>
          <a:off x="1285875" y="857250"/>
          <a:ext cx="7663815" cy="4612815"/>
        </p:xfrm>
        <a:graphic>
          <a:graphicData uri="http://schemas.openxmlformats.org/drawingml/2006/table">
            <a:tbl>
              <a:tblPr firstRow="1" firstCol="1" bandRow="1">
                <a:tableStyleId>{5C22544A-7EE6-4342-B048-85BDC9FD1C3A}</a:tableStyleId>
              </a:tblPr>
              <a:tblGrid>
                <a:gridCol w="7663815">
                  <a:extLst>
                    <a:ext uri="{9D8B030D-6E8A-4147-A177-3AD203B41FA5}">
                      <a16:colId xmlns:a16="http://schemas.microsoft.com/office/drawing/2014/main" val="20000"/>
                    </a:ext>
                  </a:extLst>
                </a:gridCol>
              </a:tblGrid>
              <a:tr h="4612815">
                <a:tc>
                  <a:txBody>
                    <a:bodyPr/>
                    <a:lstStyle/>
                    <a:p>
                      <a:pPr marL="0" marR="0">
                        <a:lnSpc>
                          <a:spcPct val="110000"/>
                        </a:lnSpc>
                        <a:spcBef>
                          <a:spcPts val="0"/>
                        </a:spcBef>
                        <a:spcAft>
                          <a:spcPts val="0"/>
                        </a:spcAft>
                      </a:pPr>
                      <a:r>
                        <a:rPr lang="en-US" sz="1200" dirty="0">
                          <a:effectLst/>
                        </a:rPr>
                        <a:t>&lt;html </a:t>
                      </a:r>
                      <a:r>
                        <a:rPr lang="en-US" sz="1200" dirty="0" err="1">
                          <a:effectLst/>
                        </a:rPr>
                        <a:t>lang</a:t>
                      </a:r>
                      <a:r>
                        <a:rPr lang="en-US" sz="1200" dirty="0">
                          <a:effectLst/>
                        </a:rPr>
                        <a:t> = "en"&gt; </a:t>
                      </a:r>
                      <a:endParaRPr lang="en-US" sz="1400" dirty="0">
                        <a:effectLst/>
                      </a:endParaRPr>
                    </a:p>
                    <a:p>
                      <a:pPr marL="0" marR="0">
                        <a:lnSpc>
                          <a:spcPct val="110000"/>
                        </a:lnSpc>
                        <a:spcBef>
                          <a:spcPts val="0"/>
                        </a:spcBef>
                        <a:spcAft>
                          <a:spcPts val="0"/>
                        </a:spcAft>
                      </a:pPr>
                      <a:r>
                        <a:rPr lang="en-US" sz="1200" dirty="0">
                          <a:effectLst/>
                        </a:rPr>
                        <a:t>&lt;head&gt; </a:t>
                      </a:r>
                      <a:endParaRPr lang="en-US" sz="1400" dirty="0">
                        <a:effectLst/>
                      </a:endParaRPr>
                    </a:p>
                    <a:p>
                      <a:pPr marL="0" marR="0">
                        <a:lnSpc>
                          <a:spcPct val="110000"/>
                        </a:lnSpc>
                        <a:spcBef>
                          <a:spcPts val="0"/>
                        </a:spcBef>
                        <a:spcAft>
                          <a:spcPts val="0"/>
                        </a:spcAft>
                      </a:pPr>
                      <a:r>
                        <a:rPr lang="en-US" sz="1200" dirty="0">
                          <a:effectLst/>
                        </a:rPr>
                        <a:t>&lt;style  type = "text/</a:t>
                      </a:r>
                      <a:r>
                        <a:rPr lang="en-US" sz="1200" dirty="0" err="1">
                          <a:effectLst/>
                        </a:rPr>
                        <a:t>css</a:t>
                      </a:r>
                      <a:r>
                        <a:rPr lang="en-US" sz="1200" dirty="0">
                          <a:effectLst/>
                        </a:rPr>
                        <a:t>"&gt; </a:t>
                      </a:r>
                      <a:endParaRPr lang="en-US" sz="1400" dirty="0">
                        <a:effectLst/>
                      </a:endParaRPr>
                    </a:p>
                    <a:p>
                      <a:pPr marL="0" marR="0">
                        <a:lnSpc>
                          <a:spcPct val="110000"/>
                        </a:lnSpc>
                        <a:spcBef>
                          <a:spcPts val="0"/>
                        </a:spcBef>
                        <a:spcAft>
                          <a:spcPts val="0"/>
                        </a:spcAft>
                      </a:pPr>
                      <a:r>
                        <a:rPr lang="en-US" sz="1200" dirty="0">
                          <a:effectLst/>
                        </a:rPr>
                        <a:t>p {</a:t>
                      </a:r>
                      <a:endParaRPr lang="en-US" sz="1400" dirty="0">
                        <a:effectLst/>
                      </a:endParaRPr>
                    </a:p>
                    <a:p>
                      <a:pPr marL="0" marR="0">
                        <a:lnSpc>
                          <a:spcPct val="110000"/>
                        </a:lnSpc>
                        <a:spcBef>
                          <a:spcPts val="0"/>
                        </a:spcBef>
                        <a:spcAft>
                          <a:spcPts val="0"/>
                        </a:spcAft>
                      </a:pPr>
                      <a:r>
                        <a:rPr lang="en-US" sz="1200" dirty="0">
                          <a:effectLst/>
                        </a:rPr>
                        <a:t>color : blue;</a:t>
                      </a:r>
                      <a:endParaRPr lang="en-US" sz="1400" dirty="0">
                        <a:effectLst/>
                      </a:endParaRPr>
                    </a:p>
                    <a:p>
                      <a:pPr marL="0" marR="0">
                        <a:lnSpc>
                          <a:spcPct val="110000"/>
                        </a:lnSpc>
                        <a:spcBef>
                          <a:spcPts val="0"/>
                        </a:spcBef>
                        <a:spcAft>
                          <a:spcPts val="0"/>
                        </a:spcAft>
                      </a:pPr>
                      <a:r>
                        <a:rPr lang="en-US" sz="1200" dirty="0" err="1">
                          <a:effectLst/>
                        </a:rPr>
                        <a:t>font-family:georgia,garamond,serif</a:t>
                      </a:r>
                      <a:r>
                        <a:rPr lang="en-US" sz="1200" dirty="0">
                          <a:effectLst/>
                        </a:rPr>
                        <a:t>;</a:t>
                      </a:r>
                      <a:endParaRPr lang="en-US" sz="1400" dirty="0">
                        <a:effectLst/>
                      </a:endParaRPr>
                    </a:p>
                    <a:p>
                      <a:pPr marL="0" marR="0">
                        <a:lnSpc>
                          <a:spcPct val="110000"/>
                        </a:lnSpc>
                        <a:spcBef>
                          <a:spcPts val="0"/>
                        </a:spcBef>
                        <a:spcAft>
                          <a:spcPts val="0"/>
                        </a:spcAft>
                      </a:pPr>
                      <a:r>
                        <a:rPr lang="en-US" sz="1200" dirty="0" err="1">
                          <a:effectLst/>
                        </a:rPr>
                        <a:t>font-style:italic</a:t>
                      </a:r>
                      <a:r>
                        <a:rPr lang="en-US" sz="1200" dirty="0">
                          <a:effectLst/>
                        </a:rPr>
                        <a:t>;</a:t>
                      </a:r>
                      <a:endParaRPr lang="en-US" sz="1400" dirty="0">
                        <a:effectLst/>
                      </a:endParaRPr>
                    </a:p>
                    <a:p>
                      <a:pPr marL="0" marR="0">
                        <a:lnSpc>
                          <a:spcPct val="110000"/>
                        </a:lnSpc>
                        <a:spcBef>
                          <a:spcPts val="0"/>
                        </a:spcBef>
                        <a:spcAft>
                          <a:spcPts val="0"/>
                        </a:spcAft>
                      </a:pPr>
                      <a:r>
                        <a:rPr lang="en-US" sz="1200" dirty="0" err="1">
                          <a:effectLst/>
                        </a:rPr>
                        <a:t>font-variant:small-caps</a:t>
                      </a:r>
                      <a:r>
                        <a:rPr lang="en-US" sz="1200" dirty="0">
                          <a:effectLst/>
                        </a:rPr>
                        <a:t>;</a:t>
                      </a:r>
                      <a:endParaRPr lang="en-US" sz="1400" dirty="0">
                        <a:effectLst/>
                      </a:endParaRPr>
                    </a:p>
                    <a:p>
                      <a:pPr marL="0" marR="0">
                        <a:lnSpc>
                          <a:spcPct val="110000"/>
                        </a:lnSpc>
                        <a:spcBef>
                          <a:spcPts val="0"/>
                        </a:spcBef>
                        <a:spcAft>
                          <a:spcPts val="0"/>
                        </a:spcAft>
                      </a:pPr>
                      <a:r>
                        <a:rPr lang="en-US" sz="1200" dirty="0" err="1">
                          <a:effectLst/>
                        </a:rPr>
                        <a:t>font-weight:bold</a:t>
                      </a:r>
                      <a:r>
                        <a:rPr lang="en-US" sz="1200" dirty="0">
                          <a:effectLst/>
                        </a:rPr>
                        <a:t>;</a:t>
                      </a:r>
                      <a:endParaRPr lang="en-US" sz="1400" dirty="0">
                        <a:effectLst/>
                      </a:endParaRPr>
                    </a:p>
                    <a:p>
                      <a:pPr marL="0" marR="0">
                        <a:lnSpc>
                          <a:spcPct val="110000"/>
                        </a:lnSpc>
                        <a:spcBef>
                          <a:spcPts val="0"/>
                        </a:spcBef>
                        <a:spcAft>
                          <a:spcPts val="0"/>
                        </a:spcAft>
                      </a:pPr>
                      <a:r>
                        <a:rPr lang="en-US" sz="1200" dirty="0" err="1">
                          <a:effectLst/>
                        </a:rPr>
                        <a:t>font-size:small</a:t>
                      </a:r>
                      <a:r>
                        <a:rPr lang="en-US" sz="1200" dirty="0">
                          <a:effectLst/>
                        </a:rPr>
                        <a:t>;</a:t>
                      </a:r>
                      <a:endParaRPr lang="en-US" sz="1400" dirty="0">
                        <a:effectLst/>
                      </a:endParaRPr>
                    </a:p>
                    <a:p>
                      <a:pPr marL="0" marR="0">
                        <a:lnSpc>
                          <a:spcPct val="110000"/>
                        </a:lnSpc>
                        <a:spcBef>
                          <a:spcPts val="0"/>
                        </a:spcBef>
                        <a:spcAft>
                          <a:spcPts val="0"/>
                        </a:spcAft>
                      </a:pPr>
                      <a:r>
                        <a:rPr lang="en-US" sz="1200" dirty="0">
                          <a:effectLst/>
                        </a:rPr>
                        <a:t>font-size-adjust:0.61;</a:t>
                      </a:r>
                      <a:endParaRPr lang="en-US" sz="1400" dirty="0">
                        <a:effectLst/>
                      </a:endParaRPr>
                    </a:p>
                    <a:p>
                      <a:pPr marL="0" marR="0">
                        <a:lnSpc>
                          <a:spcPct val="110000"/>
                        </a:lnSpc>
                        <a:spcBef>
                          <a:spcPts val="0"/>
                        </a:spcBef>
                        <a:spcAft>
                          <a:spcPts val="0"/>
                        </a:spcAft>
                      </a:pPr>
                      <a:r>
                        <a:rPr lang="en-US" sz="1200" dirty="0" err="1">
                          <a:effectLst/>
                        </a:rPr>
                        <a:t>font-stretch:ultra-expanded</a:t>
                      </a:r>
                      <a:r>
                        <a:rPr lang="en-US" sz="1200" dirty="0">
                          <a:effectLst/>
                        </a:rPr>
                        <a:t>;    /* </a:t>
                      </a:r>
                      <a:r>
                        <a:rPr lang="en-US" sz="1200" dirty="0" err="1">
                          <a:effectLst/>
                        </a:rPr>
                        <a:t>font:italic</a:t>
                      </a:r>
                      <a:r>
                        <a:rPr lang="en-US" sz="1200" dirty="0">
                          <a:effectLst/>
                        </a:rPr>
                        <a:t> small-caps bold 15px </a:t>
                      </a:r>
                      <a:r>
                        <a:rPr lang="en-US" sz="1200" dirty="0" err="1">
                          <a:effectLst/>
                        </a:rPr>
                        <a:t>georgia</a:t>
                      </a:r>
                      <a:r>
                        <a:rPr lang="en-US" sz="1200" dirty="0">
                          <a:effectLst/>
                        </a:rPr>
                        <a:t>;*/</a:t>
                      </a:r>
                      <a:endParaRPr lang="en-US" sz="1400" dirty="0">
                        <a:effectLst/>
                      </a:endParaRPr>
                    </a:p>
                    <a:p>
                      <a:pPr marL="0" marR="0">
                        <a:lnSpc>
                          <a:spcPct val="110000"/>
                        </a:lnSpc>
                        <a:spcBef>
                          <a:spcPts val="0"/>
                        </a:spcBef>
                        <a:spcAft>
                          <a:spcPts val="0"/>
                        </a:spcAft>
                      </a:pPr>
                      <a:r>
                        <a:rPr lang="en-US" sz="1200" dirty="0">
                          <a:effectLst/>
                        </a:rPr>
                        <a:t>}</a:t>
                      </a:r>
                      <a:endParaRPr lang="en-US" sz="1400" dirty="0">
                        <a:effectLst/>
                      </a:endParaRPr>
                    </a:p>
                    <a:p>
                      <a:pPr marL="0" marR="0">
                        <a:lnSpc>
                          <a:spcPct val="110000"/>
                        </a:lnSpc>
                        <a:spcBef>
                          <a:spcPts val="0"/>
                        </a:spcBef>
                        <a:spcAft>
                          <a:spcPts val="0"/>
                        </a:spcAft>
                      </a:pPr>
                      <a:r>
                        <a:rPr lang="en-US" sz="1200" dirty="0">
                          <a:effectLst/>
                        </a:rPr>
                        <a:t>&lt;/style&gt;</a:t>
                      </a:r>
                      <a:endParaRPr lang="en-US" sz="1400" dirty="0">
                        <a:effectLst/>
                      </a:endParaRPr>
                    </a:p>
                    <a:p>
                      <a:pPr marL="0" marR="0">
                        <a:lnSpc>
                          <a:spcPct val="110000"/>
                        </a:lnSpc>
                        <a:spcBef>
                          <a:spcPts val="0"/>
                        </a:spcBef>
                        <a:spcAft>
                          <a:spcPts val="0"/>
                        </a:spcAft>
                      </a:pPr>
                      <a:r>
                        <a:rPr lang="en-US" sz="1200" dirty="0">
                          <a:effectLst/>
                        </a:rPr>
                        <a:t>&lt;/head&gt;</a:t>
                      </a:r>
                      <a:endParaRPr lang="en-US" sz="1400" dirty="0">
                        <a:effectLst/>
                      </a:endParaRPr>
                    </a:p>
                    <a:p>
                      <a:pPr marL="0" marR="0">
                        <a:lnSpc>
                          <a:spcPct val="110000"/>
                        </a:lnSpc>
                        <a:spcBef>
                          <a:spcPts val="0"/>
                        </a:spcBef>
                        <a:spcAft>
                          <a:spcPts val="0"/>
                        </a:spcAft>
                      </a:pPr>
                      <a:r>
                        <a:rPr lang="en-US" sz="1200" dirty="0">
                          <a:effectLst/>
                        </a:rPr>
                        <a:t>&lt;title&gt; </a:t>
                      </a:r>
                      <a:r>
                        <a:rPr lang="en-US" sz="1200" dirty="0" err="1">
                          <a:effectLst/>
                        </a:rPr>
                        <a:t>css</a:t>
                      </a:r>
                      <a:r>
                        <a:rPr lang="en-US" sz="1200" dirty="0">
                          <a:effectLst/>
                        </a:rPr>
                        <a:t> fonts &lt;/title&gt; </a:t>
                      </a:r>
                      <a:endParaRPr lang="en-US" sz="1400" dirty="0">
                        <a:effectLst/>
                      </a:endParaRPr>
                    </a:p>
                    <a:p>
                      <a:pPr marL="0" marR="0">
                        <a:lnSpc>
                          <a:spcPct val="110000"/>
                        </a:lnSpc>
                        <a:spcBef>
                          <a:spcPts val="0"/>
                        </a:spcBef>
                        <a:spcAft>
                          <a:spcPts val="0"/>
                        </a:spcAft>
                      </a:pPr>
                      <a:r>
                        <a:rPr lang="en-US" sz="1200" dirty="0">
                          <a:effectLst/>
                        </a:rPr>
                        <a:t>&lt;body&gt;</a:t>
                      </a:r>
                      <a:endParaRPr lang="en-US" sz="1400" dirty="0">
                        <a:effectLst/>
                      </a:endParaRPr>
                    </a:p>
                    <a:p>
                      <a:pPr marL="0" marR="0">
                        <a:lnSpc>
                          <a:spcPct val="110000"/>
                        </a:lnSpc>
                        <a:spcBef>
                          <a:spcPts val="0"/>
                        </a:spcBef>
                        <a:spcAft>
                          <a:spcPts val="0"/>
                        </a:spcAft>
                      </a:pPr>
                      <a:r>
                        <a:rPr lang="en-US" sz="1200" dirty="0">
                          <a:effectLst/>
                        </a:rPr>
                        <a:t>&lt;p&gt;  </a:t>
                      </a:r>
                      <a:endParaRPr lang="en-US" sz="1400" dirty="0">
                        <a:effectLst/>
                      </a:endParaRPr>
                    </a:p>
                    <a:p>
                      <a:pPr marL="0" marR="0">
                        <a:lnSpc>
                          <a:spcPct val="110000"/>
                        </a:lnSpc>
                        <a:spcBef>
                          <a:spcPts val="0"/>
                        </a:spcBef>
                        <a:spcAft>
                          <a:spcPts val="0"/>
                        </a:spcAft>
                      </a:pPr>
                      <a:r>
                        <a:rPr lang="en-US" sz="1200" dirty="0">
                          <a:effectLst/>
                        </a:rPr>
                        <a:t>A CSS comprises of style rules that are interpreted by the browser and then applied to</a:t>
                      </a:r>
                      <a:endParaRPr lang="en-US" sz="1400" dirty="0">
                        <a:effectLst/>
                      </a:endParaRPr>
                    </a:p>
                    <a:p>
                      <a:pPr marL="0" marR="0">
                        <a:lnSpc>
                          <a:spcPct val="110000"/>
                        </a:lnSpc>
                        <a:spcBef>
                          <a:spcPts val="0"/>
                        </a:spcBef>
                        <a:spcAft>
                          <a:spcPts val="0"/>
                        </a:spcAft>
                      </a:pPr>
                      <a:r>
                        <a:rPr lang="en-US" sz="1200" dirty="0">
                          <a:effectLst/>
                        </a:rPr>
                        <a:t>the corresponding elements in your document. A style rule is made of three parts:</a:t>
                      </a:r>
                      <a:endParaRPr lang="en-US" sz="1400" dirty="0">
                        <a:effectLst/>
                      </a:endParaRPr>
                    </a:p>
                    <a:p>
                      <a:pPr marL="0" marR="0">
                        <a:lnSpc>
                          <a:spcPct val="110000"/>
                        </a:lnSpc>
                        <a:spcBef>
                          <a:spcPts val="0"/>
                        </a:spcBef>
                        <a:spcAft>
                          <a:spcPts val="0"/>
                        </a:spcAft>
                      </a:pPr>
                      <a:r>
                        <a:rPr lang="en-US" sz="1200" dirty="0">
                          <a:effectLst/>
                        </a:rPr>
                        <a:t>&lt;/p&gt;</a:t>
                      </a:r>
                      <a:endParaRPr lang="en-US" sz="1400" dirty="0">
                        <a:effectLst/>
                      </a:endParaRPr>
                    </a:p>
                    <a:p>
                      <a:pPr marL="0" marR="0">
                        <a:lnSpc>
                          <a:spcPct val="110000"/>
                        </a:lnSpc>
                        <a:spcBef>
                          <a:spcPts val="0"/>
                        </a:spcBef>
                        <a:spcAft>
                          <a:spcPts val="0"/>
                        </a:spcAft>
                      </a:pPr>
                      <a:r>
                        <a:rPr lang="en-US" sz="1200" dirty="0">
                          <a:effectLst/>
                        </a:rPr>
                        <a:t>&lt;/body&gt; </a:t>
                      </a:r>
                      <a:endParaRPr lang="en-US" sz="1400" dirty="0">
                        <a:effectLst/>
                      </a:endParaRPr>
                    </a:p>
                    <a:p>
                      <a:pPr marL="0" marR="0">
                        <a:lnSpc>
                          <a:spcPct val="110000"/>
                        </a:lnSpc>
                        <a:spcBef>
                          <a:spcPts val="0"/>
                        </a:spcBef>
                        <a:spcAft>
                          <a:spcPts val="0"/>
                        </a:spcAft>
                      </a:pPr>
                      <a:r>
                        <a:rPr lang="en-US" sz="1200" dirty="0">
                          <a:effectLst/>
                        </a:rPr>
                        <a:t>&lt;/html&gt;</a:t>
                      </a:r>
                      <a:endParaRPr lang="en-US" sz="1400" dirty="0">
                        <a:effectLst/>
                        <a:latin typeface="Times New Roman" panose="02020603050405020304" pitchFamily="18" charset="0"/>
                        <a:ea typeface="Batang"/>
                      </a:endParaRPr>
                    </a:p>
                  </a:txBody>
                  <a:tcPr marL="41691" marR="41691"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6969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CSS TEXT </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The </a:t>
            </a:r>
            <a:r>
              <a:rPr lang="en-US" b="1" dirty="0"/>
              <a:t>color </a:t>
            </a:r>
            <a:r>
              <a:rPr lang="en-US" dirty="0"/>
              <a:t>property is used to set the color of a text.</a:t>
            </a:r>
          </a:p>
          <a:p>
            <a:pPr lvl="0"/>
            <a:r>
              <a:rPr lang="en-US" dirty="0"/>
              <a:t>The </a:t>
            </a:r>
            <a:r>
              <a:rPr lang="en-US" b="1" dirty="0"/>
              <a:t>direction </a:t>
            </a:r>
            <a:r>
              <a:rPr lang="en-US" dirty="0"/>
              <a:t>property is used to set the text direction.</a:t>
            </a:r>
          </a:p>
          <a:p>
            <a:pPr lvl="0"/>
            <a:r>
              <a:rPr lang="en-US" dirty="0"/>
              <a:t>The </a:t>
            </a:r>
            <a:r>
              <a:rPr lang="en-US" b="1" dirty="0"/>
              <a:t>letter-spacing </a:t>
            </a:r>
            <a:r>
              <a:rPr lang="en-US" dirty="0"/>
              <a:t>property is used to add or subtract space between the letters that make up a word.</a:t>
            </a:r>
          </a:p>
          <a:p>
            <a:pPr lvl="0"/>
            <a:r>
              <a:rPr lang="en-US" dirty="0"/>
              <a:t>The </a:t>
            </a:r>
            <a:r>
              <a:rPr lang="en-US" b="1" dirty="0"/>
              <a:t>word-spacing </a:t>
            </a:r>
            <a:r>
              <a:rPr lang="en-US" dirty="0"/>
              <a:t>property is used to add or subtract space between the words of a sentence.</a:t>
            </a:r>
          </a:p>
          <a:p>
            <a:pPr lvl="0"/>
            <a:r>
              <a:rPr lang="en-US" dirty="0"/>
              <a:t>The </a:t>
            </a:r>
            <a:r>
              <a:rPr lang="en-US" b="1" dirty="0"/>
              <a:t>text-indent </a:t>
            </a:r>
            <a:r>
              <a:rPr lang="en-US" dirty="0"/>
              <a:t>property is used to indent the text of a paragraph.</a:t>
            </a:r>
          </a:p>
          <a:p>
            <a:pPr lvl="0"/>
            <a:r>
              <a:rPr lang="en-US" dirty="0"/>
              <a:t>The </a:t>
            </a:r>
            <a:r>
              <a:rPr lang="en-US" b="1" dirty="0"/>
              <a:t>text-align </a:t>
            </a:r>
            <a:r>
              <a:rPr lang="en-US" dirty="0"/>
              <a:t>property is used to align the text of a document.</a:t>
            </a:r>
          </a:p>
          <a:p>
            <a:pPr lvl="0"/>
            <a:r>
              <a:rPr lang="en-US" dirty="0"/>
              <a:t>The </a:t>
            </a:r>
            <a:r>
              <a:rPr lang="en-US" b="1" dirty="0"/>
              <a:t>text-decoration </a:t>
            </a:r>
            <a:r>
              <a:rPr lang="en-US" dirty="0"/>
              <a:t>property is used to underline, </a:t>
            </a:r>
            <a:r>
              <a:rPr lang="en-US" dirty="0" err="1"/>
              <a:t>overline</a:t>
            </a:r>
            <a:r>
              <a:rPr lang="en-US" dirty="0"/>
              <a:t>, and strikethrough text.</a:t>
            </a:r>
          </a:p>
          <a:p>
            <a:pPr lvl="0"/>
            <a:r>
              <a:rPr lang="en-US" dirty="0"/>
              <a:t>The </a:t>
            </a:r>
            <a:r>
              <a:rPr lang="en-US" b="1" dirty="0"/>
              <a:t>text-transform </a:t>
            </a:r>
            <a:r>
              <a:rPr lang="en-US" dirty="0"/>
              <a:t>property is used to capitalize text or convert text to uppercase or lowercase letters.</a:t>
            </a:r>
          </a:p>
          <a:p>
            <a:pPr lvl="0"/>
            <a:r>
              <a:rPr lang="en-US" dirty="0"/>
              <a:t>The </a:t>
            </a:r>
            <a:r>
              <a:rPr lang="en-US" b="1" dirty="0"/>
              <a:t>white-space </a:t>
            </a:r>
            <a:r>
              <a:rPr lang="en-US" dirty="0"/>
              <a:t>property is used to control the flow and formatting of text.</a:t>
            </a:r>
          </a:p>
          <a:p>
            <a:pPr lvl="0"/>
            <a:r>
              <a:rPr lang="en-US" dirty="0"/>
              <a:t>The </a:t>
            </a:r>
            <a:r>
              <a:rPr lang="en-US" b="1" dirty="0"/>
              <a:t>text-shadow </a:t>
            </a:r>
            <a:r>
              <a:rPr lang="en-US" dirty="0"/>
              <a:t>property is used to set the text shadow around a text.</a:t>
            </a:r>
          </a:p>
        </p:txBody>
      </p:sp>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27</a:t>
            </a:fld>
            <a:endParaRPr lang="en-US"/>
          </a:p>
        </p:txBody>
      </p:sp>
    </p:spTree>
    <p:extLst>
      <p:ext uri="{BB962C8B-B14F-4D97-AF65-F5344CB8AC3E}">
        <p14:creationId xmlns:p14="http://schemas.microsoft.com/office/powerpoint/2010/main" val="125375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28</a:t>
            </a:fld>
            <a:endParaRPr lang="en-US"/>
          </a:p>
        </p:txBody>
      </p:sp>
      <p:graphicFrame>
        <p:nvGraphicFramePr>
          <p:cNvPr id="6" name="Table 5"/>
          <p:cNvGraphicFramePr>
            <a:graphicFrameLocks noGrp="1"/>
          </p:cNvGraphicFramePr>
          <p:nvPr/>
        </p:nvGraphicFramePr>
        <p:xfrm>
          <a:off x="1834516" y="1200149"/>
          <a:ext cx="6796406" cy="4612815"/>
        </p:xfrm>
        <a:graphic>
          <a:graphicData uri="http://schemas.openxmlformats.org/drawingml/2006/table">
            <a:tbl>
              <a:tblPr firstRow="1" firstCol="1" bandRow="1">
                <a:tableStyleId>{5C22544A-7EE6-4342-B048-85BDC9FD1C3A}</a:tableStyleId>
              </a:tblPr>
              <a:tblGrid>
                <a:gridCol w="6796406">
                  <a:extLst>
                    <a:ext uri="{9D8B030D-6E8A-4147-A177-3AD203B41FA5}">
                      <a16:colId xmlns:a16="http://schemas.microsoft.com/office/drawing/2014/main" val="20000"/>
                    </a:ext>
                  </a:extLst>
                </a:gridCol>
              </a:tblGrid>
              <a:tr h="4612815">
                <a:tc>
                  <a:txBody>
                    <a:bodyPr/>
                    <a:lstStyle/>
                    <a:p>
                      <a:pPr marL="0" marR="0">
                        <a:lnSpc>
                          <a:spcPct val="110000"/>
                        </a:lnSpc>
                        <a:spcBef>
                          <a:spcPts val="0"/>
                        </a:spcBef>
                        <a:spcAft>
                          <a:spcPts val="0"/>
                        </a:spcAft>
                      </a:pPr>
                      <a:r>
                        <a:rPr lang="en-US" sz="1200" dirty="0">
                          <a:effectLst/>
                        </a:rPr>
                        <a:t>&lt;html </a:t>
                      </a:r>
                      <a:r>
                        <a:rPr lang="en-US" sz="1200" dirty="0" err="1">
                          <a:effectLst/>
                        </a:rPr>
                        <a:t>lang</a:t>
                      </a:r>
                      <a:r>
                        <a:rPr lang="en-US" sz="1200" dirty="0">
                          <a:effectLst/>
                        </a:rPr>
                        <a:t> = "en"&gt; </a:t>
                      </a:r>
                      <a:endParaRPr lang="en-US" sz="1400" dirty="0">
                        <a:effectLst/>
                      </a:endParaRPr>
                    </a:p>
                    <a:p>
                      <a:pPr marL="0" marR="0">
                        <a:lnSpc>
                          <a:spcPct val="110000"/>
                        </a:lnSpc>
                        <a:spcBef>
                          <a:spcPts val="0"/>
                        </a:spcBef>
                        <a:spcAft>
                          <a:spcPts val="0"/>
                        </a:spcAft>
                      </a:pPr>
                      <a:r>
                        <a:rPr lang="en-US" sz="1200" dirty="0">
                          <a:effectLst/>
                        </a:rPr>
                        <a:t>&lt;head&gt; </a:t>
                      </a:r>
                      <a:endParaRPr lang="en-US" sz="1400" dirty="0">
                        <a:effectLst/>
                      </a:endParaRPr>
                    </a:p>
                    <a:p>
                      <a:pPr marL="0" marR="0">
                        <a:lnSpc>
                          <a:spcPct val="110000"/>
                        </a:lnSpc>
                        <a:spcBef>
                          <a:spcPts val="0"/>
                        </a:spcBef>
                        <a:spcAft>
                          <a:spcPts val="0"/>
                        </a:spcAft>
                      </a:pPr>
                      <a:r>
                        <a:rPr lang="en-US" sz="1200" dirty="0">
                          <a:effectLst/>
                        </a:rPr>
                        <a:t>&lt;style  type = "text/</a:t>
                      </a:r>
                      <a:r>
                        <a:rPr lang="en-US" sz="1200" dirty="0" err="1">
                          <a:effectLst/>
                        </a:rPr>
                        <a:t>css</a:t>
                      </a:r>
                      <a:r>
                        <a:rPr lang="en-US" sz="1200" dirty="0">
                          <a:effectLst/>
                        </a:rPr>
                        <a:t>"&gt; </a:t>
                      </a:r>
                      <a:endParaRPr lang="en-US" sz="1400" dirty="0">
                        <a:effectLst/>
                      </a:endParaRPr>
                    </a:p>
                    <a:p>
                      <a:pPr marL="0" marR="0">
                        <a:lnSpc>
                          <a:spcPct val="110000"/>
                        </a:lnSpc>
                        <a:spcBef>
                          <a:spcPts val="0"/>
                        </a:spcBef>
                        <a:spcAft>
                          <a:spcPts val="0"/>
                        </a:spcAft>
                      </a:pPr>
                      <a:r>
                        <a:rPr lang="en-US" sz="1200" dirty="0">
                          <a:effectLst/>
                        </a:rPr>
                        <a:t>p {</a:t>
                      </a:r>
                      <a:endParaRPr lang="en-US" sz="1400" dirty="0">
                        <a:effectLst/>
                      </a:endParaRPr>
                    </a:p>
                    <a:p>
                      <a:pPr marL="0" marR="0">
                        <a:lnSpc>
                          <a:spcPct val="110000"/>
                        </a:lnSpc>
                        <a:spcBef>
                          <a:spcPts val="0"/>
                        </a:spcBef>
                        <a:spcAft>
                          <a:spcPts val="0"/>
                        </a:spcAft>
                      </a:pPr>
                      <a:r>
                        <a:rPr lang="en-US" sz="1200" dirty="0">
                          <a:effectLst/>
                        </a:rPr>
                        <a:t>color : red;</a:t>
                      </a:r>
                      <a:endParaRPr lang="en-US" sz="1400" dirty="0">
                        <a:effectLst/>
                      </a:endParaRPr>
                    </a:p>
                    <a:p>
                      <a:pPr marL="0" marR="0">
                        <a:lnSpc>
                          <a:spcPct val="110000"/>
                        </a:lnSpc>
                        <a:spcBef>
                          <a:spcPts val="0"/>
                        </a:spcBef>
                        <a:spcAft>
                          <a:spcPts val="0"/>
                        </a:spcAft>
                      </a:pPr>
                      <a:r>
                        <a:rPr lang="en-US" sz="1200" dirty="0" err="1">
                          <a:effectLst/>
                        </a:rPr>
                        <a:t>direction:rtl</a:t>
                      </a:r>
                      <a:r>
                        <a:rPr lang="en-US" sz="1200" dirty="0">
                          <a:effectLst/>
                        </a:rPr>
                        <a:t>;</a:t>
                      </a:r>
                      <a:endParaRPr lang="en-US" sz="1400" dirty="0">
                        <a:effectLst/>
                      </a:endParaRPr>
                    </a:p>
                    <a:p>
                      <a:pPr marL="0" marR="0">
                        <a:lnSpc>
                          <a:spcPct val="110000"/>
                        </a:lnSpc>
                        <a:spcBef>
                          <a:spcPts val="0"/>
                        </a:spcBef>
                        <a:spcAft>
                          <a:spcPts val="0"/>
                        </a:spcAft>
                      </a:pPr>
                      <a:r>
                        <a:rPr lang="en-US" sz="1200" dirty="0">
                          <a:effectLst/>
                        </a:rPr>
                        <a:t>letter-spacing:5px;</a:t>
                      </a:r>
                      <a:endParaRPr lang="en-US" sz="1400" dirty="0">
                        <a:effectLst/>
                      </a:endParaRPr>
                    </a:p>
                    <a:p>
                      <a:pPr marL="0" marR="0">
                        <a:lnSpc>
                          <a:spcPct val="110000"/>
                        </a:lnSpc>
                        <a:spcBef>
                          <a:spcPts val="0"/>
                        </a:spcBef>
                        <a:spcAft>
                          <a:spcPts val="0"/>
                        </a:spcAft>
                      </a:pPr>
                      <a:r>
                        <a:rPr lang="en-US" sz="1200" dirty="0">
                          <a:effectLst/>
                        </a:rPr>
                        <a:t>word-spacing:5px;</a:t>
                      </a:r>
                      <a:endParaRPr lang="en-US" sz="1400" dirty="0">
                        <a:effectLst/>
                      </a:endParaRPr>
                    </a:p>
                    <a:p>
                      <a:pPr marL="0" marR="0">
                        <a:lnSpc>
                          <a:spcPct val="110000"/>
                        </a:lnSpc>
                        <a:spcBef>
                          <a:spcPts val="0"/>
                        </a:spcBef>
                        <a:spcAft>
                          <a:spcPts val="0"/>
                        </a:spcAft>
                      </a:pPr>
                      <a:r>
                        <a:rPr lang="en-US" sz="1200" dirty="0">
                          <a:effectLst/>
                        </a:rPr>
                        <a:t>text-indent:1cm;</a:t>
                      </a:r>
                      <a:endParaRPr lang="en-US" sz="1400" dirty="0">
                        <a:effectLst/>
                      </a:endParaRPr>
                    </a:p>
                    <a:p>
                      <a:pPr marL="0" marR="0">
                        <a:lnSpc>
                          <a:spcPct val="110000"/>
                        </a:lnSpc>
                        <a:spcBef>
                          <a:spcPts val="0"/>
                        </a:spcBef>
                        <a:spcAft>
                          <a:spcPts val="0"/>
                        </a:spcAft>
                      </a:pPr>
                      <a:r>
                        <a:rPr lang="en-US" sz="1200" dirty="0" err="1">
                          <a:effectLst/>
                        </a:rPr>
                        <a:t>text-align:right</a:t>
                      </a:r>
                      <a:r>
                        <a:rPr lang="en-US" sz="1200" dirty="0">
                          <a:effectLst/>
                        </a:rPr>
                        <a:t>;</a:t>
                      </a:r>
                      <a:endParaRPr lang="en-US" sz="1400" dirty="0">
                        <a:effectLst/>
                      </a:endParaRPr>
                    </a:p>
                    <a:p>
                      <a:pPr marL="0" marR="0">
                        <a:lnSpc>
                          <a:spcPct val="110000"/>
                        </a:lnSpc>
                        <a:spcBef>
                          <a:spcPts val="0"/>
                        </a:spcBef>
                        <a:spcAft>
                          <a:spcPts val="0"/>
                        </a:spcAft>
                      </a:pPr>
                      <a:r>
                        <a:rPr lang="en-US" sz="1200" dirty="0" err="1">
                          <a:effectLst/>
                        </a:rPr>
                        <a:t>text-transform:capitalize</a:t>
                      </a:r>
                      <a:r>
                        <a:rPr lang="en-US" sz="1200" dirty="0">
                          <a:effectLst/>
                        </a:rPr>
                        <a:t>;</a:t>
                      </a:r>
                      <a:endParaRPr lang="en-US" sz="1400" dirty="0">
                        <a:effectLst/>
                      </a:endParaRPr>
                    </a:p>
                    <a:p>
                      <a:pPr marL="0" marR="0">
                        <a:lnSpc>
                          <a:spcPct val="110000"/>
                        </a:lnSpc>
                        <a:spcBef>
                          <a:spcPts val="0"/>
                        </a:spcBef>
                        <a:spcAft>
                          <a:spcPts val="0"/>
                        </a:spcAft>
                      </a:pPr>
                      <a:r>
                        <a:rPr lang="en-US" sz="1200" dirty="0">
                          <a:effectLst/>
                        </a:rPr>
                        <a:t>text-shadow:4px 4px 8px blue;</a:t>
                      </a:r>
                      <a:endParaRPr lang="en-US" sz="1400" dirty="0">
                        <a:effectLst/>
                      </a:endParaRPr>
                    </a:p>
                    <a:p>
                      <a:pPr marL="0" marR="0">
                        <a:lnSpc>
                          <a:spcPct val="110000"/>
                        </a:lnSpc>
                        <a:spcBef>
                          <a:spcPts val="0"/>
                        </a:spcBef>
                        <a:spcAft>
                          <a:spcPts val="0"/>
                        </a:spcAft>
                      </a:pPr>
                      <a:r>
                        <a:rPr lang="en-US" sz="1200" dirty="0">
                          <a:effectLst/>
                        </a:rPr>
                        <a:t>}</a:t>
                      </a:r>
                      <a:endParaRPr lang="en-US" sz="1400" dirty="0">
                        <a:effectLst/>
                      </a:endParaRPr>
                    </a:p>
                    <a:p>
                      <a:pPr marL="0" marR="0">
                        <a:lnSpc>
                          <a:spcPct val="110000"/>
                        </a:lnSpc>
                        <a:spcBef>
                          <a:spcPts val="0"/>
                        </a:spcBef>
                        <a:spcAft>
                          <a:spcPts val="0"/>
                        </a:spcAft>
                      </a:pPr>
                      <a:r>
                        <a:rPr lang="en-US" sz="1200" dirty="0">
                          <a:effectLst/>
                        </a:rPr>
                        <a:t>&lt;/style&gt;</a:t>
                      </a:r>
                      <a:endParaRPr lang="en-US" sz="1400" dirty="0">
                        <a:effectLst/>
                      </a:endParaRPr>
                    </a:p>
                    <a:p>
                      <a:pPr marL="0" marR="0">
                        <a:lnSpc>
                          <a:spcPct val="110000"/>
                        </a:lnSpc>
                        <a:spcBef>
                          <a:spcPts val="0"/>
                        </a:spcBef>
                        <a:spcAft>
                          <a:spcPts val="0"/>
                        </a:spcAft>
                      </a:pPr>
                      <a:r>
                        <a:rPr lang="en-US" sz="1200" dirty="0">
                          <a:effectLst/>
                        </a:rPr>
                        <a:t>&lt;/head&gt;</a:t>
                      </a:r>
                      <a:endParaRPr lang="en-US" sz="1400" dirty="0">
                        <a:effectLst/>
                      </a:endParaRPr>
                    </a:p>
                    <a:p>
                      <a:pPr marL="0" marR="0">
                        <a:lnSpc>
                          <a:spcPct val="110000"/>
                        </a:lnSpc>
                        <a:spcBef>
                          <a:spcPts val="0"/>
                        </a:spcBef>
                        <a:spcAft>
                          <a:spcPts val="0"/>
                        </a:spcAft>
                      </a:pPr>
                      <a:r>
                        <a:rPr lang="en-US" sz="1200" dirty="0">
                          <a:effectLst/>
                        </a:rPr>
                        <a:t>&lt;title&gt; </a:t>
                      </a:r>
                      <a:r>
                        <a:rPr lang="en-US" sz="1200" dirty="0" err="1">
                          <a:effectLst/>
                        </a:rPr>
                        <a:t>css</a:t>
                      </a:r>
                      <a:r>
                        <a:rPr lang="en-US" sz="1200" dirty="0">
                          <a:effectLst/>
                        </a:rPr>
                        <a:t> fonts &lt;/title&gt; </a:t>
                      </a:r>
                      <a:endParaRPr lang="en-US" sz="1400" dirty="0">
                        <a:effectLst/>
                      </a:endParaRPr>
                    </a:p>
                    <a:p>
                      <a:pPr marL="0" marR="0">
                        <a:lnSpc>
                          <a:spcPct val="110000"/>
                        </a:lnSpc>
                        <a:spcBef>
                          <a:spcPts val="0"/>
                        </a:spcBef>
                        <a:spcAft>
                          <a:spcPts val="0"/>
                        </a:spcAft>
                      </a:pPr>
                      <a:r>
                        <a:rPr lang="en-US" sz="1200" dirty="0">
                          <a:effectLst/>
                        </a:rPr>
                        <a:t>&lt;body&gt;</a:t>
                      </a:r>
                      <a:endParaRPr lang="en-US" sz="1400" dirty="0">
                        <a:effectLst/>
                      </a:endParaRPr>
                    </a:p>
                    <a:p>
                      <a:pPr marL="0" marR="0">
                        <a:lnSpc>
                          <a:spcPct val="110000"/>
                        </a:lnSpc>
                        <a:spcBef>
                          <a:spcPts val="0"/>
                        </a:spcBef>
                        <a:spcAft>
                          <a:spcPts val="0"/>
                        </a:spcAft>
                      </a:pPr>
                      <a:r>
                        <a:rPr lang="en-US" sz="1200" dirty="0">
                          <a:effectLst/>
                        </a:rPr>
                        <a:t>&lt;p&gt;  </a:t>
                      </a:r>
                      <a:endParaRPr lang="en-US" sz="1400" dirty="0">
                        <a:effectLst/>
                      </a:endParaRPr>
                    </a:p>
                    <a:p>
                      <a:pPr marL="0" marR="0">
                        <a:lnSpc>
                          <a:spcPct val="110000"/>
                        </a:lnSpc>
                        <a:spcBef>
                          <a:spcPts val="0"/>
                        </a:spcBef>
                        <a:spcAft>
                          <a:spcPts val="0"/>
                        </a:spcAft>
                      </a:pPr>
                      <a:r>
                        <a:rPr lang="en-US" sz="1200" dirty="0">
                          <a:effectLst/>
                        </a:rPr>
                        <a:t>A CSS comprises of style rules that are interpreted by the browser and then applied to</a:t>
                      </a:r>
                      <a:endParaRPr lang="en-US" sz="1400" dirty="0">
                        <a:effectLst/>
                      </a:endParaRPr>
                    </a:p>
                    <a:p>
                      <a:pPr marL="0" marR="0">
                        <a:lnSpc>
                          <a:spcPct val="110000"/>
                        </a:lnSpc>
                        <a:spcBef>
                          <a:spcPts val="0"/>
                        </a:spcBef>
                        <a:spcAft>
                          <a:spcPts val="0"/>
                        </a:spcAft>
                      </a:pPr>
                      <a:r>
                        <a:rPr lang="en-US" sz="1200" dirty="0">
                          <a:effectLst/>
                        </a:rPr>
                        <a:t>the corresponding elements in your document. A style rule is made of three parts:</a:t>
                      </a:r>
                      <a:endParaRPr lang="en-US" sz="1400" dirty="0">
                        <a:effectLst/>
                      </a:endParaRPr>
                    </a:p>
                    <a:p>
                      <a:pPr marL="0" marR="0">
                        <a:lnSpc>
                          <a:spcPct val="110000"/>
                        </a:lnSpc>
                        <a:spcBef>
                          <a:spcPts val="0"/>
                        </a:spcBef>
                        <a:spcAft>
                          <a:spcPts val="0"/>
                        </a:spcAft>
                      </a:pPr>
                      <a:r>
                        <a:rPr lang="en-US" sz="1200" dirty="0">
                          <a:effectLst/>
                        </a:rPr>
                        <a:t>&lt;/p&gt;</a:t>
                      </a:r>
                      <a:endParaRPr lang="en-US" sz="1400" dirty="0">
                        <a:effectLst/>
                      </a:endParaRPr>
                    </a:p>
                    <a:p>
                      <a:pPr marL="0" marR="0">
                        <a:lnSpc>
                          <a:spcPct val="110000"/>
                        </a:lnSpc>
                        <a:spcBef>
                          <a:spcPts val="0"/>
                        </a:spcBef>
                        <a:spcAft>
                          <a:spcPts val="0"/>
                        </a:spcAft>
                      </a:pPr>
                      <a:r>
                        <a:rPr lang="en-US" sz="1200" dirty="0">
                          <a:effectLst/>
                        </a:rPr>
                        <a:t>&lt;/body&gt; </a:t>
                      </a:r>
                      <a:endParaRPr lang="en-US" sz="1400" dirty="0">
                        <a:effectLst/>
                      </a:endParaRPr>
                    </a:p>
                    <a:p>
                      <a:pPr marL="0" marR="0">
                        <a:lnSpc>
                          <a:spcPct val="110000"/>
                        </a:lnSpc>
                        <a:spcBef>
                          <a:spcPts val="0"/>
                        </a:spcBef>
                        <a:spcAft>
                          <a:spcPts val="0"/>
                        </a:spcAft>
                      </a:pPr>
                      <a:r>
                        <a:rPr lang="en-US" sz="1200" dirty="0">
                          <a:effectLst/>
                        </a:rPr>
                        <a:t>&lt;/html&gt;</a:t>
                      </a:r>
                      <a:endParaRPr lang="en-US" sz="1400" dirty="0">
                        <a:effectLst/>
                        <a:latin typeface="Times New Roman" panose="02020603050405020304" pitchFamily="18" charset="0"/>
                        <a:ea typeface="Batang"/>
                      </a:endParaRPr>
                    </a:p>
                  </a:txBody>
                  <a:tcPr marL="43358" marR="43358"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2247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CSS BORDERS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The </a:t>
            </a:r>
            <a:r>
              <a:rPr lang="en-US" b="1" dirty="0"/>
              <a:t>border-collapse </a:t>
            </a:r>
            <a:r>
              <a:rPr lang="en-US" dirty="0"/>
              <a:t>specifies whether the browser should control the appearance of the adjacent borders that touch each other or whether each cell should maintain its style.</a:t>
            </a:r>
          </a:p>
          <a:p>
            <a:pPr lvl="0"/>
            <a:r>
              <a:rPr lang="en-US" dirty="0"/>
              <a:t>The </a:t>
            </a:r>
            <a:r>
              <a:rPr lang="en-US" b="1" dirty="0"/>
              <a:t>border-spacing </a:t>
            </a:r>
            <a:r>
              <a:rPr lang="en-US" dirty="0"/>
              <a:t>specifies the width that should appear between table cells.</a:t>
            </a:r>
          </a:p>
          <a:p>
            <a:pPr lvl="0"/>
            <a:r>
              <a:rPr lang="en-US" dirty="0"/>
              <a:t>The </a:t>
            </a:r>
            <a:r>
              <a:rPr lang="en-US" b="1" dirty="0"/>
              <a:t>caption-side </a:t>
            </a:r>
            <a:r>
              <a:rPr lang="en-US" dirty="0"/>
              <a:t>captions are presented in the &lt;caption&gt; element. By default, these are rendered above the table in the document. You use the </a:t>
            </a:r>
            <a:r>
              <a:rPr lang="en-US" i="1" dirty="0"/>
              <a:t>caption-side</a:t>
            </a:r>
            <a:r>
              <a:rPr lang="en-US" dirty="0"/>
              <a:t> property to control the placement of the table caption.</a:t>
            </a:r>
          </a:p>
          <a:p>
            <a:pPr lvl="0"/>
            <a:r>
              <a:rPr lang="en-US" dirty="0"/>
              <a:t>The </a:t>
            </a:r>
            <a:r>
              <a:rPr lang="en-US" b="1" dirty="0"/>
              <a:t>empty-cells </a:t>
            </a:r>
            <a:r>
              <a:rPr lang="en-US" dirty="0"/>
              <a:t>specifies whether the border should be shown if a cell is empty.</a:t>
            </a:r>
          </a:p>
          <a:p>
            <a:pPr lvl="0"/>
            <a:r>
              <a:rPr lang="en-US" dirty="0"/>
              <a:t>The </a:t>
            </a:r>
            <a:r>
              <a:rPr lang="en-US" b="1" dirty="0"/>
              <a:t>table-layout </a:t>
            </a:r>
            <a:r>
              <a:rPr lang="en-US" dirty="0"/>
              <a:t>allows browsers to speed up the layout of a table by using the first width properties it comes across for the rest of a column rather than having to load the whole table before rendering it.</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3/23/2022</a:t>
            </a:fld>
            <a:endParaRPr lang="en-US" dirty="0"/>
          </a:p>
        </p:txBody>
      </p:sp>
      <p:sp>
        <p:nvSpPr>
          <p:cNvPr id="5" name="Slide Number Placeholder 4"/>
          <p:cNvSpPr>
            <a:spLocks noGrp="1"/>
          </p:cNvSpPr>
          <p:nvPr>
            <p:ph type="sldNum" sz="quarter" idx="12"/>
          </p:nvPr>
        </p:nvSpPr>
        <p:spPr/>
        <p:txBody>
          <a:bodyPr/>
          <a:lstStyle/>
          <a:p>
            <a:fld id="{34237BF9-6925-4FE3-8F98-72FCD8F1A9AE}" type="slidenum">
              <a:rPr lang="en-US" smtClean="0"/>
              <a:t>29</a:t>
            </a:fld>
            <a:endParaRPr lang="en-US" dirty="0"/>
          </a:p>
        </p:txBody>
      </p:sp>
    </p:spTree>
    <p:extLst>
      <p:ext uri="{BB962C8B-B14F-4D97-AF65-F5344CB8AC3E}">
        <p14:creationId xmlns:p14="http://schemas.microsoft.com/office/powerpoint/2010/main" val="402875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22218"/>
          </a:xfrm>
        </p:spPr>
        <p:txBody>
          <a:bodyPr>
            <a:normAutofit fontScale="90000"/>
          </a:bodyPr>
          <a:lstStyle/>
          <a:p>
            <a:br>
              <a:rPr lang="en-US" altLang="en-US" b="1" dirty="0"/>
            </a:br>
            <a:r>
              <a:rPr lang="en-US" altLang="en-US" b="1" dirty="0"/>
              <a:t>What can we do with CSS that we can’t do with HTML?</a:t>
            </a:r>
            <a:br>
              <a:rPr lang="en-US" altLang="en-US" b="1" dirty="0"/>
            </a:br>
            <a:endParaRPr lang="en-US" dirty="0"/>
          </a:p>
        </p:txBody>
      </p:sp>
      <p:sp>
        <p:nvSpPr>
          <p:cNvPr id="3" name="Content Placeholder 2"/>
          <p:cNvSpPr>
            <a:spLocks noGrp="1"/>
          </p:cNvSpPr>
          <p:nvPr>
            <p:ph sz="quarter" idx="1"/>
          </p:nvPr>
        </p:nvSpPr>
        <p:spPr/>
        <p:txBody>
          <a:bodyPr/>
          <a:lstStyle/>
          <a:p>
            <a:pPr lvl="1">
              <a:lnSpc>
                <a:spcPct val="80000"/>
              </a:lnSpc>
            </a:pPr>
            <a:endParaRPr lang="en-US" altLang="en-US" sz="2400" b="1" dirty="0"/>
          </a:p>
          <a:p>
            <a:pPr lvl="1">
              <a:lnSpc>
                <a:spcPct val="80000"/>
              </a:lnSpc>
            </a:pPr>
            <a:r>
              <a:rPr lang="en-US" altLang="en-US" sz="2400" b="1" dirty="0"/>
              <a:t>Control of backgrounds.</a:t>
            </a:r>
          </a:p>
          <a:p>
            <a:pPr lvl="1">
              <a:lnSpc>
                <a:spcPct val="80000"/>
              </a:lnSpc>
            </a:pPr>
            <a:r>
              <a:rPr lang="en-US" altLang="en-US" sz="2400" b="1" dirty="0"/>
              <a:t>Set font size to the exact height you want.</a:t>
            </a:r>
          </a:p>
          <a:p>
            <a:pPr lvl="1">
              <a:lnSpc>
                <a:spcPct val="80000"/>
              </a:lnSpc>
            </a:pPr>
            <a:r>
              <a:rPr lang="en-US" altLang="en-US" sz="2400" b="1" dirty="0"/>
              <a:t>Highlight words, entire paragraphs, headings or even individual letters with background colors. </a:t>
            </a:r>
          </a:p>
          <a:p>
            <a:pPr lvl="1">
              <a:lnSpc>
                <a:spcPct val="80000"/>
              </a:lnSpc>
            </a:pPr>
            <a:r>
              <a:rPr lang="en-US" altLang="en-US" sz="2400" b="1" dirty="0"/>
              <a:t>Overlap words and make logo-type headers without making images. </a:t>
            </a:r>
          </a:p>
          <a:p>
            <a:pPr lvl="1">
              <a:lnSpc>
                <a:spcPct val="80000"/>
              </a:lnSpc>
            </a:pPr>
            <a:r>
              <a:rPr lang="en-US" altLang="en-US" sz="2400" b="1" dirty="0"/>
              <a:t>Precise positioning.</a:t>
            </a:r>
          </a:p>
          <a:p>
            <a:pPr lvl="1">
              <a:lnSpc>
                <a:spcPct val="80000"/>
              </a:lnSpc>
            </a:pPr>
            <a:r>
              <a:rPr lang="en-US" altLang="en-US" sz="2400" b="1" dirty="0"/>
              <a:t>Linked style sheets to control the look of a whole website from one single location.</a:t>
            </a:r>
          </a:p>
          <a:p>
            <a:pPr lvl="1">
              <a:lnSpc>
                <a:spcPct val="80000"/>
              </a:lnSpc>
            </a:pPr>
            <a:r>
              <a:rPr lang="en-US" altLang="en-US" sz="2400" b="1" dirty="0"/>
              <a:t>And more</a:t>
            </a:r>
            <a:endParaRPr lang="en-US" dirty="0"/>
          </a:p>
        </p:txBody>
      </p:sp>
    </p:spTree>
    <p:extLst>
      <p:ext uri="{BB962C8B-B14F-4D97-AF65-F5344CB8AC3E}">
        <p14:creationId xmlns:p14="http://schemas.microsoft.com/office/powerpoint/2010/main" val="1256026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645920" y="1320166"/>
          <a:ext cx="7200900" cy="4788218"/>
        </p:xfrm>
        <a:graphic>
          <a:graphicData uri="http://schemas.openxmlformats.org/drawingml/2006/table">
            <a:tbl>
              <a:tblPr firstRow="1" firstCol="1" bandRow="1">
                <a:tableStyleId>{5C22544A-7EE6-4342-B048-85BDC9FD1C3A}</a:tableStyleId>
              </a:tblPr>
              <a:tblGrid>
                <a:gridCol w="7200900">
                  <a:extLst>
                    <a:ext uri="{9D8B030D-6E8A-4147-A177-3AD203B41FA5}">
                      <a16:colId xmlns:a16="http://schemas.microsoft.com/office/drawing/2014/main" val="20000"/>
                    </a:ext>
                  </a:extLst>
                </a:gridCol>
              </a:tblGrid>
              <a:tr h="4380596">
                <a:tc>
                  <a:txBody>
                    <a:bodyPr/>
                    <a:lstStyle/>
                    <a:p>
                      <a:pPr marL="0" marR="0">
                        <a:lnSpc>
                          <a:spcPct val="110000"/>
                        </a:lnSpc>
                        <a:spcBef>
                          <a:spcPts val="300"/>
                        </a:spcBef>
                        <a:spcAft>
                          <a:spcPts val="300"/>
                        </a:spcAft>
                      </a:pPr>
                      <a:r>
                        <a:rPr lang="en-US" sz="1400" dirty="0">
                          <a:effectLst/>
                        </a:rPr>
                        <a:t>&lt;style type="text/</a:t>
                      </a:r>
                      <a:r>
                        <a:rPr lang="en-US" sz="1400" dirty="0" err="1">
                          <a:effectLst/>
                        </a:rPr>
                        <a:t>css</a:t>
                      </a:r>
                      <a:r>
                        <a:rPr lang="en-US" sz="1400" dirty="0">
                          <a:effectLst/>
                        </a:rPr>
                        <a:t>"&gt;</a:t>
                      </a:r>
                      <a:endParaRPr lang="en-US" sz="1800" dirty="0">
                        <a:effectLst/>
                      </a:endParaRPr>
                    </a:p>
                    <a:p>
                      <a:pPr marL="0" marR="0">
                        <a:lnSpc>
                          <a:spcPct val="110000"/>
                        </a:lnSpc>
                        <a:spcBef>
                          <a:spcPts val="300"/>
                        </a:spcBef>
                        <a:spcAft>
                          <a:spcPts val="300"/>
                        </a:spcAft>
                      </a:pPr>
                      <a:r>
                        <a:rPr lang="en-US" sz="1400" dirty="0">
                          <a:effectLst/>
                        </a:rPr>
                        <a:t>table.one {</a:t>
                      </a:r>
                      <a:r>
                        <a:rPr lang="en-US" sz="1400" dirty="0" err="1">
                          <a:effectLst/>
                        </a:rPr>
                        <a:t>border-collapse:collapse</a:t>
                      </a:r>
                      <a:r>
                        <a:rPr lang="en-US" sz="1400" dirty="0">
                          <a:effectLst/>
                        </a:rPr>
                        <a:t>;}</a:t>
                      </a:r>
                      <a:endParaRPr lang="en-US" sz="1800" dirty="0">
                        <a:effectLst/>
                      </a:endParaRPr>
                    </a:p>
                    <a:p>
                      <a:pPr marL="0" marR="0">
                        <a:lnSpc>
                          <a:spcPct val="110000"/>
                        </a:lnSpc>
                        <a:spcBef>
                          <a:spcPts val="300"/>
                        </a:spcBef>
                        <a:spcAft>
                          <a:spcPts val="300"/>
                        </a:spcAft>
                      </a:pPr>
                      <a:r>
                        <a:rPr lang="en-US" sz="1400" dirty="0" err="1">
                          <a:effectLst/>
                        </a:rPr>
                        <a:t>table.two</a:t>
                      </a:r>
                      <a:r>
                        <a:rPr lang="en-US" sz="1400" dirty="0">
                          <a:effectLst/>
                        </a:rPr>
                        <a:t> {</a:t>
                      </a:r>
                      <a:r>
                        <a:rPr lang="en-US" sz="1400" dirty="0" err="1">
                          <a:effectLst/>
                        </a:rPr>
                        <a:t>border-collapse:separate</a:t>
                      </a:r>
                      <a:r>
                        <a:rPr lang="en-US" sz="1400" dirty="0">
                          <a:effectLst/>
                        </a:rPr>
                        <a:t>;}</a:t>
                      </a:r>
                      <a:endParaRPr lang="en-US" sz="1800" dirty="0">
                        <a:effectLst/>
                      </a:endParaRPr>
                    </a:p>
                    <a:p>
                      <a:pPr marL="0" marR="0">
                        <a:lnSpc>
                          <a:spcPct val="110000"/>
                        </a:lnSpc>
                        <a:spcBef>
                          <a:spcPts val="300"/>
                        </a:spcBef>
                        <a:spcAft>
                          <a:spcPts val="300"/>
                        </a:spcAft>
                      </a:pPr>
                      <a:r>
                        <a:rPr lang="en-US" sz="1400" dirty="0" err="1">
                          <a:effectLst/>
                        </a:rPr>
                        <a:t>td.a</a:t>
                      </a:r>
                      <a:r>
                        <a:rPr lang="en-US" sz="1400" dirty="0">
                          <a:effectLst/>
                        </a:rPr>
                        <a:t> {</a:t>
                      </a:r>
                      <a:endParaRPr lang="en-US" sz="1800" dirty="0">
                        <a:effectLst/>
                      </a:endParaRPr>
                    </a:p>
                    <a:p>
                      <a:pPr marL="0" marR="0">
                        <a:lnSpc>
                          <a:spcPct val="110000"/>
                        </a:lnSpc>
                        <a:spcBef>
                          <a:spcPts val="300"/>
                        </a:spcBef>
                        <a:spcAft>
                          <a:spcPts val="300"/>
                        </a:spcAft>
                      </a:pPr>
                      <a:r>
                        <a:rPr lang="en-US" sz="1400" dirty="0" err="1">
                          <a:effectLst/>
                        </a:rPr>
                        <a:t>border-style:dotted</a:t>
                      </a:r>
                      <a:r>
                        <a:rPr lang="en-US" sz="1400" dirty="0">
                          <a:effectLst/>
                        </a:rPr>
                        <a:t>;</a:t>
                      </a:r>
                      <a:endParaRPr lang="en-US" sz="1800" dirty="0">
                        <a:effectLst/>
                      </a:endParaRPr>
                    </a:p>
                    <a:p>
                      <a:pPr marL="0" marR="0">
                        <a:lnSpc>
                          <a:spcPct val="110000"/>
                        </a:lnSpc>
                        <a:spcBef>
                          <a:spcPts val="300"/>
                        </a:spcBef>
                        <a:spcAft>
                          <a:spcPts val="300"/>
                        </a:spcAft>
                      </a:pPr>
                      <a:r>
                        <a:rPr lang="en-US" sz="1400" dirty="0">
                          <a:effectLst/>
                        </a:rPr>
                        <a:t>border-width:3px;</a:t>
                      </a:r>
                      <a:endParaRPr lang="en-US" sz="1800" dirty="0">
                        <a:effectLst/>
                      </a:endParaRPr>
                    </a:p>
                    <a:p>
                      <a:pPr marL="0" marR="0">
                        <a:lnSpc>
                          <a:spcPct val="110000"/>
                        </a:lnSpc>
                        <a:spcBef>
                          <a:spcPts val="300"/>
                        </a:spcBef>
                        <a:spcAft>
                          <a:spcPts val="300"/>
                        </a:spcAft>
                      </a:pPr>
                      <a:r>
                        <a:rPr lang="en-US" sz="1400" dirty="0">
                          <a:effectLst/>
                        </a:rPr>
                        <a:t>border-color:#000000;</a:t>
                      </a:r>
                      <a:endParaRPr lang="en-US" sz="1800" dirty="0">
                        <a:effectLst/>
                      </a:endParaRPr>
                    </a:p>
                    <a:p>
                      <a:pPr marL="0" marR="0">
                        <a:lnSpc>
                          <a:spcPct val="110000"/>
                        </a:lnSpc>
                        <a:spcBef>
                          <a:spcPts val="300"/>
                        </a:spcBef>
                        <a:spcAft>
                          <a:spcPts val="300"/>
                        </a:spcAft>
                      </a:pPr>
                      <a:r>
                        <a:rPr lang="en-US" sz="1400" dirty="0">
                          <a:effectLst/>
                        </a:rPr>
                        <a:t>padding: 10px;</a:t>
                      </a:r>
                      <a:endParaRPr lang="en-US" sz="1800" dirty="0">
                        <a:effectLst/>
                      </a:endParaRPr>
                    </a:p>
                    <a:p>
                      <a:pPr marL="0" marR="0">
                        <a:lnSpc>
                          <a:spcPct val="110000"/>
                        </a:lnSpc>
                        <a:spcBef>
                          <a:spcPts val="300"/>
                        </a:spcBef>
                        <a:spcAft>
                          <a:spcPts val="300"/>
                        </a:spcAft>
                      </a:pPr>
                      <a:r>
                        <a:rPr lang="en-US" sz="1400" dirty="0">
                          <a:effectLst/>
                        </a:rPr>
                        <a:t>}</a:t>
                      </a:r>
                      <a:endParaRPr lang="en-US" sz="1800" dirty="0">
                        <a:effectLst/>
                      </a:endParaRPr>
                    </a:p>
                    <a:p>
                      <a:pPr marL="0" marR="0">
                        <a:lnSpc>
                          <a:spcPct val="110000"/>
                        </a:lnSpc>
                        <a:spcBef>
                          <a:spcPts val="300"/>
                        </a:spcBef>
                        <a:spcAft>
                          <a:spcPts val="300"/>
                        </a:spcAft>
                      </a:pPr>
                      <a:r>
                        <a:rPr lang="en-US" sz="1400" dirty="0" err="1">
                          <a:effectLst/>
                        </a:rPr>
                        <a:t>td.b</a:t>
                      </a:r>
                      <a:r>
                        <a:rPr lang="en-US" sz="1400" dirty="0">
                          <a:effectLst/>
                        </a:rPr>
                        <a:t> {</a:t>
                      </a:r>
                      <a:r>
                        <a:rPr lang="en-US" sz="1400" dirty="0" err="1">
                          <a:effectLst/>
                        </a:rPr>
                        <a:t>border-style:solid</a:t>
                      </a:r>
                      <a:r>
                        <a:rPr lang="en-US" sz="1400" dirty="0">
                          <a:effectLst/>
                        </a:rPr>
                        <a:t>;</a:t>
                      </a:r>
                      <a:endParaRPr lang="en-US" sz="1800" dirty="0">
                        <a:effectLst/>
                      </a:endParaRPr>
                    </a:p>
                    <a:p>
                      <a:pPr marL="0" marR="0">
                        <a:lnSpc>
                          <a:spcPct val="110000"/>
                        </a:lnSpc>
                        <a:spcBef>
                          <a:spcPts val="300"/>
                        </a:spcBef>
                        <a:spcAft>
                          <a:spcPts val="300"/>
                        </a:spcAft>
                      </a:pPr>
                      <a:r>
                        <a:rPr lang="en-US" sz="1400" dirty="0">
                          <a:effectLst/>
                        </a:rPr>
                        <a:t>border-width:3px;</a:t>
                      </a:r>
                      <a:endParaRPr lang="en-US" sz="1800" dirty="0">
                        <a:effectLst/>
                      </a:endParaRPr>
                    </a:p>
                    <a:p>
                      <a:pPr marL="0" marR="0">
                        <a:lnSpc>
                          <a:spcPct val="110000"/>
                        </a:lnSpc>
                        <a:spcBef>
                          <a:spcPts val="300"/>
                        </a:spcBef>
                        <a:spcAft>
                          <a:spcPts val="300"/>
                        </a:spcAft>
                      </a:pPr>
                      <a:r>
                        <a:rPr lang="en-US" sz="1400" dirty="0">
                          <a:effectLst/>
                        </a:rPr>
                        <a:t>border-color:#333333;</a:t>
                      </a:r>
                      <a:endParaRPr lang="en-US" sz="1800" dirty="0">
                        <a:effectLst/>
                      </a:endParaRPr>
                    </a:p>
                    <a:p>
                      <a:pPr marL="0" marR="0">
                        <a:lnSpc>
                          <a:spcPct val="110000"/>
                        </a:lnSpc>
                        <a:spcBef>
                          <a:spcPts val="300"/>
                        </a:spcBef>
                        <a:spcAft>
                          <a:spcPts val="300"/>
                        </a:spcAft>
                      </a:pPr>
                      <a:r>
                        <a:rPr lang="en-US" sz="1400" dirty="0">
                          <a:effectLst/>
                        </a:rPr>
                        <a:t>padding:10px;</a:t>
                      </a:r>
                      <a:endParaRPr lang="en-US" sz="1800" dirty="0">
                        <a:effectLst/>
                      </a:endParaRPr>
                    </a:p>
                    <a:p>
                      <a:pPr marL="0" marR="0">
                        <a:lnSpc>
                          <a:spcPct val="110000"/>
                        </a:lnSpc>
                        <a:spcBef>
                          <a:spcPts val="300"/>
                        </a:spcBef>
                        <a:spcAft>
                          <a:spcPts val="300"/>
                        </a:spcAft>
                      </a:pPr>
                      <a:r>
                        <a:rPr lang="en-US" sz="1400" dirty="0">
                          <a:effectLst/>
                        </a:rPr>
                        <a:t>}</a:t>
                      </a:r>
                      <a:endParaRPr lang="en-US" sz="1800" dirty="0">
                        <a:effectLst/>
                      </a:endParaRPr>
                    </a:p>
                    <a:p>
                      <a:pPr marL="0" marR="0">
                        <a:lnSpc>
                          <a:spcPct val="110000"/>
                        </a:lnSpc>
                        <a:spcBef>
                          <a:spcPts val="300"/>
                        </a:spcBef>
                        <a:spcAft>
                          <a:spcPts val="300"/>
                        </a:spcAft>
                      </a:pPr>
                      <a:r>
                        <a:rPr lang="en-US" sz="1400" dirty="0">
                          <a:effectLst/>
                        </a:rPr>
                        <a:t>&lt;/style&gt;</a:t>
                      </a:r>
                      <a:endParaRPr lang="en-US" sz="1800" dirty="0">
                        <a:effectLst/>
                      </a:endParaRPr>
                    </a:p>
                    <a:p>
                      <a:pPr marL="0" marR="0">
                        <a:lnSpc>
                          <a:spcPct val="110000"/>
                        </a:lnSpc>
                        <a:spcBef>
                          <a:spcPts val="300"/>
                        </a:spcBef>
                        <a:spcAft>
                          <a:spcPts val="300"/>
                        </a:spcAft>
                      </a:pPr>
                      <a:r>
                        <a:rPr lang="en-US" sz="800" dirty="0">
                          <a:effectLst/>
                        </a:rPr>
                        <a:t> </a:t>
                      </a:r>
                      <a:endParaRPr lang="en-US" sz="800" dirty="0">
                        <a:effectLst/>
                        <a:latin typeface="Times New Roman" panose="02020603050405020304" pitchFamily="18" charset="0"/>
                        <a:ea typeface="Batang"/>
                      </a:endParaRPr>
                    </a:p>
                  </a:txBody>
                  <a:tcPr marL="47281" marR="47281" marT="0" marB="0"/>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30</a:t>
            </a:fld>
            <a:endParaRPr lang="en-US"/>
          </a:p>
        </p:txBody>
      </p:sp>
    </p:spTree>
    <p:extLst>
      <p:ext uri="{BB962C8B-B14F-4D97-AF65-F5344CB8AC3E}">
        <p14:creationId xmlns:p14="http://schemas.microsoft.com/office/powerpoint/2010/main" val="253719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D2EF-D696-4D7F-9F70-4858DBFF8259}"/>
              </a:ext>
            </a:extLst>
          </p:cNvPr>
          <p:cNvSpPr>
            <a:spLocks noGrp="1"/>
          </p:cNvSpPr>
          <p:nvPr>
            <p:ph type="title"/>
          </p:nvPr>
        </p:nvSpPr>
        <p:spPr>
          <a:xfrm>
            <a:off x="381000" y="37514"/>
            <a:ext cx="6985729" cy="960668"/>
          </a:xfrm>
        </p:spPr>
        <p:txBody>
          <a:bodyPr/>
          <a:lstStyle/>
          <a:p>
            <a:r>
              <a:rPr lang="en-US" b="1" u="sng" dirty="0"/>
              <a:t>Flex Property</a:t>
            </a:r>
          </a:p>
        </p:txBody>
      </p:sp>
      <p:sp>
        <p:nvSpPr>
          <p:cNvPr id="3" name="Content Placeholder 2">
            <a:extLst>
              <a:ext uri="{FF2B5EF4-FFF2-40B4-BE49-F238E27FC236}">
                <a16:creationId xmlns:a16="http://schemas.microsoft.com/office/drawing/2014/main" id="{070E7012-B636-4F45-B611-1319983AB9CF}"/>
              </a:ext>
            </a:extLst>
          </p:cNvPr>
          <p:cNvSpPr>
            <a:spLocks noGrp="1"/>
          </p:cNvSpPr>
          <p:nvPr>
            <p:ph idx="1"/>
          </p:nvPr>
        </p:nvSpPr>
        <p:spPr>
          <a:xfrm>
            <a:off x="1391675" y="1997592"/>
            <a:ext cx="6686550" cy="3037889"/>
          </a:xfrm>
        </p:spPr>
        <p:txBody>
          <a:bodyPr>
            <a:normAutofit fontScale="85000" lnSpcReduction="20000"/>
          </a:bodyPr>
          <a:lstStyle/>
          <a:p>
            <a:pPr algn="just"/>
            <a:r>
              <a:rPr lang="en-US" b="0" i="0" dirty="0">
                <a:solidFill>
                  <a:srgbClr val="273239"/>
                </a:solidFill>
                <a:effectLst/>
                <a:latin typeface="urw-din"/>
              </a:rPr>
              <a:t>The flex CSS </a:t>
            </a:r>
            <a:r>
              <a:rPr lang="en-US" b="0" i="0" u="sng" dirty="0">
                <a:effectLst/>
                <a:latin typeface="urw-din"/>
                <a:hlinkClick r:id="rId2"/>
              </a:rPr>
              <a:t>shorthand property</a:t>
            </a:r>
            <a:r>
              <a:rPr lang="en-US" b="0" i="0" dirty="0">
                <a:solidFill>
                  <a:srgbClr val="273239"/>
                </a:solidFill>
                <a:effectLst/>
                <a:latin typeface="urw-din"/>
              </a:rPr>
              <a:t> is the combination of flex-grow, flex-shrink, and flex-basis property.</a:t>
            </a:r>
          </a:p>
          <a:p>
            <a:pPr algn="just"/>
            <a:r>
              <a:rPr lang="en-US" b="0" i="0" dirty="0">
                <a:solidFill>
                  <a:srgbClr val="273239"/>
                </a:solidFill>
                <a:effectLst/>
                <a:latin typeface="urw-din"/>
              </a:rPr>
              <a:t> It is used to set the length of flexible items. </a:t>
            </a:r>
          </a:p>
          <a:p>
            <a:pPr algn="just"/>
            <a:r>
              <a:rPr lang="en-US" b="0" i="0" dirty="0">
                <a:solidFill>
                  <a:srgbClr val="273239"/>
                </a:solidFill>
                <a:effectLst/>
                <a:latin typeface="urw-din"/>
              </a:rPr>
              <a:t>The flex property is much responsive and mobile-friendly and easy to position child elements and the main container. </a:t>
            </a:r>
          </a:p>
          <a:p>
            <a:pPr algn="just"/>
            <a:r>
              <a:rPr lang="en-US" b="0" i="0" dirty="0">
                <a:solidFill>
                  <a:srgbClr val="273239"/>
                </a:solidFill>
                <a:effectLst/>
                <a:latin typeface="urw-din"/>
              </a:rPr>
              <a:t>The margin doesn’t collapse with the content margins. The order of any element can be easily changed without editing the HTML section.</a:t>
            </a:r>
          </a:p>
          <a:p>
            <a:pPr algn="just"/>
            <a:r>
              <a:rPr lang="en-US" altLang="en-US" sz="1350" dirty="0">
                <a:solidFill>
                  <a:srgbClr val="273239"/>
                </a:solidFill>
                <a:highlight>
                  <a:srgbClr val="FFFF00"/>
                </a:highlight>
                <a:latin typeface="Consolas" panose="020B0609020204030204" pitchFamily="49" charset="0"/>
              </a:rPr>
              <a:t>flex: flex-grow flex-shrink </a:t>
            </a:r>
            <a:r>
              <a:rPr lang="en-US" altLang="en-US" sz="1350" dirty="0" err="1">
                <a:solidFill>
                  <a:srgbClr val="273239"/>
                </a:solidFill>
                <a:highlight>
                  <a:srgbClr val="FFFF00"/>
                </a:highlight>
                <a:latin typeface="Consolas" panose="020B0609020204030204" pitchFamily="49" charset="0"/>
              </a:rPr>
              <a:t>flex-basis|auto|initial|inherit</a:t>
            </a:r>
            <a:r>
              <a:rPr lang="en-US" altLang="en-US" sz="1350" dirty="0">
                <a:solidFill>
                  <a:srgbClr val="273239"/>
                </a:solidFill>
                <a:highlight>
                  <a:srgbClr val="FFFF00"/>
                </a:highlight>
                <a:latin typeface="Consolas" panose="020B0609020204030204" pitchFamily="49" charset="0"/>
              </a:rPr>
              <a:t>;</a:t>
            </a:r>
            <a:r>
              <a:rPr lang="en-US" altLang="en-US" sz="825" dirty="0">
                <a:highlight>
                  <a:srgbClr val="FFFF00"/>
                </a:highlight>
              </a:rPr>
              <a:t> </a:t>
            </a:r>
            <a:endParaRPr lang="en-US" altLang="en-US" sz="2100" dirty="0">
              <a:highlight>
                <a:srgbClr val="FFFF00"/>
              </a:highlight>
              <a:latin typeface="Arial" panose="020B0604020202020204" pitchFamily="34" charset="0"/>
            </a:endParaRPr>
          </a:p>
          <a:p>
            <a:pPr algn="just"/>
            <a:endParaRPr lang="en-US" dirty="0"/>
          </a:p>
        </p:txBody>
      </p:sp>
      <p:sp>
        <p:nvSpPr>
          <p:cNvPr id="4" name="Date Placeholder 3">
            <a:extLst>
              <a:ext uri="{FF2B5EF4-FFF2-40B4-BE49-F238E27FC236}">
                <a16:creationId xmlns:a16="http://schemas.microsoft.com/office/drawing/2014/main" id="{3A248D88-99C2-4732-85EF-2EBD387C110B}"/>
              </a:ext>
            </a:extLst>
          </p:cNvPr>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a:extLst>
              <a:ext uri="{FF2B5EF4-FFF2-40B4-BE49-F238E27FC236}">
                <a16:creationId xmlns:a16="http://schemas.microsoft.com/office/drawing/2014/main" id="{BDC5E5BD-7097-4B30-A000-B25C6A919186}"/>
              </a:ext>
            </a:extLst>
          </p:cNvPr>
          <p:cNvSpPr>
            <a:spLocks noGrp="1"/>
          </p:cNvSpPr>
          <p:nvPr>
            <p:ph type="sldNum" sz="quarter" idx="12"/>
          </p:nvPr>
        </p:nvSpPr>
        <p:spPr/>
        <p:txBody>
          <a:bodyPr/>
          <a:lstStyle/>
          <a:p>
            <a:fld id="{34237BF9-6925-4FE3-8F98-72FCD8F1A9AE}" type="slidenum">
              <a:rPr lang="en-US" smtClean="0"/>
              <a:t>31</a:t>
            </a:fld>
            <a:endParaRPr lang="en-US"/>
          </a:p>
        </p:txBody>
      </p:sp>
    </p:spTree>
    <p:extLst>
      <p:ext uri="{BB962C8B-B14F-4D97-AF65-F5344CB8AC3E}">
        <p14:creationId xmlns:p14="http://schemas.microsoft.com/office/powerpoint/2010/main" val="2335268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3A77891-443F-45DA-9425-4CD2C2F7ACF8}"/>
              </a:ext>
            </a:extLst>
          </p:cNvPr>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a:extLst>
              <a:ext uri="{FF2B5EF4-FFF2-40B4-BE49-F238E27FC236}">
                <a16:creationId xmlns:a16="http://schemas.microsoft.com/office/drawing/2014/main" id="{7CCD31E1-1995-442D-913E-B7F33F0FDBC8}"/>
              </a:ext>
            </a:extLst>
          </p:cNvPr>
          <p:cNvSpPr>
            <a:spLocks noGrp="1"/>
          </p:cNvSpPr>
          <p:nvPr>
            <p:ph type="sldNum" sz="quarter" idx="12"/>
          </p:nvPr>
        </p:nvSpPr>
        <p:spPr/>
        <p:txBody>
          <a:bodyPr/>
          <a:lstStyle/>
          <a:p>
            <a:fld id="{34237BF9-6925-4FE3-8F98-72FCD8F1A9AE}" type="slidenum">
              <a:rPr lang="en-US" smtClean="0"/>
              <a:t>32</a:t>
            </a:fld>
            <a:endParaRPr lang="en-US"/>
          </a:p>
        </p:txBody>
      </p:sp>
      <p:sp>
        <p:nvSpPr>
          <p:cNvPr id="7" name="Rectangle 2">
            <a:extLst>
              <a:ext uri="{FF2B5EF4-FFF2-40B4-BE49-F238E27FC236}">
                <a16:creationId xmlns:a16="http://schemas.microsoft.com/office/drawing/2014/main" id="{2997EB4E-20BB-4A5C-A9B7-E33E68DB115C}"/>
              </a:ext>
            </a:extLst>
          </p:cNvPr>
          <p:cNvSpPr>
            <a:spLocks noGrp="1" noChangeArrowheads="1"/>
          </p:cNvSpPr>
          <p:nvPr>
            <p:ph idx="1"/>
          </p:nvPr>
        </p:nvSpPr>
        <p:spPr bwMode="auto">
          <a:xfrm>
            <a:off x="612648" y="305068"/>
            <a:ext cx="7475685" cy="6247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685800">
              <a:buClrTx/>
              <a:buSzTx/>
              <a:buNone/>
            </a:pPr>
            <a:r>
              <a:rPr lang="en-US" altLang="en-US" sz="1100" dirty="0">
                <a:solidFill>
                  <a:srgbClr val="000000"/>
                </a:solidFill>
                <a:latin typeface="Consolas" panose="020B0609020204030204" pitchFamily="49" charset="0"/>
              </a:rPr>
              <a:t>&lt;!DOCTYPE html&gt;</a:t>
            </a:r>
            <a:endParaRPr lang="en-US" altLang="en-US" sz="1050" dirty="0"/>
          </a:p>
          <a:p>
            <a:pPr marL="0" indent="0" defTabSz="685800">
              <a:buClrTx/>
              <a:buSzTx/>
              <a:buNone/>
            </a:pP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html</a:t>
            </a:r>
            <a:r>
              <a:rPr lang="en-US" altLang="en-US" sz="1100" dirty="0">
                <a:solidFill>
                  <a:srgbClr val="000000"/>
                </a:solidFill>
                <a:latin typeface="Consolas" panose="020B0609020204030204" pitchFamily="49" charset="0"/>
              </a:rPr>
              <a:t>&gt;</a:t>
            </a:r>
            <a:endParaRPr lang="en-US" altLang="en-US" sz="2000" dirty="0"/>
          </a:p>
          <a:p>
            <a:pPr marL="0" indent="0" defTabSz="685800">
              <a:buClrTx/>
              <a:buSzTx/>
              <a:buNone/>
            </a:pP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head</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title</a:t>
            </a:r>
            <a:r>
              <a:rPr lang="en-US" altLang="en-US" sz="1100" dirty="0">
                <a:solidFill>
                  <a:srgbClr val="000000"/>
                </a:solidFill>
                <a:latin typeface="Consolas" panose="020B0609020204030204" pitchFamily="49" charset="0"/>
              </a:rPr>
              <a:t>&gt; CSS flex Property &lt;/</a:t>
            </a:r>
            <a:r>
              <a:rPr lang="en-US" altLang="en-US" sz="1100" b="1" dirty="0">
                <a:solidFill>
                  <a:srgbClr val="006699"/>
                </a:solidFill>
                <a:latin typeface="Consolas" panose="020B0609020204030204" pitchFamily="49" charset="0"/>
              </a:rPr>
              <a:t>title</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style</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#Geeks {</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width: 300px;</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height: 200px;</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border: 1px solid black;</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display: flex;</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a:t>
            </a:r>
            <a:endParaRPr lang="en-US" altLang="en-US" sz="200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#Geeks div {</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flex: 1 0 auto;</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050" dirty="0">
                <a:solidFill>
                  <a:srgbClr val="273239"/>
                </a:solidFill>
                <a:latin typeface="Consolas" panose="020B0609020204030204" pitchFamily="49" charset="0"/>
              </a:rPr>
              <a:t> </a:t>
            </a:r>
            <a:endParaRPr lang="en-US" altLang="en-US" sz="200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.GFG1 {</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background-color: green;</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050" dirty="0">
                <a:solidFill>
                  <a:srgbClr val="273239"/>
                </a:solidFill>
                <a:latin typeface="Consolas" panose="020B0609020204030204" pitchFamily="49" charset="0"/>
              </a:rPr>
              <a:t> </a:t>
            </a:r>
            <a:endParaRPr lang="en-US" altLang="en-US" sz="200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.GFG2 {</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background-color: </a:t>
            </a:r>
            <a:r>
              <a:rPr lang="en-US" altLang="en-US" sz="1100" dirty="0" err="1">
                <a:solidFill>
                  <a:srgbClr val="000000"/>
                </a:solidFill>
                <a:latin typeface="Consolas" panose="020B0609020204030204" pitchFamily="49" charset="0"/>
              </a:rPr>
              <a:t>lightgreen</a:t>
            </a:r>
            <a:r>
              <a:rPr lang="en-US" altLang="en-US" sz="1100" dirty="0">
                <a:solidFill>
                  <a:srgbClr val="000000"/>
                </a:solidFill>
                <a:latin typeface="Consolas" panose="020B0609020204030204" pitchFamily="49" charset="0"/>
              </a:rPr>
              <a: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050" dirty="0">
                <a:solidFill>
                  <a:srgbClr val="273239"/>
                </a:solidFill>
                <a:latin typeface="Consolas" panose="020B0609020204030204" pitchFamily="49" charset="0"/>
              </a:rPr>
              <a:t> </a:t>
            </a:r>
            <a:endParaRPr lang="en-US" altLang="en-US" sz="200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.GFG3 {</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background-color: </a:t>
            </a:r>
            <a:r>
              <a:rPr lang="en-US" altLang="en-US" sz="1100" dirty="0" err="1">
                <a:solidFill>
                  <a:srgbClr val="000000"/>
                </a:solidFill>
                <a:latin typeface="Consolas" panose="020B0609020204030204" pitchFamily="49" charset="0"/>
              </a:rPr>
              <a:t>darkgreen</a:t>
            </a:r>
            <a:r>
              <a:rPr lang="en-US" altLang="en-US" sz="1100" dirty="0">
                <a:solidFill>
                  <a:srgbClr val="000000"/>
                </a:solidFill>
                <a:latin typeface="Consolas" panose="020B0609020204030204" pitchFamily="49" charset="0"/>
              </a:rPr>
              <a: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style</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head</a:t>
            </a:r>
            <a:r>
              <a:rPr lang="en-US" altLang="en-US" sz="1100" dirty="0">
                <a:solidFill>
                  <a:srgbClr val="000000"/>
                </a:solidFill>
                <a:latin typeface="Consolas" panose="020B0609020204030204" pitchFamily="49" charset="0"/>
              </a:rPr>
              <a:t>&gt;</a:t>
            </a:r>
            <a:endParaRPr lang="en-US" altLang="en-US" sz="2000" dirty="0"/>
          </a:p>
          <a:p>
            <a:pPr marL="0" indent="0" defTabSz="685800">
              <a:buClrTx/>
              <a:buSzTx/>
              <a:buNone/>
            </a:pP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body</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h2</a:t>
            </a:r>
            <a:r>
              <a:rPr lang="en-US" altLang="en-US" sz="1100" dirty="0">
                <a:solidFill>
                  <a:srgbClr val="000000"/>
                </a:solidFill>
                <a:latin typeface="Consolas" panose="020B0609020204030204" pitchFamily="49" charset="0"/>
              </a:rPr>
              <a:t>&gt;CSS flex Property&lt;/</a:t>
            </a:r>
            <a:r>
              <a:rPr lang="en-US" altLang="en-US" sz="1100" b="1" dirty="0">
                <a:solidFill>
                  <a:srgbClr val="006699"/>
                </a:solidFill>
                <a:latin typeface="Consolas" panose="020B0609020204030204" pitchFamily="49" charset="0"/>
              </a:rPr>
              <a:t>h2</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div</a:t>
            </a:r>
            <a:r>
              <a:rPr lang="en-US" altLang="en-US" sz="1050" dirty="0">
                <a:solidFill>
                  <a:srgbClr val="273239"/>
                </a:solidFill>
                <a:latin typeface="Consolas" panose="020B0609020204030204" pitchFamily="49" charset="0"/>
              </a:rPr>
              <a:t> </a:t>
            </a:r>
            <a:r>
              <a:rPr lang="en-US" altLang="en-US" sz="1100" dirty="0">
                <a:solidFill>
                  <a:srgbClr val="808080"/>
                </a:solidFill>
                <a:latin typeface="Consolas" panose="020B0609020204030204" pitchFamily="49" charset="0"/>
              </a:rPr>
              <a:t>id</a:t>
            </a:r>
            <a:r>
              <a:rPr lang="en-US" altLang="en-US" sz="1100" dirty="0">
                <a:solidFill>
                  <a:srgbClr val="000000"/>
                </a:solidFill>
                <a:latin typeface="Consolas" panose="020B0609020204030204" pitchFamily="49" charset="0"/>
              </a:rPr>
              <a:t>=</a:t>
            </a:r>
            <a:r>
              <a:rPr lang="en-US" altLang="en-US" sz="1100" dirty="0">
                <a:solidFill>
                  <a:srgbClr val="0000FF"/>
                </a:solidFill>
                <a:latin typeface="Consolas" panose="020B0609020204030204" pitchFamily="49" charset="0"/>
              </a:rPr>
              <a:t>"Geeks"</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div</a:t>
            </a:r>
            <a:r>
              <a:rPr lang="en-US" altLang="en-US" sz="1050" dirty="0">
                <a:solidFill>
                  <a:srgbClr val="273239"/>
                </a:solidFill>
                <a:latin typeface="Consolas" panose="020B0609020204030204" pitchFamily="49" charset="0"/>
              </a:rPr>
              <a:t> </a:t>
            </a:r>
            <a:r>
              <a:rPr lang="en-US" altLang="en-US" sz="1100" dirty="0">
                <a:solidFill>
                  <a:srgbClr val="808080"/>
                </a:solidFill>
                <a:latin typeface="Consolas" panose="020B0609020204030204" pitchFamily="49" charset="0"/>
              </a:rPr>
              <a:t>class</a:t>
            </a:r>
            <a:r>
              <a:rPr lang="en-US" altLang="en-US" sz="1100" dirty="0">
                <a:solidFill>
                  <a:srgbClr val="000000"/>
                </a:solidFill>
                <a:latin typeface="Consolas" panose="020B0609020204030204" pitchFamily="49" charset="0"/>
              </a:rPr>
              <a:t>=</a:t>
            </a:r>
            <a:r>
              <a:rPr lang="en-US" altLang="en-US" sz="1100" dirty="0">
                <a:solidFill>
                  <a:srgbClr val="0000FF"/>
                </a:solidFill>
                <a:latin typeface="Consolas" panose="020B0609020204030204" pitchFamily="49" charset="0"/>
              </a:rPr>
              <a:t>"GFG1"</a:t>
            </a:r>
            <a:r>
              <a:rPr lang="en-US" altLang="en-US" sz="1100" dirty="0">
                <a:solidFill>
                  <a:srgbClr val="000000"/>
                </a:solidFill>
                <a:latin typeface="Consolas" panose="020B0609020204030204" pitchFamily="49" charset="0"/>
              </a:rPr>
              <a:t>&gt; </a:t>
            </a:r>
            <a:r>
              <a:rPr lang="en-US" altLang="en-US" sz="1100" dirty="0" err="1">
                <a:solidFill>
                  <a:srgbClr val="000000"/>
                </a:solidFill>
                <a:latin typeface="Consolas" panose="020B0609020204030204" pitchFamily="49" charset="0"/>
              </a:rPr>
              <a:t>GeeksforGeeks</a:t>
            </a:r>
            <a:r>
              <a:rPr lang="en-US" altLang="en-US" sz="1100" dirty="0">
                <a:solidFill>
                  <a:srgbClr val="000000"/>
                </a:solidFill>
                <a:latin typeface="Consolas" panose="020B0609020204030204" pitchFamily="49" charset="0"/>
              </a:rPr>
              <a:t> &lt;/</a:t>
            </a:r>
            <a:r>
              <a:rPr lang="en-US" altLang="en-US" sz="1100" b="1" dirty="0">
                <a:solidFill>
                  <a:srgbClr val="006699"/>
                </a:solidFill>
                <a:latin typeface="Consolas" panose="020B0609020204030204" pitchFamily="49" charset="0"/>
              </a:rPr>
              <a:t>div</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div</a:t>
            </a:r>
            <a:r>
              <a:rPr lang="en-US" altLang="en-US" sz="1050" dirty="0">
                <a:solidFill>
                  <a:srgbClr val="273239"/>
                </a:solidFill>
                <a:latin typeface="Consolas" panose="020B0609020204030204" pitchFamily="49" charset="0"/>
              </a:rPr>
              <a:t> </a:t>
            </a:r>
            <a:r>
              <a:rPr lang="en-US" altLang="en-US" sz="1100" dirty="0">
                <a:solidFill>
                  <a:srgbClr val="808080"/>
                </a:solidFill>
                <a:latin typeface="Consolas" panose="020B0609020204030204" pitchFamily="49" charset="0"/>
              </a:rPr>
              <a:t>class</a:t>
            </a:r>
            <a:r>
              <a:rPr lang="en-US" altLang="en-US" sz="1100" dirty="0">
                <a:solidFill>
                  <a:srgbClr val="000000"/>
                </a:solidFill>
                <a:latin typeface="Consolas" panose="020B0609020204030204" pitchFamily="49" charset="0"/>
              </a:rPr>
              <a:t>=</a:t>
            </a:r>
            <a:r>
              <a:rPr lang="en-US" altLang="en-US" sz="1100" dirty="0">
                <a:solidFill>
                  <a:srgbClr val="0000FF"/>
                </a:solidFill>
                <a:latin typeface="Consolas" panose="020B0609020204030204" pitchFamily="49" charset="0"/>
              </a:rPr>
              <a:t>"GFG2"</a:t>
            </a:r>
            <a:r>
              <a:rPr lang="en-US" altLang="en-US" sz="1100" dirty="0">
                <a:solidFill>
                  <a:srgbClr val="000000"/>
                </a:solidFill>
                <a:latin typeface="Consolas" panose="020B0609020204030204" pitchFamily="49" charset="0"/>
              </a:rPr>
              <a:t>&gt; Lite Content &lt;/</a:t>
            </a:r>
            <a:r>
              <a:rPr lang="en-US" altLang="en-US" sz="1100" b="1" dirty="0">
                <a:solidFill>
                  <a:srgbClr val="006699"/>
                </a:solidFill>
                <a:latin typeface="Consolas" panose="020B0609020204030204" pitchFamily="49" charset="0"/>
              </a:rPr>
              <a:t>div</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div</a:t>
            </a:r>
            <a:r>
              <a:rPr lang="en-US" altLang="en-US" sz="1050" dirty="0">
                <a:solidFill>
                  <a:srgbClr val="273239"/>
                </a:solidFill>
                <a:latin typeface="Consolas" panose="020B0609020204030204" pitchFamily="49" charset="0"/>
              </a:rPr>
              <a:t> </a:t>
            </a:r>
            <a:r>
              <a:rPr lang="en-US" altLang="en-US" sz="1100" dirty="0">
                <a:solidFill>
                  <a:srgbClr val="808080"/>
                </a:solidFill>
                <a:latin typeface="Consolas" panose="020B0609020204030204" pitchFamily="49" charset="0"/>
              </a:rPr>
              <a:t>class</a:t>
            </a:r>
            <a:r>
              <a:rPr lang="en-US" altLang="en-US" sz="1100" dirty="0">
                <a:solidFill>
                  <a:srgbClr val="000000"/>
                </a:solidFill>
                <a:latin typeface="Consolas" panose="020B0609020204030204" pitchFamily="49" charset="0"/>
              </a:rPr>
              <a:t>=</a:t>
            </a:r>
            <a:r>
              <a:rPr lang="en-US" altLang="en-US" sz="1100" dirty="0">
                <a:solidFill>
                  <a:srgbClr val="0000FF"/>
                </a:solidFill>
                <a:latin typeface="Consolas" panose="020B0609020204030204" pitchFamily="49" charset="0"/>
              </a:rPr>
              <a:t>"GFG3"</a:t>
            </a:r>
            <a:r>
              <a:rPr lang="en-US" altLang="en-US" sz="1100" dirty="0">
                <a:solidFill>
                  <a:srgbClr val="000000"/>
                </a:solidFill>
                <a:latin typeface="Consolas" panose="020B0609020204030204" pitchFamily="49" charset="0"/>
              </a:rPr>
              <a:t>&gt; Special Content &lt;/</a:t>
            </a:r>
            <a:r>
              <a:rPr lang="en-US" altLang="en-US" sz="1100" b="1" dirty="0">
                <a:solidFill>
                  <a:srgbClr val="006699"/>
                </a:solidFill>
                <a:latin typeface="Consolas" panose="020B0609020204030204" pitchFamily="49" charset="0"/>
              </a:rPr>
              <a:t>div</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div</a:t>
            </a:r>
            <a:r>
              <a:rPr lang="en-US" altLang="en-US" sz="1100" dirty="0">
                <a:solidFill>
                  <a:srgbClr val="000000"/>
                </a:solidFill>
                <a:latin typeface="Consolas" panose="020B0609020204030204" pitchFamily="49" charset="0"/>
              </a:rPr>
              <a:t>&gt;</a:t>
            </a:r>
            <a:endParaRPr lang="en-US" altLang="en-US" sz="1050" dirty="0"/>
          </a:p>
          <a:p>
            <a:pPr marL="0" indent="0" defTabSz="685800">
              <a:buClrTx/>
              <a:buSzTx/>
              <a:buNone/>
            </a:pP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body</a:t>
            </a:r>
            <a:r>
              <a:rPr lang="en-US" altLang="en-US" sz="1100" dirty="0">
                <a:solidFill>
                  <a:srgbClr val="000000"/>
                </a:solidFill>
                <a:latin typeface="Consolas" panose="020B0609020204030204" pitchFamily="49" charset="0"/>
              </a:rPr>
              <a:t>&gt;</a:t>
            </a:r>
            <a:endParaRPr lang="en-US" altLang="en-US" sz="2000" dirty="0"/>
          </a:p>
          <a:p>
            <a:pPr marL="0" indent="0" defTabSz="685800">
              <a:buClrTx/>
              <a:buSzTx/>
              <a:buNone/>
            </a:pP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html</a:t>
            </a:r>
            <a:r>
              <a:rPr lang="en-US" altLang="en-US" sz="1100" dirty="0">
                <a:solidFill>
                  <a:srgbClr val="000000"/>
                </a:solidFill>
                <a:latin typeface="Consolas" panose="020B0609020204030204" pitchFamily="49" charset="0"/>
              </a:rPr>
              <a:t>&gt;</a:t>
            </a:r>
            <a:endParaRPr lang="en-US" altLang="en-US" sz="2000" dirty="0"/>
          </a:p>
        </p:txBody>
      </p:sp>
    </p:spTree>
    <p:extLst>
      <p:ext uri="{BB962C8B-B14F-4D97-AF65-F5344CB8AC3E}">
        <p14:creationId xmlns:p14="http://schemas.microsoft.com/office/powerpoint/2010/main" val="1198763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FBCB-6DDF-448A-AAE3-A8E6CD4DD004}"/>
              </a:ext>
            </a:extLst>
          </p:cNvPr>
          <p:cNvSpPr>
            <a:spLocks noGrp="1"/>
          </p:cNvSpPr>
          <p:nvPr>
            <p:ph type="title"/>
          </p:nvPr>
        </p:nvSpPr>
        <p:spPr/>
        <p:txBody>
          <a:bodyPr/>
          <a:lstStyle/>
          <a:p>
            <a:r>
              <a:rPr lang="en-US" dirty="0"/>
              <a:t>Animations</a:t>
            </a:r>
          </a:p>
        </p:txBody>
      </p:sp>
      <p:sp>
        <p:nvSpPr>
          <p:cNvPr id="4" name="Rectangle 1">
            <a:extLst>
              <a:ext uri="{FF2B5EF4-FFF2-40B4-BE49-F238E27FC236}">
                <a16:creationId xmlns:a16="http://schemas.microsoft.com/office/drawing/2014/main" id="{46F67D36-0982-473A-902E-7BCD28EF3427}"/>
              </a:ext>
            </a:extLst>
          </p:cNvPr>
          <p:cNvSpPr>
            <a:spLocks noGrp="1" noChangeArrowheads="1"/>
          </p:cNvSpPr>
          <p:nvPr>
            <p:ph sz="quarter" idx="1"/>
          </p:nvPr>
        </p:nvSpPr>
        <p:spPr bwMode="auto">
          <a:xfrm>
            <a:off x="457200" y="1872202"/>
            <a:ext cx="3852337"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You must know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@keyframes</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animation-name</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animation-duration</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animation-delay</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animation-iteration-count</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animation-direction</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animation</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BE32A20-02A5-49DE-97A6-F58F15DC2DA8}"/>
              </a:ext>
            </a:extLst>
          </p:cNvPr>
          <p:cNvSpPr txBox="1">
            <a:spLocks noChangeArrowheads="1"/>
          </p:cNvSpPr>
          <p:nvPr/>
        </p:nvSpPr>
        <p:spPr bwMode="auto">
          <a:xfrm>
            <a:off x="4370631" y="1757453"/>
            <a:ext cx="4620969"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eaLnBrk="0" fontAlgn="base" hangingPunct="0">
              <a:spcBef>
                <a:spcPct val="0"/>
              </a:spcBef>
              <a:spcAft>
                <a:spcPct val="0"/>
              </a:spcAft>
              <a:buClrTx/>
              <a:buSzTx/>
              <a:buFontTx/>
              <a:buNone/>
            </a:pPr>
            <a:r>
              <a:rPr lang="en-US" altLang="en-US" sz="3600" dirty="0">
                <a:latin typeface="Arial" panose="020B0604020202020204" pitchFamily="34" charset="0"/>
              </a:rPr>
              <a:t>Without these  three properties ,</a:t>
            </a:r>
          </a:p>
          <a:p>
            <a:pPr marL="0" indent="0" eaLnBrk="0" fontAlgn="base" hangingPunct="0">
              <a:spcBef>
                <a:spcPct val="0"/>
              </a:spcBef>
              <a:spcAft>
                <a:spcPct val="0"/>
              </a:spcAft>
              <a:buClrTx/>
              <a:buSzTx/>
              <a:buFontTx/>
              <a:buNone/>
            </a:pPr>
            <a:r>
              <a:rPr lang="en-US" altLang="en-US" sz="3600" dirty="0">
                <a:latin typeface="Arial" panose="020B0604020202020204" pitchFamily="34" charset="0"/>
              </a:rPr>
              <a:t>an animation will </a:t>
            </a:r>
            <a:r>
              <a:rPr lang="en-US" altLang="en-US" sz="3600" dirty="0" err="1">
                <a:latin typeface="Arial" panose="020B0604020202020204" pitchFamily="34" charset="0"/>
              </a:rPr>
              <a:t>notv</a:t>
            </a:r>
            <a:r>
              <a:rPr lang="en-US" altLang="en-US" sz="3600" dirty="0">
                <a:latin typeface="Arial" panose="020B0604020202020204" pitchFamily="34" charset="0"/>
              </a:rPr>
              <a:t> run</a:t>
            </a:r>
          </a:p>
          <a:p>
            <a:pPr marL="0" indent="0" eaLnBrk="0" fontAlgn="base" hangingPunct="0">
              <a:spcBef>
                <a:spcPct val="0"/>
              </a:spcBef>
              <a:spcAft>
                <a:spcPct val="0"/>
              </a:spcAft>
              <a:buClrTx/>
              <a:buSzTx/>
              <a:buFontTx/>
              <a:buNone/>
            </a:pPr>
            <a:endParaRPr lang="en-US" altLang="en-US" sz="3600" dirty="0">
              <a:latin typeface="Arial" panose="020B0604020202020204" pitchFamily="34" charset="0"/>
            </a:endParaRPr>
          </a:p>
          <a:p>
            <a:pPr marL="0" indent="0" eaLnBrk="0" fontAlgn="base" hangingPunct="0">
              <a:spcBef>
                <a:spcPct val="0"/>
              </a:spcBef>
              <a:spcAft>
                <a:spcPct val="0"/>
              </a:spcAft>
              <a:buClrTx/>
              <a:buSzTx/>
              <a:buFontTx/>
              <a:buChar char="•"/>
            </a:pPr>
            <a:r>
              <a:rPr lang="en-US" altLang="en-US" sz="2000" dirty="0">
                <a:solidFill>
                  <a:srgbClr val="DC143C"/>
                </a:solidFill>
                <a:latin typeface="Consolas" panose="020B0609020204030204" pitchFamily="49" charset="0"/>
              </a:rPr>
              <a:t>@keyframes</a:t>
            </a:r>
            <a:endParaRPr lang="en-US" altLang="en-US" sz="2000" dirty="0">
              <a:solidFill>
                <a:srgbClr val="000000"/>
              </a:solidFill>
              <a:latin typeface="Verdana" panose="020B0604030504040204" pitchFamily="34" charset="0"/>
            </a:endParaRPr>
          </a:p>
          <a:p>
            <a:pPr marL="0" indent="0" eaLnBrk="0" fontAlgn="base" hangingPunct="0">
              <a:spcBef>
                <a:spcPct val="0"/>
              </a:spcBef>
              <a:spcAft>
                <a:spcPct val="0"/>
              </a:spcAft>
              <a:buClrTx/>
              <a:buSzTx/>
              <a:buFontTx/>
              <a:buChar char="•"/>
            </a:pPr>
            <a:r>
              <a:rPr lang="en-US" altLang="en-US" sz="2000" dirty="0">
                <a:solidFill>
                  <a:srgbClr val="DC143C"/>
                </a:solidFill>
                <a:latin typeface="Consolas" panose="020B0609020204030204" pitchFamily="49" charset="0"/>
              </a:rPr>
              <a:t>animation-name</a:t>
            </a:r>
            <a:endParaRPr lang="en-US" altLang="en-US" sz="2000" dirty="0">
              <a:solidFill>
                <a:srgbClr val="000000"/>
              </a:solidFill>
              <a:latin typeface="Verdana" panose="020B0604030504040204" pitchFamily="34" charset="0"/>
            </a:endParaRPr>
          </a:p>
          <a:p>
            <a:pPr marL="0" indent="0" eaLnBrk="0" fontAlgn="base" hangingPunct="0">
              <a:spcBef>
                <a:spcPct val="0"/>
              </a:spcBef>
              <a:spcAft>
                <a:spcPct val="0"/>
              </a:spcAft>
              <a:buClrTx/>
              <a:buSzTx/>
              <a:buFontTx/>
              <a:buChar char="•"/>
            </a:pPr>
            <a:r>
              <a:rPr lang="en-US" altLang="en-US" sz="2000" dirty="0">
                <a:solidFill>
                  <a:srgbClr val="DC143C"/>
                </a:solidFill>
                <a:latin typeface="Consolas" panose="020B0609020204030204" pitchFamily="49" charset="0"/>
              </a:rPr>
              <a:t>animation-duration</a:t>
            </a:r>
            <a:endParaRPr lang="en-US" altLang="en-US" sz="2000" dirty="0">
              <a:solidFill>
                <a:srgbClr val="000000"/>
              </a:solidFill>
              <a:latin typeface="Verdana" panose="020B0604030504040204" pitchFamily="34" charset="0"/>
            </a:endParaRPr>
          </a:p>
          <a:p>
            <a:pPr marL="0" indent="0" eaLnBrk="0" fontAlgn="base" hangingPunct="0">
              <a:spcBef>
                <a:spcPct val="0"/>
              </a:spcBef>
              <a:spcAft>
                <a:spcPct val="0"/>
              </a:spcAft>
              <a:buClrTx/>
              <a:buSzTx/>
              <a:buFont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2077443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32B2-4956-43DF-B169-95C5E4D3DE52}"/>
              </a:ext>
            </a:extLst>
          </p:cNvPr>
          <p:cNvSpPr>
            <a:spLocks noGrp="1"/>
          </p:cNvSpPr>
          <p:nvPr>
            <p:ph type="title"/>
          </p:nvPr>
        </p:nvSpPr>
        <p:spPr/>
        <p:txBody>
          <a:bodyPr/>
          <a:lstStyle/>
          <a:p>
            <a:r>
              <a:rPr lang="en-US" dirty="0"/>
              <a:t>About animations</a:t>
            </a:r>
          </a:p>
        </p:txBody>
      </p:sp>
      <p:sp>
        <p:nvSpPr>
          <p:cNvPr id="3" name="Content Placeholder 2">
            <a:extLst>
              <a:ext uri="{FF2B5EF4-FFF2-40B4-BE49-F238E27FC236}">
                <a16:creationId xmlns:a16="http://schemas.microsoft.com/office/drawing/2014/main" id="{F1668BB3-7BE9-4525-A426-C230E005BA92}"/>
              </a:ext>
            </a:extLst>
          </p:cNvPr>
          <p:cNvSpPr>
            <a:spLocks noGrp="1"/>
          </p:cNvSpPr>
          <p:nvPr>
            <p:ph sz="quarter" idx="1"/>
          </p:nvPr>
        </p:nvSpPr>
        <p:spPr/>
        <p:txBody>
          <a:bodyPr>
            <a:normAutofit fontScale="92500" lnSpcReduction="20000"/>
          </a:bodyPr>
          <a:lstStyle/>
          <a:p>
            <a:r>
              <a:rPr lang="en-US" b="0" i="0" dirty="0">
                <a:solidFill>
                  <a:srgbClr val="A52A2A"/>
                </a:solidFill>
                <a:effectLst/>
                <a:latin typeface="Consolas" panose="020B0609020204030204" pitchFamily="49" charset="0"/>
              </a:rPr>
              <a:t>@keyframes example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0%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25%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50%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100%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green</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The element to apply the animation to */</a:t>
            </a:r>
            <a:br>
              <a:rPr lang="en-US" dirty="0"/>
            </a:b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animation-name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example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animation-duration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4s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975684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3F3E-253C-471C-9F85-1968A02FB56E}"/>
              </a:ext>
            </a:extLst>
          </p:cNvPr>
          <p:cNvSpPr>
            <a:spLocks noGrp="1"/>
          </p:cNvSpPr>
          <p:nvPr>
            <p:ph type="title"/>
          </p:nvPr>
        </p:nvSpPr>
        <p:spPr/>
        <p:txBody>
          <a:bodyPr/>
          <a:lstStyle/>
          <a:p>
            <a:r>
              <a:rPr lang="en-US" dirty="0"/>
              <a:t>Tasks </a:t>
            </a:r>
          </a:p>
        </p:txBody>
      </p:sp>
      <p:sp>
        <p:nvSpPr>
          <p:cNvPr id="3" name="Content Placeholder 2">
            <a:extLst>
              <a:ext uri="{FF2B5EF4-FFF2-40B4-BE49-F238E27FC236}">
                <a16:creationId xmlns:a16="http://schemas.microsoft.com/office/drawing/2014/main" id="{F29BBBE4-D84B-481F-A781-98F42CE9B104}"/>
              </a:ext>
            </a:extLst>
          </p:cNvPr>
          <p:cNvSpPr>
            <a:spLocks noGrp="1"/>
          </p:cNvSpPr>
          <p:nvPr>
            <p:ph sz="quarter" idx="1"/>
          </p:nvPr>
        </p:nvSpPr>
        <p:spPr/>
        <p:txBody>
          <a:bodyPr/>
          <a:lstStyle/>
          <a:p>
            <a:r>
              <a:rPr lang="en-US" dirty="0"/>
              <a:t>1. Implement on page reload animation for mobile and text. Headings should contain text shadow. Make sure to use gradients . </a:t>
            </a:r>
          </a:p>
          <a:p>
            <a:r>
              <a:rPr lang="en-US" dirty="0"/>
              <a:t>2. Implement open Laptop on hover animation as discussed and upon click navigate to products cards section.</a:t>
            </a:r>
          </a:p>
          <a:p>
            <a:endParaRPr lang="en-US" dirty="0"/>
          </a:p>
        </p:txBody>
      </p:sp>
    </p:spTree>
    <p:extLst>
      <p:ext uri="{BB962C8B-B14F-4D97-AF65-F5344CB8AC3E}">
        <p14:creationId xmlns:p14="http://schemas.microsoft.com/office/powerpoint/2010/main" val="1238479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722-67EB-48DA-9BA9-3BA1F7EDCB3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D8635C5-5ACE-429C-9B9C-5DE8417F8169}"/>
              </a:ext>
            </a:extLst>
          </p:cNvPr>
          <p:cNvPicPr>
            <a:picLocks noGrp="1" noChangeAspect="1"/>
          </p:cNvPicPr>
          <p:nvPr>
            <p:ph sz="quarter" idx="1"/>
          </p:nvPr>
        </p:nvPicPr>
        <p:blipFill rotWithShape="1">
          <a:blip r:embed="rId2"/>
          <a:srcRect t="12348" b="6073"/>
          <a:stretch/>
        </p:blipFill>
        <p:spPr>
          <a:xfrm>
            <a:off x="1676400" y="0"/>
            <a:ext cx="5150248" cy="2362200"/>
          </a:xfrm>
        </p:spPr>
      </p:pic>
      <p:pic>
        <p:nvPicPr>
          <p:cNvPr id="7" name="Picture 6">
            <a:extLst>
              <a:ext uri="{FF2B5EF4-FFF2-40B4-BE49-F238E27FC236}">
                <a16:creationId xmlns:a16="http://schemas.microsoft.com/office/drawing/2014/main" id="{7EE26CC9-04D2-4D22-9A6D-0CD1950A0875}"/>
              </a:ext>
            </a:extLst>
          </p:cNvPr>
          <p:cNvPicPr>
            <a:picLocks noChangeAspect="1"/>
          </p:cNvPicPr>
          <p:nvPr/>
        </p:nvPicPr>
        <p:blipFill rotWithShape="1">
          <a:blip r:embed="rId3"/>
          <a:srcRect t="12945" b="7847"/>
          <a:stretch/>
        </p:blipFill>
        <p:spPr>
          <a:xfrm>
            <a:off x="1371600" y="2209800"/>
            <a:ext cx="6248400" cy="2782557"/>
          </a:xfrm>
          <a:prstGeom prst="rect">
            <a:avLst/>
          </a:prstGeom>
        </p:spPr>
      </p:pic>
    </p:spTree>
    <p:extLst>
      <p:ext uri="{BB962C8B-B14F-4D97-AF65-F5344CB8AC3E}">
        <p14:creationId xmlns:p14="http://schemas.microsoft.com/office/powerpoint/2010/main" val="793029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7DF8-7850-4B42-AD8D-600436374156}"/>
              </a:ext>
            </a:extLst>
          </p:cNvPr>
          <p:cNvSpPr>
            <a:spLocks noGrp="1"/>
          </p:cNvSpPr>
          <p:nvPr>
            <p:ph type="title"/>
          </p:nvPr>
        </p:nvSpPr>
        <p:spPr/>
        <p:txBody>
          <a:bodyPr/>
          <a:lstStyle/>
          <a:p>
            <a:r>
              <a:rPr lang="en-US" dirty="0"/>
              <a:t>Tasks </a:t>
            </a:r>
          </a:p>
        </p:txBody>
      </p:sp>
      <p:sp>
        <p:nvSpPr>
          <p:cNvPr id="3" name="Content Placeholder 2">
            <a:extLst>
              <a:ext uri="{FF2B5EF4-FFF2-40B4-BE49-F238E27FC236}">
                <a16:creationId xmlns:a16="http://schemas.microsoft.com/office/drawing/2014/main" id="{7FCEB989-00D1-4200-9A69-09F9EE5EF69F}"/>
              </a:ext>
            </a:extLst>
          </p:cNvPr>
          <p:cNvSpPr>
            <a:spLocks noGrp="1"/>
          </p:cNvSpPr>
          <p:nvPr>
            <p:ph sz="quarter" idx="1"/>
          </p:nvPr>
        </p:nvSpPr>
        <p:spPr/>
        <p:txBody>
          <a:bodyPr/>
          <a:lstStyle/>
          <a:p>
            <a:r>
              <a:rPr lang="en-US" dirty="0"/>
              <a:t>3. Create cards layout. Use flex to make them responsive .For each card there must be a box shadow ,use border radius property for curved borders. By default images should be black and white and on hover they must turn in colored images. Rest of on hover </a:t>
            </a:r>
            <a:r>
              <a:rPr lang="en-US" dirty="0" err="1"/>
              <a:t>animmations</a:t>
            </a:r>
            <a:r>
              <a:rPr lang="en-US" dirty="0"/>
              <a:t> can be applied on text </a:t>
            </a:r>
          </a:p>
          <a:p>
            <a:endParaRPr lang="en-US" dirty="0"/>
          </a:p>
          <a:p>
            <a:r>
              <a:rPr lang="en-US" dirty="0"/>
              <a:t>Note: all animations should be smooth(use transition).choose good colors for gradients. Set font sizes using “</a:t>
            </a:r>
            <a:r>
              <a:rPr lang="en-US" dirty="0" err="1"/>
              <a:t>em</a:t>
            </a:r>
            <a:r>
              <a:rPr lang="en-US" dirty="0"/>
              <a:t>” property</a:t>
            </a:r>
          </a:p>
        </p:txBody>
      </p:sp>
    </p:spTree>
    <p:extLst>
      <p:ext uri="{BB962C8B-B14F-4D97-AF65-F5344CB8AC3E}">
        <p14:creationId xmlns:p14="http://schemas.microsoft.com/office/powerpoint/2010/main" val="1585760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3/23/2022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38</a:t>
            </a:fld>
            <a:endParaRPr lang="en-US"/>
          </a:p>
        </p:txBody>
      </p:sp>
      <p:pic>
        <p:nvPicPr>
          <p:cNvPr id="7" name="Picture 6">
            <a:extLst>
              <a:ext uri="{FF2B5EF4-FFF2-40B4-BE49-F238E27FC236}">
                <a16:creationId xmlns:a16="http://schemas.microsoft.com/office/drawing/2014/main" id="{84D96598-2285-4F52-A09D-98CB47400384}"/>
              </a:ext>
            </a:extLst>
          </p:cNvPr>
          <p:cNvPicPr>
            <a:picLocks noChangeAspect="1"/>
          </p:cNvPicPr>
          <p:nvPr/>
        </p:nvPicPr>
        <p:blipFill>
          <a:blip r:embed="rId2"/>
          <a:stretch>
            <a:fillRect/>
          </a:stretch>
        </p:blipFill>
        <p:spPr>
          <a:xfrm>
            <a:off x="533400" y="914400"/>
            <a:ext cx="7843666" cy="3733800"/>
          </a:xfrm>
          <a:prstGeom prst="rect">
            <a:avLst/>
          </a:prstGeom>
        </p:spPr>
      </p:pic>
    </p:spTree>
    <p:extLst>
      <p:ext uri="{BB962C8B-B14F-4D97-AF65-F5344CB8AC3E}">
        <p14:creationId xmlns:p14="http://schemas.microsoft.com/office/powerpoint/2010/main" val="13553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CSS</a:t>
            </a:r>
          </a:p>
        </p:txBody>
      </p:sp>
      <p:sp>
        <p:nvSpPr>
          <p:cNvPr id="3" name="Content Placeholder 2"/>
          <p:cNvSpPr>
            <a:spLocks noGrp="1"/>
          </p:cNvSpPr>
          <p:nvPr>
            <p:ph sz="quarter" idx="1"/>
          </p:nvPr>
        </p:nvSpPr>
        <p:spPr/>
        <p:txBody>
          <a:bodyPr/>
          <a:lstStyle/>
          <a:p>
            <a:endParaRPr lang="en-US" altLang="en-US" b="1" dirty="0"/>
          </a:p>
          <a:p>
            <a:r>
              <a:rPr lang="en-US" altLang="en-US" b="1" dirty="0"/>
              <a:t>Selector</a:t>
            </a:r>
          </a:p>
          <a:p>
            <a:pPr lvl="1"/>
            <a:r>
              <a:rPr lang="en-US" altLang="en-US" dirty="0"/>
              <a:t>HTML element tags </a:t>
            </a:r>
            <a:br>
              <a:rPr lang="en-US" altLang="en-US" dirty="0"/>
            </a:br>
            <a:r>
              <a:rPr lang="en-US" altLang="en-US" dirty="0"/>
              <a:t>(examples: p, h2, body, </a:t>
            </a:r>
            <a:r>
              <a:rPr lang="en-US" altLang="en-US" dirty="0" err="1"/>
              <a:t>img</a:t>
            </a:r>
            <a:r>
              <a:rPr lang="en-US" altLang="en-US" dirty="0"/>
              <a:t>, table)</a:t>
            </a:r>
          </a:p>
          <a:p>
            <a:pPr lvl="1"/>
            <a:r>
              <a:rPr lang="en-US" altLang="en-US" dirty="0"/>
              <a:t>class and ID names</a:t>
            </a:r>
          </a:p>
          <a:p>
            <a:r>
              <a:rPr lang="en-US" altLang="en-US" b="1" dirty="0"/>
              <a:t>Property</a:t>
            </a:r>
            <a:r>
              <a:rPr lang="en-US" altLang="en-US" dirty="0"/>
              <a:t> (examples: color, font-size)</a:t>
            </a:r>
          </a:p>
          <a:p>
            <a:r>
              <a:rPr lang="en-US" altLang="en-US" b="1" dirty="0"/>
              <a:t>Value</a:t>
            </a:r>
            <a:r>
              <a:rPr lang="en-US" altLang="en-US" dirty="0"/>
              <a:t> (examples: red, 14pt)</a:t>
            </a:r>
          </a:p>
          <a:p>
            <a:endParaRPr lang="en-US" dirty="0"/>
          </a:p>
        </p:txBody>
      </p:sp>
    </p:spTree>
    <p:extLst>
      <p:ext uri="{BB962C8B-B14F-4D97-AF65-F5344CB8AC3E}">
        <p14:creationId xmlns:p14="http://schemas.microsoft.com/office/powerpoint/2010/main" val="264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CSS</a:t>
            </a:r>
          </a:p>
        </p:txBody>
      </p:sp>
      <p:sp>
        <p:nvSpPr>
          <p:cNvPr id="3" name="Content Placeholder 2"/>
          <p:cNvSpPr>
            <a:spLocks noGrp="1"/>
          </p:cNvSpPr>
          <p:nvPr>
            <p:ph sz="quarter" idx="1"/>
          </p:nvPr>
        </p:nvSpPr>
        <p:spPr/>
        <p:txBody>
          <a:bodyPr/>
          <a:lstStyle/>
          <a:p>
            <a:endParaRPr lang="en-US" altLang="en-US" b="1" dirty="0"/>
          </a:p>
          <a:p>
            <a:r>
              <a:rPr lang="en-US" altLang="en-US" dirty="0"/>
              <a:t>The basic syntax of a CSS rule:</a:t>
            </a:r>
          </a:p>
          <a:p>
            <a:pPr>
              <a:buFontTx/>
              <a:buNone/>
            </a:pPr>
            <a:r>
              <a:rPr lang="en-US" altLang="en-US" sz="2400" dirty="0">
                <a:solidFill>
                  <a:srgbClr val="FF5050"/>
                </a:solidFill>
              </a:rPr>
              <a:t>	selector</a:t>
            </a:r>
            <a:r>
              <a:rPr lang="en-US" altLang="en-US" sz="2400" dirty="0"/>
              <a:t> {</a:t>
            </a:r>
            <a:r>
              <a:rPr lang="en-US" altLang="en-US" sz="2400" dirty="0">
                <a:solidFill>
                  <a:schemeClr val="hlink"/>
                </a:solidFill>
              </a:rPr>
              <a:t>property 1</a:t>
            </a:r>
            <a:r>
              <a:rPr lang="en-US" altLang="en-US" sz="2400" dirty="0"/>
              <a:t>: </a:t>
            </a:r>
            <a:r>
              <a:rPr lang="en-US" altLang="en-US" sz="2400" dirty="0">
                <a:solidFill>
                  <a:srgbClr val="CC00CC"/>
                </a:solidFill>
              </a:rPr>
              <a:t>value 1</a:t>
            </a:r>
            <a:r>
              <a:rPr lang="en-US" altLang="en-US" sz="2400" dirty="0"/>
              <a:t>; </a:t>
            </a:r>
            <a:r>
              <a:rPr lang="en-US" altLang="en-US" sz="2400" dirty="0">
                <a:solidFill>
                  <a:schemeClr val="hlink"/>
                </a:solidFill>
              </a:rPr>
              <a:t>property 2</a:t>
            </a:r>
            <a:r>
              <a:rPr lang="en-US" altLang="en-US" sz="2400" dirty="0"/>
              <a:t>: </a:t>
            </a:r>
            <a:r>
              <a:rPr lang="en-US" altLang="en-US" sz="2400" dirty="0">
                <a:solidFill>
                  <a:srgbClr val="CC00CC"/>
                </a:solidFill>
              </a:rPr>
              <a:t>value 2</a:t>
            </a:r>
            <a:r>
              <a:rPr lang="en-US" altLang="en-US" sz="2400" dirty="0"/>
              <a:t>}</a:t>
            </a:r>
          </a:p>
          <a:p>
            <a:pPr>
              <a:buFontTx/>
              <a:buNone/>
            </a:pPr>
            <a:endParaRPr lang="en-US" altLang="en-US" sz="2400" dirty="0"/>
          </a:p>
          <a:p>
            <a:pPr>
              <a:buFontTx/>
              <a:buNone/>
            </a:pPr>
            <a:r>
              <a:rPr lang="en-US" altLang="en-US" dirty="0"/>
              <a:t>	Example:</a:t>
            </a:r>
          </a:p>
          <a:p>
            <a:pPr>
              <a:buFontTx/>
              <a:buNone/>
            </a:pPr>
            <a:r>
              <a:rPr lang="en-US" altLang="en-US" sz="2400" dirty="0">
                <a:solidFill>
                  <a:srgbClr val="FF5050"/>
                </a:solidFill>
              </a:rPr>
              <a:t>	p</a:t>
            </a:r>
            <a:r>
              <a:rPr lang="en-US" altLang="en-US" sz="2400" dirty="0"/>
              <a:t> {</a:t>
            </a:r>
            <a:r>
              <a:rPr lang="en-US" altLang="en-US" sz="2400" dirty="0">
                <a:solidFill>
                  <a:schemeClr val="hlink"/>
                </a:solidFill>
              </a:rPr>
              <a:t>font-size</a:t>
            </a:r>
            <a:r>
              <a:rPr lang="en-US" altLang="en-US" sz="2400" dirty="0"/>
              <a:t>: </a:t>
            </a:r>
            <a:r>
              <a:rPr lang="en-US" altLang="en-US" sz="2400" dirty="0">
                <a:solidFill>
                  <a:srgbClr val="CC00CC"/>
                </a:solidFill>
              </a:rPr>
              <a:t>8pt</a:t>
            </a:r>
            <a:r>
              <a:rPr lang="en-US" altLang="en-US" sz="2400" dirty="0"/>
              <a:t>; </a:t>
            </a:r>
            <a:r>
              <a:rPr lang="en-US" altLang="en-US" sz="2400" dirty="0">
                <a:solidFill>
                  <a:schemeClr val="hlink"/>
                </a:solidFill>
              </a:rPr>
              <a:t>color:</a:t>
            </a:r>
            <a:r>
              <a:rPr lang="en-US" altLang="en-US" sz="2400" dirty="0"/>
              <a:t> </a:t>
            </a:r>
            <a:r>
              <a:rPr lang="en-US" altLang="en-US" sz="2400" dirty="0">
                <a:solidFill>
                  <a:srgbClr val="CC00CC"/>
                </a:solidFill>
              </a:rPr>
              <a:t>red</a:t>
            </a:r>
            <a:r>
              <a:rPr lang="en-US" altLang="en-US" sz="2400" dirty="0"/>
              <a:t>} </a:t>
            </a:r>
          </a:p>
          <a:p>
            <a:pPr>
              <a:buFontTx/>
              <a:buNone/>
            </a:pPr>
            <a:endParaRPr lang="en-US" altLang="en-US" sz="2400" dirty="0"/>
          </a:p>
          <a:p>
            <a:pPr>
              <a:buFontTx/>
              <a:buNone/>
            </a:pPr>
            <a:r>
              <a:rPr lang="en-US" altLang="en-US" sz="2400" dirty="0"/>
              <a:t>	Notice the </a:t>
            </a:r>
            <a:r>
              <a:rPr lang="en-US" altLang="en-US" sz="2400" b="1" dirty="0">
                <a:solidFill>
                  <a:srgbClr val="FF5050"/>
                </a:solidFill>
              </a:rPr>
              <a:t>{ }</a:t>
            </a:r>
            <a:r>
              <a:rPr lang="en-US" altLang="en-US" sz="2400" dirty="0"/>
              <a:t> around the rule and the</a:t>
            </a:r>
            <a:r>
              <a:rPr lang="en-US" altLang="en-US" b="1" dirty="0">
                <a:solidFill>
                  <a:srgbClr val="FF5050"/>
                </a:solidFill>
              </a:rPr>
              <a:t> : </a:t>
            </a:r>
            <a:r>
              <a:rPr lang="en-US" altLang="en-US" sz="2400" dirty="0"/>
              <a:t>before each value!</a:t>
            </a:r>
          </a:p>
          <a:p>
            <a:endParaRPr lang="en-US" dirty="0"/>
          </a:p>
        </p:txBody>
      </p:sp>
    </p:spTree>
    <p:extLst>
      <p:ext uri="{BB962C8B-B14F-4D97-AF65-F5344CB8AC3E}">
        <p14:creationId xmlns:p14="http://schemas.microsoft.com/office/powerpoint/2010/main" val="344446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Style Sheet</a:t>
            </a:r>
          </a:p>
        </p:txBody>
      </p:sp>
      <p:sp>
        <p:nvSpPr>
          <p:cNvPr id="3" name="Content Placeholder 2"/>
          <p:cNvSpPr>
            <a:spLocks noGrp="1"/>
          </p:cNvSpPr>
          <p:nvPr>
            <p:ph sz="quarter" idx="1"/>
          </p:nvPr>
        </p:nvSpPr>
        <p:spPr/>
        <p:txBody>
          <a:bodyPr>
            <a:normAutofit fontScale="92500" lnSpcReduction="10000"/>
          </a:bodyPr>
          <a:lstStyle/>
          <a:p>
            <a:r>
              <a:rPr lang="en-US" dirty="0"/>
              <a:t>There are four ways to associate styles with your HTML document. Most commonly used</a:t>
            </a:r>
          </a:p>
          <a:p>
            <a:pPr marL="0" indent="0">
              <a:buNone/>
            </a:pPr>
            <a:endParaRPr lang="en-US" dirty="0"/>
          </a:p>
          <a:p>
            <a:r>
              <a:rPr lang="en-US" dirty="0"/>
              <a:t>inline CSS</a:t>
            </a:r>
          </a:p>
          <a:p>
            <a:pPr marL="0" indent="0">
              <a:buNone/>
            </a:pPr>
            <a:r>
              <a:rPr lang="en-US" dirty="0"/>
              <a:t>&lt;p style="text-indent: 10pt"&gt;indented paragraph&lt;/p&gt;</a:t>
            </a:r>
          </a:p>
          <a:p>
            <a:r>
              <a:rPr lang="en-US" dirty="0"/>
              <a:t>Document</a:t>
            </a:r>
          </a:p>
          <a:p>
            <a:pPr marL="0" indent="0">
              <a:buNone/>
            </a:pPr>
            <a:r>
              <a:rPr lang="en-US" dirty="0"/>
              <a:t>&lt;head&gt;</a:t>
            </a:r>
          </a:p>
          <a:p>
            <a:pPr marL="0" indent="0">
              <a:buNone/>
            </a:pPr>
            <a:r>
              <a:rPr lang="en-US" dirty="0"/>
              <a:t>&lt;style type="text/</a:t>
            </a:r>
            <a:r>
              <a:rPr lang="en-US" dirty="0" err="1"/>
              <a:t>css</a:t>
            </a:r>
            <a:r>
              <a:rPr lang="en-US" dirty="0"/>
              <a:t>" media="all"&gt;</a:t>
            </a:r>
          </a:p>
          <a:p>
            <a:pPr marL="0" indent="0">
              <a:buNone/>
            </a:pPr>
            <a:r>
              <a:rPr lang="en-US" dirty="0"/>
              <a:t>Style Rules</a:t>
            </a:r>
          </a:p>
          <a:p>
            <a:pPr marL="0" indent="0">
              <a:buNone/>
            </a:pPr>
            <a:r>
              <a:rPr lang="en-US" dirty="0"/>
              <a:t>............</a:t>
            </a:r>
          </a:p>
          <a:p>
            <a:pPr marL="0" indent="0">
              <a:buNone/>
            </a:pPr>
            <a:r>
              <a:rPr lang="en-US" dirty="0"/>
              <a:t>&lt;/style&gt;</a:t>
            </a:r>
          </a:p>
          <a:p>
            <a:pPr marL="0" indent="0">
              <a:buNone/>
            </a:pPr>
            <a:r>
              <a:rPr lang="en-US" dirty="0"/>
              <a:t>&lt;/head&gt;</a:t>
            </a:r>
          </a:p>
          <a:p>
            <a:endParaRPr lang="en-US" dirty="0"/>
          </a:p>
        </p:txBody>
      </p:sp>
    </p:spTree>
    <p:extLst>
      <p:ext uri="{BB962C8B-B14F-4D97-AF65-F5344CB8AC3E}">
        <p14:creationId xmlns:p14="http://schemas.microsoft.com/office/powerpoint/2010/main" val="409539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Style Sheet</a:t>
            </a:r>
          </a:p>
        </p:txBody>
      </p:sp>
      <p:sp>
        <p:nvSpPr>
          <p:cNvPr id="3" name="Content Placeholder 2"/>
          <p:cNvSpPr>
            <a:spLocks noGrp="1"/>
          </p:cNvSpPr>
          <p:nvPr>
            <p:ph sz="quarter" idx="1"/>
          </p:nvPr>
        </p:nvSpPr>
        <p:spPr/>
        <p:txBody>
          <a:bodyPr/>
          <a:lstStyle/>
          <a:p>
            <a:r>
              <a:rPr lang="en-US" dirty="0"/>
              <a:t>External CSS</a:t>
            </a:r>
          </a:p>
          <a:p>
            <a:endParaRPr lang="en-US" dirty="0"/>
          </a:p>
          <a:p>
            <a:pPr marL="0" indent="0">
              <a:buNone/>
            </a:pPr>
            <a:r>
              <a:rPr lang="en-US" dirty="0"/>
              <a:t>&lt;head&gt;</a:t>
            </a:r>
          </a:p>
          <a:p>
            <a:pPr marL="0" indent="0">
              <a:buNone/>
            </a:pPr>
            <a:r>
              <a:rPr lang="en-US" dirty="0"/>
              <a:t>&lt;link type="text/</a:t>
            </a:r>
            <a:r>
              <a:rPr lang="en-US" dirty="0" err="1"/>
              <a:t>css</a:t>
            </a:r>
            <a:r>
              <a:rPr lang="en-US" dirty="0"/>
              <a:t>" </a:t>
            </a:r>
            <a:r>
              <a:rPr lang="en-US" dirty="0" err="1"/>
              <a:t>href</a:t>
            </a:r>
            <a:r>
              <a:rPr lang="en-US" dirty="0"/>
              <a:t>="Style.css" </a:t>
            </a:r>
            <a:r>
              <a:rPr lang="en-US" dirty="0" err="1"/>
              <a:t>rel</a:t>
            </a:r>
            <a:r>
              <a:rPr lang="en-US" dirty="0"/>
              <a:t>="</a:t>
            </a:r>
            <a:r>
              <a:rPr lang="en-US" dirty="0" err="1"/>
              <a:t>stylesheet</a:t>
            </a:r>
            <a:r>
              <a:rPr lang="en-US" dirty="0"/>
              <a:t>" /&gt;</a:t>
            </a:r>
          </a:p>
          <a:p>
            <a:pPr marL="0" indent="0">
              <a:buNone/>
            </a:pPr>
            <a:r>
              <a:rPr lang="en-US" dirty="0"/>
              <a:t>&lt;/head&gt;</a:t>
            </a:r>
          </a:p>
          <a:p>
            <a:r>
              <a:rPr lang="en-US" dirty="0"/>
              <a:t>Imported CSS rules</a:t>
            </a:r>
          </a:p>
          <a:p>
            <a:endParaRPr lang="en-US" dirty="0"/>
          </a:p>
          <a:p>
            <a:pPr marL="0" indent="0">
              <a:buNone/>
            </a:pPr>
            <a:r>
              <a:rPr lang="en-US" dirty="0"/>
              <a:t>&lt;head&gt;   &lt;@import </a:t>
            </a:r>
            <a:r>
              <a:rPr lang="en-US" dirty="0" err="1"/>
              <a:t>url</a:t>
            </a:r>
            <a:r>
              <a:rPr lang="en-US" dirty="0"/>
              <a:t>("URL");  &lt;/head&gt;</a:t>
            </a:r>
          </a:p>
          <a:p>
            <a:pPr marL="0" indent="0">
              <a:buNone/>
            </a:pPr>
            <a:r>
              <a:rPr lang="en-US" dirty="0"/>
              <a:t>&lt;head&gt;  @import "mystyle.css"; &lt;/head&gt;</a:t>
            </a:r>
          </a:p>
        </p:txBody>
      </p:sp>
    </p:spTree>
    <p:extLst>
      <p:ext uri="{BB962C8B-B14F-4D97-AF65-F5344CB8AC3E}">
        <p14:creationId xmlns:p14="http://schemas.microsoft.com/office/powerpoint/2010/main" val="254785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Rule</a:t>
            </a:r>
          </a:p>
        </p:txBody>
      </p:sp>
      <p:sp>
        <p:nvSpPr>
          <p:cNvPr id="3" name="Content Placeholder 2"/>
          <p:cNvSpPr>
            <a:spLocks noGrp="1"/>
          </p:cNvSpPr>
          <p:nvPr>
            <p:ph sz="quarter" idx="1"/>
          </p:nvPr>
        </p:nvSpPr>
        <p:spPr/>
        <p:txBody>
          <a:bodyPr>
            <a:normAutofit lnSpcReduction="10000"/>
          </a:bodyPr>
          <a:lstStyle/>
          <a:p>
            <a:r>
              <a:rPr lang="en-US" dirty="0"/>
              <a:t>A CSS comprises of style rules that are interpreted by the browser and then applied to</a:t>
            </a:r>
          </a:p>
          <a:p>
            <a:r>
              <a:rPr lang="en-US" dirty="0"/>
              <a:t>the corresponding elements in your document. A style rule is made of three parts: selector, property and its value. Declaration is shown below.</a:t>
            </a:r>
          </a:p>
          <a:p>
            <a:pPr marL="0" indent="0">
              <a:buNone/>
            </a:pPr>
            <a:r>
              <a:rPr lang="en-US" dirty="0"/>
              <a:t>Selector  </a:t>
            </a:r>
          </a:p>
          <a:p>
            <a:pPr marL="0" indent="0">
              <a:buNone/>
            </a:pPr>
            <a:r>
              <a:rPr lang="en-US" dirty="0"/>
              <a:t>{ </a:t>
            </a:r>
          </a:p>
          <a:p>
            <a:pPr marL="0" indent="0">
              <a:buNone/>
            </a:pPr>
            <a:r>
              <a:rPr lang="en-US" dirty="0"/>
              <a:t>Property_1 :value_1 ; </a:t>
            </a:r>
          </a:p>
          <a:p>
            <a:pPr marL="0" indent="0">
              <a:buNone/>
            </a:pPr>
            <a:r>
              <a:rPr lang="en-US" dirty="0"/>
              <a:t>Property-2 :value_2;</a:t>
            </a:r>
          </a:p>
          <a:p>
            <a:pPr marL="0" indent="0">
              <a:buNone/>
            </a:pPr>
            <a:r>
              <a:rPr lang="en-US" dirty="0"/>
              <a:t>Property_3 : value_3;</a:t>
            </a:r>
          </a:p>
          <a:p>
            <a:pPr marL="0" indent="0">
              <a:buNone/>
            </a:pPr>
            <a:r>
              <a:rPr lang="en-US" dirty="0"/>
              <a:t>} </a:t>
            </a:r>
          </a:p>
        </p:txBody>
      </p:sp>
    </p:spTree>
    <p:extLst>
      <p:ext uri="{BB962C8B-B14F-4D97-AF65-F5344CB8AC3E}">
        <p14:creationId xmlns:p14="http://schemas.microsoft.com/office/powerpoint/2010/main" val="119937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Selector</a:t>
            </a:r>
          </a:p>
        </p:txBody>
      </p:sp>
      <p:sp>
        <p:nvSpPr>
          <p:cNvPr id="3" name="Content Placeholder 2"/>
          <p:cNvSpPr>
            <a:spLocks noGrp="1"/>
          </p:cNvSpPr>
          <p:nvPr>
            <p:ph sz="quarter" idx="1"/>
          </p:nvPr>
        </p:nvSpPr>
        <p:spPr/>
        <p:txBody>
          <a:bodyPr/>
          <a:lstStyle/>
          <a:p>
            <a:pPr marL="514350" indent="-514350">
              <a:buAutoNum type="arabicParenR"/>
            </a:pPr>
            <a:r>
              <a:rPr lang="en-US" dirty="0"/>
              <a:t>Simple Selector</a:t>
            </a:r>
          </a:p>
          <a:p>
            <a:pPr marL="514350" indent="-514350">
              <a:buFont typeface="Wingdings 3"/>
              <a:buAutoNum type="arabicParenR"/>
            </a:pPr>
            <a:r>
              <a:rPr lang="en-US" dirty="0"/>
              <a:t>Universal Selector</a:t>
            </a:r>
          </a:p>
          <a:p>
            <a:pPr marL="514350" indent="-514350">
              <a:buFont typeface="Wingdings 3"/>
              <a:buAutoNum type="arabicParenR"/>
            </a:pPr>
            <a:r>
              <a:rPr lang="en-US" dirty="0"/>
              <a:t>Grouping Selectors</a:t>
            </a:r>
          </a:p>
          <a:p>
            <a:pPr marL="514350" indent="-514350">
              <a:buAutoNum type="arabicParenR"/>
            </a:pPr>
            <a:r>
              <a:rPr lang="en-US" dirty="0"/>
              <a:t>Type Selector</a:t>
            </a:r>
          </a:p>
          <a:p>
            <a:pPr marL="514350" indent="-514350">
              <a:buAutoNum type="arabicParenR"/>
            </a:pPr>
            <a:r>
              <a:rPr lang="en-US" dirty="0"/>
              <a:t>Descendant Selector</a:t>
            </a:r>
          </a:p>
          <a:p>
            <a:pPr marL="514350" indent="-514350">
              <a:buAutoNum type="arabicParenR"/>
            </a:pPr>
            <a:r>
              <a:rPr lang="en-US" dirty="0"/>
              <a:t>Class Selector</a:t>
            </a:r>
          </a:p>
          <a:p>
            <a:pPr marL="514350" indent="-514350">
              <a:buAutoNum type="arabicParenR"/>
            </a:pPr>
            <a:r>
              <a:rPr lang="en-US" dirty="0"/>
              <a:t>ID selector</a:t>
            </a:r>
          </a:p>
          <a:p>
            <a:pPr marL="514350" indent="-514350">
              <a:buAutoNum type="arabicParenR"/>
            </a:pPr>
            <a:r>
              <a:rPr lang="en-US" dirty="0"/>
              <a:t>Child Selector</a:t>
            </a:r>
          </a:p>
          <a:p>
            <a:pPr marL="514350" indent="-514350">
              <a:buAutoNum type="arabicParenR"/>
            </a:pPr>
            <a:endParaRPr lang="en-US" dirty="0"/>
          </a:p>
        </p:txBody>
      </p:sp>
    </p:spTree>
    <p:extLst>
      <p:ext uri="{BB962C8B-B14F-4D97-AF65-F5344CB8AC3E}">
        <p14:creationId xmlns:p14="http://schemas.microsoft.com/office/powerpoint/2010/main" val="2301595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256</TotalTime>
  <Words>2926</Words>
  <Application>Microsoft Office PowerPoint</Application>
  <PresentationFormat>On-screen Show (4:3)</PresentationFormat>
  <Paragraphs>430</Paragraphs>
  <Slides>38</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Bookman Old Style</vt:lpstr>
      <vt:lpstr>Calibri</vt:lpstr>
      <vt:lpstr>Consolas</vt:lpstr>
      <vt:lpstr>Courier New</vt:lpstr>
      <vt:lpstr>Gill Sans MT</vt:lpstr>
      <vt:lpstr>Times New Roman</vt:lpstr>
      <vt:lpstr>urw-din</vt:lpstr>
      <vt:lpstr>Verdana</vt:lpstr>
      <vt:lpstr>Wingdings</vt:lpstr>
      <vt:lpstr>Wingdings 3</vt:lpstr>
      <vt:lpstr>Origin</vt:lpstr>
      <vt:lpstr>CSS (Cascading Style Sheet)</vt:lpstr>
      <vt:lpstr>Introduction</vt:lpstr>
      <vt:lpstr> What can we do with CSS that we can’t do with HTML? </vt:lpstr>
      <vt:lpstr>Writing CSS</vt:lpstr>
      <vt:lpstr>Writing CSS</vt:lpstr>
      <vt:lpstr>Levels of Style Sheet</vt:lpstr>
      <vt:lpstr>Levels of Style Sheet</vt:lpstr>
      <vt:lpstr>CSS Rule</vt:lpstr>
      <vt:lpstr>Types of Selector</vt:lpstr>
      <vt:lpstr>Example </vt:lpstr>
      <vt:lpstr>PowerPoint Presentation</vt:lpstr>
      <vt:lpstr>PowerPoint Presentation</vt:lpstr>
      <vt:lpstr>PowerPoint Presentation</vt:lpstr>
      <vt:lpstr>MULTIPLE STYLE RULES</vt:lpstr>
      <vt:lpstr>CSS Box Model</vt:lpstr>
      <vt:lpstr>The Component of a Box</vt:lpstr>
      <vt:lpstr>&lt;div&gt; Tag</vt:lpstr>
      <vt:lpstr>Example &lt;div&gt;:</vt:lpstr>
      <vt:lpstr>Adding padding:</vt:lpstr>
      <vt:lpstr>Adding margin:</vt:lpstr>
      <vt:lpstr>Calculating overall dimensions:</vt:lpstr>
      <vt:lpstr>Pixels vs. Percent:</vt:lpstr>
      <vt:lpstr>A technique to center a &lt;div&gt;:</vt:lpstr>
      <vt:lpstr>CSS BACKGROUNDS </vt:lpstr>
      <vt:lpstr>CSS FONTS</vt:lpstr>
      <vt:lpstr>PowerPoint Presentation</vt:lpstr>
      <vt:lpstr>CSS TEXT </vt:lpstr>
      <vt:lpstr>PowerPoint Presentation</vt:lpstr>
      <vt:lpstr>CSS BORDERS </vt:lpstr>
      <vt:lpstr>PowerPoint Presentation</vt:lpstr>
      <vt:lpstr>Flex Property</vt:lpstr>
      <vt:lpstr>PowerPoint Presentation</vt:lpstr>
      <vt:lpstr>Animations</vt:lpstr>
      <vt:lpstr>About animations</vt:lpstr>
      <vt:lpstr>Tasks </vt:lpstr>
      <vt:lpstr>PowerPoint Presentation</vt:lpstr>
      <vt:lpstr>Tasks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Mobeen Nazar</dc:creator>
  <cp:lastModifiedBy>Ayesha Khan</cp:lastModifiedBy>
  <cp:revision>54</cp:revision>
  <dcterms:created xsi:type="dcterms:W3CDTF">2019-09-16T20:23:08Z</dcterms:created>
  <dcterms:modified xsi:type="dcterms:W3CDTF">2022-03-23T13:35:34Z</dcterms:modified>
</cp:coreProperties>
</file>