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5" r:id="rId7"/>
    <p:sldId id="269" r:id="rId8"/>
    <p:sldId id="270" r:id="rId9"/>
    <p:sldId id="268" r:id="rId10"/>
    <p:sldId id="271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4660"/>
  </p:normalViewPr>
  <p:slideViewPr>
    <p:cSldViewPr>
      <p:cViewPr varScale="1">
        <p:scale>
          <a:sx n="85" d="100"/>
          <a:sy n="85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864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017F-A362-46E9-B5F3-5F268606965B}" type="datetimeFigureOut">
              <a:rPr lang="en-US" smtClean="0"/>
              <a:t>20-Sep-2023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HTTP Internals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PUT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4" y="2590800"/>
            <a:ext cx="8580331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1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</a:t>
            </a:r>
          </a:p>
          <a:p>
            <a:pPr lvl="1"/>
            <a:r>
              <a:rPr lang="en-US" dirty="0"/>
              <a:t>The POST method was designed to send input data to the server.</a:t>
            </a:r>
          </a:p>
          <a:p>
            <a:pPr lvl="1"/>
            <a:r>
              <a:rPr lang="en-US" dirty="0"/>
              <a:t>In practice, it is often used to support HTML forms.</a:t>
            </a:r>
          </a:p>
          <a:p>
            <a:pPr lvl="1"/>
            <a:r>
              <a:rPr lang="en-US" dirty="0"/>
              <a:t>The data from a filled-in form typically is sent to the server, which then marshals it off to where it needs to go (e.g., to a server gateway program, which then processes it).</a:t>
            </a:r>
          </a:p>
        </p:txBody>
      </p:sp>
    </p:spTree>
    <p:extLst>
      <p:ext uri="{BB962C8B-B14F-4D97-AF65-F5344CB8AC3E}">
        <p14:creationId xmlns:p14="http://schemas.microsoft.com/office/powerpoint/2010/main" val="20785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POST Example: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0" y="1066800"/>
            <a:ext cx="6324600" cy="552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00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TRACE</a:t>
            </a:r>
          </a:p>
          <a:p>
            <a:pPr lvl="1"/>
            <a:r>
              <a:rPr lang="en-US" dirty="0"/>
              <a:t>When a client makes a request, that request may have to travel through firewalls, proxies, gateways, or other applications.</a:t>
            </a:r>
          </a:p>
          <a:p>
            <a:pPr lvl="1"/>
            <a:r>
              <a:rPr lang="en-US" dirty="0"/>
              <a:t>Each of these has the opportunity to modify the original HTTP request.</a:t>
            </a:r>
          </a:p>
          <a:p>
            <a:pPr lvl="1"/>
            <a:r>
              <a:rPr lang="en-US" dirty="0"/>
              <a:t>The TRACE method allows clients to see how its request looks when it finally makes it to the server.</a:t>
            </a:r>
          </a:p>
          <a:p>
            <a:pPr lvl="1"/>
            <a:r>
              <a:rPr lang="en-US" dirty="0"/>
              <a:t>A TRACE request initiates a “loopback” diagnostic at the destination server.</a:t>
            </a:r>
          </a:p>
          <a:p>
            <a:pPr lvl="1"/>
            <a:r>
              <a:rPr lang="en-US" dirty="0"/>
              <a:t>The server at the final leg of the trip bounces back a TRACE response, with the request message it received in the body of its response.</a:t>
            </a:r>
          </a:p>
        </p:txBody>
      </p:sp>
    </p:spTree>
    <p:extLst>
      <p:ext uri="{BB962C8B-B14F-4D97-AF65-F5344CB8AC3E}">
        <p14:creationId xmlns:p14="http://schemas.microsoft.com/office/powerpoint/2010/main" val="121260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399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TRACE</a:t>
            </a:r>
          </a:p>
          <a:p>
            <a:pPr lvl="1"/>
            <a:r>
              <a:rPr lang="en-US" dirty="0"/>
              <a:t>A client can then see how, or if, its original message was modified along the request/response chain of any intervening HTTP applications.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8" y="2943860"/>
            <a:ext cx="6900863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8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OPTIONS</a:t>
            </a:r>
          </a:p>
          <a:p>
            <a:pPr lvl="1"/>
            <a:r>
              <a:rPr lang="en-US" dirty="0"/>
              <a:t>The OPTIONS method asks the server to tell us about the various supported capabilities of the web server. </a:t>
            </a:r>
          </a:p>
          <a:p>
            <a:pPr lvl="1"/>
            <a:r>
              <a:rPr lang="en-US" dirty="0"/>
              <a:t>This provides a means for client applications to determine how best to access various resources without actually having to access them.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77590"/>
            <a:ext cx="8908944" cy="317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DELETE</a:t>
            </a:r>
          </a:p>
          <a:p>
            <a:pPr lvl="1"/>
            <a:r>
              <a:rPr lang="en-US" dirty="0"/>
              <a:t>It asks the server to delete the resources specified by the request URL.</a:t>
            </a:r>
          </a:p>
          <a:p>
            <a:pPr lvl="1"/>
            <a:r>
              <a:rPr lang="en-US" dirty="0"/>
              <a:t>However, the client application is not guaranteed that the delete is carried out. This is because the HTTP specification allows the server to override the request without telling the client.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14" y="3124200"/>
            <a:ext cx="8737171" cy="353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48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URLs and verbs, the client can initiate requests to the server.</a:t>
            </a:r>
          </a:p>
          <a:p>
            <a:r>
              <a:rPr lang="en-US" dirty="0"/>
              <a:t>In return, the server responds with status codes and message payloads.</a:t>
            </a:r>
          </a:p>
          <a:p>
            <a:r>
              <a:rPr lang="en-US" dirty="0"/>
              <a:t>The status code is important and tells the client how to interpret the server response.</a:t>
            </a:r>
          </a:p>
          <a:p>
            <a:r>
              <a:rPr lang="en-US" dirty="0"/>
              <a:t>The HTTP specs defines certain number ranges for specific types of responses</a:t>
            </a:r>
          </a:p>
        </p:txBody>
      </p:sp>
    </p:spTree>
    <p:extLst>
      <p:ext uri="{BB962C8B-B14F-4D97-AF65-F5344CB8AC3E}">
        <p14:creationId xmlns:p14="http://schemas.microsoft.com/office/powerpoint/2010/main" val="54057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1xx: Informational Messages</a:t>
            </a:r>
          </a:p>
          <a:p>
            <a:pPr lvl="1"/>
            <a:r>
              <a:rPr lang="en-US" dirty="0"/>
              <a:t>Example: The server can send a </a:t>
            </a:r>
            <a:r>
              <a:rPr lang="en-US" dirty="0">
                <a:solidFill>
                  <a:srgbClr val="C00000"/>
                </a:solidFill>
              </a:rPr>
              <a:t>Expect: 100-continue</a:t>
            </a:r>
            <a:r>
              <a:rPr lang="en-US" dirty="0"/>
              <a:t> message, telling the client to continue sending the remainder of the request, or ignore if it has already sent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0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2xx: Successful</a:t>
            </a:r>
          </a:p>
          <a:p>
            <a:pPr lvl="1"/>
            <a:r>
              <a:rPr lang="en-US" dirty="0"/>
              <a:t>This tells the client that the request was successfully processed. The most common code is </a:t>
            </a:r>
            <a:r>
              <a:rPr lang="en-US" dirty="0">
                <a:solidFill>
                  <a:srgbClr val="C00000"/>
                </a:solidFill>
              </a:rPr>
              <a:t>200 OK</a:t>
            </a:r>
            <a:r>
              <a:rPr lang="en-US" dirty="0"/>
              <a:t>. For a GET request, the server sends the resource in the message body. There are other less frequently used codes:</a:t>
            </a:r>
          </a:p>
          <a:p>
            <a:pPr lvl="2"/>
            <a:r>
              <a:rPr lang="en-US" b="1" dirty="0"/>
              <a:t>202 Accepted: </a:t>
            </a:r>
            <a:r>
              <a:rPr lang="en-US" dirty="0"/>
              <a:t>the request was accepted but may not include the resource in the response. This is useful for </a:t>
            </a:r>
            <a:r>
              <a:rPr lang="en-US" dirty="0" err="1"/>
              <a:t>async</a:t>
            </a:r>
            <a:r>
              <a:rPr lang="en-US" dirty="0"/>
              <a:t> processing on the server side. The server may choose to send information for monitoring.</a:t>
            </a:r>
          </a:p>
          <a:p>
            <a:pPr lvl="2"/>
            <a:r>
              <a:rPr lang="en-US" b="1" dirty="0"/>
              <a:t>204 No Content: </a:t>
            </a:r>
            <a:r>
              <a:rPr lang="en-US" dirty="0"/>
              <a:t>there is no message body in the response.</a:t>
            </a:r>
          </a:p>
          <a:p>
            <a:pPr lvl="2"/>
            <a:r>
              <a:rPr lang="en-US" b="1" dirty="0"/>
              <a:t>205 Reset Content: </a:t>
            </a:r>
            <a:r>
              <a:rPr lang="en-US" dirty="0"/>
              <a:t>indicates to the client to reset its document view.</a:t>
            </a:r>
          </a:p>
          <a:p>
            <a:pPr lvl="2"/>
            <a:r>
              <a:rPr lang="en-US" b="1" dirty="0"/>
              <a:t>206 Partial Content: </a:t>
            </a:r>
            <a:r>
              <a:rPr lang="en-US" dirty="0"/>
              <a:t>indicates that the response only contains partial content. Additional headers indicate the exact range and content expiration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stands for Hypertext Transfer Protocol. </a:t>
            </a:r>
          </a:p>
          <a:p>
            <a:r>
              <a:rPr lang="en-US" dirty="0"/>
              <a:t>It's a stateless, application-layer protocol.</a:t>
            </a:r>
          </a:p>
          <a:p>
            <a:r>
              <a:rPr lang="en-US" dirty="0"/>
              <a:t>HTTP allows for communication between a variety of hosts and clients, and supports a mixture of network configurations.</a:t>
            </a:r>
          </a:p>
          <a:p>
            <a:r>
              <a:rPr lang="en-US" dirty="0"/>
              <a:t>The current version of the protocol is </a:t>
            </a:r>
            <a:r>
              <a:rPr lang="en-US" b="1" dirty="0">
                <a:solidFill>
                  <a:srgbClr val="FF0000"/>
                </a:solidFill>
              </a:rPr>
              <a:t>HTTP/1.1</a:t>
            </a:r>
          </a:p>
        </p:txBody>
      </p:sp>
    </p:spTree>
    <p:extLst>
      <p:ext uri="{BB962C8B-B14F-4D97-AF65-F5344CB8AC3E}">
        <p14:creationId xmlns:p14="http://schemas.microsoft.com/office/powerpoint/2010/main" val="130825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3xx: Redirection</a:t>
            </a:r>
          </a:p>
          <a:p>
            <a:pPr lvl="1"/>
            <a:r>
              <a:rPr lang="en-US" dirty="0"/>
              <a:t>This requires the client to take additional action. The most common use-case is to jump to a different URL in order to fetch the resource.</a:t>
            </a:r>
          </a:p>
          <a:p>
            <a:pPr lvl="1"/>
            <a:r>
              <a:rPr lang="en-US" b="1" dirty="0"/>
              <a:t>301 Moved Permanently:</a:t>
            </a:r>
          </a:p>
          <a:p>
            <a:pPr lvl="2"/>
            <a:r>
              <a:rPr lang="en-US" dirty="0"/>
              <a:t>the resource is now located at a new URL.</a:t>
            </a:r>
          </a:p>
          <a:p>
            <a:pPr lvl="1"/>
            <a:r>
              <a:rPr lang="en-US" b="1" dirty="0"/>
              <a:t>303 See Other:</a:t>
            </a:r>
          </a:p>
          <a:p>
            <a:pPr lvl="2"/>
            <a:r>
              <a:rPr lang="en-US" dirty="0"/>
              <a:t>the resource is temporarily located at a new URL. The Location response header contains the temporary URL.</a:t>
            </a:r>
          </a:p>
          <a:p>
            <a:pPr lvl="1"/>
            <a:r>
              <a:rPr lang="en-US" b="1" dirty="0"/>
              <a:t>304 Not Modified:</a:t>
            </a:r>
          </a:p>
          <a:p>
            <a:pPr lvl="2"/>
            <a:r>
              <a:rPr lang="en-US" dirty="0"/>
              <a:t>the server has determined that the resource has not changed and the client should use its cached copy.</a:t>
            </a:r>
          </a:p>
        </p:txBody>
      </p:sp>
    </p:spTree>
    <p:extLst>
      <p:ext uri="{BB962C8B-B14F-4D97-AF65-F5344CB8AC3E}">
        <p14:creationId xmlns:p14="http://schemas.microsoft.com/office/powerpoint/2010/main" val="230647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4xx: Client Error</a:t>
            </a:r>
          </a:p>
          <a:p>
            <a:pPr lvl="1"/>
            <a:r>
              <a:rPr lang="en-US" dirty="0"/>
              <a:t>These codes are used when the server thinks that the client is at fault, either by requesting an invalid resource or making a bad request.</a:t>
            </a:r>
          </a:p>
          <a:p>
            <a:pPr lvl="2"/>
            <a:r>
              <a:rPr lang="en-US" b="1" dirty="0"/>
              <a:t>400 Bad Request: </a:t>
            </a:r>
            <a:r>
              <a:rPr lang="en-US" dirty="0"/>
              <a:t>the request was malformed.</a:t>
            </a:r>
          </a:p>
          <a:p>
            <a:pPr lvl="2"/>
            <a:r>
              <a:rPr lang="en-US" b="1" dirty="0"/>
              <a:t>401 Unauthorized: </a:t>
            </a:r>
            <a:r>
              <a:rPr lang="en-US" dirty="0"/>
              <a:t>request requires authentication. The client can repeat the request with the Authorization header. If the client already included the Authorization header, then the credentials were wrong.</a:t>
            </a:r>
          </a:p>
          <a:p>
            <a:pPr lvl="2"/>
            <a:r>
              <a:rPr lang="en-US" b="1" dirty="0"/>
              <a:t>403 Forbidden: </a:t>
            </a:r>
            <a:r>
              <a:rPr lang="en-US" dirty="0"/>
              <a:t>server has denied access to the resource.</a:t>
            </a:r>
          </a:p>
          <a:p>
            <a:pPr lvl="2"/>
            <a:r>
              <a:rPr lang="en-US" b="1" dirty="0"/>
              <a:t>404 Not found: </a:t>
            </a:r>
            <a:r>
              <a:rPr lang="en-US" dirty="0"/>
              <a:t>indicates that the resource is invalid and does not exist on the server</a:t>
            </a:r>
          </a:p>
          <a:p>
            <a:pPr lvl="2"/>
            <a:r>
              <a:rPr lang="en-US" b="1" dirty="0"/>
              <a:t>405 Method Not Allowed: </a:t>
            </a:r>
            <a:r>
              <a:rPr lang="en-US" dirty="0"/>
              <a:t>invalid HTTP verb used in the request line, or the server does not support that verb.</a:t>
            </a:r>
          </a:p>
          <a:p>
            <a:pPr lvl="2"/>
            <a:r>
              <a:rPr lang="en-US" b="1" dirty="0"/>
              <a:t>409 Conflict: </a:t>
            </a:r>
            <a:r>
              <a:rPr lang="en-US" dirty="0"/>
              <a:t>the server could not complete the request because the client is trying to modify a resource that is newer than the client's timestamp.</a:t>
            </a:r>
          </a:p>
        </p:txBody>
      </p:sp>
    </p:spTree>
    <p:extLst>
      <p:ext uri="{BB962C8B-B14F-4D97-AF65-F5344CB8AC3E}">
        <p14:creationId xmlns:p14="http://schemas.microsoft.com/office/powerpoint/2010/main" val="75661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5xx: Server Error</a:t>
            </a:r>
          </a:p>
          <a:p>
            <a:pPr lvl="1"/>
            <a:r>
              <a:rPr lang="en-US" dirty="0"/>
              <a:t>This class of codes are used to indicate a server failure while processing the request.</a:t>
            </a:r>
          </a:p>
          <a:p>
            <a:pPr lvl="2"/>
            <a:r>
              <a:rPr lang="en-US" b="1" dirty="0"/>
              <a:t>500 Internal Server Error: </a:t>
            </a:r>
            <a:r>
              <a:rPr lang="en-US" dirty="0"/>
              <a:t>Used when the server encounters an error that prevents it from servicing the request.</a:t>
            </a:r>
          </a:p>
          <a:p>
            <a:pPr lvl="2"/>
            <a:r>
              <a:rPr lang="en-US" b="1" dirty="0"/>
              <a:t>501 Not Implemented: </a:t>
            </a:r>
            <a:r>
              <a:rPr lang="en-US" dirty="0"/>
              <a:t>the server does not yet support the requested functionality.</a:t>
            </a:r>
          </a:p>
          <a:p>
            <a:pPr lvl="2"/>
            <a:r>
              <a:rPr lang="en-US" b="1" dirty="0"/>
              <a:t>503 Service Unavailable: </a:t>
            </a:r>
            <a:r>
              <a:rPr lang="en-US" dirty="0"/>
              <a:t>this could happen if an internal system on the server has failed or the server is overloaded. Typically, the server won't even respond and the request will timeout.</a:t>
            </a:r>
          </a:p>
        </p:txBody>
      </p:sp>
    </p:spTree>
    <p:extLst>
      <p:ext uri="{BB962C8B-B14F-4D97-AF65-F5344CB8AC3E}">
        <p14:creationId xmlns:p14="http://schemas.microsoft.com/office/powerpoint/2010/main" val="197521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this possible, it assumes very little about a particular system, and does not keep state between different message exchanges.</a:t>
            </a:r>
          </a:p>
          <a:p>
            <a:r>
              <a:rPr lang="en-US" dirty="0"/>
              <a:t>This makes HTTP a stateless protocol. The communication usually takes place over TCP/IP, but any reliable transport can be used.</a:t>
            </a:r>
          </a:p>
          <a:p>
            <a:r>
              <a:rPr lang="en-US" dirty="0"/>
              <a:t>The default port for TCP/IP is 80, but other ports can also be used.</a:t>
            </a:r>
          </a:p>
        </p:txBody>
      </p:sp>
    </p:spTree>
    <p:extLst>
      <p:ext uri="{BB962C8B-B14F-4D97-AF65-F5344CB8AC3E}">
        <p14:creationId xmlns:p14="http://schemas.microsoft.com/office/powerpoint/2010/main" val="27098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a host and a client occurs, via a request/response pair.</a:t>
            </a:r>
          </a:p>
          <a:p>
            <a:r>
              <a:rPr lang="en-US" dirty="0"/>
              <a:t>The client initiates an HTTP request message, which is serviced through a HTTP response message in return.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4495800"/>
            <a:ext cx="443865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URLs reveal the identity of the particular host with which we want to communicate, but the action that should be performed on the host is specified via HTTP verbs.</a:t>
            </a:r>
          </a:p>
          <a:p>
            <a:r>
              <a:rPr lang="en-US" dirty="0"/>
              <a:t>There are several actions that a client would like the host to perform.</a:t>
            </a:r>
          </a:p>
          <a:p>
            <a:r>
              <a:rPr lang="en-US" dirty="0"/>
              <a:t>Request verbs are:</a:t>
            </a:r>
          </a:p>
          <a:p>
            <a:pPr lvl="1"/>
            <a:r>
              <a:rPr lang="en-US" dirty="0"/>
              <a:t>GET, HEAD, PUT, POST, TRACE, OPTIONS, DELETE</a:t>
            </a:r>
          </a:p>
        </p:txBody>
      </p:sp>
    </p:spTree>
    <p:extLst>
      <p:ext uri="{BB962C8B-B14F-4D97-AF65-F5344CB8AC3E}">
        <p14:creationId xmlns:p14="http://schemas.microsoft.com/office/powerpoint/2010/main" val="33723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</a:t>
            </a:r>
          </a:p>
          <a:p>
            <a:pPr lvl="1"/>
            <a:r>
              <a:rPr lang="en-US" dirty="0"/>
              <a:t>fetch an existing resource. The URL contains all the necessary information the server needs to locate and return the resource.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9359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HEAD</a:t>
            </a:r>
          </a:p>
          <a:p>
            <a:pPr lvl="1"/>
            <a:r>
              <a:rPr lang="en-US" sz="3000" dirty="0"/>
              <a:t>It behaves exactly like the GET method, but the server returns only the headers in the response. No entity body is ever returned. This allows a client to inspect the headers for a resource without having to actually get the resource. </a:t>
            </a:r>
          </a:p>
          <a:p>
            <a:pPr lvl="1"/>
            <a:r>
              <a:rPr lang="en-US" sz="3000" dirty="0"/>
              <a:t>Using HEAD, you can:</a:t>
            </a:r>
          </a:p>
          <a:p>
            <a:pPr lvl="2"/>
            <a:r>
              <a:rPr lang="en-US" sz="3000" dirty="0"/>
              <a:t>Find out about a resource (e.g., determine its type) without getting it.</a:t>
            </a:r>
          </a:p>
          <a:p>
            <a:pPr lvl="2"/>
            <a:r>
              <a:rPr lang="en-US" sz="3000" dirty="0"/>
              <a:t>See if an object exists, by looking at the status code of the response.</a:t>
            </a:r>
          </a:p>
          <a:p>
            <a:pPr lvl="2"/>
            <a:r>
              <a:rPr lang="en-US" sz="3000" dirty="0"/>
              <a:t>Test if the resource has been modified, by looking at the headers.</a:t>
            </a:r>
          </a:p>
        </p:txBody>
      </p:sp>
    </p:spTree>
    <p:extLst>
      <p:ext uri="{BB962C8B-B14F-4D97-AF65-F5344CB8AC3E}">
        <p14:creationId xmlns:p14="http://schemas.microsoft.com/office/powerpoint/2010/main" val="316926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HEAD</a:t>
            </a:r>
          </a:p>
          <a:p>
            <a:pPr lvl="1"/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587625"/>
            <a:ext cx="79502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7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PUT</a:t>
            </a:r>
          </a:p>
          <a:p>
            <a:pPr lvl="1"/>
            <a:r>
              <a:rPr lang="en-US" dirty="0"/>
              <a:t>The PUT method writes documents to a server, in the inverse of the way that GET reads documents from a server. Some publishing systems let you create web pages and install them directly on a web server using PUT.</a:t>
            </a:r>
          </a:p>
          <a:p>
            <a:pPr lvl="1"/>
            <a:r>
              <a:rPr lang="en-US" dirty="0"/>
              <a:t>The semantics of the PUT method are for the server to take the body of the request and either use it to create a new document named by the requested URL or, if that URL already exists, use the body to replace it.</a:t>
            </a:r>
          </a:p>
          <a:p>
            <a:pPr lvl="1"/>
            <a:r>
              <a:rPr lang="en-US" dirty="0"/>
              <a:t>Because PUT allows you to change content, many web servers require you to log in with a password before you can perform a PUT.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1339</Words>
  <Application>Microsoft Office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HTTP Internals</vt:lpstr>
      <vt:lpstr>HTTP Basics</vt:lpstr>
      <vt:lpstr>HTTP Basics</vt:lpstr>
      <vt:lpstr>HTTP Basics</vt:lpstr>
      <vt:lpstr>HTTP Verbs</vt:lpstr>
      <vt:lpstr>HTTP Verbs</vt:lpstr>
      <vt:lpstr>HTTP Verbs</vt:lpstr>
      <vt:lpstr>HTTP Verbs</vt:lpstr>
      <vt:lpstr>HTTP Verbs</vt:lpstr>
      <vt:lpstr>HTTP Verbs</vt:lpstr>
      <vt:lpstr>HTTP Verbs</vt:lpstr>
      <vt:lpstr>HTTP Verbs</vt:lpstr>
      <vt:lpstr>HTTP Verbs</vt:lpstr>
      <vt:lpstr>HTTP Verbs</vt:lpstr>
      <vt:lpstr>HTTP Verbs</vt:lpstr>
      <vt:lpstr>HTTP Verbs</vt:lpstr>
      <vt:lpstr>Status Codes</vt:lpstr>
      <vt:lpstr>Status Codes</vt:lpstr>
      <vt:lpstr>Status Codes</vt:lpstr>
      <vt:lpstr>Status Codes</vt:lpstr>
      <vt:lpstr>Status Codes</vt:lpstr>
      <vt:lpstr>Status Codes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Programming</dc:title>
  <dc:creator>Muhammad Adnan Ur Rehman</dc:creator>
  <cp:lastModifiedBy>Adnan ur Rehman</cp:lastModifiedBy>
  <cp:revision>64</cp:revision>
  <dcterms:created xsi:type="dcterms:W3CDTF">2018-12-03T14:24:46Z</dcterms:created>
  <dcterms:modified xsi:type="dcterms:W3CDTF">2023-09-20T04:44:27Z</dcterms:modified>
</cp:coreProperties>
</file>