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3" r:id="rId4"/>
    <p:sldId id="264" r:id="rId5"/>
    <p:sldId id="265" r:id="rId6"/>
    <p:sldId id="266" r:id="rId7"/>
    <p:sldId id="268" r:id="rId8"/>
    <p:sldId id="267" r:id="rId9"/>
    <p:sldId id="269" r:id="rId10"/>
    <p:sldId id="270"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346" autoAdjust="0"/>
    <p:restoredTop sz="94660"/>
  </p:normalViewPr>
  <p:slideViewPr>
    <p:cSldViewPr>
      <p:cViewPr varScale="1">
        <p:scale>
          <a:sx n="92" d="100"/>
          <a:sy n="92" d="100"/>
        </p:scale>
        <p:origin x="-1326"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600017F-A362-46E9-B5F3-5F268606965B}" type="datetimeFigureOut">
              <a:rPr lang="en-US" smtClean="0"/>
              <a:t>16-Jan-2020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35CCF2-B0AD-4DF0-85D4-72A1601869BB}" type="slidenum">
              <a:rPr lang="en-US" smtClean="0"/>
              <a:t>‹#›</a:t>
            </a:fld>
            <a:endParaRPr lang="en-US"/>
          </a:p>
        </p:txBody>
      </p:sp>
    </p:spTree>
    <p:extLst>
      <p:ext uri="{BB962C8B-B14F-4D97-AF65-F5344CB8AC3E}">
        <p14:creationId xmlns:p14="http://schemas.microsoft.com/office/powerpoint/2010/main" val="961348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00017F-A362-46E9-B5F3-5F268606965B}" type="datetimeFigureOut">
              <a:rPr lang="en-US" smtClean="0"/>
              <a:t>16-Jan-2020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35CCF2-B0AD-4DF0-85D4-72A1601869BB}" type="slidenum">
              <a:rPr lang="en-US" smtClean="0"/>
              <a:t>‹#›</a:t>
            </a:fld>
            <a:endParaRPr lang="en-US"/>
          </a:p>
        </p:txBody>
      </p:sp>
    </p:spTree>
    <p:extLst>
      <p:ext uri="{BB962C8B-B14F-4D97-AF65-F5344CB8AC3E}">
        <p14:creationId xmlns:p14="http://schemas.microsoft.com/office/powerpoint/2010/main" val="898681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00017F-A362-46E9-B5F3-5F268606965B}" type="datetimeFigureOut">
              <a:rPr lang="en-US" smtClean="0"/>
              <a:t>16-Jan-2020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35CCF2-B0AD-4DF0-85D4-72A1601869BB}" type="slidenum">
              <a:rPr lang="en-US" smtClean="0"/>
              <a:t>‹#›</a:t>
            </a:fld>
            <a:endParaRPr lang="en-US"/>
          </a:p>
        </p:txBody>
      </p:sp>
    </p:spTree>
    <p:extLst>
      <p:ext uri="{BB962C8B-B14F-4D97-AF65-F5344CB8AC3E}">
        <p14:creationId xmlns:p14="http://schemas.microsoft.com/office/powerpoint/2010/main" val="2121790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a:solidFill>
            <a:schemeClr val="tx2">
              <a:lumMod val="20000"/>
              <a:lumOff val="80000"/>
            </a:schemeClr>
          </a:solidFill>
        </p:spPr>
        <p:txBody>
          <a:bodyPr/>
          <a:lstStyle>
            <a:lvl1pPr>
              <a:defRPr b="1">
                <a:solidFill>
                  <a:srgbClr val="C00000"/>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152400" y="1219200"/>
            <a:ext cx="8839200" cy="5486400"/>
          </a:xfrm>
        </p:spPr>
        <p:txBody>
          <a:bodyPr/>
          <a:lstStyle>
            <a:lvl1pPr algn="just">
              <a:defRPr/>
            </a:lvl1pPr>
            <a:lvl2pPr algn="just">
              <a:defRPr/>
            </a:lvl2pPr>
            <a:lvl3pPr algn="just">
              <a:defRPr/>
            </a:lvl3pPr>
            <a:lvl4pPr algn="just">
              <a:defRPr/>
            </a:lvl4pPr>
            <a:lvl5pPr algn="ju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A600017F-A362-46E9-B5F3-5F268606965B}" type="datetimeFigureOut">
              <a:rPr lang="en-US" smtClean="0"/>
              <a:t>16-Jan-2020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35CCF2-B0AD-4DF0-85D4-72A1601869BB}" type="slidenum">
              <a:rPr lang="en-US" smtClean="0"/>
              <a:t>‹#›</a:t>
            </a:fld>
            <a:endParaRPr lang="en-US"/>
          </a:p>
        </p:txBody>
      </p:sp>
    </p:spTree>
    <p:extLst>
      <p:ext uri="{BB962C8B-B14F-4D97-AF65-F5344CB8AC3E}">
        <p14:creationId xmlns:p14="http://schemas.microsoft.com/office/powerpoint/2010/main" val="2088619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600017F-A362-46E9-B5F3-5F268606965B}" type="datetimeFigureOut">
              <a:rPr lang="en-US" smtClean="0"/>
              <a:t>16-Jan-2020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35CCF2-B0AD-4DF0-85D4-72A1601869BB}" type="slidenum">
              <a:rPr lang="en-US" smtClean="0"/>
              <a:t>‹#›</a:t>
            </a:fld>
            <a:endParaRPr lang="en-US"/>
          </a:p>
        </p:txBody>
      </p:sp>
    </p:spTree>
    <p:extLst>
      <p:ext uri="{BB962C8B-B14F-4D97-AF65-F5344CB8AC3E}">
        <p14:creationId xmlns:p14="http://schemas.microsoft.com/office/powerpoint/2010/main" val="1733887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600017F-A362-46E9-B5F3-5F268606965B}" type="datetimeFigureOut">
              <a:rPr lang="en-US" smtClean="0"/>
              <a:t>16-Jan-2020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35CCF2-B0AD-4DF0-85D4-72A1601869BB}" type="slidenum">
              <a:rPr lang="en-US" smtClean="0"/>
              <a:t>‹#›</a:t>
            </a:fld>
            <a:endParaRPr lang="en-US"/>
          </a:p>
        </p:txBody>
      </p:sp>
    </p:spTree>
    <p:extLst>
      <p:ext uri="{BB962C8B-B14F-4D97-AF65-F5344CB8AC3E}">
        <p14:creationId xmlns:p14="http://schemas.microsoft.com/office/powerpoint/2010/main" val="2250587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600017F-A362-46E9-B5F3-5F268606965B}" type="datetimeFigureOut">
              <a:rPr lang="en-US" smtClean="0"/>
              <a:t>16-Jan-2020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35CCF2-B0AD-4DF0-85D4-72A1601869BB}" type="slidenum">
              <a:rPr lang="en-US" smtClean="0"/>
              <a:t>‹#›</a:t>
            </a:fld>
            <a:endParaRPr lang="en-US"/>
          </a:p>
        </p:txBody>
      </p:sp>
    </p:spTree>
    <p:extLst>
      <p:ext uri="{BB962C8B-B14F-4D97-AF65-F5344CB8AC3E}">
        <p14:creationId xmlns:p14="http://schemas.microsoft.com/office/powerpoint/2010/main" val="2007743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600017F-A362-46E9-B5F3-5F268606965B}" type="datetimeFigureOut">
              <a:rPr lang="en-US" smtClean="0"/>
              <a:t>16-Jan-2020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35CCF2-B0AD-4DF0-85D4-72A1601869BB}" type="slidenum">
              <a:rPr lang="en-US" smtClean="0"/>
              <a:t>‹#›</a:t>
            </a:fld>
            <a:endParaRPr lang="en-US"/>
          </a:p>
        </p:txBody>
      </p:sp>
    </p:spTree>
    <p:extLst>
      <p:ext uri="{BB962C8B-B14F-4D97-AF65-F5344CB8AC3E}">
        <p14:creationId xmlns:p14="http://schemas.microsoft.com/office/powerpoint/2010/main" val="3337900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00017F-A362-46E9-B5F3-5F268606965B}" type="datetimeFigureOut">
              <a:rPr lang="en-US" smtClean="0"/>
              <a:t>16-Jan-2020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35CCF2-B0AD-4DF0-85D4-72A1601869BB}" type="slidenum">
              <a:rPr lang="en-US" smtClean="0"/>
              <a:t>‹#›</a:t>
            </a:fld>
            <a:endParaRPr lang="en-US"/>
          </a:p>
        </p:txBody>
      </p:sp>
    </p:spTree>
    <p:extLst>
      <p:ext uri="{BB962C8B-B14F-4D97-AF65-F5344CB8AC3E}">
        <p14:creationId xmlns:p14="http://schemas.microsoft.com/office/powerpoint/2010/main" val="2434024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00017F-A362-46E9-B5F3-5F268606965B}" type="datetimeFigureOut">
              <a:rPr lang="en-US" smtClean="0"/>
              <a:t>16-Jan-2020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35CCF2-B0AD-4DF0-85D4-72A1601869BB}" type="slidenum">
              <a:rPr lang="en-US" smtClean="0"/>
              <a:t>‹#›</a:t>
            </a:fld>
            <a:endParaRPr lang="en-US"/>
          </a:p>
        </p:txBody>
      </p:sp>
    </p:spTree>
    <p:extLst>
      <p:ext uri="{BB962C8B-B14F-4D97-AF65-F5344CB8AC3E}">
        <p14:creationId xmlns:p14="http://schemas.microsoft.com/office/powerpoint/2010/main" val="2680743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00017F-A362-46E9-B5F3-5F268606965B}" type="datetimeFigureOut">
              <a:rPr lang="en-US" smtClean="0"/>
              <a:t>16-Jan-2020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35CCF2-B0AD-4DF0-85D4-72A1601869BB}" type="slidenum">
              <a:rPr lang="en-US" smtClean="0"/>
              <a:t>‹#›</a:t>
            </a:fld>
            <a:endParaRPr lang="en-US"/>
          </a:p>
        </p:txBody>
      </p:sp>
    </p:spTree>
    <p:extLst>
      <p:ext uri="{BB962C8B-B14F-4D97-AF65-F5344CB8AC3E}">
        <p14:creationId xmlns:p14="http://schemas.microsoft.com/office/powerpoint/2010/main" val="2233556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00017F-A362-46E9-B5F3-5F268606965B}" type="datetimeFigureOut">
              <a:rPr lang="en-US" smtClean="0"/>
              <a:t>16-Jan-2020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35CCF2-B0AD-4DF0-85D4-72A1601869BB}" type="slidenum">
              <a:rPr lang="en-US" smtClean="0"/>
              <a:t>‹#›</a:t>
            </a:fld>
            <a:endParaRPr lang="en-US"/>
          </a:p>
        </p:txBody>
      </p:sp>
    </p:spTree>
    <p:extLst>
      <p:ext uri="{BB962C8B-B14F-4D97-AF65-F5344CB8AC3E}">
        <p14:creationId xmlns:p14="http://schemas.microsoft.com/office/powerpoint/2010/main" val="3223991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yoursite.com/customers.asmx"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Web Services</a:t>
            </a:r>
            <a:endParaRPr lang="en-US" b="1"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00839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Service vs. Website</a:t>
            </a:r>
            <a:endParaRPr lang="en-US" dirty="0"/>
          </a:p>
        </p:txBody>
      </p:sp>
      <p:graphicFrame>
        <p:nvGraphicFramePr>
          <p:cNvPr id="7" name="Content Placeholder 6"/>
          <p:cNvGraphicFramePr>
            <a:graphicFrameLocks noGrp="1"/>
          </p:cNvGraphicFramePr>
          <p:nvPr>
            <p:ph idx="1"/>
          </p:nvPr>
        </p:nvGraphicFramePr>
        <p:xfrm>
          <a:off x="897120" y="1219200"/>
          <a:ext cx="7349760" cy="5486400"/>
        </p:xfrm>
        <a:graphic>
          <a:graphicData uri="http://schemas.openxmlformats.org/drawingml/2006/table">
            <a:tbl>
              <a:tblPr/>
              <a:tblGrid>
                <a:gridCol w="3674880"/>
                <a:gridCol w="3674880"/>
              </a:tblGrid>
              <a:tr h="397440">
                <a:tc>
                  <a:txBody>
                    <a:bodyPr/>
                    <a:lstStyle/>
                    <a:p>
                      <a:pPr algn="ctr" fontAlgn="ctr"/>
                      <a:r>
                        <a:rPr lang="en-US" sz="1600" b="1" i="0" u="none" strike="noStrike">
                          <a:solidFill>
                            <a:srgbClr val="000000"/>
                          </a:solidFill>
                          <a:effectLst/>
                          <a:latin typeface="Calibri"/>
                        </a:rPr>
                        <a:t>Web Service</a:t>
                      </a:r>
                    </a:p>
                  </a:txBody>
                  <a:tcPr marL="8640" marR="8640" marT="86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a:rPr>
                        <a:t>Website</a:t>
                      </a:r>
                    </a:p>
                  </a:txBody>
                  <a:tcPr marL="8640" marR="8640" marT="86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35680">
                <a:tc>
                  <a:txBody>
                    <a:bodyPr/>
                    <a:lstStyle/>
                    <a:p>
                      <a:pPr algn="l" fontAlgn="ctr"/>
                      <a:r>
                        <a:rPr lang="en-US" sz="1600" b="0" i="0" u="none" strike="noStrike">
                          <a:solidFill>
                            <a:srgbClr val="000000"/>
                          </a:solidFill>
                          <a:effectLst/>
                          <a:latin typeface="Calibri"/>
                        </a:rPr>
                        <a:t>A web service doesn’t have a user interface.</a:t>
                      </a:r>
                    </a:p>
                  </a:txBody>
                  <a:tcPr marL="8640" marR="8640" marT="8640" marB="0" anchor="ctr">
                    <a:lnL w="6350" cap="flat" cmpd="sng" algn="ctr">
                      <a:solidFill>
                        <a:srgbClr val="C06CB4"/>
                      </a:solidFill>
                      <a:prstDash val="solid"/>
                      <a:round/>
                      <a:headEnd type="none" w="med" len="med"/>
                      <a:tailEnd type="none" w="med" len="med"/>
                    </a:lnL>
                    <a:lnR w="6350" cap="flat" cmpd="sng" algn="ctr">
                      <a:solidFill>
                        <a:srgbClr val="C06CB4"/>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6CB4"/>
                      </a:solidFill>
                      <a:prstDash val="solid"/>
                      <a:round/>
                      <a:headEnd type="none" w="med" len="med"/>
                      <a:tailEnd type="none" w="med" len="med"/>
                    </a:lnB>
                  </a:tcPr>
                </a:tc>
                <a:tc>
                  <a:txBody>
                    <a:bodyPr/>
                    <a:lstStyle/>
                    <a:p>
                      <a:pPr algn="l" fontAlgn="ctr"/>
                      <a:r>
                        <a:rPr lang="en-US" sz="1600" b="0" i="0" u="none" strike="noStrike">
                          <a:solidFill>
                            <a:srgbClr val="000000"/>
                          </a:solidFill>
                          <a:effectLst/>
                          <a:latin typeface="Calibri"/>
                        </a:rPr>
                        <a:t>A website has a user interface or GUI.</a:t>
                      </a:r>
                    </a:p>
                  </a:txBody>
                  <a:tcPr marL="8640" marR="8640" marT="8640" marB="0" anchor="ctr">
                    <a:lnL w="6350" cap="flat" cmpd="sng" algn="ctr">
                      <a:solidFill>
                        <a:srgbClr val="C06CB4"/>
                      </a:solidFill>
                      <a:prstDash val="solid"/>
                      <a:round/>
                      <a:headEnd type="none" w="med" len="med"/>
                      <a:tailEnd type="none" w="med" len="med"/>
                    </a:lnL>
                    <a:lnR w="6350" cap="flat" cmpd="sng" algn="ctr">
                      <a:solidFill>
                        <a:srgbClr val="806DB4"/>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806DB4"/>
                      </a:solidFill>
                      <a:prstDash val="solid"/>
                      <a:round/>
                      <a:headEnd type="none" w="med" len="med"/>
                      <a:tailEnd type="none" w="med" len="med"/>
                    </a:lnB>
                  </a:tcPr>
                </a:tc>
              </a:tr>
              <a:tr h="803520">
                <a:tc>
                  <a:txBody>
                    <a:bodyPr/>
                    <a:lstStyle/>
                    <a:p>
                      <a:pPr algn="l" fontAlgn="ctr"/>
                      <a:r>
                        <a:rPr lang="en-US" sz="1600" b="0" i="0" u="none" strike="noStrike">
                          <a:solidFill>
                            <a:srgbClr val="000000"/>
                          </a:solidFill>
                          <a:effectLst/>
                          <a:latin typeface="Calibri"/>
                        </a:rPr>
                        <a:t>Web services are meant for other applications to be interacted with over the internet.</a:t>
                      </a:r>
                    </a:p>
                  </a:txBody>
                  <a:tcPr marL="8640" marR="8640" marT="8640" marB="0" anchor="ctr">
                    <a:lnL w="6350" cap="flat" cmpd="sng" algn="ctr">
                      <a:solidFill>
                        <a:srgbClr val="406EB4"/>
                      </a:solidFill>
                      <a:prstDash val="solid"/>
                      <a:round/>
                      <a:headEnd type="none" w="med" len="med"/>
                      <a:tailEnd type="none" w="med" len="med"/>
                    </a:lnL>
                    <a:lnR w="6350" cap="flat" cmpd="sng" algn="ctr">
                      <a:solidFill>
                        <a:srgbClr val="406EB4"/>
                      </a:solidFill>
                      <a:prstDash val="solid"/>
                      <a:round/>
                      <a:headEnd type="none" w="med" len="med"/>
                      <a:tailEnd type="none" w="med" len="med"/>
                    </a:lnR>
                    <a:lnT w="6350" cap="flat" cmpd="sng" algn="ctr">
                      <a:solidFill>
                        <a:srgbClr val="C06CB4"/>
                      </a:solidFill>
                      <a:prstDash val="solid"/>
                      <a:round/>
                      <a:headEnd type="none" w="med" len="med"/>
                      <a:tailEnd type="none" w="med" len="med"/>
                    </a:lnT>
                    <a:lnB w="6350" cap="flat" cmpd="sng" algn="ctr">
                      <a:solidFill>
                        <a:srgbClr val="406EB4"/>
                      </a:solidFill>
                      <a:prstDash val="solid"/>
                      <a:round/>
                      <a:headEnd type="none" w="med" len="med"/>
                      <a:tailEnd type="none" w="med" len="med"/>
                    </a:lnB>
                  </a:tcPr>
                </a:tc>
                <a:tc>
                  <a:txBody>
                    <a:bodyPr/>
                    <a:lstStyle/>
                    <a:p>
                      <a:pPr algn="l" fontAlgn="ctr"/>
                      <a:r>
                        <a:rPr lang="en-US" sz="1600" b="0" i="0" u="none" strike="noStrike">
                          <a:solidFill>
                            <a:srgbClr val="000000"/>
                          </a:solidFill>
                          <a:effectLst/>
                          <a:latin typeface="Calibri"/>
                        </a:rPr>
                        <a:t>Websites are meant for use by humans.</a:t>
                      </a:r>
                    </a:p>
                  </a:txBody>
                  <a:tcPr marL="8640" marR="8640" marT="8640" marB="0" anchor="ctr">
                    <a:lnL w="6350" cap="flat" cmpd="sng" algn="ctr">
                      <a:solidFill>
                        <a:srgbClr val="406EB4"/>
                      </a:solidFill>
                      <a:prstDash val="solid"/>
                      <a:round/>
                      <a:headEnd type="none" w="med" len="med"/>
                      <a:tailEnd type="none" w="med" len="med"/>
                    </a:lnL>
                    <a:lnR w="6350" cap="flat" cmpd="sng" algn="ctr">
                      <a:solidFill>
                        <a:srgbClr val="006FB4"/>
                      </a:solidFill>
                      <a:prstDash val="solid"/>
                      <a:round/>
                      <a:headEnd type="none" w="med" len="med"/>
                      <a:tailEnd type="none" w="med" len="med"/>
                    </a:lnR>
                    <a:lnT w="6350" cap="flat" cmpd="sng" algn="ctr">
                      <a:solidFill>
                        <a:srgbClr val="806DB4"/>
                      </a:solidFill>
                      <a:prstDash val="solid"/>
                      <a:round/>
                      <a:headEnd type="none" w="med" len="med"/>
                      <a:tailEnd type="none" w="med" len="med"/>
                    </a:lnT>
                    <a:lnB w="6350" cap="flat" cmpd="sng" algn="ctr">
                      <a:solidFill>
                        <a:srgbClr val="006FB4"/>
                      </a:solidFill>
                      <a:prstDash val="solid"/>
                      <a:round/>
                      <a:headEnd type="none" w="med" len="med"/>
                      <a:tailEnd type="none" w="med" len="med"/>
                    </a:lnB>
                  </a:tcPr>
                </a:tc>
              </a:tr>
              <a:tr h="1339200">
                <a:tc>
                  <a:txBody>
                    <a:bodyPr/>
                    <a:lstStyle/>
                    <a:p>
                      <a:pPr algn="l" fontAlgn="ctr"/>
                      <a:r>
                        <a:rPr lang="en-US" sz="1600" b="0" i="0" u="none" strike="noStrike">
                          <a:solidFill>
                            <a:srgbClr val="000000"/>
                          </a:solidFill>
                          <a:effectLst/>
                          <a:latin typeface="Calibri"/>
                        </a:rPr>
                        <a:t>Web services are platform independent as they use open protocols</a:t>
                      </a:r>
                    </a:p>
                  </a:txBody>
                  <a:tcPr marL="8640" marR="8640" marT="8640" marB="0" anchor="ctr">
                    <a:lnL w="6350" cap="flat" cmpd="sng" algn="ctr">
                      <a:solidFill>
                        <a:srgbClr val="C06FB4"/>
                      </a:solidFill>
                      <a:prstDash val="solid"/>
                      <a:round/>
                      <a:headEnd type="none" w="med" len="med"/>
                      <a:tailEnd type="none" w="med" len="med"/>
                    </a:lnL>
                    <a:lnR w="6350" cap="flat" cmpd="sng" algn="ctr">
                      <a:solidFill>
                        <a:srgbClr val="C06FB4"/>
                      </a:solidFill>
                      <a:prstDash val="solid"/>
                      <a:round/>
                      <a:headEnd type="none" w="med" len="med"/>
                      <a:tailEnd type="none" w="med" len="med"/>
                    </a:lnR>
                    <a:lnT w="6350" cap="flat" cmpd="sng" algn="ctr">
                      <a:solidFill>
                        <a:srgbClr val="406EB4"/>
                      </a:solidFill>
                      <a:prstDash val="solid"/>
                      <a:round/>
                      <a:headEnd type="none" w="med" len="med"/>
                      <a:tailEnd type="none" w="med" len="med"/>
                    </a:lnT>
                    <a:lnB w="6350" cap="flat" cmpd="sng" algn="ctr">
                      <a:solidFill>
                        <a:srgbClr val="C06FB4"/>
                      </a:solidFill>
                      <a:prstDash val="solid"/>
                      <a:round/>
                      <a:headEnd type="none" w="med" len="med"/>
                      <a:tailEnd type="none" w="med" len="med"/>
                    </a:lnB>
                  </a:tcPr>
                </a:tc>
                <a:tc>
                  <a:txBody>
                    <a:bodyPr/>
                    <a:lstStyle/>
                    <a:p>
                      <a:pPr algn="l" fontAlgn="ctr"/>
                      <a:r>
                        <a:rPr lang="en-US" sz="1600" b="0" i="0" u="none" strike="noStrike">
                          <a:solidFill>
                            <a:srgbClr val="000000"/>
                          </a:solidFill>
                          <a:effectLst/>
                          <a:latin typeface="Calibri"/>
                        </a:rPr>
                        <a:t>Websites are cross-platform as they require tweaking to operate on different browsers, operating systems, etc.</a:t>
                      </a:r>
                    </a:p>
                  </a:txBody>
                  <a:tcPr marL="8640" marR="8640" marT="8640" marB="0" anchor="ctr">
                    <a:lnL w="6350" cap="flat" cmpd="sng" algn="ctr">
                      <a:solidFill>
                        <a:srgbClr val="C06FB4"/>
                      </a:solidFill>
                      <a:prstDash val="solid"/>
                      <a:round/>
                      <a:headEnd type="none" w="med" len="med"/>
                      <a:tailEnd type="none" w="med" len="med"/>
                    </a:lnL>
                    <a:lnR w="6350" cap="flat" cmpd="sng" algn="ctr">
                      <a:solidFill>
                        <a:srgbClr val="9060E9"/>
                      </a:solidFill>
                      <a:prstDash val="solid"/>
                      <a:round/>
                      <a:headEnd type="none" w="med" len="med"/>
                      <a:tailEnd type="none" w="med" len="med"/>
                    </a:lnR>
                    <a:lnT w="6350" cap="flat" cmpd="sng" algn="ctr">
                      <a:solidFill>
                        <a:srgbClr val="006FB4"/>
                      </a:solidFill>
                      <a:prstDash val="solid"/>
                      <a:round/>
                      <a:headEnd type="none" w="med" len="med"/>
                      <a:tailEnd type="none" w="med" len="med"/>
                    </a:lnT>
                    <a:lnB w="6350" cap="flat" cmpd="sng" algn="ctr">
                      <a:solidFill>
                        <a:srgbClr val="9060E9"/>
                      </a:solidFill>
                      <a:prstDash val="solid"/>
                      <a:round/>
                      <a:headEnd type="none" w="med" len="med"/>
                      <a:tailEnd type="none" w="med" len="med"/>
                    </a:lnB>
                  </a:tcPr>
                </a:tc>
              </a:tr>
              <a:tr h="1071360">
                <a:tc>
                  <a:txBody>
                    <a:bodyPr/>
                    <a:lstStyle/>
                    <a:p>
                      <a:pPr algn="l" fontAlgn="ctr"/>
                      <a:r>
                        <a:rPr lang="en-US" sz="1600" b="0" i="0" u="none" strike="noStrike">
                          <a:solidFill>
                            <a:srgbClr val="000000"/>
                          </a:solidFill>
                          <a:effectLst/>
                          <a:latin typeface="Calibri"/>
                        </a:rPr>
                        <a:t>Web services are accessed by HTTP methods – GET, POST, PUT, DELETE, etc.</a:t>
                      </a:r>
                    </a:p>
                  </a:txBody>
                  <a:tcPr marL="8640" marR="8640" marT="8640" marB="0" anchor="ctr">
                    <a:lnL w="6350" cap="flat" cmpd="sng" algn="ctr">
                      <a:solidFill>
                        <a:srgbClr val="5061E9"/>
                      </a:solidFill>
                      <a:prstDash val="solid"/>
                      <a:round/>
                      <a:headEnd type="none" w="med" len="med"/>
                      <a:tailEnd type="none" w="med" len="med"/>
                    </a:lnL>
                    <a:lnR w="6350" cap="flat" cmpd="sng" algn="ctr">
                      <a:solidFill>
                        <a:srgbClr val="5061E9"/>
                      </a:solidFill>
                      <a:prstDash val="solid"/>
                      <a:round/>
                      <a:headEnd type="none" w="med" len="med"/>
                      <a:tailEnd type="none" w="med" len="med"/>
                    </a:lnR>
                    <a:lnT w="6350" cap="flat" cmpd="sng" algn="ctr">
                      <a:solidFill>
                        <a:srgbClr val="C06FB4"/>
                      </a:solidFill>
                      <a:prstDash val="solid"/>
                      <a:round/>
                      <a:headEnd type="none" w="med" len="med"/>
                      <a:tailEnd type="none" w="med" len="med"/>
                    </a:lnT>
                    <a:lnB w="6350" cap="flat" cmpd="sng" algn="ctr">
                      <a:solidFill>
                        <a:srgbClr val="5061E9"/>
                      </a:solidFill>
                      <a:prstDash val="solid"/>
                      <a:round/>
                      <a:headEnd type="none" w="med" len="med"/>
                      <a:tailEnd type="none" w="med" len="med"/>
                    </a:lnB>
                  </a:tcPr>
                </a:tc>
                <a:tc>
                  <a:txBody>
                    <a:bodyPr/>
                    <a:lstStyle/>
                    <a:p>
                      <a:pPr algn="l" fontAlgn="ctr"/>
                      <a:r>
                        <a:rPr lang="en-US" sz="1600" b="0" i="0" u="none" strike="noStrike">
                          <a:solidFill>
                            <a:srgbClr val="000000"/>
                          </a:solidFill>
                          <a:effectLst/>
                          <a:latin typeface="Calibri"/>
                        </a:rPr>
                        <a:t>Websites are accessed by using their GUI components – buttons, text boxes, forms, etc.</a:t>
                      </a:r>
                    </a:p>
                  </a:txBody>
                  <a:tcPr marL="8640" marR="8640" marT="8640" marB="0" anchor="ctr">
                    <a:lnL w="6350" cap="flat" cmpd="sng" algn="ctr">
                      <a:solidFill>
                        <a:srgbClr val="5061E9"/>
                      </a:solidFill>
                      <a:prstDash val="solid"/>
                      <a:round/>
                      <a:headEnd type="none" w="med" len="med"/>
                      <a:tailEnd type="none" w="med" len="med"/>
                    </a:lnL>
                    <a:lnR w="6350" cap="flat" cmpd="sng" algn="ctr">
                      <a:solidFill>
                        <a:srgbClr val="1062E9"/>
                      </a:solidFill>
                      <a:prstDash val="solid"/>
                      <a:round/>
                      <a:headEnd type="none" w="med" len="med"/>
                      <a:tailEnd type="none" w="med" len="med"/>
                    </a:lnR>
                    <a:lnT w="6350" cap="flat" cmpd="sng" algn="ctr">
                      <a:solidFill>
                        <a:srgbClr val="9060E9"/>
                      </a:solidFill>
                      <a:prstDash val="solid"/>
                      <a:round/>
                      <a:headEnd type="none" w="med" len="med"/>
                      <a:tailEnd type="none" w="med" len="med"/>
                    </a:lnT>
                    <a:lnB w="6350" cap="flat" cmpd="sng" algn="ctr">
                      <a:solidFill>
                        <a:srgbClr val="1062E9"/>
                      </a:solidFill>
                      <a:prstDash val="solid"/>
                      <a:round/>
                      <a:headEnd type="none" w="med" len="med"/>
                      <a:tailEnd type="none" w="med" len="med"/>
                    </a:lnB>
                  </a:tcPr>
                </a:tc>
              </a:tr>
              <a:tr h="1339200">
                <a:tc>
                  <a:txBody>
                    <a:bodyPr/>
                    <a:lstStyle/>
                    <a:p>
                      <a:pPr algn="l" fontAlgn="ctr"/>
                      <a:r>
                        <a:rPr lang="en-US" sz="1600" b="0" i="0" u="none" strike="noStrike">
                          <a:solidFill>
                            <a:srgbClr val="000000"/>
                          </a:solidFill>
                          <a:effectLst/>
                          <a:latin typeface="Calibri"/>
                        </a:rPr>
                        <a:t>E.g. Google maps API is a web service that can be used by websites to display Maps by passing coordinates to it.</a:t>
                      </a:r>
                    </a:p>
                  </a:txBody>
                  <a:tcPr marL="8640" marR="8640" marT="8640" marB="0" anchor="ctr">
                    <a:lnL w="6350" cap="flat" cmpd="sng" algn="ctr">
                      <a:solidFill>
                        <a:srgbClr val="D062E9"/>
                      </a:solidFill>
                      <a:prstDash val="solid"/>
                      <a:round/>
                      <a:headEnd type="none" w="med" len="med"/>
                      <a:tailEnd type="none" w="med" len="med"/>
                    </a:lnL>
                    <a:lnR w="6350" cap="flat" cmpd="sng" algn="ctr">
                      <a:solidFill>
                        <a:srgbClr val="D062E9"/>
                      </a:solidFill>
                      <a:prstDash val="solid"/>
                      <a:round/>
                      <a:headEnd type="none" w="med" len="med"/>
                      <a:tailEnd type="none" w="med" len="med"/>
                    </a:lnR>
                    <a:lnT w="6350" cap="flat" cmpd="sng" algn="ctr">
                      <a:solidFill>
                        <a:srgbClr val="5061E9"/>
                      </a:solidFill>
                      <a:prstDash val="solid"/>
                      <a:round/>
                      <a:headEnd type="none" w="med" len="med"/>
                      <a:tailEnd type="none" w="med" len="med"/>
                    </a:lnT>
                    <a:lnB w="6350" cap="flat" cmpd="sng" algn="ctr">
                      <a:solidFill>
                        <a:srgbClr val="D062E9"/>
                      </a:solidFill>
                      <a:prstDash val="solid"/>
                      <a:round/>
                      <a:headEnd type="none" w="med" len="med"/>
                      <a:tailEnd type="none" w="med" len="med"/>
                    </a:lnB>
                  </a:tcPr>
                </a:tc>
                <a:tc>
                  <a:txBody>
                    <a:bodyPr/>
                    <a:lstStyle/>
                    <a:p>
                      <a:pPr algn="l" fontAlgn="ctr"/>
                      <a:r>
                        <a:rPr lang="en-US" sz="1600" b="0" i="0" u="none" strike="noStrike" dirty="0">
                          <a:solidFill>
                            <a:srgbClr val="000000"/>
                          </a:solidFill>
                          <a:effectLst/>
                          <a:latin typeface="Calibri"/>
                        </a:rPr>
                        <a:t>E.g. ArtOfTesting.com is a website that has a collection of related web pages containing tutorials.</a:t>
                      </a:r>
                    </a:p>
                  </a:txBody>
                  <a:tcPr marL="8640" marR="8640" marT="8640" marB="0" anchor="ctr">
                    <a:lnL w="6350" cap="flat" cmpd="sng" algn="ctr">
                      <a:solidFill>
                        <a:srgbClr val="D062E9"/>
                      </a:solidFill>
                      <a:prstDash val="solid"/>
                      <a:round/>
                      <a:headEnd type="none" w="med" len="med"/>
                      <a:tailEnd type="none" w="med" len="med"/>
                    </a:lnL>
                    <a:lnR w="6350" cap="flat" cmpd="sng" algn="ctr">
                      <a:solidFill>
                        <a:srgbClr val="9063E9"/>
                      </a:solidFill>
                      <a:prstDash val="solid"/>
                      <a:round/>
                      <a:headEnd type="none" w="med" len="med"/>
                      <a:tailEnd type="none" w="med" len="med"/>
                    </a:lnR>
                    <a:lnT w="6350" cap="flat" cmpd="sng" algn="ctr">
                      <a:solidFill>
                        <a:srgbClr val="1062E9"/>
                      </a:solidFill>
                      <a:prstDash val="solid"/>
                      <a:round/>
                      <a:headEnd type="none" w="med" len="med"/>
                      <a:tailEnd type="none" w="med" len="med"/>
                    </a:lnT>
                    <a:lnB w="6350" cap="flat" cmpd="sng" algn="ctr">
                      <a:solidFill>
                        <a:srgbClr val="9063E9"/>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7140055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p:txBody>
          <a:bodyPr>
            <a:normAutofit/>
          </a:bodyPr>
          <a:lstStyle/>
          <a:p>
            <a:r>
              <a:rPr lang="en-US" dirty="0"/>
              <a:t>W3C (World Wide Web Consortium) describes web service </a:t>
            </a:r>
            <a:r>
              <a:rPr lang="en-US" dirty="0" smtClean="0"/>
              <a:t>as:</a:t>
            </a:r>
          </a:p>
          <a:p>
            <a:pPr lvl="1"/>
            <a:r>
              <a:rPr lang="en-US" dirty="0" smtClean="0"/>
              <a:t>a </a:t>
            </a:r>
            <a:r>
              <a:rPr lang="en-US" dirty="0"/>
              <a:t>system of software allowing different machines to interact with each other through network</a:t>
            </a:r>
            <a:r>
              <a:rPr lang="en-US" dirty="0" smtClean="0"/>
              <a:t>.</a:t>
            </a:r>
          </a:p>
          <a:p>
            <a:r>
              <a:rPr lang="en-US" dirty="0"/>
              <a:t>A Web service is a web application that can communicate with other web-based applications over a network.</a:t>
            </a:r>
          </a:p>
          <a:p>
            <a:r>
              <a:rPr lang="en-US" dirty="0" smtClean="0"/>
              <a:t>Web </a:t>
            </a:r>
            <a:r>
              <a:rPr lang="en-US" dirty="0"/>
              <a:t>services achieve this task with the help of XML, SOAP, WSDL and UDDI open standards</a:t>
            </a:r>
            <a:endParaRPr lang="en-US" dirty="0" smtClean="0"/>
          </a:p>
        </p:txBody>
      </p:sp>
    </p:spTree>
    <p:extLst>
      <p:ext uri="{BB962C8B-B14F-4D97-AF65-F5344CB8AC3E}">
        <p14:creationId xmlns:p14="http://schemas.microsoft.com/office/powerpoint/2010/main" val="1308252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Basics</a:t>
            </a:r>
            <a:endParaRPr lang="en-US" dirty="0"/>
          </a:p>
        </p:txBody>
      </p:sp>
      <p:sp>
        <p:nvSpPr>
          <p:cNvPr id="3" name="Content Placeholder 2"/>
          <p:cNvSpPr>
            <a:spLocks noGrp="1"/>
          </p:cNvSpPr>
          <p:nvPr>
            <p:ph idx="1"/>
          </p:nvPr>
        </p:nvSpPr>
        <p:spPr/>
        <p:txBody>
          <a:bodyPr>
            <a:normAutofit fontScale="70000" lnSpcReduction="20000"/>
          </a:bodyPr>
          <a:lstStyle/>
          <a:p>
            <a:r>
              <a:rPr lang="en-US" b="1" dirty="0" smtClean="0"/>
              <a:t>XML</a:t>
            </a:r>
          </a:p>
          <a:p>
            <a:pPr lvl="1"/>
            <a:r>
              <a:rPr lang="en-US" dirty="0" smtClean="0"/>
              <a:t>The </a:t>
            </a:r>
            <a:r>
              <a:rPr lang="en-US" dirty="0"/>
              <a:t>full form of XML is ‘</a:t>
            </a:r>
            <a:r>
              <a:rPr lang="en-US" dirty="0">
                <a:solidFill>
                  <a:srgbClr val="C00000"/>
                </a:solidFill>
              </a:rPr>
              <a:t>Extensible Markup Language</a:t>
            </a:r>
            <a:r>
              <a:rPr lang="en-US" dirty="0"/>
              <a:t>’ which is used to share data on the web and in universal format</a:t>
            </a:r>
            <a:r>
              <a:rPr lang="en-US" dirty="0" smtClean="0"/>
              <a:t>.</a:t>
            </a:r>
            <a:endParaRPr lang="en-US" dirty="0"/>
          </a:p>
          <a:p>
            <a:r>
              <a:rPr lang="en-US" b="1" dirty="0" smtClean="0"/>
              <a:t>SOAP</a:t>
            </a:r>
          </a:p>
          <a:p>
            <a:pPr lvl="1"/>
            <a:r>
              <a:rPr lang="en-US" dirty="0" smtClean="0"/>
              <a:t>Standing </a:t>
            </a:r>
            <a:r>
              <a:rPr lang="en-US" dirty="0"/>
              <a:t>for ‘</a:t>
            </a:r>
            <a:r>
              <a:rPr lang="en-US" dirty="0">
                <a:solidFill>
                  <a:srgbClr val="C00000"/>
                </a:solidFill>
              </a:rPr>
              <a:t>Simple Object Access Protocol</a:t>
            </a:r>
            <a:r>
              <a:rPr lang="en-US" dirty="0"/>
              <a:t>’ which is an application communication protocol that sends and receives messages through XML format. It is one of the best ways to communicate between applications over HTTP which is supported by all browsers and servers</a:t>
            </a:r>
            <a:r>
              <a:rPr lang="en-US" dirty="0" smtClean="0"/>
              <a:t>.</a:t>
            </a:r>
            <a:endParaRPr lang="en-US" dirty="0"/>
          </a:p>
          <a:p>
            <a:r>
              <a:rPr lang="en-US" b="1" dirty="0" smtClean="0"/>
              <a:t>WSDL</a:t>
            </a:r>
            <a:endParaRPr lang="en-US" dirty="0" smtClean="0"/>
          </a:p>
          <a:p>
            <a:pPr lvl="1"/>
            <a:r>
              <a:rPr lang="en-US" dirty="0" smtClean="0"/>
              <a:t>Written </a:t>
            </a:r>
            <a:r>
              <a:rPr lang="en-US" dirty="0"/>
              <a:t>in XML, WSDL stands for </a:t>
            </a:r>
            <a:r>
              <a:rPr lang="en-US" dirty="0">
                <a:solidFill>
                  <a:srgbClr val="C00000"/>
                </a:solidFill>
              </a:rPr>
              <a:t>Web Services Description Language</a:t>
            </a:r>
            <a:r>
              <a:rPr lang="en-US" dirty="0"/>
              <a:t> and is used to describe web service. WSDL comprises three parts such as Definitions (usually expressed in XML including both data type definitions), Operations and Service bindings. Operations denote actions for the messages supported by a Web service</a:t>
            </a:r>
            <a:r>
              <a:rPr lang="en-US" dirty="0" smtClean="0"/>
              <a:t>.</a:t>
            </a:r>
          </a:p>
          <a:p>
            <a:r>
              <a:rPr lang="en-US" b="1" dirty="0" smtClean="0"/>
              <a:t>UDDI</a:t>
            </a:r>
          </a:p>
          <a:p>
            <a:pPr lvl="1"/>
            <a:r>
              <a:rPr lang="en-US" b="1" dirty="0" smtClean="0"/>
              <a:t>Universal </a:t>
            </a:r>
            <a:r>
              <a:rPr lang="en-US" b="1" dirty="0"/>
              <a:t>Description, Discovery, and </a:t>
            </a:r>
            <a:r>
              <a:rPr lang="en-US" b="1" dirty="0" smtClean="0"/>
              <a:t>Integration</a:t>
            </a:r>
            <a:r>
              <a:rPr lang="en-US" dirty="0" smtClean="0"/>
              <a:t> is </a:t>
            </a:r>
            <a:r>
              <a:rPr lang="en-US" dirty="0"/>
              <a:t>an XML-based registry for businesses worldwide to list themselves on the Internet, and a mechanism to register and locate web service applications.</a:t>
            </a:r>
          </a:p>
        </p:txBody>
      </p:sp>
    </p:spTree>
    <p:extLst>
      <p:ext uri="{BB962C8B-B14F-4D97-AF65-F5344CB8AC3E}">
        <p14:creationId xmlns:p14="http://schemas.microsoft.com/office/powerpoint/2010/main" val="827644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of web services</a:t>
            </a:r>
          </a:p>
        </p:txBody>
      </p:sp>
      <p:sp>
        <p:nvSpPr>
          <p:cNvPr id="3" name="Content Placeholder 2"/>
          <p:cNvSpPr>
            <a:spLocks noGrp="1"/>
          </p:cNvSpPr>
          <p:nvPr>
            <p:ph idx="1"/>
          </p:nvPr>
        </p:nvSpPr>
        <p:spPr/>
        <p:txBody>
          <a:bodyPr>
            <a:normAutofit fontScale="92500" lnSpcReduction="10000"/>
          </a:bodyPr>
          <a:lstStyle/>
          <a:p>
            <a:r>
              <a:rPr lang="en-US" dirty="0"/>
              <a:t>As web services are based on open standards like XML, HTTP so these are </a:t>
            </a:r>
            <a:r>
              <a:rPr lang="en-US" b="1" dirty="0"/>
              <a:t>operating system </a:t>
            </a:r>
            <a:r>
              <a:rPr lang="en-US" b="1" dirty="0" smtClean="0"/>
              <a:t>independent</a:t>
            </a:r>
            <a:r>
              <a:rPr lang="en-US" dirty="0" smtClean="0"/>
              <a:t>.</a:t>
            </a:r>
            <a:endParaRPr lang="en-US" dirty="0"/>
          </a:p>
          <a:p>
            <a:r>
              <a:rPr lang="en-US" dirty="0"/>
              <a:t>Likewise, web services are </a:t>
            </a:r>
            <a:r>
              <a:rPr lang="en-US" b="1" dirty="0"/>
              <a:t>programming language independent</a:t>
            </a:r>
            <a:r>
              <a:rPr lang="en-US" dirty="0"/>
              <a:t>, a java application can consume a PHP web </a:t>
            </a:r>
            <a:r>
              <a:rPr lang="en-US" dirty="0" smtClean="0"/>
              <a:t>service.</a:t>
            </a:r>
            <a:endParaRPr lang="en-US" dirty="0"/>
          </a:p>
          <a:p>
            <a:r>
              <a:rPr lang="en-US" dirty="0"/>
              <a:t>Web services can be </a:t>
            </a:r>
            <a:r>
              <a:rPr lang="en-US" b="1" dirty="0"/>
              <a:t>published over the internet</a:t>
            </a:r>
            <a:r>
              <a:rPr lang="en-US" dirty="0"/>
              <a:t> to be consumed by other web </a:t>
            </a:r>
            <a:r>
              <a:rPr lang="en-US" dirty="0" smtClean="0"/>
              <a:t>applications.</a:t>
            </a:r>
            <a:endParaRPr lang="en-US" dirty="0"/>
          </a:p>
          <a:p>
            <a:r>
              <a:rPr lang="en-US" dirty="0"/>
              <a:t>The consumer of web service is </a:t>
            </a:r>
            <a:r>
              <a:rPr lang="en-US" b="1" dirty="0"/>
              <a:t>loosely coupled with the web service</a:t>
            </a:r>
            <a:r>
              <a:rPr lang="en-US" dirty="0"/>
              <a:t>, so the web service can update or change their underlying logic without affecting the consumer</a:t>
            </a:r>
          </a:p>
        </p:txBody>
      </p:sp>
    </p:spTree>
    <p:extLst>
      <p:ext uri="{BB962C8B-B14F-4D97-AF65-F5344CB8AC3E}">
        <p14:creationId xmlns:p14="http://schemas.microsoft.com/office/powerpoint/2010/main" val="2238837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Web Services</a:t>
            </a:r>
          </a:p>
        </p:txBody>
      </p:sp>
      <p:sp>
        <p:nvSpPr>
          <p:cNvPr id="3" name="Content Placeholder 2"/>
          <p:cNvSpPr>
            <a:spLocks noGrp="1"/>
          </p:cNvSpPr>
          <p:nvPr>
            <p:ph idx="1"/>
          </p:nvPr>
        </p:nvSpPr>
        <p:spPr/>
        <p:txBody>
          <a:bodyPr/>
          <a:lstStyle/>
          <a:p>
            <a:pPr marL="514350" indent="-514350">
              <a:buFont typeface="+mj-lt"/>
              <a:buAutoNum type="arabicPeriod"/>
            </a:pPr>
            <a:r>
              <a:rPr lang="en-US" dirty="0"/>
              <a:t>SOAP Web </a:t>
            </a:r>
            <a:r>
              <a:rPr lang="en-US" dirty="0" smtClean="0"/>
              <a:t>Service</a:t>
            </a:r>
          </a:p>
          <a:p>
            <a:pPr marL="514350" indent="-514350">
              <a:buFont typeface="+mj-lt"/>
              <a:buAutoNum type="arabicPeriod"/>
            </a:pPr>
            <a:r>
              <a:rPr lang="en-US" dirty="0" err="1"/>
              <a:t>RESTful</a:t>
            </a:r>
            <a:r>
              <a:rPr lang="en-US" dirty="0"/>
              <a:t> Web services or REST </a:t>
            </a:r>
            <a:r>
              <a:rPr lang="en-US" dirty="0" smtClean="0"/>
              <a:t>API</a:t>
            </a:r>
            <a:endParaRPr lang="en-US" dirty="0"/>
          </a:p>
        </p:txBody>
      </p:sp>
    </p:spTree>
    <p:extLst>
      <p:ext uri="{BB962C8B-B14F-4D97-AF65-F5344CB8AC3E}">
        <p14:creationId xmlns:p14="http://schemas.microsoft.com/office/powerpoint/2010/main" val="294227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SOAP Web Service</a:t>
            </a:r>
          </a:p>
        </p:txBody>
      </p:sp>
      <p:sp>
        <p:nvSpPr>
          <p:cNvPr id="3" name="Content Placeholder 2"/>
          <p:cNvSpPr>
            <a:spLocks noGrp="1"/>
          </p:cNvSpPr>
          <p:nvPr>
            <p:ph idx="1"/>
          </p:nvPr>
        </p:nvSpPr>
        <p:spPr/>
        <p:txBody>
          <a:bodyPr>
            <a:normAutofit/>
          </a:bodyPr>
          <a:lstStyle/>
          <a:p>
            <a:r>
              <a:rPr lang="en-US" dirty="0"/>
              <a:t>SOAP stands for Simple Object Access </a:t>
            </a:r>
            <a:r>
              <a:rPr lang="en-US" dirty="0" smtClean="0"/>
              <a:t>Protocol.</a:t>
            </a:r>
          </a:p>
          <a:p>
            <a:r>
              <a:rPr lang="en-US" dirty="0"/>
              <a:t>SOAP is an XML-based </a:t>
            </a:r>
            <a:r>
              <a:rPr lang="en-US" dirty="0">
                <a:solidFill>
                  <a:srgbClr val="C00000"/>
                </a:solidFill>
              </a:rPr>
              <a:t>protocol</a:t>
            </a:r>
            <a:r>
              <a:rPr lang="en-US" dirty="0"/>
              <a:t> for accessing web services over </a:t>
            </a:r>
            <a:r>
              <a:rPr lang="en-US" dirty="0" smtClean="0"/>
              <a:t>HTTP.</a:t>
            </a:r>
          </a:p>
          <a:p>
            <a:r>
              <a:rPr lang="en-US" dirty="0" smtClean="0"/>
              <a:t>It </a:t>
            </a:r>
            <a:r>
              <a:rPr lang="en-US" dirty="0"/>
              <a:t>has some specification which </a:t>
            </a:r>
            <a:r>
              <a:rPr lang="en-US" dirty="0" smtClean="0"/>
              <a:t>must be </a:t>
            </a:r>
            <a:r>
              <a:rPr lang="en-US" dirty="0"/>
              <a:t>used across all </a:t>
            </a:r>
            <a:r>
              <a:rPr lang="en-US" dirty="0" smtClean="0"/>
              <a:t>applications for </a:t>
            </a:r>
            <a:r>
              <a:rPr lang="en-US" dirty="0"/>
              <a:t>message </a:t>
            </a:r>
            <a:r>
              <a:rPr lang="en-US" dirty="0" smtClean="0"/>
              <a:t>exchange.</a:t>
            </a:r>
          </a:p>
          <a:p>
            <a:r>
              <a:rPr lang="en-US" dirty="0" smtClean="0"/>
              <a:t>The message format supported by SOAP is XML.</a:t>
            </a:r>
          </a:p>
          <a:p>
            <a:r>
              <a:rPr lang="en-US" dirty="0" smtClean="0"/>
              <a:t>A web service that is based on SOAP protocol is called SOAP web service.</a:t>
            </a:r>
          </a:p>
          <a:p>
            <a:r>
              <a:rPr lang="en-US" dirty="0"/>
              <a:t>It follows service oriented architecture</a:t>
            </a:r>
            <a:r>
              <a:rPr lang="en-US" dirty="0" smtClean="0"/>
              <a:t>.</a:t>
            </a:r>
            <a:endParaRPr lang="en-US" dirty="0"/>
          </a:p>
        </p:txBody>
      </p:sp>
    </p:spTree>
    <p:extLst>
      <p:ext uri="{BB962C8B-B14F-4D97-AF65-F5344CB8AC3E}">
        <p14:creationId xmlns:p14="http://schemas.microsoft.com/office/powerpoint/2010/main" val="3533751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SOAP Web Service</a:t>
            </a:r>
          </a:p>
        </p:txBody>
      </p:sp>
      <p:sp>
        <p:nvSpPr>
          <p:cNvPr id="3" name="Content Placeholder 2"/>
          <p:cNvSpPr>
            <a:spLocks noGrp="1"/>
          </p:cNvSpPr>
          <p:nvPr>
            <p:ph idx="1"/>
          </p:nvPr>
        </p:nvSpPr>
        <p:spPr/>
        <p:txBody>
          <a:bodyPr>
            <a:normAutofit/>
          </a:bodyPr>
          <a:lstStyle/>
          <a:p>
            <a:r>
              <a:rPr lang="en-US" dirty="0" smtClean="0"/>
              <a:t>For </a:t>
            </a:r>
            <a:r>
              <a:rPr lang="en-US" dirty="0"/>
              <a:t>example, to access a employee information, we need to make http call to say </a:t>
            </a:r>
            <a:r>
              <a:rPr lang="en-US" dirty="0">
                <a:solidFill>
                  <a:srgbClr val="0070C0"/>
                </a:solidFill>
                <a:hlinkClick r:id="rId2"/>
              </a:rPr>
              <a:t>http://</a:t>
            </a:r>
            <a:r>
              <a:rPr lang="en-US" dirty="0" smtClean="0">
                <a:solidFill>
                  <a:srgbClr val="0070C0"/>
                </a:solidFill>
                <a:hlinkClick r:id="rId2"/>
              </a:rPr>
              <a:t>yoursite.com/customers.asmx</a:t>
            </a:r>
            <a:endParaRPr lang="en-US" dirty="0" smtClean="0">
              <a:solidFill>
                <a:srgbClr val="0070C0"/>
              </a:solidFill>
            </a:endParaRPr>
          </a:p>
          <a:p>
            <a:r>
              <a:rPr lang="en-US" dirty="0"/>
              <a:t>SOAP requires more bandwidth for its </a:t>
            </a:r>
            <a:r>
              <a:rPr lang="en-US" dirty="0" smtClean="0"/>
              <a:t>usage compared to REST. </a:t>
            </a:r>
            <a:r>
              <a:rPr lang="en-US" dirty="0"/>
              <a:t>Since SOAP Messages contain a lot of information inside of it, the amount of data transfer using SOAP is generally a </a:t>
            </a:r>
            <a:r>
              <a:rPr lang="en-US" dirty="0" smtClean="0"/>
              <a:t>lot.</a:t>
            </a:r>
          </a:p>
          <a:p>
            <a:r>
              <a:rPr lang="en-US" dirty="0"/>
              <a:t>SOAP can only work with XML format.</a:t>
            </a:r>
            <a:endParaRPr lang="en-US" dirty="0" smtClean="0"/>
          </a:p>
          <a:p>
            <a:endParaRPr lang="en-US" dirty="0"/>
          </a:p>
        </p:txBody>
      </p:sp>
    </p:spTree>
    <p:extLst>
      <p:ext uri="{BB962C8B-B14F-4D97-AF65-F5344CB8AC3E}">
        <p14:creationId xmlns:p14="http://schemas.microsoft.com/office/powerpoint/2010/main" val="2279313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RESTful</a:t>
            </a:r>
            <a:r>
              <a:rPr lang="en-US" dirty="0"/>
              <a:t> Web services or REST </a:t>
            </a:r>
            <a:r>
              <a:rPr lang="en-US" dirty="0" smtClean="0"/>
              <a:t>API</a:t>
            </a:r>
            <a:endParaRPr lang="en-US" dirty="0"/>
          </a:p>
        </p:txBody>
      </p:sp>
      <p:sp>
        <p:nvSpPr>
          <p:cNvPr id="3" name="Content Placeholder 2"/>
          <p:cNvSpPr>
            <a:spLocks noGrp="1"/>
          </p:cNvSpPr>
          <p:nvPr>
            <p:ph idx="1"/>
          </p:nvPr>
        </p:nvSpPr>
        <p:spPr/>
        <p:txBody>
          <a:bodyPr>
            <a:normAutofit/>
          </a:bodyPr>
          <a:lstStyle/>
          <a:p>
            <a:r>
              <a:rPr lang="en-US" dirty="0"/>
              <a:t>REST stands for Representational State </a:t>
            </a:r>
            <a:r>
              <a:rPr lang="en-US" dirty="0" smtClean="0"/>
              <a:t>Transfer.</a:t>
            </a:r>
          </a:p>
          <a:p>
            <a:r>
              <a:rPr lang="en-US" dirty="0" smtClean="0"/>
              <a:t>It </a:t>
            </a:r>
            <a:r>
              <a:rPr lang="en-US" dirty="0"/>
              <a:t>is an </a:t>
            </a:r>
            <a:r>
              <a:rPr lang="en-US" dirty="0">
                <a:solidFill>
                  <a:srgbClr val="C00000"/>
                </a:solidFill>
              </a:rPr>
              <a:t>architectural concept </a:t>
            </a:r>
            <a:r>
              <a:rPr lang="en-US" dirty="0"/>
              <a:t>for building </a:t>
            </a:r>
            <a:r>
              <a:rPr lang="en-US" dirty="0" smtClean="0"/>
              <a:t>interoperable </a:t>
            </a:r>
            <a:r>
              <a:rPr lang="en-US" dirty="0"/>
              <a:t>light weight web services which helps to access and manipulate the web resources identified though URI (Uniform Resource Identifier</a:t>
            </a:r>
            <a:r>
              <a:rPr lang="en-US" dirty="0" smtClean="0"/>
              <a:t>).</a:t>
            </a:r>
          </a:p>
          <a:p>
            <a:r>
              <a:rPr lang="en-US" dirty="0"/>
              <a:t>Follows resource </a:t>
            </a:r>
            <a:r>
              <a:rPr lang="en-US"/>
              <a:t>oriented </a:t>
            </a:r>
            <a:r>
              <a:rPr lang="en-US" smtClean="0"/>
              <a:t>architecture.</a:t>
            </a:r>
            <a:endParaRPr lang="en-US" dirty="0"/>
          </a:p>
          <a:p>
            <a:r>
              <a:rPr lang="en-US" dirty="0" smtClean="0"/>
              <a:t>For </a:t>
            </a:r>
            <a:r>
              <a:rPr lang="en-US" dirty="0"/>
              <a:t>example: </a:t>
            </a:r>
            <a:r>
              <a:rPr lang="en-US" dirty="0">
                <a:solidFill>
                  <a:srgbClr val="0070C0"/>
                </a:solidFill>
              </a:rPr>
              <a:t>http://yoursite.com/employee/1 </a:t>
            </a:r>
            <a:r>
              <a:rPr lang="en-US" dirty="0"/>
              <a:t>to access the employee information with id 1</a:t>
            </a:r>
            <a:r>
              <a:rPr lang="en-US" dirty="0" smtClean="0"/>
              <a:t>.</a:t>
            </a:r>
          </a:p>
        </p:txBody>
      </p:sp>
    </p:spTree>
    <p:extLst>
      <p:ext uri="{BB962C8B-B14F-4D97-AF65-F5344CB8AC3E}">
        <p14:creationId xmlns:p14="http://schemas.microsoft.com/office/powerpoint/2010/main" val="125020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RESTful</a:t>
            </a:r>
            <a:r>
              <a:rPr lang="en-US" dirty="0"/>
              <a:t> Web services or REST </a:t>
            </a:r>
            <a:r>
              <a:rPr lang="en-US" dirty="0" smtClean="0"/>
              <a:t>API</a:t>
            </a:r>
            <a:endParaRPr lang="en-US" dirty="0"/>
          </a:p>
        </p:txBody>
      </p:sp>
      <p:sp>
        <p:nvSpPr>
          <p:cNvPr id="3" name="Content Placeholder 2"/>
          <p:cNvSpPr>
            <a:spLocks noGrp="1"/>
          </p:cNvSpPr>
          <p:nvPr>
            <p:ph idx="1"/>
          </p:nvPr>
        </p:nvSpPr>
        <p:spPr/>
        <p:txBody>
          <a:bodyPr>
            <a:normAutofit/>
          </a:bodyPr>
          <a:lstStyle/>
          <a:p>
            <a:r>
              <a:rPr lang="en-US" dirty="0" smtClean="0"/>
              <a:t>REST </a:t>
            </a:r>
            <a:r>
              <a:rPr lang="en-US" dirty="0"/>
              <a:t>does not need much bandwidth when requests are sent to the server. REST messages mostly just consist of JSON messages</a:t>
            </a:r>
            <a:r>
              <a:rPr lang="en-US" dirty="0" smtClean="0"/>
              <a:t>.</a:t>
            </a:r>
          </a:p>
          <a:p>
            <a:r>
              <a:rPr lang="en-US" dirty="0"/>
              <a:t>REST permits different data format such as Plain text, HTML, XML, JSON, etc. But the most preferred format for transferring data is JSON.</a:t>
            </a:r>
            <a:endParaRPr lang="en-US" dirty="0" smtClean="0"/>
          </a:p>
          <a:p>
            <a:endParaRPr lang="en-US" dirty="0"/>
          </a:p>
        </p:txBody>
      </p:sp>
    </p:spTree>
    <p:extLst>
      <p:ext uri="{BB962C8B-B14F-4D97-AF65-F5344CB8AC3E}">
        <p14:creationId xmlns:p14="http://schemas.microsoft.com/office/powerpoint/2010/main" val="41689653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482</TotalTime>
  <Words>734</Words>
  <Application>Microsoft Office PowerPoint</Application>
  <PresentationFormat>On-screen Show (4:3)</PresentationFormat>
  <Paragraphs>55</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Web Services</vt:lpstr>
      <vt:lpstr>Definition</vt:lpstr>
      <vt:lpstr>Basics</vt:lpstr>
      <vt:lpstr>Features of web services</vt:lpstr>
      <vt:lpstr>Types of Web Services</vt:lpstr>
      <vt:lpstr>SOAP Web Service</vt:lpstr>
      <vt:lpstr>SOAP Web Service</vt:lpstr>
      <vt:lpstr>RESTful Web services or REST API</vt:lpstr>
      <vt:lpstr>RESTful Web services or REST API</vt:lpstr>
      <vt:lpstr>Web Service vs. Website</vt:lpstr>
    </vt:vector>
  </TitlesOfParts>
  <Company>Bahria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Server Side Programming</dc:title>
  <dc:creator>Muhammad Adnan Ur Rehman</dc:creator>
  <cp:lastModifiedBy>Engr. M. Adnan Ur Rehman</cp:lastModifiedBy>
  <cp:revision>126</cp:revision>
  <dcterms:created xsi:type="dcterms:W3CDTF">2018-12-03T14:24:46Z</dcterms:created>
  <dcterms:modified xsi:type="dcterms:W3CDTF">2020-01-15T20:01:52Z</dcterms:modified>
</cp:coreProperties>
</file>