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57" r:id="rId9"/>
    <p:sldId id="265" r:id="rId10"/>
    <p:sldId id="266" r:id="rId11"/>
    <p:sldId id="272" r:id="rId12"/>
    <p:sldId id="273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5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60"/>
  </p:normalViewPr>
  <p:slideViewPr>
    <p:cSldViewPr>
      <p:cViewPr varScale="1">
        <p:scale>
          <a:sx n="72" d="100"/>
          <a:sy n="72" d="100"/>
        </p:scale>
        <p:origin x="16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D1F1-416F-48D4-ADF3-EEF37A1896ED}" type="datetimeFigureOut">
              <a:rPr lang="en-US" smtClean="0"/>
              <a:t>20-Nov-2023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DC7A-5C53-46DC-BB50-765E30D75C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9975"/>
            <a:ext cx="91440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313" y="228600"/>
            <a:ext cx="2512887" cy="68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20-Nov-2023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219200"/>
            <a:ext cx="8991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381" y="30481"/>
            <a:ext cx="9146381" cy="71913"/>
            <a:chOff x="0" y="6800850"/>
            <a:chExt cx="9144000" cy="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-2381" y="6819425"/>
            <a:ext cx="9148762" cy="71913"/>
            <a:chOff x="0" y="6800850"/>
            <a:chExt cx="9144000" cy="0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 userDrawn="1"/>
        </p:nvGrpSpPr>
        <p:grpSpPr>
          <a:xfrm>
            <a:off x="-9524" y="1184752"/>
            <a:ext cx="9153524" cy="104298"/>
            <a:chOff x="0" y="6800850"/>
            <a:chExt cx="9144000" cy="0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0" y="6800850"/>
              <a:ext cx="3044952" cy="0"/>
            </a:xfrm>
            <a:prstGeom prst="line">
              <a:avLst/>
            </a:prstGeom>
            <a:ln w="76200">
              <a:solidFill>
                <a:srgbClr val="404096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044952" y="6800850"/>
              <a:ext cx="3044952" cy="0"/>
            </a:xfrm>
            <a:prstGeom prst="line">
              <a:avLst/>
            </a:prstGeom>
            <a:ln w="76200">
              <a:solidFill>
                <a:srgbClr val="F58634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089904" y="6800850"/>
              <a:ext cx="3054096" cy="0"/>
            </a:xfrm>
            <a:prstGeom prst="line">
              <a:avLst/>
            </a:prstGeom>
            <a:ln w="76200">
              <a:solidFill>
                <a:srgbClr val="FACD2A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48000"/>
            <a:ext cx="9144000" cy="1470025"/>
          </a:xfrm>
        </p:spPr>
        <p:txBody>
          <a:bodyPr/>
          <a:lstStyle/>
          <a:p>
            <a:r>
              <a:rPr lang="en-US" dirty="0"/>
              <a:t>Asynchronous JavaScript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788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E248-D6E1-41F5-9B66-C408B7D8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Timing Events (Scheduling Tasks)</a:t>
            </a:r>
          </a:p>
          <a:p>
            <a:r>
              <a:rPr lang="en-US" dirty="0"/>
              <a:t>The window object allows execution of code at specified time intervals.</a:t>
            </a:r>
          </a:p>
          <a:p>
            <a:r>
              <a:rPr lang="en-US" dirty="0"/>
              <a:t>These time intervals are called timing events.</a:t>
            </a:r>
          </a:p>
          <a:p>
            <a:r>
              <a:rPr lang="en-US" dirty="0"/>
              <a:t>The two key methods to use with JavaScript are:</a:t>
            </a:r>
          </a:p>
          <a:p>
            <a:pPr lvl="1"/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milliseconds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Executes a function, after waiting a specified number of milliseconds.</a:t>
            </a:r>
          </a:p>
          <a:p>
            <a:pPr lvl="1"/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milliseconds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Same as </a:t>
            </a:r>
            <a:r>
              <a:rPr lang="en-US" dirty="0" err="1"/>
              <a:t>setTimeout</a:t>
            </a:r>
            <a:r>
              <a:rPr lang="en-US" dirty="0"/>
              <a:t>(), but repeats the execution of the function continuously.</a:t>
            </a:r>
          </a:p>
        </p:txBody>
      </p:sp>
    </p:spTree>
    <p:extLst>
      <p:ext uri="{BB962C8B-B14F-4D97-AF65-F5344CB8AC3E}">
        <p14:creationId xmlns:p14="http://schemas.microsoft.com/office/powerpoint/2010/main" val="163133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E248-D6E1-41F5-9B66-C408B7D8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Event </a:t>
            </a:r>
            <a:r>
              <a:rPr lang="en-US" b="1" dirty="0"/>
              <a:t>handlers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Event handlers are really a form of asynchronous programming: you provide a function (the event handler) that will be called, not right away, but whenever the event happens.</a:t>
            </a:r>
          </a:p>
          <a:p>
            <a:r>
              <a:rPr lang="en-US" dirty="0">
                <a:latin typeface="+mn-lt"/>
              </a:rPr>
              <a:t>If "the event" is "the asynchronous operation has completed", then that event could be used to notify the caller about the result of an asynchronous function call.</a:t>
            </a:r>
          </a:p>
          <a:p>
            <a:r>
              <a:rPr lang="en-US" dirty="0">
                <a:latin typeface="+mn-lt"/>
              </a:rPr>
              <a:t>You can add many event handlers to the same element.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87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E248-D6E1-41F5-9B66-C408B7D8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Event </a:t>
            </a:r>
            <a:r>
              <a:rPr lang="en-US" b="1" dirty="0"/>
              <a:t>handlers examples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removeEventListener</a:t>
            </a:r>
            <a:r>
              <a:rPr lang="en-US" b="1" dirty="0"/>
              <a:t>()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FCF5C-381F-4B09-B6A7-9CA5366CB6DA}"/>
              </a:ext>
            </a:extLst>
          </p:cNvPr>
          <p:cNvSpPr/>
          <p:nvPr/>
        </p:nvSpPr>
        <p:spPr>
          <a:xfrm>
            <a:off x="1257300" y="1961611"/>
            <a:ext cx="6629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 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BACF6-BE15-46B5-9348-43D6EDFDEB7E}"/>
              </a:ext>
            </a:extLst>
          </p:cNvPr>
          <p:cNvSpPr/>
          <p:nvPr/>
        </p:nvSpPr>
        <p:spPr>
          <a:xfrm>
            <a:off x="1085850" y="4887603"/>
            <a:ext cx="69723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.removeEventListener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"click"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9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E248-D6E1-41F5-9B66-C408B7D8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76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Click a button. Wait 3 seconds, and the page will alert "Hello":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98070A-2731-4EB4-AAA4-F3F53FE7CAE3}"/>
              </a:ext>
            </a:extLst>
          </p:cNvPr>
          <p:cNvSpPr/>
          <p:nvPr/>
        </p:nvSpPr>
        <p:spPr>
          <a:xfrm>
            <a:off x="76200" y="1981200"/>
            <a:ext cx="89916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3000)"&gt;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 it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alert(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'Hello'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/script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66D61C-DB55-4152-8DBA-F1379D06AB92}"/>
              </a:ext>
            </a:extLst>
          </p:cNvPr>
          <p:cNvSpPr txBox="1">
            <a:spLocks/>
          </p:cNvSpPr>
          <p:nvPr/>
        </p:nvSpPr>
        <p:spPr>
          <a:xfrm>
            <a:off x="76200" y="4410670"/>
            <a:ext cx="8991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How to Stop the Execution?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78250-516E-4746-9888-4D9003A17827}"/>
              </a:ext>
            </a:extLst>
          </p:cNvPr>
          <p:cNvSpPr/>
          <p:nvPr/>
        </p:nvSpPr>
        <p:spPr>
          <a:xfrm>
            <a:off x="76200" y="5020270"/>
            <a:ext cx="89916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setTimeout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, 3000)"&gt;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Try it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onclick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clearTimeout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CD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)"&gt;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Stop it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E248-D6E1-41F5-9B66-C408B7D88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114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The </a:t>
            </a:r>
            <a:r>
              <a:rPr lang="en-US" sz="2800" b="1" dirty="0" err="1"/>
              <a:t>setInterval</a:t>
            </a:r>
            <a:r>
              <a:rPr lang="en-US" sz="2800" b="1" dirty="0"/>
              <a:t>() Method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setInterval</a:t>
            </a:r>
            <a:r>
              <a:rPr lang="en-US" sz="2800" dirty="0"/>
              <a:t>() method repeats a given function at every given time-interval.</a:t>
            </a:r>
          </a:p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41FB5-C1E6-48E0-80C6-753BB8BD719C}"/>
              </a:ext>
            </a:extLst>
          </p:cNvPr>
          <p:cNvSpPr/>
          <p:nvPr/>
        </p:nvSpPr>
        <p:spPr>
          <a:xfrm>
            <a:off x="76200" y="3200400"/>
            <a:ext cx="89916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myTimer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myTimer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d.toLocaleTimeString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8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7FAF02-7104-48FC-8A62-E8B1D2563C59}"/>
              </a:ext>
            </a:extLst>
          </p:cNvPr>
          <p:cNvSpPr txBox="1">
            <a:spLocks/>
          </p:cNvSpPr>
          <p:nvPr/>
        </p:nvSpPr>
        <p:spPr>
          <a:xfrm>
            <a:off x="76200" y="14478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How to Stop the Execution?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clearInterval</a:t>
            </a:r>
            <a:r>
              <a:rPr lang="en-US" sz="2800" dirty="0"/>
              <a:t>() method stops the executions of the function specified in the </a:t>
            </a:r>
            <a:r>
              <a:rPr lang="en-US" sz="2800" dirty="0" err="1"/>
              <a:t>setInterval</a:t>
            </a:r>
            <a:r>
              <a:rPr lang="en-US" sz="2800" dirty="0"/>
              <a:t>() method.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D5DFE-E014-4B61-89A2-B98EE1DE3FFA}"/>
              </a:ext>
            </a:extLst>
          </p:cNvPr>
          <p:cNvSpPr/>
          <p:nvPr/>
        </p:nvSpPr>
        <p:spPr>
          <a:xfrm>
            <a:off x="76200" y="3094672"/>
            <a:ext cx="8991599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myTimer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myTimer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d.toLocaleTimeString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9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6403-5F8A-43F5-9F99-5B5EE1FD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JS: Examples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7FAF02-7104-48FC-8A62-E8B1D2563C59}"/>
              </a:ext>
            </a:extLst>
          </p:cNvPr>
          <p:cNvSpPr txBox="1">
            <a:spLocks/>
          </p:cNvSpPr>
          <p:nvPr/>
        </p:nvSpPr>
        <p:spPr>
          <a:xfrm>
            <a:off x="76200" y="14478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When using the JavaScript function </a:t>
            </a:r>
            <a:r>
              <a:rPr lang="en-US" sz="2800" dirty="0" err="1"/>
              <a:t>setInterval</a:t>
            </a:r>
            <a:r>
              <a:rPr lang="en-US" sz="2800" dirty="0"/>
              <a:t>(), you can specify a callback function to be executed for each interval: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5382E-29E0-4B81-AE95-57FACE6AD71E}"/>
              </a:ext>
            </a:extLst>
          </p:cNvPr>
          <p:cNvSpPr/>
          <p:nvPr/>
        </p:nvSpPr>
        <p:spPr>
          <a:xfrm>
            <a:off x="1600200" y="2821564"/>
            <a:ext cx="5943600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setInterval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 =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Date();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d.getHours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d.getMinutes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+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d.getSeconds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2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B8-AA16-4ADB-AAFB-F6C8B04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Promises: Callback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347-821B-40A5-886A-5A00B9D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latin typeface="+mn-lt"/>
              </a:rPr>
              <a:t>"I Promise a Result!"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C00000"/>
                </a:solidFill>
                <a:latin typeface="+mn-lt"/>
              </a:rPr>
              <a:t>"Producing code" </a:t>
            </a:r>
            <a:r>
              <a:rPr lang="en-US" sz="2800" dirty="0">
                <a:latin typeface="+mn-lt"/>
              </a:rPr>
              <a:t>is code that can take some time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  <a:latin typeface="+mn-lt"/>
              </a:rPr>
              <a:t>"Consuming code" </a:t>
            </a:r>
            <a:r>
              <a:rPr lang="en-US" sz="2800" dirty="0">
                <a:latin typeface="+mn-lt"/>
              </a:rPr>
              <a:t>is code that must wait for the result</a:t>
            </a:r>
          </a:p>
          <a:p>
            <a:pPr marL="0" indent="0" algn="ctr">
              <a:buNone/>
            </a:pPr>
            <a:r>
              <a:rPr lang="en-US" sz="2800" dirty="0">
                <a:latin typeface="+mn-lt"/>
              </a:rPr>
              <a:t>A </a:t>
            </a:r>
            <a:r>
              <a:rPr lang="en-US" sz="2800" dirty="0">
                <a:solidFill>
                  <a:srgbClr val="00B050"/>
                </a:solidFill>
                <a:latin typeface="+mn-lt"/>
              </a:rPr>
              <a:t>Promise</a:t>
            </a:r>
            <a:r>
              <a:rPr lang="en-US" sz="2800" dirty="0">
                <a:latin typeface="+mn-lt"/>
              </a:rPr>
              <a:t> is a JavaScript object that links producing code and consuming code</a:t>
            </a:r>
          </a:p>
        </p:txBody>
      </p:sp>
    </p:spTree>
    <p:extLst>
      <p:ext uri="{BB962C8B-B14F-4D97-AF65-F5344CB8AC3E}">
        <p14:creationId xmlns:p14="http://schemas.microsoft.com/office/powerpoint/2010/main" val="415027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B8-AA16-4ADB-AAFB-F6C8B04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347-821B-40A5-886A-5A00B9D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+mn-lt"/>
              </a:rPr>
              <a:t>JavaScript Promises are a powerful tool for handling asynchronous operations. </a:t>
            </a:r>
          </a:p>
          <a:p>
            <a:pPr algn="just"/>
            <a:r>
              <a:rPr lang="en-US" dirty="0">
                <a:latin typeface="+mn-lt"/>
              </a:rPr>
              <a:t>They allow you to chain together multiple asynchronous operations and handle their results in a clean and organized way. </a:t>
            </a:r>
          </a:p>
          <a:p>
            <a:pPr algn="just"/>
            <a:r>
              <a:rPr lang="en-US" dirty="0">
                <a:latin typeface="+mn-lt"/>
              </a:rPr>
              <a:t>A Promise is an object that represents the eventual completion (or failure) of an asynchronous operation.</a:t>
            </a:r>
          </a:p>
          <a:p>
            <a:pPr algn="just"/>
            <a:r>
              <a:rPr lang="en-US" dirty="0">
                <a:latin typeface="+mn-lt"/>
              </a:rPr>
              <a:t>It allows you to attach callbacks to be called when the operation succeeds or fails.</a:t>
            </a:r>
          </a:p>
          <a:p>
            <a:pPr algn="just"/>
            <a:r>
              <a:rPr lang="en-US" dirty="0">
                <a:latin typeface="+mn-lt"/>
              </a:rPr>
              <a:t>This way, you can handle the results of the operation without having to write nested callbacks.</a:t>
            </a:r>
          </a:p>
        </p:txBody>
      </p:sp>
    </p:spTree>
    <p:extLst>
      <p:ext uri="{BB962C8B-B14F-4D97-AF65-F5344CB8AC3E}">
        <p14:creationId xmlns:p14="http://schemas.microsoft.com/office/powerpoint/2010/main" val="116767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B8-AA16-4ADB-AAFB-F6C8B04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59347-821B-40A5-886A-5A00B9D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+mn-lt"/>
              </a:rPr>
              <a:t>To create a Promise, you use the new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Promise</a:t>
            </a:r>
            <a:r>
              <a:rPr lang="en-US" dirty="0">
                <a:latin typeface="+mn-lt"/>
              </a:rPr>
              <a:t>() constructor.</a:t>
            </a:r>
          </a:p>
          <a:p>
            <a:pPr algn="just"/>
            <a:r>
              <a:rPr lang="en-US" dirty="0">
                <a:latin typeface="+mn-lt"/>
              </a:rPr>
              <a:t>The constructor takes a single argument, which is a function called the executor/producing code.</a:t>
            </a:r>
          </a:p>
          <a:p>
            <a:pPr algn="just"/>
            <a:r>
              <a:rPr lang="en-US" dirty="0">
                <a:latin typeface="+mn-lt"/>
              </a:rPr>
              <a:t>The executor function takes two arguments: a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resolve</a:t>
            </a:r>
            <a:r>
              <a:rPr lang="en-US" dirty="0">
                <a:latin typeface="+mn-lt"/>
              </a:rPr>
              <a:t> function and a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reject</a:t>
            </a:r>
            <a:r>
              <a:rPr lang="en-US" dirty="0">
                <a:latin typeface="+mn-lt"/>
              </a:rPr>
              <a:t> function.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resolve</a:t>
            </a:r>
            <a:r>
              <a:rPr lang="en-US" dirty="0">
                <a:latin typeface="+mn-lt"/>
              </a:rPr>
              <a:t> function is called when the asynchronous operation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succeeds</a:t>
            </a:r>
            <a:r>
              <a:rPr lang="en-US" dirty="0">
                <a:latin typeface="+mn-lt"/>
              </a:rPr>
              <a:t>. It takes the result of the operation as an argument.</a:t>
            </a:r>
          </a:p>
          <a:p>
            <a:pPr algn="just"/>
            <a:r>
              <a:rPr lang="en-US" dirty="0">
                <a:latin typeface="+mn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reject</a:t>
            </a:r>
            <a:r>
              <a:rPr lang="en-US" dirty="0">
                <a:latin typeface="+mn-lt"/>
              </a:rPr>
              <a:t> function is called when the asynchronous operation 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fails</a:t>
            </a:r>
            <a:r>
              <a:rPr lang="en-US" dirty="0">
                <a:latin typeface="+mn-lt"/>
              </a:rPr>
              <a:t>. It takes an error object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2431478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7692-C10D-415B-9047-FAA373E1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6F6B-FBE5-478D-8BC8-64DEC0A1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Synchronous JS</a:t>
            </a:r>
          </a:p>
          <a:p>
            <a:r>
              <a:rPr lang="en-US" dirty="0">
                <a:latin typeface="+mn-lt"/>
              </a:rPr>
              <a:t>JS Callbacks</a:t>
            </a:r>
          </a:p>
          <a:p>
            <a:r>
              <a:rPr lang="en-US" dirty="0">
                <a:latin typeface="+mn-lt"/>
              </a:rPr>
              <a:t>JS Asynchronous</a:t>
            </a:r>
          </a:p>
          <a:p>
            <a:r>
              <a:rPr lang="en-US" dirty="0">
                <a:latin typeface="+mn-lt"/>
              </a:rPr>
              <a:t>JS Promises</a:t>
            </a:r>
          </a:p>
          <a:p>
            <a:r>
              <a:rPr lang="en-US" dirty="0">
                <a:latin typeface="+mn-lt"/>
              </a:rPr>
              <a:t>JS Async/Await</a:t>
            </a:r>
          </a:p>
        </p:txBody>
      </p:sp>
    </p:spTree>
    <p:extLst>
      <p:ext uri="{BB962C8B-B14F-4D97-AF65-F5344CB8AC3E}">
        <p14:creationId xmlns:p14="http://schemas.microsoft.com/office/powerpoint/2010/main" val="3588375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B8-AA16-4ADB-AAFB-F6C8B04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Promise: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E9868-DA5F-4889-AF35-A85A5622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53" y="2376340"/>
            <a:ext cx="5858693" cy="2105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C665C-91F9-4744-90A1-50745D48C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76" y="1485767"/>
            <a:ext cx="4286848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52D67-6766-46BD-9998-E47E37A17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572000"/>
            <a:ext cx="1514686" cy="523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5132D8-C456-44B9-BBD5-55F407E6E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8498" y="4572000"/>
            <a:ext cx="1267002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9E18C-5076-4095-84D1-36BA6CD78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514" y="4572000"/>
            <a:ext cx="1333686" cy="5334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C2C9A1-1095-4C59-8778-90A2CF480B93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4571999" y="5095948"/>
            <a:ext cx="0" cy="523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D7CEB6-15BE-47E3-AEEC-D384158B3A56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>
            <a:off x="6648357" y="5105474"/>
            <a:ext cx="907629" cy="5144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724F96-73BD-48C6-9119-B13EB88F3BF6}"/>
              </a:ext>
            </a:extLst>
          </p:cNvPr>
          <p:cNvSpPr txBox="1"/>
          <p:nvPr/>
        </p:nvSpPr>
        <p:spPr>
          <a:xfrm>
            <a:off x="3784636" y="5619896"/>
            <a:ext cx="157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Restaurant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B26997-21F4-4060-A776-39F3DC94E3ED}"/>
              </a:ext>
            </a:extLst>
          </p:cNvPr>
          <p:cNvSpPr txBox="1"/>
          <p:nvPr/>
        </p:nvSpPr>
        <p:spPr>
          <a:xfrm>
            <a:off x="6673757" y="5619896"/>
            <a:ext cx="176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Another day</a:t>
            </a:r>
          </a:p>
        </p:txBody>
      </p:sp>
    </p:spTree>
    <p:extLst>
      <p:ext uri="{BB962C8B-B14F-4D97-AF65-F5344CB8AC3E}">
        <p14:creationId xmlns:p14="http://schemas.microsoft.com/office/powerpoint/2010/main" val="26210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D3B8-AA16-4ADB-AAFB-F6C8B042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Promise: Function calls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50383-530B-4697-8615-EF3C385DDD75}"/>
              </a:ext>
            </a:extLst>
          </p:cNvPr>
          <p:cNvSpPr txBox="1"/>
          <p:nvPr/>
        </p:nvSpPr>
        <p:spPr>
          <a:xfrm>
            <a:off x="3886200" y="1920270"/>
            <a:ext cx="161980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Promise()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8AE97-9B6B-4459-8DF9-EB2ECBC4FCCC}"/>
              </a:ext>
            </a:extLst>
          </p:cNvPr>
          <p:cNvSpPr txBox="1"/>
          <p:nvPr/>
        </p:nvSpPr>
        <p:spPr>
          <a:xfrm>
            <a:off x="2400857" y="2921050"/>
            <a:ext cx="1485343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resolve()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D4E34-B2BA-41E3-A189-D4C0EECB3998}"/>
              </a:ext>
            </a:extLst>
          </p:cNvPr>
          <p:cNvSpPr txBox="1"/>
          <p:nvPr/>
        </p:nvSpPr>
        <p:spPr>
          <a:xfrm>
            <a:off x="5506002" y="2943880"/>
            <a:ext cx="126265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reject()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B67D4-243E-44B7-BD0A-60DF95C4ACE2}"/>
              </a:ext>
            </a:extLst>
          </p:cNvPr>
          <p:cNvSpPr txBox="1"/>
          <p:nvPr/>
        </p:nvSpPr>
        <p:spPr>
          <a:xfrm>
            <a:off x="2593537" y="4038600"/>
            <a:ext cx="109998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then()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EB376-A68B-4AB4-A5FF-08A6DFAFA508}"/>
              </a:ext>
            </a:extLst>
          </p:cNvPr>
          <p:cNvSpPr txBox="1"/>
          <p:nvPr/>
        </p:nvSpPr>
        <p:spPr>
          <a:xfrm>
            <a:off x="5539536" y="4038600"/>
            <a:ext cx="1195584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catch()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AB07C-49E2-43F0-95FC-9D1986703144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flipH="1">
            <a:off x="3143529" y="2443490"/>
            <a:ext cx="1552572" cy="4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223C52-8E6F-4B24-A4E1-D3CACEBF77A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696101" y="2443490"/>
            <a:ext cx="1441228" cy="50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E2C342-2D4F-4BED-87A3-82CAF5B7095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3143528" y="3444270"/>
            <a:ext cx="1" cy="59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92225-4F2B-418C-8D7B-9C6A05CAB5C6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6137328" y="3467100"/>
            <a:ext cx="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E685-A60A-4973-BD52-19C8DA3D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Promise: 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EFBA4-F325-4050-B5FE-BD1C7BD431DA}"/>
              </a:ext>
            </a:extLst>
          </p:cNvPr>
          <p:cNvSpPr/>
          <p:nvPr/>
        </p:nvSpPr>
        <p:spPr>
          <a:xfrm>
            <a:off x="381000" y="1418273"/>
            <a:ext cx="4317207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Promise();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94CBFB-8648-44F3-A3FC-12E77787D7AF}"/>
              </a:ext>
            </a:extLst>
          </p:cNvPr>
          <p:cNvSpPr/>
          <p:nvPr/>
        </p:nvSpPr>
        <p:spPr>
          <a:xfrm>
            <a:off x="381000" y="2769748"/>
            <a:ext cx="8305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prom=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809D1-3DAF-43BC-B1A6-36F047158F9B}"/>
              </a:ext>
            </a:extLst>
          </p:cNvPr>
          <p:cNvSpPr/>
          <p:nvPr/>
        </p:nvSpPr>
        <p:spPr>
          <a:xfrm>
            <a:off x="371061" y="4716606"/>
            <a:ext cx="83058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prom=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reject){</a:t>
            </a: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9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E685-A60A-4973-BD52-19C8DA3D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Promise: Syntax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F9B21-5732-4FDF-B1C1-797DE4227E3F}"/>
              </a:ext>
            </a:extLst>
          </p:cNvPr>
          <p:cNvSpPr/>
          <p:nvPr/>
        </p:nvSpPr>
        <p:spPr>
          <a:xfrm>
            <a:off x="152400" y="1447800"/>
            <a:ext cx="6858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prom=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(condition){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resolve();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reject();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onResolved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1F5A7-2940-4379-8C70-7FFA1D2A0414}"/>
              </a:ext>
            </a:extLst>
          </p:cNvPr>
          <p:cNvSpPr/>
          <p:nvPr/>
        </p:nvSpPr>
        <p:spPr>
          <a:xfrm>
            <a:off x="4419600" y="5029200"/>
            <a:ext cx="45720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onResolved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5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E685-A60A-4973-BD52-19C8DA3D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Promise: Flow of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F9B21-5732-4FDF-B1C1-797DE4227E3F}"/>
              </a:ext>
            </a:extLst>
          </p:cNvPr>
          <p:cNvSpPr/>
          <p:nvPr/>
        </p:nvSpPr>
        <p:spPr>
          <a:xfrm>
            <a:off x="152400" y="1447800"/>
            <a:ext cx="68580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prom=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Promise(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(resolve, reject){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(condition){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resolve(a);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reject(b);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onResolved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1F5A7-2940-4379-8C70-7FFA1D2A0414}"/>
              </a:ext>
            </a:extLst>
          </p:cNvPr>
          <p:cNvSpPr/>
          <p:nvPr/>
        </p:nvSpPr>
        <p:spPr>
          <a:xfrm>
            <a:off x="4419600" y="5029200"/>
            <a:ext cx="4572000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onResolved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onRejected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(b){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0F487C-5E9F-4EE0-94B6-0C22F4AEBAEE}"/>
              </a:ext>
            </a:extLst>
          </p:cNvPr>
          <p:cNvCxnSpPr/>
          <p:nvPr/>
        </p:nvCxnSpPr>
        <p:spPr>
          <a:xfrm>
            <a:off x="3276600" y="2362200"/>
            <a:ext cx="4038600" cy="281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E5B09D-4E09-4EDE-A305-4D4A0B2B3B87}"/>
              </a:ext>
            </a:extLst>
          </p:cNvPr>
          <p:cNvCxnSpPr>
            <a:cxnSpLocks/>
          </p:cNvCxnSpPr>
          <p:nvPr/>
        </p:nvCxnSpPr>
        <p:spPr>
          <a:xfrm>
            <a:off x="3124200" y="2971800"/>
            <a:ext cx="4191000" cy="30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058B-67B3-442C-9F2B-00649329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E061-ADF8-431B-881A-2A3EDAADE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2209800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In synchronous JS functions are executed in the sequence they are called. Not in the sequence they are defined.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98C114-E1FD-4A4C-B6FB-1939ACED3207}"/>
              </a:ext>
            </a:extLst>
          </p:cNvPr>
          <p:cNvGrpSpPr/>
          <p:nvPr/>
        </p:nvGrpSpPr>
        <p:grpSpPr>
          <a:xfrm>
            <a:off x="533400" y="3048000"/>
            <a:ext cx="8077200" cy="3139321"/>
            <a:chOff x="228600" y="3519100"/>
            <a:chExt cx="8077200" cy="31393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204A8FD-D3D5-4E83-B3D9-4B4806E60BBB}"/>
                </a:ext>
              </a:extLst>
            </p:cNvPr>
            <p:cNvSpPr/>
            <p:nvPr/>
          </p:nvSpPr>
          <p:spPr>
            <a:xfrm>
              <a:off x="228600" y="3519100"/>
              <a:ext cx="3962400" cy="3139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C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console.log(</a:t>
              </a:r>
              <a:r>
                <a:rPr lang="en-US" dirty="0">
                  <a:solidFill>
                    <a:srgbClr val="A52A2A"/>
                  </a:solidFill>
                  <a:latin typeface="Consolas" panose="020B0609020204030204" pitchFamily="49" charset="0"/>
                </a:rPr>
                <a:t>"Hello"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dirty="0"/>
              </a:br>
              <a:br>
                <a:rPr lang="en-US" dirty="0"/>
              </a:br>
              <a:r>
                <a:rPr lang="en-US" dirty="0">
                  <a:solidFill>
                    <a:srgbClr val="0000C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 console.log(</a:t>
              </a:r>
              <a:r>
                <a:rPr lang="en-US" dirty="0">
                  <a:solidFill>
                    <a:srgbClr val="A52A2A"/>
                  </a:solidFill>
                  <a:latin typeface="Consolas" panose="020B0609020204030204" pitchFamily="49" charset="0"/>
                </a:rPr>
                <a:t>"Goodbye"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dirty="0"/>
              </a:b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br>
                <a:rPr lang="en-US" dirty="0"/>
              </a:b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//Output will be Goodbye Hello</a:t>
              </a:r>
              <a:endParaRPr lang="en-US" dirty="0">
                <a:solidFill>
                  <a:srgbClr val="00B050"/>
                </a:solidFill>
              </a:endParaRPr>
            </a:p>
            <a:p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40BC0F-2B96-4B9C-9272-117200E6E647}"/>
                </a:ext>
              </a:extLst>
            </p:cNvPr>
            <p:cNvSpPr/>
            <p:nvPr/>
          </p:nvSpPr>
          <p:spPr>
            <a:xfrm>
              <a:off x="4191000" y="3519100"/>
              <a:ext cx="4114800" cy="31393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C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console.log(</a:t>
              </a:r>
              <a:r>
                <a:rPr lang="en-US" dirty="0">
                  <a:solidFill>
                    <a:srgbClr val="A52A2A"/>
                  </a:solidFill>
                  <a:latin typeface="Consolas" panose="020B0609020204030204" pitchFamily="49" charset="0"/>
                </a:rPr>
                <a:t>"Hello"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dirty="0"/>
              </a:br>
              <a:br>
                <a:rPr lang="en-US" dirty="0"/>
              </a:br>
              <a:r>
                <a:rPr lang="en-US" dirty="0">
                  <a:solidFill>
                    <a:srgbClr val="0000CD"/>
                  </a:solidFill>
                  <a:latin typeface="Consolas" panose="020B0609020204030204" pitchFamily="49" charset="0"/>
                </a:rPr>
                <a:t>function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 {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 console.log(</a:t>
              </a:r>
              <a:r>
                <a:rPr lang="en-US" dirty="0">
                  <a:solidFill>
                    <a:srgbClr val="A52A2A"/>
                  </a:solidFill>
                  <a:latin typeface="Consolas" panose="020B0609020204030204" pitchFamily="49" charset="0"/>
                </a:rPr>
                <a:t>"Goodbye"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en-US" dirty="0"/>
              </a:b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dirty="0"/>
              </a:br>
              <a:br>
                <a:rPr lang="en-US" dirty="0"/>
              </a:b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mySecond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br>
                <a:rPr lang="en-US" dirty="0"/>
              </a:b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myFirst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//Output will be Goodbye Hello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22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A4A-E232-4EDF-AE51-B1770028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0EC-C5DD-47B0-A795-A10082ED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16002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+mn-lt"/>
              </a:rPr>
              <a:t>Sometimes you would like to have better control over when to execute a function. Suppose you want to do a calculation, and then display the result.</a:t>
            </a:r>
          </a:p>
          <a:p>
            <a:r>
              <a:rPr lang="en-US" dirty="0">
                <a:latin typeface="+mn-lt"/>
              </a:rPr>
              <a:t>You could call a calculator function (</a:t>
            </a:r>
            <a:r>
              <a:rPr lang="en-US" dirty="0" err="1">
                <a:latin typeface="+mn-lt"/>
              </a:rPr>
              <a:t>myCalculator</a:t>
            </a:r>
            <a:r>
              <a:rPr lang="en-US" dirty="0">
                <a:latin typeface="+mn-lt"/>
              </a:rPr>
              <a:t>), save the result, and then call another function (</a:t>
            </a:r>
            <a:r>
              <a:rPr lang="en-US" dirty="0" err="1">
                <a:latin typeface="+mn-lt"/>
              </a:rPr>
              <a:t>myDisplayer</a:t>
            </a:r>
            <a:r>
              <a:rPr lang="en-US" dirty="0">
                <a:latin typeface="+mn-lt"/>
              </a:rPr>
              <a:t>) to display the result as follows: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EF548-AF0C-4580-ABB5-A9765A210DF1}"/>
              </a:ext>
            </a:extLst>
          </p:cNvPr>
          <p:cNvSpPr/>
          <p:nvPr/>
        </p:nvSpPr>
        <p:spPr>
          <a:xfrm>
            <a:off x="606778" y="2667000"/>
            <a:ext cx="793044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(some)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console.log(some);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(num1, num2)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 = num1 + num2;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result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859B00-9A91-4297-9AEA-C4317DACF971}"/>
              </a:ext>
            </a:extLst>
          </p:cNvPr>
          <p:cNvSpPr txBox="1">
            <a:spLocks/>
          </p:cNvSpPr>
          <p:nvPr/>
        </p:nvSpPr>
        <p:spPr>
          <a:xfrm>
            <a:off x="76200" y="5840188"/>
            <a:ext cx="8991600" cy="6809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The problem with example above, is that you have to call two functions to display the result.</a:t>
            </a:r>
          </a:p>
        </p:txBody>
      </p:sp>
    </p:spTree>
    <p:extLst>
      <p:ext uri="{BB962C8B-B14F-4D97-AF65-F5344CB8AC3E}">
        <p14:creationId xmlns:p14="http://schemas.microsoft.com/office/powerpoint/2010/main" val="4534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A4A-E232-4EDF-AE51-B1770028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B0EC-C5DD-47B0-A795-A10082ED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838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+mn-lt"/>
              </a:rPr>
              <a:t>Or, you could call a calculator function (</a:t>
            </a:r>
            <a:r>
              <a:rPr lang="en-US" dirty="0" err="1">
                <a:latin typeface="+mn-lt"/>
              </a:rPr>
              <a:t>myCalculator</a:t>
            </a:r>
            <a:r>
              <a:rPr lang="en-US" dirty="0">
                <a:latin typeface="+mn-lt"/>
              </a:rPr>
              <a:t>), and let the calculator function call the display function (</a:t>
            </a:r>
            <a:r>
              <a:rPr lang="en-US" dirty="0" err="1">
                <a:latin typeface="+mn-lt"/>
              </a:rPr>
              <a:t>myDisplayer</a:t>
            </a:r>
            <a:r>
              <a:rPr lang="en-US" dirty="0">
                <a:latin typeface="+mn-lt"/>
              </a:rPr>
              <a:t>):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EF548-AF0C-4580-ABB5-A9765A210DF1}"/>
              </a:ext>
            </a:extLst>
          </p:cNvPr>
          <p:cNvSpPr/>
          <p:nvPr/>
        </p:nvSpPr>
        <p:spPr>
          <a:xfrm>
            <a:off x="606778" y="2286000"/>
            <a:ext cx="7930444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(some)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console.log(some);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(num1, num2)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 = num1 + num2;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(sum);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73F44-0E73-461A-BFB5-7579D37969D8}"/>
              </a:ext>
            </a:extLst>
          </p:cNvPr>
          <p:cNvSpPr txBox="1">
            <a:spLocks/>
          </p:cNvSpPr>
          <p:nvPr/>
        </p:nvSpPr>
        <p:spPr>
          <a:xfrm>
            <a:off x="76200" y="5719822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The problem with above example is that you cannot prevent the calculator function from displaying the result.</a:t>
            </a:r>
          </a:p>
        </p:txBody>
      </p:sp>
    </p:spTree>
    <p:extLst>
      <p:ext uri="{BB962C8B-B14F-4D97-AF65-F5344CB8AC3E}">
        <p14:creationId xmlns:p14="http://schemas.microsoft.com/office/powerpoint/2010/main" val="62690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5D5A-F590-4A7A-B85B-CB4E3D7E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7A55-3330-430A-B444-855AB319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callback is a function passed as an argument to another function.</a:t>
            </a:r>
          </a:p>
          <a:p>
            <a:r>
              <a:rPr lang="en-US" dirty="0"/>
              <a:t>Using a callback, you could call the calculator function (</a:t>
            </a:r>
            <a:r>
              <a:rPr lang="en-US" dirty="0" err="1"/>
              <a:t>myCalculator</a:t>
            </a:r>
            <a:r>
              <a:rPr lang="en-US" dirty="0"/>
              <a:t>) with a callback (</a:t>
            </a:r>
            <a:r>
              <a:rPr lang="en-US" dirty="0" err="1"/>
              <a:t>myCallback</a:t>
            </a:r>
            <a:r>
              <a:rPr lang="en-US" dirty="0"/>
              <a:t>), and let the calculator function run the callback after the calculation is finished: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FB970-7825-47E8-A20F-210CE2307E24}"/>
              </a:ext>
            </a:extLst>
          </p:cNvPr>
          <p:cNvSpPr/>
          <p:nvPr/>
        </p:nvSpPr>
        <p:spPr>
          <a:xfrm>
            <a:off x="342900" y="3429000"/>
            <a:ext cx="84582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(some) {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//callback function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console.log(some);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(num1, num2,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 = num1 + num2;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(sum);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is passed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err="1">
                <a:solidFill>
                  <a:srgbClr val="00B050"/>
                </a:solidFill>
              </a:rPr>
              <a:t>myCalculator</a:t>
            </a:r>
            <a:r>
              <a:rPr lang="en-US" dirty="0">
                <a:solidFill>
                  <a:srgbClr val="00B050"/>
                </a:solidFill>
              </a:rPr>
              <a:t>() as an argument</a:t>
            </a: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2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C68E-9CE1-49CE-8439-5060B24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5E00F-43B4-4693-A0EB-3AA4949923F3}"/>
              </a:ext>
            </a:extLst>
          </p:cNvPr>
          <p:cNvSpPr/>
          <p:nvPr/>
        </p:nvSpPr>
        <p:spPr>
          <a:xfrm>
            <a:off x="114300" y="1295400"/>
            <a:ext cx="8915400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Create an Array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-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Call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removeNeg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with a callback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removeNeg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(x) =&gt; x &gt;=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Display Result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"demo"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innerHTML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posNumbers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Keep only positive numbers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removeNeg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(numbers, callback)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of numbers)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(callback(x))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myArray.push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667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192B-8967-4272-9250-6284F9C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EA3D-329D-4E3C-98F2-B22F43D2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latin typeface="+mn-lt"/>
              </a:rPr>
              <a:t>It is a technique that enables your program to start a potentially long-running task and still be able to be responsive to other events while that task runs, rather than having to wait until that task has finished.</a:t>
            </a:r>
          </a:p>
          <a:p>
            <a:r>
              <a:rPr lang="en-US" b="0" dirty="0">
                <a:latin typeface="+mn-lt"/>
              </a:rPr>
              <a:t>Once that task has finished, your program is presented with the result.</a:t>
            </a:r>
          </a:p>
          <a:p>
            <a:r>
              <a:rPr lang="en-US" dirty="0">
                <a:latin typeface="+mn-lt"/>
              </a:rPr>
              <a:t>Functions running in parallel with other functions are called asynchronous.</a:t>
            </a:r>
            <a:endParaRPr lang="en-US" b="0" dirty="0">
              <a:latin typeface="+mn-lt"/>
            </a:endParaRPr>
          </a:p>
          <a:p>
            <a:r>
              <a:rPr lang="en-US" dirty="0">
                <a:latin typeface="+mn-lt"/>
              </a:rPr>
              <a:t>Examples:</a:t>
            </a:r>
          </a:p>
          <a:p>
            <a:pPr lvl="1"/>
            <a:r>
              <a:rPr lang="en-US" dirty="0">
                <a:latin typeface="+mn-lt"/>
              </a:rPr>
              <a:t>Making HTTP requests.</a:t>
            </a:r>
          </a:p>
          <a:p>
            <a:pPr lvl="1"/>
            <a:r>
              <a:rPr lang="en-US" dirty="0">
                <a:latin typeface="+mn-lt"/>
              </a:rPr>
              <a:t>Accessing a user's camera or microphone</a:t>
            </a:r>
          </a:p>
          <a:p>
            <a:pPr lvl="1"/>
            <a:r>
              <a:rPr lang="en-US" dirty="0">
                <a:latin typeface="+mn-lt"/>
              </a:rPr>
              <a:t>Asking a user to select files</a:t>
            </a:r>
            <a:endParaRPr 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925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192B-8967-4272-9250-6284F9C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EA3D-329D-4E3C-98F2-B22F43D2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1143000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Previous example of calculator with callback functions: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79FC67-A374-4B85-9D21-C430665D0895}"/>
              </a:ext>
            </a:extLst>
          </p:cNvPr>
          <p:cNvSpPr/>
          <p:nvPr/>
        </p:nvSpPr>
        <p:spPr>
          <a:xfrm>
            <a:off x="952500" y="2348947"/>
            <a:ext cx="7239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(something)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console.log(something);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(num1, num2,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sum = num1 + num2;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(sum);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myCalculator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myDisplayer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B33531-332E-4160-8BBA-436008B2A6FA}"/>
              </a:ext>
            </a:extLst>
          </p:cNvPr>
          <p:cNvSpPr txBox="1">
            <a:spLocks/>
          </p:cNvSpPr>
          <p:nvPr/>
        </p:nvSpPr>
        <p:spPr>
          <a:xfrm>
            <a:off x="82826" y="5439869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In the example above, </a:t>
            </a:r>
            <a:r>
              <a:rPr lang="en-US" dirty="0" err="1">
                <a:latin typeface="+mn-lt"/>
              </a:rPr>
              <a:t>myDisplayer</a:t>
            </a:r>
            <a:r>
              <a:rPr lang="en-US" dirty="0">
                <a:latin typeface="+mn-lt"/>
              </a:rPr>
              <a:t> is the name of a function.</a:t>
            </a:r>
          </a:p>
          <a:p>
            <a:r>
              <a:rPr lang="en-US" dirty="0">
                <a:latin typeface="+mn-lt"/>
              </a:rPr>
              <a:t>It is passed to </a:t>
            </a:r>
            <a:r>
              <a:rPr lang="en-US" dirty="0" err="1">
                <a:latin typeface="+mn-lt"/>
              </a:rPr>
              <a:t>myCalculator</a:t>
            </a:r>
            <a:r>
              <a:rPr lang="en-US" dirty="0">
                <a:latin typeface="+mn-lt"/>
              </a:rPr>
              <a:t>()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386917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945</Words>
  <Application>Microsoft Office PowerPoint</Application>
  <PresentationFormat>On-screen Show (4:3)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Asynchronous JavaScript</vt:lpstr>
      <vt:lpstr>Contents</vt:lpstr>
      <vt:lpstr>Synchronous JS</vt:lpstr>
      <vt:lpstr>Synchronous JS</vt:lpstr>
      <vt:lpstr>Synchronous JS</vt:lpstr>
      <vt:lpstr>Callback</vt:lpstr>
      <vt:lpstr>Callback Example</vt:lpstr>
      <vt:lpstr>Asynchronous JS</vt:lpstr>
      <vt:lpstr>Asynchronous JS</vt:lpstr>
      <vt:lpstr>Asynchronous JS: Examples</vt:lpstr>
      <vt:lpstr>Asynchronous JS: Examples</vt:lpstr>
      <vt:lpstr>Asynchronous JS: Examples</vt:lpstr>
      <vt:lpstr>Asynchronous JS: Examples</vt:lpstr>
      <vt:lpstr>Asynchronous JS: Examples</vt:lpstr>
      <vt:lpstr>Asynchronous JS: Examples</vt:lpstr>
      <vt:lpstr>Asynchronous JS: Examples</vt:lpstr>
      <vt:lpstr>Promises: Callback Alternatives</vt:lpstr>
      <vt:lpstr>Promises</vt:lpstr>
      <vt:lpstr>Promises</vt:lpstr>
      <vt:lpstr>Promise: States</vt:lpstr>
      <vt:lpstr>Promise: Function calls</vt:lpstr>
      <vt:lpstr>Promise: Syntax</vt:lpstr>
      <vt:lpstr>Promise: Syntax</vt:lpstr>
      <vt:lpstr>Promise: Flow of Values</vt:lpstr>
    </vt:vector>
  </TitlesOfParts>
  <Manager>HOD SE</Manager>
  <Company>Bahria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Proposal Defense Presentation Format</dc:title>
  <dc:subject>FYP</dc:subject>
  <dc:creator>Engr. M.  Adnan Ur Rehman</dc:creator>
  <dc:description>Approved by HOD SE</dc:description>
  <cp:lastModifiedBy>Adnan ur Rehman BUKC</cp:lastModifiedBy>
  <cp:revision>51</cp:revision>
  <dcterms:created xsi:type="dcterms:W3CDTF">2006-08-16T00:00:00Z</dcterms:created>
  <dcterms:modified xsi:type="dcterms:W3CDTF">2023-11-20T19:57:09Z</dcterms:modified>
  <cp:version>1</cp:version>
</cp:coreProperties>
</file>