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2" r:id="rId3"/>
    <p:sldId id="263" r:id="rId4"/>
    <p:sldId id="264" r:id="rId5"/>
    <p:sldId id="265" r:id="rId6"/>
    <p:sldId id="266" r:id="rId7"/>
    <p:sldId id="267" r:id="rId8"/>
    <p:sldId id="268" r:id="rId9"/>
    <p:sldId id="269" r:id="rId10"/>
    <p:sldId id="259" r:id="rId11"/>
    <p:sldId id="281" r:id="rId12"/>
    <p:sldId id="282" r:id="rId13"/>
    <p:sldId id="283" r:id="rId14"/>
    <p:sldId id="284" r:id="rId15"/>
    <p:sldId id="260" r:id="rId16"/>
    <p:sldId id="261" r:id="rId17"/>
    <p:sldId id="274" r:id="rId18"/>
    <p:sldId id="273" r:id="rId19"/>
    <p:sldId id="276" r:id="rId20"/>
    <p:sldId id="277" r:id="rId21"/>
    <p:sldId id="285" r:id="rId22"/>
    <p:sldId id="286" r:id="rId23"/>
    <p:sldId id="287" r:id="rId24"/>
    <p:sldId id="288" r:id="rId25"/>
    <p:sldId id="289" r:id="rId26"/>
    <p:sldId id="271" r:id="rId27"/>
    <p:sldId id="272" r:id="rId28"/>
    <p:sldId id="278" r:id="rId29"/>
    <p:sldId id="279" r:id="rId30"/>
    <p:sldId id="280" r:id="rId31"/>
    <p:sldId id="290" r:id="rId32"/>
    <p:sldId id="291" r:id="rId33"/>
    <p:sldId id="305"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92925" autoAdjust="0"/>
  </p:normalViewPr>
  <p:slideViewPr>
    <p:cSldViewPr>
      <p:cViewPr varScale="1">
        <p:scale>
          <a:sx n="79" d="100"/>
          <a:sy n="79" d="100"/>
        </p:scale>
        <p:origin x="145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04-Dec-2023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dirty="0"/>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 application's deployment pipeline </a:t>
            </a:r>
            <a:r>
              <a:rPr lang="en-US" dirty="0"/>
              <a:t>refers to the automated process of taking code changes from a version control system (such as Git) and systematically moving them through different stages (development, testing, staging, production) to make them available for end-users.</a:t>
            </a:r>
          </a:p>
        </p:txBody>
      </p:sp>
      <p:sp>
        <p:nvSpPr>
          <p:cNvPr id="4" name="Slide Number Placeholder 3"/>
          <p:cNvSpPr>
            <a:spLocks noGrp="1"/>
          </p:cNvSpPr>
          <p:nvPr>
            <p:ph type="sldNum" sz="quarter" idx="5"/>
          </p:nvPr>
        </p:nvSpPr>
        <p:spPr/>
        <p:txBody>
          <a:bodyPr/>
          <a:lstStyle/>
          <a:p>
            <a:fld id="{30A0DC7A-5C53-46DC-BB50-765E30D75C3B}" type="slidenum">
              <a:rPr lang="en-US" smtClean="0"/>
              <a:t>37</a:t>
            </a:fld>
            <a:endParaRPr lang="en-US" dirty="0"/>
          </a:p>
        </p:txBody>
      </p:sp>
    </p:spTree>
    <p:extLst>
      <p:ext uri="{BB962C8B-B14F-4D97-AF65-F5344CB8AC3E}">
        <p14:creationId xmlns:p14="http://schemas.microsoft.com/office/powerpoint/2010/main" val="3747984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baseline="0">
                <a:latin typeface="+mn-lt"/>
                <a:cs typeface="Arial" panose="020B0604020202020204" pitchFamily="34" charset="0"/>
              </a:defRPr>
            </a:lvl1pPr>
            <a:lvl2pPr>
              <a:defRPr baseline="0">
                <a:latin typeface="+mn-lt"/>
                <a:cs typeface="Arial" panose="020B0604020202020204" pitchFamily="34" charset="0"/>
              </a:defRPr>
            </a:lvl2pPr>
            <a:lvl3pPr>
              <a:defRPr baseline="0">
                <a:latin typeface="+mn-lt"/>
                <a:cs typeface="Arial" panose="020B0604020202020204" pitchFamily="34" charset="0"/>
              </a:defRPr>
            </a:lvl3pPr>
            <a:lvl4pPr>
              <a:defRPr baseline="0">
                <a:latin typeface="+mn-lt"/>
                <a:cs typeface="Arial" panose="020B0604020202020204" pitchFamily="34" charset="0"/>
              </a:defRPr>
            </a:lvl4pPr>
            <a:lvl5pPr>
              <a:defRPr baseline="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04-Dec-2023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04-Dec-2023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04-Dec-2023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just"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just"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Server Side Programming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531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a:t>
            </a:r>
          </a:p>
        </p:txBody>
      </p:sp>
      <p:sp>
        <p:nvSpPr>
          <p:cNvPr id="3" name="Content Placeholder 2"/>
          <p:cNvSpPr>
            <a:spLocks noGrp="1"/>
          </p:cNvSpPr>
          <p:nvPr>
            <p:ph idx="1"/>
          </p:nvPr>
        </p:nvSpPr>
        <p:spPr/>
        <p:txBody>
          <a:bodyPr>
            <a:normAutofit/>
          </a:bodyPr>
          <a:lstStyle/>
          <a:p>
            <a:r>
              <a:rPr lang="en-US" dirty="0"/>
              <a:t>Web server refers to server software, or hardware dedicated to running said software, that can serve contents to the World Wide Web. </a:t>
            </a:r>
          </a:p>
          <a:p>
            <a:r>
              <a:rPr lang="en-US" dirty="0"/>
              <a:t>A web server processes incoming network requests over HTTP and several other related protocols</a:t>
            </a:r>
          </a:p>
          <a:p>
            <a:r>
              <a:rPr lang="en-US" dirty="0"/>
              <a:t>The primary function of a web server is to store, process and deliver web pages to clients.</a:t>
            </a:r>
          </a:p>
          <a:p>
            <a:r>
              <a:rPr lang="en-US" dirty="0"/>
              <a:t>The communication between client and server takes place using the Hypertext Transfer Protocol (HTTP). </a:t>
            </a:r>
          </a:p>
        </p:txBody>
      </p:sp>
    </p:spTree>
    <p:extLst>
      <p:ext uri="{BB962C8B-B14F-4D97-AF65-F5344CB8AC3E}">
        <p14:creationId xmlns:p14="http://schemas.microsoft.com/office/powerpoint/2010/main" val="136381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F827-F97A-42EB-AC49-47DB65A33D4B}"/>
              </a:ext>
            </a:extLst>
          </p:cNvPr>
          <p:cNvSpPr>
            <a:spLocks noGrp="1"/>
          </p:cNvSpPr>
          <p:nvPr>
            <p:ph type="title"/>
          </p:nvPr>
        </p:nvSpPr>
        <p:spPr/>
        <p:txBody>
          <a:bodyPr/>
          <a:lstStyle/>
          <a:p>
            <a:r>
              <a:rPr lang="en-US" dirty="0"/>
              <a:t>Web Server</a:t>
            </a:r>
          </a:p>
        </p:txBody>
      </p:sp>
      <p:sp>
        <p:nvSpPr>
          <p:cNvPr id="3" name="Content Placeholder 2">
            <a:extLst>
              <a:ext uri="{FF2B5EF4-FFF2-40B4-BE49-F238E27FC236}">
                <a16:creationId xmlns:a16="http://schemas.microsoft.com/office/drawing/2014/main" id="{ADDE3AD6-FAD3-4B7B-8647-9BC68ADF119D}"/>
              </a:ext>
            </a:extLst>
          </p:cNvPr>
          <p:cNvSpPr>
            <a:spLocks noGrp="1"/>
          </p:cNvSpPr>
          <p:nvPr>
            <p:ph idx="1"/>
          </p:nvPr>
        </p:nvSpPr>
        <p:spPr/>
        <p:txBody>
          <a:bodyPr>
            <a:normAutofit/>
          </a:bodyPr>
          <a:lstStyle/>
          <a:p>
            <a:r>
              <a:rPr lang="en-US" dirty="0"/>
              <a:t>On the hardware side, a web server is a computer that stores web server software and a website's component files (for example, HTML documents, images, CSS stylesheets, and JavaScript files).</a:t>
            </a:r>
          </a:p>
          <a:p>
            <a:r>
              <a:rPr lang="en-US" dirty="0"/>
              <a:t>A web server connects to the Internet and supports physical data interchange with other devices connected to the web.</a:t>
            </a:r>
          </a:p>
        </p:txBody>
      </p:sp>
    </p:spTree>
    <p:extLst>
      <p:ext uri="{BB962C8B-B14F-4D97-AF65-F5344CB8AC3E}">
        <p14:creationId xmlns:p14="http://schemas.microsoft.com/office/powerpoint/2010/main" val="111831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F827-F97A-42EB-AC49-47DB65A33D4B}"/>
              </a:ext>
            </a:extLst>
          </p:cNvPr>
          <p:cNvSpPr>
            <a:spLocks noGrp="1"/>
          </p:cNvSpPr>
          <p:nvPr>
            <p:ph type="title"/>
          </p:nvPr>
        </p:nvSpPr>
        <p:spPr/>
        <p:txBody>
          <a:bodyPr/>
          <a:lstStyle/>
          <a:p>
            <a:r>
              <a:rPr lang="en-US" dirty="0"/>
              <a:t>Web Server</a:t>
            </a:r>
          </a:p>
        </p:txBody>
      </p:sp>
      <p:sp>
        <p:nvSpPr>
          <p:cNvPr id="3" name="Content Placeholder 2">
            <a:extLst>
              <a:ext uri="{FF2B5EF4-FFF2-40B4-BE49-F238E27FC236}">
                <a16:creationId xmlns:a16="http://schemas.microsoft.com/office/drawing/2014/main" id="{ADDE3AD6-FAD3-4B7B-8647-9BC68ADF119D}"/>
              </a:ext>
            </a:extLst>
          </p:cNvPr>
          <p:cNvSpPr>
            <a:spLocks noGrp="1"/>
          </p:cNvSpPr>
          <p:nvPr>
            <p:ph idx="1"/>
          </p:nvPr>
        </p:nvSpPr>
        <p:spPr/>
        <p:txBody>
          <a:bodyPr>
            <a:normAutofit/>
          </a:bodyPr>
          <a:lstStyle/>
          <a:p>
            <a:r>
              <a:rPr lang="en-US" dirty="0"/>
              <a:t>On the software side, a web server includes several parts that control how web users access hosted files.</a:t>
            </a:r>
          </a:p>
          <a:p>
            <a:r>
              <a:rPr lang="en-US" dirty="0"/>
              <a:t>At a minimum, this is an HTTP server.</a:t>
            </a:r>
          </a:p>
          <a:p>
            <a:r>
              <a:rPr lang="en-US" dirty="0"/>
              <a:t>An HTTP server is software that understands URLs (web addresses) and HTTP (the protocol your browser uses to view webpages). An HTTP server can be accessed through the domain names of the websites it stores, and it delivers the content of these hosted websites to the end user's device.</a:t>
            </a:r>
          </a:p>
        </p:txBody>
      </p:sp>
    </p:spTree>
    <p:extLst>
      <p:ext uri="{BB962C8B-B14F-4D97-AF65-F5344CB8AC3E}">
        <p14:creationId xmlns:p14="http://schemas.microsoft.com/office/powerpoint/2010/main" val="112800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F827-F97A-42EB-AC49-47DB65A33D4B}"/>
              </a:ext>
            </a:extLst>
          </p:cNvPr>
          <p:cNvSpPr>
            <a:spLocks noGrp="1"/>
          </p:cNvSpPr>
          <p:nvPr>
            <p:ph type="title"/>
          </p:nvPr>
        </p:nvSpPr>
        <p:spPr/>
        <p:txBody>
          <a:bodyPr/>
          <a:lstStyle/>
          <a:p>
            <a:r>
              <a:rPr lang="en-US" dirty="0"/>
              <a:t>Web Server</a:t>
            </a:r>
          </a:p>
        </p:txBody>
      </p:sp>
      <p:sp>
        <p:nvSpPr>
          <p:cNvPr id="3" name="Content Placeholder 2">
            <a:extLst>
              <a:ext uri="{FF2B5EF4-FFF2-40B4-BE49-F238E27FC236}">
                <a16:creationId xmlns:a16="http://schemas.microsoft.com/office/drawing/2014/main" id="{ADDE3AD6-FAD3-4B7B-8647-9BC68ADF119D}"/>
              </a:ext>
            </a:extLst>
          </p:cNvPr>
          <p:cNvSpPr>
            <a:spLocks noGrp="1"/>
          </p:cNvSpPr>
          <p:nvPr>
            <p:ph idx="1"/>
          </p:nvPr>
        </p:nvSpPr>
        <p:spPr>
          <a:xfrm>
            <a:off x="76200" y="1600201"/>
            <a:ext cx="8991600" cy="3505200"/>
          </a:xfrm>
        </p:spPr>
        <p:txBody>
          <a:bodyPr>
            <a:normAutofit fontScale="85000" lnSpcReduction="20000"/>
          </a:bodyPr>
          <a:lstStyle/>
          <a:p>
            <a:r>
              <a:rPr lang="en-US" dirty="0"/>
              <a:t>At the most basic level, whenever a browser needs a file that is hosted on a web server, the browser requests the file via HTTP.</a:t>
            </a:r>
          </a:p>
          <a:p>
            <a:r>
              <a:rPr lang="en-US" dirty="0"/>
              <a:t>When the request reaches the correct (hardware) web server, the (software) HTTP server accepts the request, finds the requested document, and sends it back to the browser, also through HTTP.</a:t>
            </a:r>
          </a:p>
          <a:p>
            <a:r>
              <a:rPr lang="en-US" dirty="0"/>
              <a:t>(If the server doesn't find the requested document, it returns a 404 response instead.)</a:t>
            </a:r>
          </a:p>
        </p:txBody>
      </p:sp>
      <p:pic>
        <p:nvPicPr>
          <p:cNvPr id="6" name="Picture 5">
            <a:extLst>
              <a:ext uri="{FF2B5EF4-FFF2-40B4-BE49-F238E27FC236}">
                <a16:creationId xmlns:a16="http://schemas.microsoft.com/office/drawing/2014/main" id="{1FFE6271-14E6-4C28-8BE9-D5F6F4ABF2F7}"/>
              </a:ext>
            </a:extLst>
          </p:cNvPr>
          <p:cNvPicPr>
            <a:picLocks noChangeAspect="1"/>
          </p:cNvPicPr>
          <p:nvPr/>
        </p:nvPicPr>
        <p:blipFill>
          <a:blip r:embed="rId2"/>
          <a:stretch>
            <a:fillRect/>
          </a:stretch>
        </p:blipFill>
        <p:spPr>
          <a:xfrm>
            <a:off x="1714500" y="4872397"/>
            <a:ext cx="5715000" cy="1945211"/>
          </a:xfrm>
          <a:prstGeom prst="rect">
            <a:avLst/>
          </a:prstGeom>
        </p:spPr>
      </p:pic>
    </p:spTree>
    <p:extLst>
      <p:ext uri="{BB962C8B-B14F-4D97-AF65-F5344CB8AC3E}">
        <p14:creationId xmlns:p14="http://schemas.microsoft.com/office/powerpoint/2010/main" val="160994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Scripting</a:t>
            </a:r>
          </a:p>
        </p:txBody>
      </p:sp>
      <p:sp>
        <p:nvSpPr>
          <p:cNvPr id="3" name="Content Placeholder 2"/>
          <p:cNvSpPr>
            <a:spLocks noGrp="1"/>
          </p:cNvSpPr>
          <p:nvPr>
            <p:ph idx="1"/>
          </p:nvPr>
        </p:nvSpPr>
        <p:spPr/>
        <p:txBody>
          <a:bodyPr/>
          <a:lstStyle/>
          <a:p>
            <a:r>
              <a:rPr lang="en-US" dirty="0"/>
              <a:t>Scripting or Programming that runs on a webserver.</a:t>
            </a:r>
          </a:p>
          <a:p>
            <a:pPr lvl="1"/>
            <a:r>
              <a:rPr lang="en-US" dirty="0"/>
              <a:t>Processing a form</a:t>
            </a:r>
          </a:p>
          <a:p>
            <a:pPr lvl="2"/>
            <a:r>
              <a:rPr lang="en-US" dirty="0"/>
              <a:t>Managing online purchases</a:t>
            </a:r>
          </a:p>
          <a:p>
            <a:pPr lvl="2"/>
            <a:r>
              <a:rPr lang="en-US" dirty="0"/>
              <a:t>Registering a new user</a:t>
            </a:r>
          </a:p>
          <a:p>
            <a:pPr lvl="2"/>
            <a:r>
              <a:rPr lang="en-US" dirty="0"/>
              <a:t>Booking a hotel room</a:t>
            </a:r>
          </a:p>
        </p:txBody>
      </p:sp>
    </p:spTree>
    <p:extLst>
      <p:ext uri="{BB962C8B-B14F-4D97-AF65-F5344CB8AC3E}">
        <p14:creationId xmlns:p14="http://schemas.microsoft.com/office/powerpoint/2010/main" val="3258656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server-side dynamic web page</a:t>
            </a:r>
          </a:p>
        </p:txBody>
      </p:sp>
      <p:sp>
        <p:nvSpPr>
          <p:cNvPr id="3" name="Content Placeholder 2"/>
          <p:cNvSpPr>
            <a:spLocks noGrp="1"/>
          </p:cNvSpPr>
          <p:nvPr>
            <p:ph idx="1"/>
          </p:nvPr>
        </p:nvSpPr>
        <p:spPr/>
        <p:txBody>
          <a:bodyPr/>
          <a:lstStyle/>
          <a:p>
            <a:r>
              <a:rPr lang="en-US" dirty="0"/>
              <a:t>Is a web page whose construction is controlled by an application server processing server-side scripts. </a:t>
            </a:r>
          </a:p>
          <a:p>
            <a:r>
              <a:rPr lang="en-US" dirty="0"/>
              <a:t>In server-side scripting, parameters determine how the assembly of every new web page proceeds, including the setting up of more client-side processing.</a:t>
            </a:r>
          </a:p>
        </p:txBody>
      </p:sp>
    </p:spTree>
    <p:extLst>
      <p:ext uri="{BB962C8B-B14F-4D97-AF65-F5344CB8AC3E}">
        <p14:creationId xmlns:p14="http://schemas.microsoft.com/office/powerpoint/2010/main" val="197671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client-side dynamic web page</a:t>
            </a:r>
          </a:p>
        </p:txBody>
      </p:sp>
      <p:sp>
        <p:nvSpPr>
          <p:cNvPr id="3" name="Content Placeholder 2"/>
          <p:cNvSpPr>
            <a:spLocks noGrp="1"/>
          </p:cNvSpPr>
          <p:nvPr>
            <p:ph idx="1"/>
          </p:nvPr>
        </p:nvSpPr>
        <p:spPr/>
        <p:txBody>
          <a:bodyPr>
            <a:normAutofit/>
          </a:bodyPr>
          <a:lstStyle/>
          <a:p>
            <a:r>
              <a:rPr lang="en-US" dirty="0"/>
              <a:t>It  processes the web page using HTML scripting running in the browser as it loads. </a:t>
            </a:r>
          </a:p>
          <a:p>
            <a:r>
              <a:rPr lang="en-US" dirty="0"/>
              <a:t>JavaScript and other scripting languages determine the way the HTML is parsed into the Document Object Model that represents the loaded web page.</a:t>
            </a:r>
          </a:p>
          <a:p>
            <a:r>
              <a:rPr lang="en-US" dirty="0"/>
              <a:t>The same client-side techniques can then dynamically update or change the DOM in the same way.</a:t>
            </a:r>
          </a:p>
        </p:txBody>
      </p:sp>
    </p:spTree>
    <p:extLst>
      <p:ext uri="{BB962C8B-B14F-4D97-AF65-F5344CB8AC3E}">
        <p14:creationId xmlns:p14="http://schemas.microsoft.com/office/powerpoint/2010/main" val="266770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communication protocol?</a:t>
            </a:r>
          </a:p>
        </p:txBody>
      </p:sp>
      <p:pic>
        <p:nvPicPr>
          <p:cNvPr id="2050" name="Picture 2" descr="Protocol of commun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91" y="1219200"/>
            <a:ext cx="5343525"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44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communication protocol?</a:t>
            </a:r>
          </a:p>
        </p:txBody>
      </p:sp>
      <p:sp>
        <p:nvSpPr>
          <p:cNvPr id="3" name="Content Placeholder 2"/>
          <p:cNvSpPr>
            <a:spLocks noGrp="1"/>
          </p:cNvSpPr>
          <p:nvPr>
            <p:ph idx="1"/>
          </p:nvPr>
        </p:nvSpPr>
        <p:spPr/>
        <p:txBody>
          <a:bodyPr>
            <a:normAutofit/>
          </a:bodyPr>
          <a:lstStyle/>
          <a:p>
            <a:pPr marL="0" indent="0">
              <a:buNone/>
            </a:pPr>
            <a:r>
              <a:rPr lang="en-US" dirty="0"/>
              <a:t>Combination of three things:</a:t>
            </a:r>
          </a:p>
          <a:p>
            <a:pPr marL="914400" lvl="1" indent="-514350">
              <a:buFont typeface="+mj-lt"/>
              <a:buAutoNum type="arabicPeriod"/>
            </a:pPr>
            <a:r>
              <a:rPr lang="en-US" dirty="0">
                <a:solidFill>
                  <a:srgbClr val="C00000"/>
                </a:solidFill>
              </a:rPr>
              <a:t>Syntax</a:t>
            </a:r>
            <a:r>
              <a:rPr lang="en-US" dirty="0"/>
              <a:t> (data format and coding)</a:t>
            </a:r>
          </a:p>
          <a:p>
            <a:pPr marL="914400" lvl="1" indent="-514350">
              <a:buFont typeface="+mj-lt"/>
              <a:buAutoNum type="arabicPeriod"/>
            </a:pPr>
            <a:r>
              <a:rPr lang="en-US" dirty="0">
                <a:solidFill>
                  <a:srgbClr val="C00000"/>
                </a:solidFill>
              </a:rPr>
              <a:t>Semantics</a:t>
            </a:r>
            <a:r>
              <a:rPr lang="en-US" dirty="0"/>
              <a:t> (control information and error handling)</a:t>
            </a:r>
          </a:p>
          <a:p>
            <a:pPr marL="914400" lvl="1" indent="-514350">
              <a:buFont typeface="+mj-lt"/>
              <a:buAutoNum type="arabicPeriod"/>
            </a:pPr>
            <a:r>
              <a:rPr lang="en-US" dirty="0">
                <a:solidFill>
                  <a:srgbClr val="C00000"/>
                </a:solidFill>
              </a:rPr>
              <a:t>Timing</a:t>
            </a:r>
            <a:r>
              <a:rPr lang="en-US" dirty="0"/>
              <a:t> (speed matching and sequencing)</a:t>
            </a:r>
          </a:p>
        </p:txBody>
      </p:sp>
    </p:spTree>
    <p:extLst>
      <p:ext uri="{BB962C8B-B14F-4D97-AF65-F5344CB8AC3E}">
        <p14:creationId xmlns:p14="http://schemas.microsoft.com/office/powerpoint/2010/main" val="41224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communication protocol?</a:t>
            </a:r>
          </a:p>
        </p:txBody>
      </p:sp>
      <p:sp>
        <p:nvSpPr>
          <p:cNvPr id="3" name="Content Placeholder 2"/>
          <p:cNvSpPr>
            <a:spLocks noGrp="1"/>
          </p:cNvSpPr>
          <p:nvPr>
            <p:ph idx="1"/>
          </p:nvPr>
        </p:nvSpPr>
        <p:spPr/>
        <p:txBody>
          <a:bodyPr>
            <a:normAutofit/>
          </a:bodyPr>
          <a:lstStyle/>
          <a:p>
            <a:pPr marL="0" indent="0">
              <a:buNone/>
            </a:pPr>
            <a:r>
              <a:rPr lang="en-US" dirty="0"/>
              <a:t>An online communication protocol contains the same elements.</a:t>
            </a:r>
          </a:p>
          <a:p>
            <a:pPr marL="400050" lvl="1" indent="0">
              <a:buNone/>
            </a:pPr>
            <a:r>
              <a:rPr lang="en-US" dirty="0"/>
              <a:t>The </a:t>
            </a:r>
            <a:r>
              <a:rPr lang="en-US" dirty="0">
                <a:solidFill>
                  <a:srgbClr val="C00000"/>
                </a:solidFill>
              </a:rPr>
              <a:t>syntax</a:t>
            </a:r>
            <a:r>
              <a:rPr lang="en-US" dirty="0"/>
              <a:t> will be the sequence of characters such as keywords we use for writing the protocols.</a:t>
            </a:r>
          </a:p>
          <a:p>
            <a:pPr marL="400050" lvl="1" indent="0">
              <a:buNone/>
            </a:pPr>
            <a:r>
              <a:rPr lang="en-US" dirty="0"/>
              <a:t>The </a:t>
            </a:r>
            <a:r>
              <a:rPr lang="en-US" dirty="0">
                <a:solidFill>
                  <a:srgbClr val="C00000"/>
                </a:solidFill>
              </a:rPr>
              <a:t>semantics</a:t>
            </a:r>
            <a:r>
              <a:rPr lang="en-US" dirty="0"/>
              <a:t> is the meaning associated with each of these keywords</a:t>
            </a:r>
          </a:p>
          <a:p>
            <a:pPr marL="400050" lvl="1" indent="0">
              <a:buNone/>
            </a:pPr>
            <a:r>
              <a:rPr lang="en-US" dirty="0"/>
              <a:t>The </a:t>
            </a:r>
            <a:r>
              <a:rPr lang="en-US" dirty="0">
                <a:solidFill>
                  <a:srgbClr val="C00000"/>
                </a:solidFill>
              </a:rPr>
              <a:t>timing</a:t>
            </a:r>
            <a:r>
              <a:rPr lang="en-US" dirty="0"/>
              <a:t> is the order in which two or more entities exchange these keywords.</a:t>
            </a:r>
          </a:p>
        </p:txBody>
      </p:sp>
    </p:spTree>
    <p:extLst>
      <p:ext uri="{BB962C8B-B14F-4D97-AF65-F5344CB8AC3E}">
        <p14:creationId xmlns:p14="http://schemas.microsoft.com/office/powerpoint/2010/main" val="303846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 and Servers</a:t>
            </a:r>
          </a:p>
        </p:txBody>
      </p:sp>
      <p:sp>
        <p:nvSpPr>
          <p:cNvPr id="3" name="Content Placeholder 2"/>
          <p:cNvSpPr>
            <a:spLocks noGrp="1"/>
          </p:cNvSpPr>
          <p:nvPr>
            <p:ph idx="1"/>
          </p:nvPr>
        </p:nvSpPr>
        <p:spPr/>
        <p:txBody>
          <a:bodyPr/>
          <a:lstStyle/>
          <a:p>
            <a:r>
              <a:rPr lang="en-US" dirty="0"/>
              <a:t>Computers connected to the web are called clients and servers. </a:t>
            </a:r>
          </a:p>
          <a:p>
            <a:r>
              <a:rPr lang="en-US" dirty="0"/>
              <a:t>A simplified diagram of how they interact might look like this:</a:t>
            </a:r>
          </a:p>
        </p:txBody>
      </p:sp>
      <p:pic>
        <p:nvPicPr>
          <p:cNvPr id="1026" name="Picture 2" descr="https://mdn.mozillademos.org/files/8973/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307031"/>
            <a:ext cx="3429000" cy="125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25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TCP/IP Layers</a:t>
            </a:r>
          </a:p>
        </p:txBody>
      </p:sp>
      <p:pic>
        <p:nvPicPr>
          <p:cNvPr id="1024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945260"/>
            <a:ext cx="8759825" cy="331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6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A926-D703-4784-92FE-E90641B126FE}"/>
              </a:ext>
            </a:extLst>
          </p:cNvPr>
          <p:cNvSpPr>
            <a:spLocks noGrp="1"/>
          </p:cNvSpPr>
          <p:nvPr>
            <p:ph type="title"/>
          </p:nvPr>
        </p:nvSpPr>
        <p:spPr/>
        <p:txBody>
          <a:bodyPr>
            <a:normAutofit fontScale="90000"/>
          </a:bodyPr>
          <a:lstStyle/>
          <a:p>
            <a:r>
              <a:rPr lang="en-US" dirty="0"/>
              <a:t>Communicating Webserver via HTTP</a:t>
            </a:r>
          </a:p>
        </p:txBody>
      </p:sp>
      <p:sp>
        <p:nvSpPr>
          <p:cNvPr id="3" name="Content Placeholder 2">
            <a:extLst>
              <a:ext uri="{FF2B5EF4-FFF2-40B4-BE49-F238E27FC236}">
                <a16:creationId xmlns:a16="http://schemas.microsoft.com/office/drawing/2014/main" id="{61984EDE-870B-4719-9F93-B17CB5FF2A66}"/>
              </a:ext>
            </a:extLst>
          </p:cNvPr>
          <p:cNvSpPr>
            <a:spLocks noGrp="1"/>
          </p:cNvSpPr>
          <p:nvPr>
            <p:ph idx="1"/>
          </p:nvPr>
        </p:nvSpPr>
        <p:spPr/>
        <p:txBody>
          <a:bodyPr/>
          <a:lstStyle/>
          <a:p>
            <a:r>
              <a:rPr lang="en-US" dirty="0"/>
              <a:t>Web server provides support for HTTP.</a:t>
            </a:r>
          </a:p>
          <a:p>
            <a:r>
              <a:rPr lang="en-US" dirty="0"/>
              <a:t>HTTP specifies how to transfer hypertext (linked web documents) between two computers.</a:t>
            </a:r>
          </a:p>
          <a:p>
            <a:r>
              <a:rPr lang="en-US" dirty="0"/>
              <a:t>HTTP is a textual, stateless protocol.</a:t>
            </a:r>
          </a:p>
        </p:txBody>
      </p:sp>
    </p:spTree>
    <p:extLst>
      <p:ext uri="{BB962C8B-B14F-4D97-AF65-F5344CB8AC3E}">
        <p14:creationId xmlns:p14="http://schemas.microsoft.com/office/powerpoint/2010/main" val="1778845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A926-D703-4784-92FE-E90641B126FE}"/>
              </a:ext>
            </a:extLst>
          </p:cNvPr>
          <p:cNvSpPr>
            <a:spLocks noGrp="1"/>
          </p:cNvSpPr>
          <p:nvPr>
            <p:ph type="title"/>
          </p:nvPr>
        </p:nvSpPr>
        <p:spPr/>
        <p:txBody>
          <a:bodyPr>
            <a:normAutofit fontScale="90000"/>
          </a:bodyPr>
          <a:lstStyle/>
          <a:p>
            <a:r>
              <a:rPr lang="en-US" dirty="0"/>
              <a:t>Communicating Webserver via HTTP</a:t>
            </a:r>
          </a:p>
        </p:txBody>
      </p:sp>
      <p:sp>
        <p:nvSpPr>
          <p:cNvPr id="3" name="Content Placeholder 2">
            <a:extLst>
              <a:ext uri="{FF2B5EF4-FFF2-40B4-BE49-F238E27FC236}">
                <a16:creationId xmlns:a16="http://schemas.microsoft.com/office/drawing/2014/main" id="{61984EDE-870B-4719-9F93-B17CB5FF2A66}"/>
              </a:ext>
            </a:extLst>
          </p:cNvPr>
          <p:cNvSpPr>
            <a:spLocks noGrp="1"/>
          </p:cNvSpPr>
          <p:nvPr>
            <p:ph idx="1"/>
          </p:nvPr>
        </p:nvSpPr>
        <p:spPr/>
        <p:txBody>
          <a:bodyPr>
            <a:normAutofit/>
          </a:bodyPr>
          <a:lstStyle/>
          <a:p>
            <a:r>
              <a:rPr lang="en-US" b="1" dirty="0"/>
              <a:t>Textual: </a:t>
            </a:r>
            <a:r>
              <a:rPr lang="en-US" dirty="0"/>
              <a:t>All commands are plain-text and human-readable.</a:t>
            </a:r>
          </a:p>
          <a:p>
            <a:r>
              <a:rPr lang="en-US" b="1" dirty="0"/>
              <a:t>Stateless:</a:t>
            </a:r>
            <a:r>
              <a:rPr lang="en-US" dirty="0"/>
              <a:t> Neither the server nor the client remember previous communications.</a:t>
            </a:r>
          </a:p>
          <a:p>
            <a:pPr lvl="1"/>
            <a:r>
              <a:rPr lang="en-US" dirty="0"/>
              <a:t>For example, relying on HTTP alone, a server can't remember a password you typed or remember your progress on an incomplete transaction. We need an application server for tasks like that.</a:t>
            </a:r>
          </a:p>
          <a:p>
            <a:endParaRPr lang="en-US" dirty="0"/>
          </a:p>
        </p:txBody>
      </p:sp>
    </p:spTree>
    <p:extLst>
      <p:ext uri="{BB962C8B-B14F-4D97-AF65-F5344CB8AC3E}">
        <p14:creationId xmlns:p14="http://schemas.microsoft.com/office/powerpoint/2010/main" val="2853242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A926-D703-4784-92FE-E90641B126FE}"/>
              </a:ext>
            </a:extLst>
          </p:cNvPr>
          <p:cNvSpPr>
            <a:spLocks noGrp="1"/>
          </p:cNvSpPr>
          <p:nvPr>
            <p:ph type="title"/>
          </p:nvPr>
        </p:nvSpPr>
        <p:spPr/>
        <p:txBody>
          <a:bodyPr>
            <a:normAutofit fontScale="90000"/>
          </a:bodyPr>
          <a:lstStyle/>
          <a:p>
            <a:r>
              <a:rPr lang="en-US" dirty="0"/>
              <a:t>Communicating Webserver via HTTP</a:t>
            </a:r>
          </a:p>
        </p:txBody>
      </p:sp>
      <p:sp>
        <p:nvSpPr>
          <p:cNvPr id="3" name="Content Placeholder 2">
            <a:extLst>
              <a:ext uri="{FF2B5EF4-FFF2-40B4-BE49-F238E27FC236}">
                <a16:creationId xmlns:a16="http://schemas.microsoft.com/office/drawing/2014/main" id="{61984EDE-870B-4719-9F93-B17CB5FF2A66}"/>
              </a:ext>
            </a:extLst>
          </p:cNvPr>
          <p:cNvSpPr>
            <a:spLocks noGrp="1"/>
          </p:cNvSpPr>
          <p:nvPr>
            <p:ph idx="1"/>
          </p:nvPr>
        </p:nvSpPr>
        <p:spPr/>
        <p:txBody>
          <a:bodyPr>
            <a:normAutofit fontScale="92500" lnSpcReduction="10000"/>
          </a:bodyPr>
          <a:lstStyle/>
          <a:p>
            <a:pPr marL="0" indent="0">
              <a:buNone/>
            </a:pPr>
            <a:r>
              <a:rPr lang="en-US" dirty="0"/>
              <a:t>HTTP provides clear rules for how a client and server communicate.</a:t>
            </a:r>
          </a:p>
          <a:p>
            <a:r>
              <a:rPr lang="en-US" dirty="0"/>
              <a:t>Usually only clients make HTTP requests, and only to servers.</a:t>
            </a:r>
          </a:p>
          <a:p>
            <a:r>
              <a:rPr lang="en-US" dirty="0"/>
              <a:t>Servers respond to a client's HTTP request. </a:t>
            </a:r>
          </a:p>
          <a:p>
            <a:r>
              <a:rPr lang="en-US" dirty="0"/>
              <a:t>A server can also populate data into a client cache, in advance of it being requested, through a mechanism called </a:t>
            </a:r>
            <a:r>
              <a:rPr lang="en-US" b="1" dirty="0"/>
              <a:t>server push</a:t>
            </a:r>
            <a:r>
              <a:rPr lang="en-US" dirty="0"/>
              <a:t>.</a:t>
            </a:r>
          </a:p>
          <a:p>
            <a:r>
              <a:rPr lang="en-US" dirty="0"/>
              <a:t>When requesting a file via HTTP, clients must provide the file's URL.</a:t>
            </a:r>
          </a:p>
          <a:p>
            <a:r>
              <a:rPr lang="en-US" dirty="0"/>
              <a:t>The web server must answer every HTTP request, at least with an error message.</a:t>
            </a:r>
          </a:p>
        </p:txBody>
      </p:sp>
    </p:spTree>
    <p:extLst>
      <p:ext uri="{BB962C8B-B14F-4D97-AF65-F5344CB8AC3E}">
        <p14:creationId xmlns:p14="http://schemas.microsoft.com/office/powerpoint/2010/main" val="338172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A926-D703-4784-92FE-E90641B126FE}"/>
              </a:ext>
            </a:extLst>
          </p:cNvPr>
          <p:cNvSpPr>
            <a:spLocks noGrp="1"/>
          </p:cNvSpPr>
          <p:nvPr>
            <p:ph type="title"/>
          </p:nvPr>
        </p:nvSpPr>
        <p:spPr/>
        <p:txBody>
          <a:bodyPr>
            <a:normAutofit fontScale="90000"/>
          </a:bodyPr>
          <a:lstStyle/>
          <a:p>
            <a:r>
              <a:rPr lang="en-US" dirty="0"/>
              <a:t>Communicating Webserver via HTTP</a:t>
            </a:r>
          </a:p>
        </p:txBody>
      </p:sp>
      <p:sp>
        <p:nvSpPr>
          <p:cNvPr id="3" name="Content Placeholder 2">
            <a:extLst>
              <a:ext uri="{FF2B5EF4-FFF2-40B4-BE49-F238E27FC236}">
                <a16:creationId xmlns:a16="http://schemas.microsoft.com/office/drawing/2014/main" id="{61984EDE-870B-4719-9F93-B17CB5FF2A66}"/>
              </a:ext>
            </a:extLst>
          </p:cNvPr>
          <p:cNvSpPr>
            <a:spLocks noGrp="1"/>
          </p:cNvSpPr>
          <p:nvPr>
            <p:ph idx="1"/>
          </p:nvPr>
        </p:nvSpPr>
        <p:spPr/>
        <p:txBody>
          <a:bodyPr>
            <a:normAutofit/>
          </a:bodyPr>
          <a:lstStyle/>
          <a:p>
            <a:pPr marL="0" indent="0">
              <a:buNone/>
            </a:pPr>
            <a:r>
              <a:rPr lang="en-US" dirty="0"/>
              <a:t>HTTP server is responsible for processing and answering incoming requests.</a:t>
            </a:r>
          </a:p>
          <a:p>
            <a:r>
              <a:rPr lang="en-US" dirty="0"/>
              <a:t>Upon receiving a request, an HTTP server checks if the requested URL matches an existing file.</a:t>
            </a:r>
          </a:p>
          <a:p>
            <a:r>
              <a:rPr lang="en-US" dirty="0"/>
              <a:t>If so, the web server sends the file content back to the browser. If not, the server will check if it should generate a file dynamically for the request (see Static vs. dynamic content).</a:t>
            </a:r>
          </a:p>
          <a:p>
            <a:r>
              <a:rPr lang="en-US" dirty="0"/>
              <a:t>If neither of these options are possible, the web server returns an error</a:t>
            </a:r>
          </a:p>
        </p:txBody>
      </p:sp>
    </p:spTree>
    <p:extLst>
      <p:ext uri="{BB962C8B-B14F-4D97-AF65-F5344CB8AC3E}">
        <p14:creationId xmlns:p14="http://schemas.microsoft.com/office/powerpoint/2010/main" val="978085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A926-D703-4784-92FE-E90641B126FE}"/>
              </a:ext>
            </a:extLst>
          </p:cNvPr>
          <p:cNvSpPr>
            <a:spLocks noGrp="1"/>
          </p:cNvSpPr>
          <p:nvPr>
            <p:ph type="title"/>
          </p:nvPr>
        </p:nvSpPr>
        <p:spPr/>
        <p:txBody>
          <a:bodyPr>
            <a:normAutofit/>
          </a:bodyPr>
          <a:lstStyle/>
          <a:p>
            <a:r>
              <a:rPr lang="en-US" dirty="0"/>
              <a:t>HTTP Server Push </a:t>
            </a:r>
          </a:p>
        </p:txBody>
      </p:sp>
      <p:sp>
        <p:nvSpPr>
          <p:cNvPr id="3" name="Content Placeholder 2">
            <a:extLst>
              <a:ext uri="{FF2B5EF4-FFF2-40B4-BE49-F238E27FC236}">
                <a16:creationId xmlns:a16="http://schemas.microsoft.com/office/drawing/2014/main" id="{61984EDE-870B-4719-9F93-B17CB5FF2A66}"/>
              </a:ext>
            </a:extLst>
          </p:cNvPr>
          <p:cNvSpPr>
            <a:spLocks noGrp="1"/>
          </p:cNvSpPr>
          <p:nvPr>
            <p:ph idx="1"/>
          </p:nvPr>
        </p:nvSpPr>
        <p:spPr/>
        <p:txBody>
          <a:bodyPr>
            <a:normAutofit fontScale="92500" lnSpcReduction="20000"/>
          </a:bodyPr>
          <a:lstStyle/>
          <a:p>
            <a:r>
              <a:rPr lang="en-US" dirty="0"/>
              <a:t>It is an optional feature of the HTTP protocols that allows servers to send resources to a client before the client requests them.</a:t>
            </a:r>
          </a:p>
          <a:p>
            <a:r>
              <a:rPr lang="en-US" dirty="0"/>
              <a:t>Server Push is a performance technique aimed at reducing latency by sending resources to a client before it knows they will be needed.</a:t>
            </a:r>
          </a:p>
          <a:p>
            <a:r>
              <a:rPr lang="en-US" dirty="0"/>
              <a:t>But in practice, Server Push frequently results in wasted bandwidth because the server rarely knows which resources are already loaded by the client and transmits the same resource multiple times, resulting in slowdowns if the resources being pushed compete for bandwidth with resources which were actually requested.</a:t>
            </a:r>
          </a:p>
        </p:txBody>
      </p:sp>
    </p:spTree>
    <p:extLst>
      <p:ext uri="{BB962C8B-B14F-4D97-AF65-F5344CB8AC3E}">
        <p14:creationId xmlns:p14="http://schemas.microsoft.com/office/powerpoint/2010/main" val="1753564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web works?</a:t>
            </a:r>
          </a:p>
        </p:txBody>
      </p:sp>
      <p:sp>
        <p:nvSpPr>
          <p:cNvPr id="3" name="Content Placeholder 2"/>
          <p:cNvSpPr>
            <a:spLocks noGrp="1"/>
          </p:cNvSpPr>
          <p:nvPr>
            <p:ph idx="1"/>
          </p:nvPr>
        </p:nvSpPr>
        <p:spPr/>
        <p:txBody>
          <a:bodyPr>
            <a:normAutofit/>
          </a:bodyPr>
          <a:lstStyle/>
          <a:p>
            <a:pPr marL="0" indent="0">
              <a:buNone/>
            </a:pPr>
            <a:r>
              <a:rPr lang="en-US" dirty="0"/>
              <a:t>When you type a web address into your browser:</a:t>
            </a:r>
          </a:p>
          <a:p>
            <a:pPr marL="514350" indent="-514350">
              <a:buFont typeface="+mj-lt"/>
              <a:buAutoNum type="arabicPeriod"/>
            </a:pPr>
            <a:r>
              <a:rPr lang="en-US" dirty="0"/>
              <a:t>The browser goes to the DNS server, and finds the real address of the server that the website lives on.</a:t>
            </a:r>
          </a:p>
          <a:p>
            <a:pPr marL="514350" indent="-514350">
              <a:buFont typeface="+mj-lt"/>
              <a:buAutoNum type="arabicPeriod"/>
            </a:pPr>
            <a:r>
              <a:rPr lang="en-US" dirty="0"/>
              <a:t>The browser sends an HTTP request message to the server, asking it to send a copy of the website to the client.</a:t>
            </a:r>
          </a:p>
        </p:txBody>
      </p:sp>
    </p:spTree>
    <p:extLst>
      <p:ext uri="{BB962C8B-B14F-4D97-AF65-F5344CB8AC3E}">
        <p14:creationId xmlns:p14="http://schemas.microsoft.com/office/powerpoint/2010/main" val="2498251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a:t>If the server approves the client's request, the server sends the client a "</a:t>
            </a:r>
            <a:r>
              <a:rPr lang="en-US" dirty="0">
                <a:solidFill>
                  <a:srgbClr val="00B050"/>
                </a:solidFill>
              </a:rPr>
              <a:t>200 OK</a:t>
            </a:r>
            <a:r>
              <a:rPr lang="en-US" dirty="0"/>
              <a:t>" message and then starts sending the website's files to the browser as a series of small chunks called data packets.</a:t>
            </a:r>
          </a:p>
          <a:p>
            <a:pPr marL="514350" indent="-514350">
              <a:buFont typeface="+mj-lt"/>
              <a:buAutoNum type="arabicPeriod" startAt="3"/>
            </a:pPr>
            <a:r>
              <a:rPr lang="en-US" dirty="0"/>
              <a:t>The browser assembles the small chunks into a complete website and displays it to you.</a:t>
            </a:r>
          </a:p>
        </p:txBody>
      </p:sp>
      <p:sp>
        <p:nvSpPr>
          <p:cNvPr id="5" name="Title 4">
            <a:extLst>
              <a:ext uri="{FF2B5EF4-FFF2-40B4-BE49-F238E27FC236}">
                <a16:creationId xmlns:a16="http://schemas.microsoft.com/office/drawing/2014/main" id="{B5E77A31-786A-45E0-9025-17FD6CC04859}"/>
              </a:ext>
            </a:extLst>
          </p:cNvPr>
          <p:cNvSpPr>
            <a:spLocks noGrp="1"/>
          </p:cNvSpPr>
          <p:nvPr>
            <p:ph type="title"/>
          </p:nvPr>
        </p:nvSpPr>
        <p:spPr/>
        <p:txBody>
          <a:bodyPr/>
          <a:lstStyle/>
          <a:p>
            <a:r>
              <a:rPr lang="en-US" dirty="0"/>
              <a:t>How the web works?</a:t>
            </a:r>
          </a:p>
        </p:txBody>
      </p:sp>
    </p:spTree>
    <p:extLst>
      <p:ext uri="{BB962C8B-B14F-4D97-AF65-F5344CB8AC3E}">
        <p14:creationId xmlns:p14="http://schemas.microsoft.com/office/powerpoint/2010/main" val="1796117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DB83-B2B5-46CF-80FE-DBF5A75CBE69}"/>
              </a:ext>
            </a:extLst>
          </p:cNvPr>
          <p:cNvSpPr>
            <a:spLocks noGrp="1"/>
          </p:cNvSpPr>
          <p:nvPr>
            <p:ph type="title"/>
          </p:nvPr>
        </p:nvSpPr>
        <p:spPr/>
        <p:txBody>
          <a:bodyPr>
            <a:normAutofit fontScale="90000"/>
          </a:bodyPr>
          <a:lstStyle/>
          <a:p>
            <a:r>
              <a:rPr lang="en-US" dirty="0"/>
              <a:t>Order in which component files are parsed</a:t>
            </a:r>
          </a:p>
        </p:txBody>
      </p:sp>
      <p:sp>
        <p:nvSpPr>
          <p:cNvPr id="3" name="Content Placeholder 2">
            <a:extLst>
              <a:ext uri="{FF2B5EF4-FFF2-40B4-BE49-F238E27FC236}">
                <a16:creationId xmlns:a16="http://schemas.microsoft.com/office/drawing/2014/main" id="{58E94EFA-2C3A-44E7-A9C4-C1D5FA57E48E}"/>
              </a:ext>
            </a:extLst>
          </p:cNvPr>
          <p:cNvSpPr>
            <a:spLocks noGrp="1"/>
          </p:cNvSpPr>
          <p:nvPr>
            <p:ph idx="1"/>
          </p:nvPr>
        </p:nvSpPr>
        <p:spPr/>
        <p:txBody>
          <a:bodyPr/>
          <a:lstStyle/>
          <a:p>
            <a:r>
              <a:rPr lang="en-US" dirty="0"/>
              <a:t>When browsers send requests to servers for HTML files, those HTML files often contain:</a:t>
            </a:r>
          </a:p>
          <a:p>
            <a:pPr lvl="1"/>
            <a:r>
              <a:rPr lang="en-US" dirty="0">
                <a:solidFill>
                  <a:srgbClr val="0070C0"/>
                </a:solidFill>
              </a:rPr>
              <a:t>&lt;link&gt; </a:t>
            </a:r>
            <a:r>
              <a:rPr lang="en-US" dirty="0"/>
              <a:t>elements referencing external </a:t>
            </a:r>
            <a:r>
              <a:rPr lang="en-US" dirty="0">
                <a:solidFill>
                  <a:srgbClr val="0070C0"/>
                </a:solidFill>
              </a:rPr>
              <a:t>CSS</a:t>
            </a:r>
            <a:r>
              <a:rPr lang="en-US" dirty="0"/>
              <a:t> stylesheets</a:t>
            </a:r>
          </a:p>
          <a:p>
            <a:pPr lvl="1"/>
            <a:r>
              <a:rPr lang="en-US" dirty="0"/>
              <a:t>and </a:t>
            </a:r>
            <a:r>
              <a:rPr lang="en-US" dirty="0">
                <a:solidFill>
                  <a:srgbClr val="0070C0"/>
                </a:solidFill>
              </a:rPr>
              <a:t>&lt;script&gt; </a:t>
            </a:r>
            <a:r>
              <a:rPr lang="en-US" dirty="0"/>
              <a:t>elements referencing external </a:t>
            </a:r>
            <a:r>
              <a:rPr lang="en-US" dirty="0">
                <a:solidFill>
                  <a:srgbClr val="0070C0"/>
                </a:solidFill>
              </a:rPr>
              <a:t>JavaScript</a:t>
            </a:r>
            <a:r>
              <a:rPr lang="en-US" dirty="0"/>
              <a:t> scripts.</a:t>
            </a:r>
          </a:p>
          <a:p>
            <a:r>
              <a:rPr lang="en-US" dirty="0"/>
              <a:t>It's important to know the order in which those files are parsed by the browser as the browser loads the page.</a:t>
            </a:r>
          </a:p>
        </p:txBody>
      </p:sp>
    </p:spTree>
    <p:extLst>
      <p:ext uri="{BB962C8B-B14F-4D97-AF65-F5344CB8AC3E}">
        <p14:creationId xmlns:p14="http://schemas.microsoft.com/office/powerpoint/2010/main" val="541528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DB83-B2B5-46CF-80FE-DBF5A75CBE69}"/>
              </a:ext>
            </a:extLst>
          </p:cNvPr>
          <p:cNvSpPr>
            <a:spLocks noGrp="1"/>
          </p:cNvSpPr>
          <p:nvPr>
            <p:ph type="title"/>
          </p:nvPr>
        </p:nvSpPr>
        <p:spPr/>
        <p:txBody>
          <a:bodyPr>
            <a:normAutofit fontScale="90000"/>
          </a:bodyPr>
          <a:lstStyle/>
          <a:p>
            <a:r>
              <a:rPr lang="en-US" dirty="0"/>
              <a:t>Order in which component files are parsed</a:t>
            </a:r>
          </a:p>
        </p:txBody>
      </p:sp>
      <p:sp>
        <p:nvSpPr>
          <p:cNvPr id="3" name="Content Placeholder 2">
            <a:extLst>
              <a:ext uri="{FF2B5EF4-FFF2-40B4-BE49-F238E27FC236}">
                <a16:creationId xmlns:a16="http://schemas.microsoft.com/office/drawing/2014/main" id="{58E94EFA-2C3A-44E7-A9C4-C1D5FA57E48E}"/>
              </a:ext>
            </a:extLst>
          </p:cNvPr>
          <p:cNvSpPr>
            <a:spLocks noGrp="1"/>
          </p:cNvSpPr>
          <p:nvPr>
            <p:ph idx="1"/>
          </p:nvPr>
        </p:nvSpPr>
        <p:spPr/>
        <p:txBody>
          <a:bodyPr>
            <a:normAutofit/>
          </a:bodyPr>
          <a:lstStyle/>
          <a:p>
            <a:r>
              <a:rPr lang="en-US" dirty="0"/>
              <a:t>The browser parses the </a:t>
            </a:r>
            <a:r>
              <a:rPr lang="en-US" b="1" dirty="0"/>
              <a:t>HTML</a:t>
            </a:r>
            <a:r>
              <a:rPr lang="en-US" dirty="0"/>
              <a:t> file first, and that leads to the browser recognizing any </a:t>
            </a:r>
            <a:r>
              <a:rPr lang="en-US" dirty="0">
                <a:solidFill>
                  <a:srgbClr val="0070C0"/>
                </a:solidFill>
              </a:rPr>
              <a:t>&lt;link&gt;-</a:t>
            </a:r>
            <a:r>
              <a:rPr lang="en-US" dirty="0"/>
              <a:t>element references to external </a:t>
            </a:r>
            <a:r>
              <a:rPr lang="en-US" b="1" dirty="0"/>
              <a:t>CSS</a:t>
            </a:r>
            <a:r>
              <a:rPr lang="en-US" dirty="0"/>
              <a:t> stylesheets and any </a:t>
            </a:r>
            <a:r>
              <a:rPr lang="en-US" dirty="0">
                <a:solidFill>
                  <a:srgbClr val="0070C0"/>
                </a:solidFill>
              </a:rPr>
              <a:t>&lt;script&gt;-</a:t>
            </a:r>
            <a:r>
              <a:rPr lang="en-US" dirty="0"/>
              <a:t>element references to scripts.</a:t>
            </a:r>
          </a:p>
          <a:p>
            <a:r>
              <a:rPr lang="en-US" dirty="0"/>
              <a:t>As the browser parses the </a:t>
            </a:r>
            <a:r>
              <a:rPr lang="en-US" b="1" dirty="0"/>
              <a:t>HTML</a:t>
            </a:r>
            <a:r>
              <a:rPr lang="en-US" dirty="0"/>
              <a:t>, it sends requests back to the server for any </a:t>
            </a:r>
            <a:r>
              <a:rPr lang="en-US" b="1" dirty="0"/>
              <a:t>CSS</a:t>
            </a:r>
            <a:r>
              <a:rPr lang="en-US" dirty="0"/>
              <a:t> files it has found from </a:t>
            </a:r>
            <a:r>
              <a:rPr lang="en-US" dirty="0">
                <a:solidFill>
                  <a:srgbClr val="0070C0"/>
                </a:solidFill>
              </a:rPr>
              <a:t>&lt;link&gt; </a:t>
            </a:r>
            <a:r>
              <a:rPr lang="en-US" dirty="0"/>
              <a:t>elements, and any </a:t>
            </a:r>
            <a:r>
              <a:rPr lang="en-US" b="1" dirty="0"/>
              <a:t>JavaScript</a:t>
            </a:r>
            <a:r>
              <a:rPr lang="en-US" dirty="0"/>
              <a:t> files it has found from </a:t>
            </a:r>
            <a:r>
              <a:rPr lang="en-US" dirty="0">
                <a:solidFill>
                  <a:srgbClr val="0070C0"/>
                </a:solidFill>
              </a:rPr>
              <a:t>&lt;script&gt; </a:t>
            </a:r>
            <a:r>
              <a:rPr lang="en-US" dirty="0"/>
              <a:t>elements, and from those, then parses the </a:t>
            </a:r>
            <a:r>
              <a:rPr lang="en-US" b="1" dirty="0"/>
              <a:t>CSS</a:t>
            </a:r>
            <a:r>
              <a:rPr lang="en-US" dirty="0"/>
              <a:t> and </a:t>
            </a:r>
            <a:r>
              <a:rPr lang="en-US" b="1" dirty="0"/>
              <a:t>JavaScript</a:t>
            </a:r>
            <a:r>
              <a:rPr lang="en-US" dirty="0"/>
              <a:t>.</a:t>
            </a:r>
          </a:p>
        </p:txBody>
      </p:sp>
    </p:spTree>
    <p:extLst>
      <p:ext uri="{BB962C8B-B14F-4D97-AF65-F5344CB8AC3E}">
        <p14:creationId xmlns:p14="http://schemas.microsoft.com/office/powerpoint/2010/main" val="349902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 and Servers</a:t>
            </a:r>
          </a:p>
        </p:txBody>
      </p:sp>
      <p:sp>
        <p:nvSpPr>
          <p:cNvPr id="3" name="Content Placeholder 2"/>
          <p:cNvSpPr>
            <a:spLocks noGrp="1"/>
          </p:cNvSpPr>
          <p:nvPr>
            <p:ph idx="1"/>
          </p:nvPr>
        </p:nvSpPr>
        <p:spPr/>
        <p:txBody>
          <a:bodyPr>
            <a:normAutofit/>
          </a:bodyPr>
          <a:lstStyle/>
          <a:p>
            <a:r>
              <a:rPr lang="en-US" dirty="0">
                <a:solidFill>
                  <a:srgbClr val="C00000"/>
                </a:solidFill>
              </a:rPr>
              <a:t>Clients </a:t>
            </a:r>
            <a:r>
              <a:rPr lang="en-US" dirty="0"/>
              <a:t>are the typical web user's internet connected devices and web-accessing software available on those devices (usually a web browser like Firefox or Chrome).</a:t>
            </a:r>
          </a:p>
        </p:txBody>
      </p:sp>
    </p:spTree>
    <p:extLst>
      <p:ext uri="{BB962C8B-B14F-4D97-AF65-F5344CB8AC3E}">
        <p14:creationId xmlns:p14="http://schemas.microsoft.com/office/powerpoint/2010/main" val="335531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DB83-B2B5-46CF-80FE-DBF5A75CBE69}"/>
              </a:ext>
            </a:extLst>
          </p:cNvPr>
          <p:cNvSpPr>
            <a:spLocks noGrp="1"/>
          </p:cNvSpPr>
          <p:nvPr>
            <p:ph type="title"/>
          </p:nvPr>
        </p:nvSpPr>
        <p:spPr/>
        <p:txBody>
          <a:bodyPr>
            <a:normAutofit fontScale="90000"/>
          </a:bodyPr>
          <a:lstStyle/>
          <a:p>
            <a:r>
              <a:rPr lang="en-US" dirty="0"/>
              <a:t>Order in which component files are parsed</a:t>
            </a:r>
          </a:p>
        </p:txBody>
      </p:sp>
      <p:sp>
        <p:nvSpPr>
          <p:cNvPr id="3" name="Content Placeholder 2">
            <a:extLst>
              <a:ext uri="{FF2B5EF4-FFF2-40B4-BE49-F238E27FC236}">
                <a16:creationId xmlns:a16="http://schemas.microsoft.com/office/drawing/2014/main" id="{58E94EFA-2C3A-44E7-A9C4-C1D5FA57E48E}"/>
              </a:ext>
            </a:extLst>
          </p:cNvPr>
          <p:cNvSpPr>
            <a:spLocks noGrp="1"/>
          </p:cNvSpPr>
          <p:nvPr>
            <p:ph idx="1"/>
          </p:nvPr>
        </p:nvSpPr>
        <p:spPr/>
        <p:txBody>
          <a:bodyPr>
            <a:normAutofit/>
          </a:bodyPr>
          <a:lstStyle/>
          <a:p>
            <a:r>
              <a:rPr lang="en-US" dirty="0"/>
              <a:t>The browser generates an in-memory </a:t>
            </a:r>
            <a:r>
              <a:rPr lang="en-US" dirty="0">
                <a:solidFill>
                  <a:srgbClr val="0070C0"/>
                </a:solidFill>
              </a:rPr>
              <a:t>DOM</a:t>
            </a:r>
            <a:r>
              <a:rPr lang="en-US" dirty="0"/>
              <a:t> tree from the parsed HTML, generates an in-memory </a:t>
            </a:r>
            <a:r>
              <a:rPr lang="en-US" dirty="0">
                <a:solidFill>
                  <a:srgbClr val="0070C0"/>
                </a:solidFill>
              </a:rPr>
              <a:t>CSSOM</a:t>
            </a:r>
            <a:r>
              <a:rPr lang="en-US" dirty="0"/>
              <a:t> structure from the parsed CSS, and compiles and executes the parsed JavaScript.</a:t>
            </a:r>
          </a:p>
          <a:p>
            <a:r>
              <a:rPr lang="en-US" dirty="0"/>
              <a:t>As the browser builds the DOM tree and applies the styles from the CSSOM tree and executes the JavaScript, a visual representation of the page is rendered to the screen, and the user sees the page content and can begin to interact with it.</a:t>
            </a:r>
          </a:p>
        </p:txBody>
      </p:sp>
    </p:spTree>
    <p:extLst>
      <p:ext uri="{BB962C8B-B14F-4D97-AF65-F5344CB8AC3E}">
        <p14:creationId xmlns:p14="http://schemas.microsoft.com/office/powerpoint/2010/main" val="538532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DB83-B2B5-46CF-80FE-DBF5A75CBE69}"/>
              </a:ext>
            </a:extLst>
          </p:cNvPr>
          <p:cNvSpPr>
            <a:spLocks noGrp="1"/>
          </p:cNvSpPr>
          <p:nvPr>
            <p:ph type="title"/>
          </p:nvPr>
        </p:nvSpPr>
        <p:spPr/>
        <p:txBody>
          <a:bodyPr>
            <a:normAutofit/>
          </a:bodyPr>
          <a:lstStyle/>
          <a:p>
            <a:r>
              <a:rPr lang="en-US" dirty="0"/>
              <a:t>CSS Object Model (CSSOM)</a:t>
            </a:r>
          </a:p>
        </p:txBody>
      </p:sp>
      <p:sp>
        <p:nvSpPr>
          <p:cNvPr id="3" name="Content Placeholder 2">
            <a:extLst>
              <a:ext uri="{FF2B5EF4-FFF2-40B4-BE49-F238E27FC236}">
                <a16:creationId xmlns:a16="http://schemas.microsoft.com/office/drawing/2014/main" id="{58E94EFA-2C3A-44E7-A9C4-C1D5FA57E48E}"/>
              </a:ext>
            </a:extLst>
          </p:cNvPr>
          <p:cNvSpPr>
            <a:spLocks noGrp="1"/>
          </p:cNvSpPr>
          <p:nvPr>
            <p:ph idx="1"/>
          </p:nvPr>
        </p:nvSpPr>
        <p:spPr/>
        <p:txBody>
          <a:bodyPr>
            <a:normAutofit/>
          </a:bodyPr>
          <a:lstStyle/>
          <a:p>
            <a:r>
              <a:rPr lang="en-US" dirty="0"/>
              <a:t>It is a set of APIs allowing the manipulation of CSS from JavaScript.</a:t>
            </a:r>
          </a:p>
          <a:p>
            <a:r>
              <a:rPr lang="en-US" dirty="0"/>
              <a:t>It is much like the DOM, but for the CSS rather than the HTML.</a:t>
            </a:r>
          </a:p>
          <a:p>
            <a:r>
              <a:rPr lang="en-US" dirty="0"/>
              <a:t>It allows users to read and modify CSS style dynamically.</a:t>
            </a:r>
          </a:p>
        </p:txBody>
      </p:sp>
    </p:spTree>
    <p:extLst>
      <p:ext uri="{BB962C8B-B14F-4D97-AF65-F5344CB8AC3E}">
        <p14:creationId xmlns:p14="http://schemas.microsoft.com/office/powerpoint/2010/main" val="3878388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0540-3B49-4466-AAA7-1B3902B92182}"/>
              </a:ext>
            </a:extLst>
          </p:cNvPr>
          <p:cNvSpPr>
            <a:spLocks noGrp="1"/>
          </p:cNvSpPr>
          <p:nvPr>
            <p:ph type="title"/>
          </p:nvPr>
        </p:nvSpPr>
        <p:spPr/>
        <p:txBody>
          <a:bodyPr/>
          <a:lstStyle/>
          <a:p>
            <a:r>
              <a:rPr lang="en-US" dirty="0"/>
              <a:t>Full Stack Development</a:t>
            </a:r>
          </a:p>
        </p:txBody>
      </p:sp>
      <p:sp>
        <p:nvSpPr>
          <p:cNvPr id="3" name="Content Placeholder 2">
            <a:extLst>
              <a:ext uri="{FF2B5EF4-FFF2-40B4-BE49-F238E27FC236}">
                <a16:creationId xmlns:a16="http://schemas.microsoft.com/office/drawing/2014/main" id="{944DED54-3BB8-4C33-B6A9-1EF5676B8A63}"/>
              </a:ext>
            </a:extLst>
          </p:cNvPr>
          <p:cNvSpPr>
            <a:spLocks noGrp="1"/>
          </p:cNvSpPr>
          <p:nvPr>
            <p:ph idx="1"/>
          </p:nvPr>
        </p:nvSpPr>
        <p:spPr/>
        <p:txBody>
          <a:bodyPr>
            <a:normAutofit/>
          </a:bodyPr>
          <a:lstStyle/>
          <a:p>
            <a:r>
              <a:rPr lang="en-US" dirty="0"/>
              <a:t>Full-stack development refers to the practice of working on both the front end and back end of a web application.</a:t>
            </a:r>
          </a:p>
          <a:p>
            <a:r>
              <a:rPr lang="en-US" dirty="0"/>
              <a:t>A full-stack developer is skilled in handling all aspects of development, from designing user interfaces to managing databases and servers. They have a broad understanding of various technologies and can work on both client-side and server-side components.</a:t>
            </a:r>
          </a:p>
        </p:txBody>
      </p:sp>
    </p:spTree>
    <p:extLst>
      <p:ext uri="{BB962C8B-B14F-4D97-AF65-F5344CB8AC3E}">
        <p14:creationId xmlns:p14="http://schemas.microsoft.com/office/powerpoint/2010/main" val="3859528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0540-3B49-4466-AAA7-1B3902B92182}"/>
              </a:ext>
            </a:extLst>
          </p:cNvPr>
          <p:cNvSpPr>
            <a:spLocks noGrp="1"/>
          </p:cNvSpPr>
          <p:nvPr>
            <p:ph type="title"/>
          </p:nvPr>
        </p:nvSpPr>
        <p:spPr/>
        <p:txBody>
          <a:bodyPr/>
          <a:lstStyle/>
          <a:p>
            <a:r>
              <a:rPr lang="en-US" dirty="0"/>
              <a:t>Full Stack Development</a:t>
            </a:r>
          </a:p>
        </p:txBody>
      </p:sp>
      <p:sp>
        <p:nvSpPr>
          <p:cNvPr id="3" name="Content Placeholder 2">
            <a:extLst>
              <a:ext uri="{FF2B5EF4-FFF2-40B4-BE49-F238E27FC236}">
                <a16:creationId xmlns:a16="http://schemas.microsoft.com/office/drawing/2014/main" id="{944DED54-3BB8-4C33-B6A9-1EF5676B8A63}"/>
              </a:ext>
            </a:extLst>
          </p:cNvPr>
          <p:cNvSpPr>
            <a:spLocks noGrp="1"/>
          </p:cNvSpPr>
          <p:nvPr>
            <p:ph idx="1"/>
          </p:nvPr>
        </p:nvSpPr>
        <p:spPr/>
        <p:txBody>
          <a:bodyPr>
            <a:normAutofit/>
          </a:bodyPr>
          <a:lstStyle/>
          <a:p>
            <a:r>
              <a:rPr lang="en-US" dirty="0"/>
              <a:t>Here's a breakdown of the key components of full-stack development:</a:t>
            </a:r>
          </a:p>
          <a:p>
            <a:pPr lvl="1"/>
            <a:r>
              <a:rPr lang="en-US" dirty="0"/>
              <a:t>Front-end development</a:t>
            </a:r>
          </a:p>
          <a:p>
            <a:pPr lvl="1"/>
            <a:r>
              <a:rPr lang="en-US" dirty="0"/>
              <a:t>Back-end development</a:t>
            </a:r>
          </a:p>
          <a:p>
            <a:pPr lvl="1"/>
            <a:r>
              <a:rPr lang="en-US" dirty="0"/>
              <a:t>Databases</a:t>
            </a:r>
          </a:p>
          <a:p>
            <a:pPr lvl="1"/>
            <a:r>
              <a:rPr lang="en-US" dirty="0"/>
              <a:t>Server management and deployment</a:t>
            </a:r>
          </a:p>
          <a:p>
            <a:pPr lvl="1"/>
            <a:r>
              <a:rPr lang="en-US" dirty="0"/>
              <a:t>Version control systems</a:t>
            </a:r>
          </a:p>
          <a:p>
            <a:pPr lvl="1"/>
            <a:r>
              <a:rPr lang="en-US" dirty="0"/>
              <a:t>Additional skills</a:t>
            </a:r>
          </a:p>
        </p:txBody>
      </p:sp>
    </p:spTree>
    <p:extLst>
      <p:ext uri="{BB962C8B-B14F-4D97-AF65-F5344CB8AC3E}">
        <p14:creationId xmlns:p14="http://schemas.microsoft.com/office/powerpoint/2010/main" val="3210152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5F5B-F55B-47C4-AFEC-BC575D792DCB}"/>
              </a:ext>
            </a:extLst>
          </p:cNvPr>
          <p:cNvSpPr>
            <a:spLocks noGrp="1"/>
          </p:cNvSpPr>
          <p:nvPr>
            <p:ph type="title"/>
          </p:nvPr>
        </p:nvSpPr>
        <p:spPr/>
        <p:txBody>
          <a:bodyPr/>
          <a:lstStyle/>
          <a:p>
            <a:r>
              <a:rPr lang="en-US" dirty="0"/>
              <a:t>Front-end development</a:t>
            </a:r>
          </a:p>
        </p:txBody>
      </p:sp>
      <p:sp>
        <p:nvSpPr>
          <p:cNvPr id="3" name="Content Placeholder 2">
            <a:extLst>
              <a:ext uri="{FF2B5EF4-FFF2-40B4-BE49-F238E27FC236}">
                <a16:creationId xmlns:a16="http://schemas.microsoft.com/office/drawing/2014/main" id="{592E4F90-E758-4694-9DA0-5E641878E75E}"/>
              </a:ext>
            </a:extLst>
          </p:cNvPr>
          <p:cNvSpPr>
            <a:spLocks noGrp="1"/>
          </p:cNvSpPr>
          <p:nvPr>
            <p:ph idx="1"/>
          </p:nvPr>
        </p:nvSpPr>
        <p:spPr/>
        <p:txBody>
          <a:bodyPr/>
          <a:lstStyle/>
          <a:p>
            <a:r>
              <a:rPr lang="en-US" dirty="0"/>
              <a:t>This involves creating the user interface (UI) and user experience (UX) of the application that users interact with directly.</a:t>
            </a:r>
          </a:p>
          <a:p>
            <a:r>
              <a:rPr lang="en-US" dirty="0"/>
              <a:t>Front-end developers use languages like HTML, CSS, and JavaScript along with frameworks and libraries like React, Angular, or Vue.js to build responsive, visually appealing, and interactive web interfaces.</a:t>
            </a:r>
          </a:p>
        </p:txBody>
      </p:sp>
    </p:spTree>
    <p:extLst>
      <p:ext uri="{BB962C8B-B14F-4D97-AF65-F5344CB8AC3E}">
        <p14:creationId xmlns:p14="http://schemas.microsoft.com/office/powerpoint/2010/main" val="2509300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A1BD-3FBC-4B51-AD1F-7C570538BBEF}"/>
              </a:ext>
            </a:extLst>
          </p:cNvPr>
          <p:cNvSpPr>
            <a:spLocks noGrp="1"/>
          </p:cNvSpPr>
          <p:nvPr>
            <p:ph type="title"/>
          </p:nvPr>
        </p:nvSpPr>
        <p:spPr/>
        <p:txBody>
          <a:bodyPr/>
          <a:lstStyle/>
          <a:p>
            <a:r>
              <a:rPr lang="en-US" dirty="0"/>
              <a:t>Back-end development</a:t>
            </a:r>
          </a:p>
        </p:txBody>
      </p:sp>
      <p:sp>
        <p:nvSpPr>
          <p:cNvPr id="3" name="Content Placeholder 2">
            <a:extLst>
              <a:ext uri="{FF2B5EF4-FFF2-40B4-BE49-F238E27FC236}">
                <a16:creationId xmlns:a16="http://schemas.microsoft.com/office/drawing/2014/main" id="{DA4F7EFE-6DAE-48CA-9BA1-2AA900DC30FD}"/>
              </a:ext>
            </a:extLst>
          </p:cNvPr>
          <p:cNvSpPr>
            <a:spLocks noGrp="1"/>
          </p:cNvSpPr>
          <p:nvPr>
            <p:ph idx="1"/>
          </p:nvPr>
        </p:nvSpPr>
        <p:spPr/>
        <p:txBody>
          <a:bodyPr/>
          <a:lstStyle/>
          <a:p>
            <a:r>
              <a:rPr lang="en-US" dirty="0"/>
              <a:t>The back end is the server-side of the application responsible for managing and processing data, ensuring the application functions correctly.</a:t>
            </a:r>
          </a:p>
          <a:p>
            <a:r>
              <a:rPr lang="en-US" dirty="0"/>
              <a:t>Back-end developers work with server-side languages such as JavaScript (Node.js), Python (Django, Flask), Ruby (Ruby on Rails), Java (Spring), or PHP (Laravel) to develop server logic, interact with databases, and handle business logic.</a:t>
            </a:r>
          </a:p>
        </p:txBody>
      </p:sp>
    </p:spTree>
    <p:extLst>
      <p:ext uri="{BB962C8B-B14F-4D97-AF65-F5344CB8AC3E}">
        <p14:creationId xmlns:p14="http://schemas.microsoft.com/office/powerpoint/2010/main" val="1824814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14FF-EFE1-4BDE-9269-2CAD1ED4B96C}"/>
              </a:ext>
            </a:extLst>
          </p:cNvPr>
          <p:cNvSpPr>
            <a:spLocks noGrp="1"/>
          </p:cNvSpPr>
          <p:nvPr>
            <p:ph type="title"/>
          </p:nvPr>
        </p:nvSpPr>
        <p:spPr/>
        <p:txBody>
          <a:bodyPr/>
          <a:lstStyle/>
          <a:p>
            <a:r>
              <a:rPr lang="en-US" dirty="0"/>
              <a:t>Databases</a:t>
            </a:r>
          </a:p>
        </p:txBody>
      </p:sp>
      <p:sp>
        <p:nvSpPr>
          <p:cNvPr id="3" name="Content Placeholder 2">
            <a:extLst>
              <a:ext uri="{FF2B5EF4-FFF2-40B4-BE49-F238E27FC236}">
                <a16:creationId xmlns:a16="http://schemas.microsoft.com/office/drawing/2014/main" id="{E86F3479-3977-43A7-938A-232AA8612E08}"/>
              </a:ext>
            </a:extLst>
          </p:cNvPr>
          <p:cNvSpPr>
            <a:spLocks noGrp="1"/>
          </p:cNvSpPr>
          <p:nvPr>
            <p:ph idx="1"/>
          </p:nvPr>
        </p:nvSpPr>
        <p:spPr/>
        <p:txBody>
          <a:bodyPr/>
          <a:lstStyle/>
          <a:p>
            <a:r>
              <a:rPr lang="en-US" dirty="0"/>
              <a:t>Full-stack developers often work with databases to store, retrieve, and manipulate data. They use database management systems like MySQL, PostgreSQL, MongoDB, or Firebase to organize and manage the application's data efficiently.</a:t>
            </a:r>
          </a:p>
        </p:txBody>
      </p:sp>
    </p:spTree>
    <p:extLst>
      <p:ext uri="{BB962C8B-B14F-4D97-AF65-F5344CB8AC3E}">
        <p14:creationId xmlns:p14="http://schemas.microsoft.com/office/powerpoint/2010/main" val="3232481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124D-2105-43AD-B986-419E67E06676}"/>
              </a:ext>
            </a:extLst>
          </p:cNvPr>
          <p:cNvSpPr>
            <a:spLocks noGrp="1"/>
          </p:cNvSpPr>
          <p:nvPr>
            <p:ph type="title"/>
          </p:nvPr>
        </p:nvSpPr>
        <p:spPr/>
        <p:txBody>
          <a:bodyPr>
            <a:normAutofit fontScale="90000"/>
          </a:bodyPr>
          <a:lstStyle/>
          <a:p>
            <a:r>
              <a:rPr lang="en-US" dirty="0"/>
              <a:t>Server management and deployment</a:t>
            </a:r>
          </a:p>
        </p:txBody>
      </p:sp>
      <p:sp>
        <p:nvSpPr>
          <p:cNvPr id="3" name="Content Placeholder 2">
            <a:extLst>
              <a:ext uri="{FF2B5EF4-FFF2-40B4-BE49-F238E27FC236}">
                <a16:creationId xmlns:a16="http://schemas.microsoft.com/office/drawing/2014/main" id="{842B2451-656B-4045-B250-168BDCDB9C98}"/>
              </a:ext>
            </a:extLst>
          </p:cNvPr>
          <p:cNvSpPr>
            <a:spLocks noGrp="1"/>
          </p:cNvSpPr>
          <p:nvPr>
            <p:ph idx="1"/>
          </p:nvPr>
        </p:nvSpPr>
        <p:spPr/>
        <p:txBody>
          <a:bodyPr/>
          <a:lstStyle/>
          <a:p>
            <a:r>
              <a:rPr lang="en-US" dirty="0"/>
              <a:t>Full-stack developers should have knowledge of server management and deployment. They need to understand how to deploy applications on servers, configure hosting environments, and manage the application's deployment pipeline.</a:t>
            </a:r>
          </a:p>
        </p:txBody>
      </p:sp>
    </p:spTree>
    <p:extLst>
      <p:ext uri="{BB962C8B-B14F-4D97-AF65-F5344CB8AC3E}">
        <p14:creationId xmlns:p14="http://schemas.microsoft.com/office/powerpoint/2010/main" val="3699316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4CA0-92F3-42B4-890E-DAD6251DB46A}"/>
              </a:ext>
            </a:extLst>
          </p:cNvPr>
          <p:cNvSpPr>
            <a:spLocks noGrp="1"/>
          </p:cNvSpPr>
          <p:nvPr>
            <p:ph type="title"/>
          </p:nvPr>
        </p:nvSpPr>
        <p:spPr/>
        <p:txBody>
          <a:bodyPr/>
          <a:lstStyle/>
          <a:p>
            <a:r>
              <a:rPr lang="en-US" dirty="0"/>
              <a:t>Version control systems</a:t>
            </a:r>
          </a:p>
        </p:txBody>
      </p:sp>
      <p:sp>
        <p:nvSpPr>
          <p:cNvPr id="3" name="Content Placeholder 2">
            <a:extLst>
              <a:ext uri="{FF2B5EF4-FFF2-40B4-BE49-F238E27FC236}">
                <a16:creationId xmlns:a16="http://schemas.microsoft.com/office/drawing/2014/main" id="{2A9845F3-63D6-4CC7-A0BC-DD5BED333204}"/>
              </a:ext>
            </a:extLst>
          </p:cNvPr>
          <p:cNvSpPr>
            <a:spLocks noGrp="1"/>
          </p:cNvSpPr>
          <p:nvPr>
            <p:ph idx="1"/>
          </p:nvPr>
        </p:nvSpPr>
        <p:spPr/>
        <p:txBody>
          <a:bodyPr/>
          <a:lstStyle/>
          <a:p>
            <a:r>
              <a:rPr lang="en-US" dirty="0"/>
              <a:t>Proficiency in version control systems like Git is crucial for tracking changes, collaborating with other developers, and maintaining the codebase.</a:t>
            </a:r>
          </a:p>
        </p:txBody>
      </p:sp>
    </p:spTree>
    <p:extLst>
      <p:ext uri="{BB962C8B-B14F-4D97-AF65-F5344CB8AC3E}">
        <p14:creationId xmlns:p14="http://schemas.microsoft.com/office/powerpoint/2010/main" val="239060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433C-9331-470D-99A4-5CF0EB6F8624}"/>
              </a:ext>
            </a:extLst>
          </p:cNvPr>
          <p:cNvSpPr>
            <a:spLocks noGrp="1"/>
          </p:cNvSpPr>
          <p:nvPr>
            <p:ph type="title"/>
          </p:nvPr>
        </p:nvSpPr>
        <p:spPr/>
        <p:txBody>
          <a:bodyPr/>
          <a:lstStyle/>
          <a:p>
            <a:r>
              <a:rPr lang="en-US" dirty="0"/>
              <a:t>Additional skills</a:t>
            </a:r>
          </a:p>
        </p:txBody>
      </p:sp>
      <p:sp>
        <p:nvSpPr>
          <p:cNvPr id="3" name="Content Placeholder 2">
            <a:extLst>
              <a:ext uri="{FF2B5EF4-FFF2-40B4-BE49-F238E27FC236}">
                <a16:creationId xmlns:a16="http://schemas.microsoft.com/office/drawing/2014/main" id="{8847C419-6EE1-4010-9FFA-83B3D697E2D8}"/>
              </a:ext>
            </a:extLst>
          </p:cNvPr>
          <p:cNvSpPr>
            <a:spLocks noGrp="1"/>
          </p:cNvSpPr>
          <p:nvPr>
            <p:ph idx="1"/>
          </p:nvPr>
        </p:nvSpPr>
        <p:spPr/>
        <p:txBody>
          <a:bodyPr/>
          <a:lstStyle/>
          <a:p>
            <a:r>
              <a:rPr lang="en-US" dirty="0"/>
              <a:t>Full-stack developers might also need knowledge of APIs, web services, security protocols, and basic design principles to create well-rounded applications.</a:t>
            </a:r>
          </a:p>
        </p:txBody>
      </p:sp>
    </p:spTree>
    <p:extLst>
      <p:ext uri="{BB962C8B-B14F-4D97-AF65-F5344CB8AC3E}">
        <p14:creationId xmlns:p14="http://schemas.microsoft.com/office/powerpoint/2010/main" val="262445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 and Servers</a:t>
            </a:r>
          </a:p>
        </p:txBody>
      </p:sp>
      <p:sp>
        <p:nvSpPr>
          <p:cNvPr id="3" name="Content Placeholder 2"/>
          <p:cNvSpPr>
            <a:spLocks noGrp="1"/>
          </p:cNvSpPr>
          <p:nvPr>
            <p:ph idx="1"/>
          </p:nvPr>
        </p:nvSpPr>
        <p:spPr/>
        <p:txBody>
          <a:bodyPr>
            <a:normAutofit/>
          </a:bodyPr>
          <a:lstStyle/>
          <a:p>
            <a:r>
              <a:rPr lang="en-US" dirty="0">
                <a:solidFill>
                  <a:srgbClr val="C00000"/>
                </a:solidFill>
              </a:rPr>
              <a:t>Servers</a:t>
            </a:r>
            <a:r>
              <a:rPr lang="en-US" dirty="0"/>
              <a:t> are computers that store webpages, sites, or apps.</a:t>
            </a:r>
          </a:p>
          <a:p>
            <a:r>
              <a:rPr lang="en-US" dirty="0"/>
              <a:t>When a client device wants to access a webpage, a copy of the webpage is downloaded from the server onto the client machine to be displayed in the user's web browser.</a:t>
            </a:r>
          </a:p>
        </p:txBody>
      </p:sp>
    </p:spTree>
    <p:extLst>
      <p:ext uri="{BB962C8B-B14F-4D97-AF65-F5344CB8AC3E}">
        <p14:creationId xmlns:p14="http://schemas.microsoft.com/office/powerpoint/2010/main" val="1787920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CDA-CED4-47DC-B955-5512606FE57B}"/>
              </a:ext>
            </a:extLst>
          </p:cNvPr>
          <p:cNvSpPr>
            <a:spLocks noGrp="1"/>
          </p:cNvSpPr>
          <p:nvPr>
            <p:ph type="title"/>
          </p:nvPr>
        </p:nvSpPr>
        <p:spPr/>
        <p:txBody>
          <a:bodyPr>
            <a:normAutofit fontScale="90000"/>
          </a:bodyPr>
          <a:lstStyle/>
          <a:p>
            <a:r>
              <a:rPr lang="en-US" dirty="0"/>
              <a:t>Full Stack Development Examples</a:t>
            </a:r>
          </a:p>
        </p:txBody>
      </p:sp>
      <p:sp>
        <p:nvSpPr>
          <p:cNvPr id="3" name="Content Placeholder 2">
            <a:extLst>
              <a:ext uri="{FF2B5EF4-FFF2-40B4-BE49-F238E27FC236}">
                <a16:creationId xmlns:a16="http://schemas.microsoft.com/office/drawing/2014/main" id="{CBFAB7B5-C2FD-4DCE-9B7B-7BA6D8204CA2}"/>
              </a:ext>
            </a:extLst>
          </p:cNvPr>
          <p:cNvSpPr>
            <a:spLocks noGrp="1"/>
          </p:cNvSpPr>
          <p:nvPr>
            <p:ph idx="1"/>
          </p:nvPr>
        </p:nvSpPr>
        <p:spPr/>
        <p:txBody>
          <a:bodyPr>
            <a:normAutofit fontScale="92500"/>
          </a:bodyPr>
          <a:lstStyle/>
          <a:p>
            <a:r>
              <a:rPr lang="en-US" b="1" dirty="0"/>
              <a:t>MEAN Stack</a:t>
            </a:r>
          </a:p>
          <a:p>
            <a:pPr lvl="1"/>
            <a:r>
              <a:rPr lang="en-US" b="1" dirty="0"/>
              <a:t>MongoDB</a:t>
            </a:r>
          </a:p>
          <a:p>
            <a:pPr lvl="2"/>
            <a:r>
              <a:rPr lang="en-US" dirty="0"/>
              <a:t>MongoDB is a source-available cross-platform document-oriented database program. Classified as a NoSQL database program</a:t>
            </a:r>
          </a:p>
          <a:p>
            <a:pPr lvl="1"/>
            <a:r>
              <a:rPr lang="en-US" b="1" dirty="0"/>
              <a:t>Express</a:t>
            </a:r>
            <a:endParaRPr lang="en-US" dirty="0"/>
          </a:p>
          <a:p>
            <a:pPr lvl="2"/>
            <a:r>
              <a:rPr lang="en-US" dirty="0"/>
              <a:t>Express.js, or simply Express, is a back end web application framework for building RESTful APIs with Node.js</a:t>
            </a:r>
          </a:p>
          <a:p>
            <a:pPr lvl="1"/>
            <a:r>
              <a:rPr lang="en-US" b="1" dirty="0"/>
              <a:t>Angular</a:t>
            </a:r>
          </a:p>
          <a:p>
            <a:pPr lvl="2"/>
            <a:r>
              <a:rPr lang="en-US" dirty="0"/>
              <a:t>Developed by Google, Angular is a comprehensive framework that encompasses the entire application development process. It follows the MVC</a:t>
            </a:r>
          </a:p>
          <a:p>
            <a:pPr lvl="1"/>
            <a:r>
              <a:rPr lang="en-US" b="1" dirty="0"/>
              <a:t>Node</a:t>
            </a:r>
            <a:endParaRPr lang="en-US" dirty="0"/>
          </a:p>
          <a:p>
            <a:pPr lvl="2"/>
            <a:r>
              <a:rPr lang="en-US" dirty="0"/>
              <a:t>A server-side JavaScript runtime environment</a:t>
            </a:r>
          </a:p>
        </p:txBody>
      </p:sp>
    </p:spTree>
    <p:extLst>
      <p:ext uri="{BB962C8B-B14F-4D97-AF65-F5344CB8AC3E}">
        <p14:creationId xmlns:p14="http://schemas.microsoft.com/office/powerpoint/2010/main" val="3718814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CDA-CED4-47DC-B955-5512606FE57B}"/>
              </a:ext>
            </a:extLst>
          </p:cNvPr>
          <p:cNvSpPr>
            <a:spLocks noGrp="1"/>
          </p:cNvSpPr>
          <p:nvPr>
            <p:ph type="title"/>
          </p:nvPr>
        </p:nvSpPr>
        <p:spPr/>
        <p:txBody>
          <a:bodyPr>
            <a:normAutofit fontScale="90000"/>
          </a:bodyPr>
          <a:lstStyle/>
          <a:p>
            <a:r>
              <a:rPr lang="en-US" dirty="0"/>
              <a:t>Full Stack Development Examples</a:t>
            </a:r>
          </a:p>
        </p:txBody>
      </p:sp>
      <p:sp>
        <p:nvSpPr>
          <p:cNvPr id="3" name="Content Placeholder 2">
            <a:extLst>
              <a:ext uri="{FF2B5EF4-FFF2-40B4-BE49-F238E27FC236}">
                <a16:creationId xmlns:a16="http://schemas.microsoft.com/office/drawing/2014/main" id="{CBFAB7B5-C2FD-4DCE-9B7B-7BA6D8204CA2}"/>
              </a:ext>
            </a:extLst>
          </p:cNvPr>
          <p:cNvSpPr>
            <a:spLocks noGrp="1"/>
          </p:cNvSpPr>
          <p:nvPr>
            <p:ph idx="1"/>
          </p:nvPr>
        </p:nvSpPr>
        <p:spPr/>
        <p:txBody>
          <a:bodyPr>
            <a:normAutofit fontScale="92500" lnSpcReduction="10000"/>
          </a:bodyPr>
          <a:lstStyle/>
          <a:p>
            <a:r>
              <a:rPr lang="en-US" b="1" dirty="0"/>
              <a:t>MERN Stack</a:t>
            </a:r>
          </a:p>
          <a:p>
            <a:pPr lvl="1"/>
            <a:r>
              <a:rPr lang="en-US" b="1" dirty="0"/>
              <a:t>MongoDB</a:t>
            </a:r>
          </a:p>
          <a:p>
            <a:pPr lvl="2"/>
            <a:r>
              <a:rPr lang="en-US" dirty="0"/>
              <a:t>MongoDB is a source-available cross-platform document-oriented database program. Classified as a NoSQL database program</a:t>
            </a:r>
          </a:p>
          <a:p>
            <a:pPr lvl="1"/>
            <a:r>
              <a:rPr lang="en-US" b="1" dirty="0"/>
              <a:t>Express</a:t>
            </a:r>
          </a:p>
          <a:p>
            <a:pPr lvl="2"/>
            <a:r>
              <a:rPr lang="en-US" dirty="0"/>
              <a:t>Express.js, or simply Express, is a back end web application framework for building RESTful APIs with Node.js</a:t>
            </a:r>
          </a:p>
          <a:p>
            <a:pPr lvl="1"/>
            <a:r>
              <a:rPr lang="en-US" b="1" dirty="0"/>
              <a:t>React</a:t>
            </a:r>
          </a:p>
          <a:p>
            <a:pPr lvl="2"/>
            <a:r>
              <a:rPr lang="en-US" dirty="0"/>
              <a:t>Developed by Facebook, React is a JavaScript library for building user interfaces. It focuses on the "view" layer of the application, providing a component-based architecture</a:t>
            </a:r>
          </a:p>
          <a:p>
            <a:pPr lvl="3"/>
            <a:r>
              <a:rPr lang="en-US" dirty="0"/>
              <a:t>React framework: along with native platform capabilities.</a:t>
            </a:r>
          </a:p>
          <a:p>
            <a:pPr lvl="1"/>
            <a:r>
              <a:rPr lang="en-US" b="1" dirty="0"/>
              <a:t>Node</a:t>
            </a:r>
          </a:p>
          <a:p>
            <a:pPr lvl="2"/>
            <a:r>
              <a:rPr lang="en-US" dirty="0"/>
              <a:t>A server-side JavaScript runtime environment</a:t>
            </a:r>
          </a:p>
        </p:txBody>
      </p:sp>
    </p:spTree>
    <p:extLst>
      <p:ext uri="{BB962C8B-B14F-4D97-AF65-F5344CB8AC3E}">
        <p14:creationId xmlns:p14="http://schemas.microsoft.com/office/powerpoint/2010/main" val="4010068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CDA-CED4-47DC-B955-5512606FE57B}"/>
              </a:ext>
            </a:extLst>
          </p:cNvPr>
          <p:cNvSpPr>
            <a:spLocks noGrp="1"/>
          </p:cNvSpPr>
          <p:nvPr>
            <p:ph type="title"/>
          </p:nvPr>
        </p:nvSpPr>
        <p:spPr/>
        <p:txBody>
          <a:bodyPr>
            <a:normAutofit fontScale="90000"/>
          </a:bodyPr>
          <a:lstStyle/>
          <a:p>
            <a:r>
              <a:rPr lang="en-US" dirty="0"/>
              <a:t>Full Stack Development Examples</a:t>
            </a:r>
          </a:p>
        </p:txBody>
      </p:sp>
      <p:sp>
        <p:nvSpPr>
          <p:cNvPr id="3" name="Content Placeholder 2">
            <a:extLst>
              <a:ext uri="{FF2B5EF4-FFF2-40B4-BE49-F238E27FC236}">
                <a16:creationId xmlns:a16="http://schemas.microsoft.com/office/drawing/2014/main" id="{CBFAB7B5-C2FD-4DCE-9B7B-7BA6D8204CA2}"/>
              </a:ext>
            </a:extLst>
          </p:cNvPr>
          <p:cNvSpPr>
            <a:spLocks noGrp="1"/>
          </p:cNvSpPr>
          <p:nvPr>
            <p:ph idx="1"/>
          </p:nvPr>
        </p:nvSpPr>
        <p:spPr/>
        <p:txBody>
          <a:bodyPr/>
          <a:lstStyle/>
          <a:p>
            <a:r>
              <a:rPr lang="en-US" b="1" dirty="0"/>
              <a:t>LAMP Stack</a:t>
            </a:r>
          </a:p>
          <a:p>
            <a:pPr lvl="1"/>
            <a:r>
              <a:rPr lang="en-US" dirty="0"/>
              <a:t>Linux</a:t>
            </a:r>
          </a:p>
          <a:p>
            <a:pPr lvl="2"/>
            <a:r>
              <a:rPr lang="en-US" dirty="0"/>
              <a:t>Operating system</a:t>
            </a:r>
          </a:p>
          <a:p>
            <a:pPr lvl="1"/>
            <a:r>
              <a:rPr lang="en-US" dirty="0"/>
              <a:t>Apache</a:t>
            </a:r>
          </a:p>
          <a:p>
            <a:pPr lvl="2"/>
            <a:r>
              <a:rPr lang="en-US" dirty="0"/>
              <a:t>Web server software</a:t>
            </a:r>
          </a:p>
          <a:p>
            <a:pPr lvl="1"/>
            <a:r>
              <a:rPr lang="en-US" dirty="0"/>
              <a:t>MySQL</a:t>
            </a:r>
          </a:p>
          <a:p>
            <a:pPr lvl="2"/>
            <a:r>
              <a:rPr lang="en-US" dirty="0"/>
              <a:t>Relational database management system</a:t>
            </a:r>
          </a:p>
          <a:p>
            <a:pPr lvl="1"/>
            <a:r>
              <a:rPr lang="en-US" dirty="0"/>
              <a:t>PHP</a:t>
            </a:r>
          </a:p>
          <a:p>
            <a:pPr lvl="2"/>
            <a:r>
              <a:rPr lang="en-US" dirty="0"/>
              <a:t>Server-side scripting language</a:t>
            </a:r>
          </a:p>
        </p:txBody>
      </p:sp>
    </p:spTree>
    <p:extLst>
      <p:ext uri="{BB962C8B-B14F-4D97-AF65-F5344CB8AC3E}">
        <p14:creationId xmlns:p14="http://schemas.microsoft.com/office/powerpoint/2010/main" val="438425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CDA-CED4-47DC-B955-5512606FE57B}"/>
              </a:ext>
            </a:extLst>
          </p:cNvPr>
          <p:cNvSpPr>
            <a:spLocks noGrp="1"/>
          </p:cNvSpPr>
          <p:nvPr>
            <p:ph type="title"/>
          </p:nvPr>
        </p:nvSpPr>
        <p:spPr/>
        <p:txBody>
          <a:bodyPr>
            <a:normAutofit fontScale="90000"/>
          </a:bodyPr>
          <a:lstStyle/>
          <a:p>
            <a:r>
              <a:rPr lang="en-US" dirty="0"/>
              <a:t>Full Stack Development Examples</a:t>
            </a:r>
          </a:p>
        </p:txBody>
      </p:sp>
      <p:sp>
        <p:nvSpPr>
          <p:cNvPr id="3" name="Content Placeholder 2">
            <a:extLst>
              <a:ext uri="{FF2B5EF4-FFF2-40B4-BE49-F238E27FC236}">
                <a16:creationId xmlns:a16="http://schemas.microsoft.com/office/drawing/2014/main" id="{CBFAB7B5-C2FD-4DCE-9B7B-7BA6D8204CA2}"/>
              </a:ext>
            </a:extLst>
          </p:cNvPr>
          <p:cNvSpPr>
            <a:spLocks noGrp="1"/>
          </p:cNvSpPr>
          <p:nvPr>
            <p:ph idx="1"/>
          </p:nvPr>
        </p:nvSpPr>
        <p:spPr/>
        <p:txBody>
          <a:bodyPr/>
          <a:lstStyle/>
          <a:p>
            <a:r>
              <a:rPr lang="en-US" b="1" dirty="0"/>
              <a:t>Django Stack</a:t>
            </a:r>
          </a:p>
          <a:p>
            <a:pPr lvl="1"/>
            <a:r>
              <a:rPr lang="en-US" dirty="0"/>
              <a:t>Django</a:t>
            </a:r>
          </a:p>
          <a:p>
            <a:pPr lvl="2"/>
            <a:r>
              <a:rPr lang="en-US" dirty="0"/>
              <a:t>A high-level Python web framework</a:t>
            </a:r>
          </a:p>
          <a:p>
            <a:pPr lvl="1"/>
            <a:r>
              <a:rPr lang="en-US" dirty="0"/>
              <a:t>Python</a:t>
            </a:r>
          </a:p>
          <a:p>
            <a:pPr lvl="2"/>
            <a:r>
              <a:rPr lang="en-US" dirty="0"/>
              <a:t>Programming language</a:t>
            </a:r>
          </a:p>
          <a:p>
            <a:pPr lvl="1"/>
            <a:r>
              <a:rPr lang="en-US" dirty="0"/>
              <a:t>SQLite or PostgreSQL or MySQL</a:t>
            </a:r>
          </a:p>
          <a:p>
            <a:pPr lvl="2"/>
            <a:r>
              <a:rPr lang="en-US" dirty="0"/>
              <a:t>Database options often used with Django</a:t>
            </a:r>
          </a:p>
          <a:p>
            <a:pPr lvl="1"/>
            <a:r>
              <a:rPr lang="en-US" dirty="0"/>
              <a:t>HTML/CSS/JavaScript</a:t>
            </a:r>
          </a:p>
          <a:p>
            <a:pPr lvl="2"/>
            <a:r>
              <a:rPr lang="en-US" dirty="0"/>
              <a:t>Front-end technologies</a:t>
            </a:r>
          </a:p>
        </p:txBody>
      </p:sp>
    </p:spTree>
    <p:extLst>
      <p:ext uri="{BB962C8B-B14F-4D97-AF65-F5344CB8AC3E}">
        <p14:creationId xmlns:p14="http://schemas.microsoft.com/office/powerpoint/2010/main" val="192275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CDA-CED4-47DC-B955-5512606FE57B}"/>
              </a:ext>
            </a:extLst>
          </p:cNvPr>
          <p:cNvSpPr>
            <a:spLocks noGrp="1"/>
          </p:cNvSpPr>
          <p:nvPr>
            <p:ph type="title"/>
          </p:nvPr>
        </p:nvSpPr>
        <p:spPr/>
        <p:txBody>
          <a:bodyPr>
            <a:normAutofit fontScale="90000"/>
          </a:bodyPr>
          <a:lstStyle/>
          <a:p>
            <a:r>
              <a:rPr lang="en-US" dirty="0"/>
              <a:t>Full Stack Development Examples</a:t>
            </a:r>
          </a:p>
        </p:txBody>
      </p:sp>
      <p:sp>
        <p:nvSpPr>
          <p:cNvPr id="3" name="Content Placeholder 2">
            <a:extLst>
              <a:ext uri="{FF2B5EF4-FFF2-40B4-BE49-F238E27FC236}">
                <a16:creationId xmlns:a16="http://schemas.microsoft.com/office/drawing/2014/main" id="{CBFAB7B5-C2FD-4DCE-9B7B-7BA6D8204CA2}"/>
              </a:ext>
            </a:extLst>
          </p:cNvPr>
          <p:cNvSpPr>
            <a:spLocks noGrp="1"/>
          </p:cNvSpPr>
          <p:nvPr>
            <p:ph idx="1"/>
          </p:nvPr>
        </p:nvSpPr>
        <p:spPr/>
        <p:txBody>
          <a:bodyPr/>
          <a:lstStyle/>
          <a:p>
            <a:r>
              <a:rPr lang="en-US" b="1" dirty="0"/>
              <a:t>Ruby on Rails Stack</a:t>
            </a:r>
          </a:p>
          <a:p>
            <a:pPr lvl="1"/>
            <a:r>
              <a:rPr lang="en-US" dirty="0"/>
              <a:t>Ruby on Rails</a:t>
            </a:r>
          </a:p>
          <a:p>
            <a:pPr lvl="2"/>
            <a:r>
              <a:rPr lang="en-US" dirty="0"/>
              <a:t>A web application framework written in Ruby</a:t>
            </a:r>
          </a:p>
          <a:p>
            <a:pPr lvl="1"/>
            <a:r>
              <a:rPr lang="en-US" dirty="0"/>
              <a:t>Ruby</a:t>
            </a:r>
          </a:p>
          <a:p>
            <a:pPr lvl="2"/>
            <a:r>
              <a:rPr lang="en-US" dirty="0"/>
              <a:t>Programming language</a:t>
            </a:r>
          </a:p>
          <a:p>
            <a:pPr lvl="1"/>
            <a:r>
              <a:rPr lang="en-US" dirty="0"/>
              <a:t>PostgreSQL or MySQL</a:t>
            </a:r>
          </a:p>
          <a:p>
            <a:pPr lvl="2"/>
            <a:r>
              <a:rPr lang="en-US" dirty="0"/>
              <a:t>Database options</a:t>
            </a:r>
          </a:p>
          <a:p>
            <a:pPr lvl="1"/>
            <a:r>
              <a:rPr lang="en-US" dirty="0"/>
              <a:t>HTML/CSS/JavaScript</a:t>
            </a:r>
          </a:p>
          <a:p>
            <a:pPr lvl="2"/>
            <a:r>
              <a:rPr lang="en-US" dirty="0"/>
              <a:t>Front-end technologies</a:t>
            </a:r>
          </a:p>
        </p:txBody>
      </p:sp>
    </p:spTree>
    <p:extLst>
      <p:ext uri="{BB962C8B-B14F-4D97-AF65-F5344CB8AC3E}">
        <p14:creationId xmlns:p14="http://schemas.microsoft.com/office/powerpoint/2010/main" val="1359037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CDA-CED4-47DC-B955-5512606FE57B}"/>
              </a:ext>
            </a:extLst>
          </p:cNvPr>
          <p:cNvSpPr>
            <a:spLocks noGrp="1"/>
          </p:cNvSpPr>
          <p:nvPr>
            <p:ph type="title"/>
          </p:nvPr>
        </p:nvSpPr>
        <p:spPr/>
        <p:txBody>
          <a:bodyPr>
            <a:normAutofit fontScale="90000"/>
          </a:bodyPr>
          <a:lstStyle/>
          <a:p>
            <a:r>
              <a:rPr lang="en-US" dirty="0"/>
              <a:t>Full Stack Development Examples</a:t>
            </a:r>
          </a:p>
        </p:txBody>
      </p:sp>
      <p:sp>
        <p:nvSpPr>
          <p:cNvPr id="3" name="Content Placeholder 2">
            <a:extLst>
              <a:ext uri="{FF2B5EF4-FFF2-40B4-BE49-F238E27FC236}">
                <a16:creationId xmlns:a16="http://schemas.microsoft.com/office/drawing/2014/main" id="{CBFAB7B5-C2FD-4DCE-9B7B-7BA6D8204CA2}"/>
              </a:ext>
            </a:extLst>
          </p:cNvPr>
          <p:cNvSpPr>
            <a:spLocks noGrp="1"/>
          </p:cNvSpPr>
          <p:nvPr>
            <p:ph idx="1"/>
          </p:nvPr>
        </p:nvSpPr>
        <p:spPr/>
        <p:txBody>
          <a:bodyPr>
            <a:normAutofit/>
          </a:bodyPr>
          <a:lstStyle/>
          <a:p>
            <a:r>
              <a:rPr lang="en-US" b="1"/>
              <a:t>Serverless Stack</a:t>
            </a:r>
            <a:endParaRPr lang="en-US" b="1" dirty="0"/>
          </a:p>
          <a:p>
            <a:pPr lvl="1"/>
            <a:r>
              <a:rPr lang="en-US" dirty="0"/>
              <a:t>Architecture or approach to building applications where developers don't need to manage the infrastructure, servers, or underlying hardware.</a:t>
            </a:r>
          </a:p>
          <a:p>
            <a:pPr lvl="1"/>
            <a:r>
              <a:rPr lang="en-US" dirty="0"/>
              <a:t>It does not mean that servers are not involved; rather, it abstracts the infrastructure management away from the developer, allowing them to focus solely on writing code and deploying functions or services.</a:t>
            </a:r>
          </a:p>
        </p:txBody>
      </p:sp>
    </p:spTree>
    <p:extLst>
      <p:ext uri="{BB962C8B-B14F-4D97-AF65-F5344CB8AC3E}">
        <p14:creationId xmlns:p14="http://schemas.microsoft.com/office/powerpoint/2010/main" val="2200532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DCDA-CED4-47DC-B955-5512606FE57B}"/>
              </a:ext>
            </a:extLst>
          </p:cNvPr>
          <p:cNvSpPr>
            <a:spLocks noGrp="1"/>
          </p:cNvSpPr>
          <p:nvPr>
            <p:ph type="title"/>
          </p:nvPr>
        </p:nvSpPr>
        <p:spPr/>
        <p:txBody>
          <a:bodyPr>
            <a:normAutofit fontScale="90000"/>
          </a:bodyPr>
          <a:lstStyle/>
          <a:p>
            <a:r>
              <a:rPr lang="en-US" dirty="0"/>
              <a:t>Full Stack Development Examples</a:t>
            </a:r>
          </a:p>
        </p:txBody>
      </p:sp>
      <p:sp>
        <p:nvSpPr>
          <p:cNvPr id="3" name="Content Placeholder 2">
            <a:extLst>
              <a:ext uri="{FF2B5EF4-FFF2-40B4-BE49-F238E27FC236}">
                <a16:creationId xmlns:a16="http://schemas.microsoft.com/office/drawing/2014/main" id="{CBFAB7B5-C2FD-4DCE-9B7B-7BA6D8204CA2}"/>
              </a:ext>
            </a:extLst>
          </p:cNvPr>
          <p:cNvSpPr>
            <a:spLocks noGrp="1"/>
          </p:cNvSpPr>
          <p:nvPr>
            <p:ph idx="1"/>
          </p:nvPr>
        </p:nvSpPr>
        <p:spPr/>
        <p:txBody>
          <a:bodyPr>
            <a:normAutofit/>
          </a:bodyPr>
          <a:lstStyle/>
          <a:p>
            <a:r>
              <a:rPr lang="en-US" b="1" dirty="0"/>
              <a:t>Serverless Stack</a:t>
            </a:r>
          </a:p>
          <a:p>
            <a:pPr lvl="1"/>
            <a:r>
              <a:rPr lang="en-US" dirty="0"/>
              <a:t>AWS Lambda or Azure Functions or Google Cloud Functions: Serverless compute services</a:t>
            </a:r>
          </a:p>
          <a:p>
            <a:pPr lvl="1"/>
            <a:r>
              <a:rPr lang="en-US" dirty="0"/>
              <a:t>Amazon DynamoDB or Azure Cosmos DB or Google </a:t>
            </a:r>
            <a:r>
              <a:rPr lang="en-US" dirty="0" err="1"/>
              <a:t>Firestore</a:t>
            </a:r>
            <a:endParaRPr lang="en-US" dirty="0"/>
          </a:p>
          <a:p>
            <a:pPr lvl="2"/>
            <a:r>
              <a:rPr lang="en-US" dirty="0"/>
              <a:t>NoSQL databases</a:t>
            </a:r>
          </a:p>
          <a:p>
            <a:pPr lvl="1"/>
            <a:r>
              <a:rPr lang="en-US" dirty="0"/>
              <a:t>Front-end technologies (React, Angular, Vue.js, etc.)</a:t>
            </a:r>
          </a:p>
        </p:txBody>
      </p:sp>
    </p:spTree>
    <p:extLst>
      <p:ext uri="{BB962C8B-B14F-4D97-AF65-F5344CB8AC3E}">
        <p14:creationId xmlns:p14="http://schemas.microsoft.com/office/powerpoint/2010/main" val="89567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a:t>
            </a:r>
          </a:p>
        </p:txBody>
      </p:sp>
      <p:sp>
        <p:nvSpPr>
          <p:cNvPr id="3" name="Content Placeholder 2"/>
          <p:cNvSpPr>
            <a:spLocks noGrp="1"/>
          </p:cNvSpPr>
          <p:nvPr>
            <p:ph idx="1"/>
          </p:nvPr>
        </p:nvSpPr>
        <p:spPr/>
        <p:txBody>
          <a:bodyPr>
            <a:normAutofit/>
          </a:bodyPr>
          <a:lstStyle/>
          <a:p>
            <a:pPr marL="0" indent="0">
              <a:buNone/>
            </a:pPr>
            <a:r>
              <a:rPr lang="en-US" dirty="0"/>
              <a:t>In addition to the client and the server, we must know about the following:</a:t>
            </a:r>
          </a:p>
          <a:p>
            <a:r>
              <a:rPr lang="en-US" dirty="0"/>
              <a:t>TCPIP</a:t>
            </a:r>
          </a:p>
          <a:p>
            <a:r>
              <a:rPr lang="en-US" dirty="0"/>
              <a:t>DNS</a:t>
            </a:r>
          </a:p>
          <a:p>
            <a:r>
              <a:rPr lang="en-US" dirty="0"/>
              <a:t>HTTP</a:t>
            </a:r>
          </a:p>
          <a:p>
            <a:r>
              <a:rPr lang="en-US" dirty="0"/>
              <a:t>Component Files</a:t>
            </a:r>
          </a:p>
        </p:txBody>
      </p:sp>
    </p:spTree>
    <p:extLst>
      <p:ext uri="{BB962C8B-B14F-4D97-AF65-F5344CB8AC3E}">
        <p14:creationId xmlns:p14="http://schemas.microsoft.com/office/powerpoint/2010/main" val="428906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idx="1"/>
          </p:nvPr>
        </p:nvSpPr>
        <p:spPr/>
        <p:txBody>
          <a:bodyPr>
            <a:normAutofit/>
          </a:bodyPr>
          <a:lstStyle/>
          <a:p>
            <a:pPr marL="0" indent="0">
              <a:buNone/>
            </a:pPr>
            <a:r>
              <a:rPr lang="en-US" dirty="0">
                <a:solidFill>
                  <a:srgbClr val="C00000"/>
                </a:solidFill>
              </a:rPr>
              <a:t>Transmission Control Protocol and Internet Protocol</a:t>
            </a:r>
            <a:r>
              <a:rPr lang="en-US" dirty="0"/>
              <a:t> are communication protocols that define how data should travel across the web over internet.</a:t>
            </a:r>
          </a:p>
          <a:p>
            <a:pPr marL="0" indent="0">
              <a:buNone/>
            </a:pPr>
            <a:r>
              <a:rPr lang="en-US" dirty="0"/>
              <a:t>This is like the transport mechanisms that let you place an order, go to the shop, and buy your goods. In our example, this is like a car or a bike (or however else you might get around).</a:t>
            </a:r>
          </a:p>
        </p:txBody>
      </p:sp>
    </p:spTree>
    <p:extLst>
      <p:ext uri="{BB962C8B-B14F-4D97-AF65-F5344CB8AC3E}">
        <p14:creationId xmlns:p14="http://schemas.microsoft.com/office/powerpoint/2010/main" val="398191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a:t>
            </a:r>
          </a:p>
        </p:txBody>
      </p:sp>
      <p:sp>
        <p:nvSpPr>
          <p:cNvPr id="3" name="Content Placeholder 2"/>
          <p:cNvSpPr>
            <a:spLocks noGrp="1"/>
          </p:cNvSpPr>
          <p:nvPr>
            <p:ph idx="1"/>
          </p:nvPr>
        </p:nvSpPr>
        <p:spPr/>
        <p:txBody>
          <a:bodyPr>
            <a:normAutofit/>
          </a:bodyPr>
          <a:lstStyle/>
          <a:p>
            <a:pPr marL="0" indent="0">
              <a:buNone/>
            </a:pPr>
            <a:r>
              <a:rPr lang="en-US" dirty="0">
                <a:solidFill>
                  <a:srgbClr val="C00000"/>
                </a:solidFill>
              </a:rPr>
              <a:t>Domain Name Servers </a:t>
            </a:r>
            <a:r>
              <a:rPr lang="en-US" dirty="0"/>
              <a:t>are like an address book for websites. When you type a web address in your browser, the browser looks at the DNS to find the website's real address before it can retrieve the website.</a:t>
            </a:r>
          </a:p>
          <a:p>
            <a:pPr marL="0" indent="0">
              <a:buNone/>
            </a:pPr>
            <a:r>
              <a:rPr lang="en-US" dirty="0"/>
              <a:t>The browser needs to find out which server the website lives on, so it can send HTTP messages to the right place.</a:t>
            </a:r>
          </a:p>
        </p:txBody>
      </p:sp>
    </p:spTree>
    <p:extLst>
      <p:ext uri="{BB962C8B-B14F-4D97-AF65-F5344CB8AC3E}">
        <p14:creationId xmlns:p14="http://schemas.microsoft.com/office/powerpoint/2010/main" val="288732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p>
        </p:txBody>
      </p:sp>
      <p:sp>
        <p:nvSpPr>
          <p:cNvPr id="3" name="Content Placeholder 2"/>
          <p:cNvSpPr>
            <a:spLocks noGrp="1"/>
          </p:cNvSpPr>
          <p:nvPr>
            <p:ph idx="1"/>
          </p:nvPr>
        </p:nvSpPr>
        <p:spPr/>
        <p:txBody>
          <a:bodyPr>
            <a:normAutofit/>
          </a:bodyPr>
          <a:lstStyle/>
          <a:p>
            <a:pPr marL="0" indent="0">
              <a:buNone/>
            </a:pPr>
            <a:r>
              <a:rPr lang="en-US" dirty="0"/>
              <a:t>Hypertext Transfer Protocol is an application protocol that defines a language for clients and servers to speak to each other.</a:t>
            </a:r>
          </a:p>
        </p:txBody>
      </p:sp>
    </p:spTree>
    <p:extLst>
      <p:ext uri="{BB962C8B-B14F-4D97-AF65-F5344CB8AC3E}">
        <p14:creationId xmlns:p14="http://schemas.microsoft.com/office/powerpoint/2010/main" val="284158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files</a:t>
            </a:r>
          </a:p>
        </p:txBody>
      </p:sp>
      <p:sp>
        <p:nvSpPr>
          <p:cNvPr id="3" name="Content Placeholder 2"/>
          <p:cNvSpPr>
            <a:spLocks noGrp="1"/>
          </p:cNvSpPr>
          <p:nvPr>
            <p:ph idx="1"/>
          </p:nvPr>
        </p:nvSpPr>
        <p:spPr/>
        <p:txBody>
          <a:bodyPr>
            <a:normAutofit/>
          </a:bodyPr>
          <a:lstStyle/>
          <a:p>
            <a:pPr marL="0" indent="0">
              <a:buNone/>
            </a:pPr>
            <a:r>
              <a:rPr lang="en-US" dirty="0"/>
              <a:t>A website is made up of many different files, which are like the different parts of the goods you buy from the shop. These files come in two main types:</a:t>
            </a:r>
          </a:p>
          <a:p>
            <a:pPr marL="514350" indent="-514350">
              <a:buFont typeface="+mj-lt"/>
              <a:buAutoNum type="arabicPeriod"/>
            </a:pPr>
            <a:r>
              <a:rPr lang="en-US" dirty="0">
                <a:solidFill>
                  <a:srgbClr val="C00000"/>
                </a:solidFill>
              </a:rPr>
              <a:t>Code files: </a:t>
            </a:r>
            <a:r>
              <a:rPr lang="en-US" dirty="0"/>
              <a:t>Websites are built primarily from HTML, CSS, and JavaScript, though you'll meet other technologies a bit later.</a:t>
            </a:r>
          </a:p>
          <a:p>
            <a:pPr marL="514350" indent="-514350">
              <a:buFont typeface="+mj-lt"/>
              <a:buAutoNum type="arabicPeriod"/>
            </a:pPr>
            <a:r>
              <a:rPr lang="en-US" dirty="0">
                <a:solidFill>
                  <a:srgbClr val="C00000"/>
                </a:solidFill>
              </a:rPr>
              <a:t>Assets: </a:t>
            </a:r>
            <a:r>
              <a:rPr lang="en-US" dirty="0"/>
              <a:t>This is a collective name for all the other stuff that makes up a website, such as images, music, video, Word documents, and PDFs.</a:t>
            </a:r>
          </a:p>
        </p:txBody>
      </p:sp>
    </p:spTree>
    <p:extLst>
      <p:ext uri="{BB962C8B-B14F-4D97-AF65-F5344CB8AC3E}">
        <p14:creationId xmlns:p14="http://schemas.microsoft.com/office/powerpoint/2010/main" val="3596000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2463</Words>
  <Application>Microsoft Office PowerPoint</Application>
  <PresentationFormat>On-screen Show (4:3)</PresentationFormat>
  <Paragraphs>202</Paragraphs>
  <Slides>46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Server Side Programming</vt:lpstr>
      <vt:lpstr>Clients and Servers</vt:lpstr>
      <vt:lpstr>Clients and Servers</vt:lpstr>
      <vt:lpstr>Clients and Servers</vt:lpstr>
      <vt:lpstr>Basic Terminologies</vt:lpstr>
      <vt:lpstr>TCP/IP</vt:lpstr>
      <vt:lpstr>DNS</vt:lpstr>
      <vt:lpstr>HTTP</vt:lpstr>
      <vt:lpstr>Component files</vt:lpstr>
      <vt:lpstr>Web Server</vt:lpstr>
      <vt:lpstr>Web Server</vt:lpstr>
      <vt:lpstr>Web Server</vt:lpstr>
      <vt:lpstr>Web Server</vt:lpstr>
      <vt:lpstr>Server Side Scripting</vt:lpstr>
      <vt:lpstr>A server-side dynamic web page</vt:lpstr>
      <vt:lpstr>A client-side dynamic web page</vt:lpstr>
      <vt:lpstr>What is a communication protocol?</vt:lpstr>
      <vt:lpstr>What is a communication protocol?</vt:lpstr>
      <vt:lpstr>What is a communication protocol?</vt:lpstr>
      <vt:lpstr>TCP/IP Layers</vt:lpstr>
      <vt:lpstr>Communicating Webserver via HTTP</vt:lpstr>
      <vt:lpstr>Communicating Webserver via HTTP</vt:lpstr>
      <vt:lpstr>Communicating Webserver via HTTP</vt:lpstr>
      <vt:lpstr>Communicating Webserver via HTTP</vt:lpstr>
      <vt:lpstr>HTTP Server Push </vt:lpstr>
      <vt:lpstr>How the web works?</vt:lpstr>
      <vt:lpstr>How the web works?</vt:lpstr>
      <vt:lpstr>Order in which component files are parsed</vt:lpstr>
      <vt:lpstr>Order in which component files are parsed</vt:lpstr>
      <vt:lpstr>Order in which component files are parsed</vt:lpstr>
      <vt:lpstr>CSS Object Model (CSSOM)</vt:lpstr>
      <vt:lpstr>Full Stack Development</vt:lpstr>
      <vt:lpstr>Full Stack Development</vt:lpstr>
      <vt:lpstr>Front-end development</vt:lpstr>
      <vt:lpstr>Back-end development</vt:lpstr>
      <vt:lpstr>Databases</vt:lpstr>
      <vt:lpstr>Server management and deployment</vt:lpstr>
      <vt:lpstr>Version control systems</vt:lpstr>
      <vt:lpstr>Additional skills</vt:lpstr>
      <vt:lpstr>Full Stack Development Examples</vt:lpstr>
      <vt:lpstr>Full Stack Development Examples</vt:lpstr>
      <vt:lpstr>Full Stack Development Examples</vt:lpstr>
      <vt:lpstr>Full Stack Development Examples</vt:lpstr>
      <vt:lpstr>Full Stack Development Examples</vt:lpstr>
      <vt:lpstr>Full Stack Development Examples</vt:lpstr>
      <vt:lpstr>Full Stack Development Examples</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Adnan ur Rehman BUKC</cp:lastModifiedBy>
  <cp:revision>75</cp:revision>
  <dcterms:created xsi:type="dcterms:W3CDTF">2006-08-16T00:00:00Z</dcterms:created>
  <dcterms:modified xsi:type="dcterms:W3CDTF">2023-12-04T17:08:01Z</dcterms:modified>
  <cp:version>1</cp:version>
</cp:coreProperties>
</file>