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58" r:id="rId5"/>
    <p:sldId id="266" r:id="rId6"/>
    <p:sldId id="259" r:id="rId7"/>
    <p:sldId id="261" r:id="rId8"/>
    <p:sldId id="260" r:id="rId9"/>
    <p:sldId id="262" r:id="rId10"/>
    <p:sldId id="263" r:id="rId11"/>
    <p:sldId id="265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291" autoAdjust="0"/>
  </p:normalViewPr>
  <p:slideViewPr>
    <p:cSldViewPr>
      <p:cViewPr>
        <p:scale>
          <a:sx n="200" d="100"/>
          <a:sy n="200" d="100"/>
        </p:scale>
        <p:origin x="-3708" y="-16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08-Jan-2024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JavaScript Engines of various browsers:</a:t>
            </a:r>
          </a:p>
          <a:p>
            <a:pPr lvl="1"/>
            <a:r>
              <a:rPr lang="en-US" dirty="0"/>
              <a:t>IE: Chakra</a:t>
            </a:r>
          </a:p>
          <a:p>
            <a:pPr lvl="1"/>
            <a:r>
              <a:rPr lang="en-US" dirty="0"/>
              <a:t>Firefox: </a:t>
            </a:r>
            <a:r>
              <a:rPr lang="en-US" dirty="0" err="1"/>
              <a:t>SpiderMonkey</a:t>
            </a:r>
            <a:endParaRPr lang="en-US" dirty="0"/>
          </a:p>
          <a:p>
            <a:pPr lvl="1"/>
            <a:r>
              <a:rPr lang="en-US" dirty="0"/>
              <a:t>Chrome: V8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DC7A-5C53-46DC-BB50-765E30D75C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https://refactoring.guru/design-patterns/observer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DC7A-5C53-46DC-BB50-765E30D75C3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https://refactoring.guru/design-patterns/observer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DC7A-5C53-46DC-BB50-765E30D75C3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3" y="9907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+mn-lt"/>
                <a:cs typeface="Arial" panose="020B0604020202020204" pitchFamily="34" charset="0"/>
              </a:defRPr>
            </a:lvl1pPr>
            <a:lvl2pPr>
              <a:defRPr baseline="0">
                <a:latin typeface="+mn-lt"/>
                <a:cs typeface="Arial" panose="020B0604020202020204" pitchFamily="34" charset="0"/>
              </a:defRPr>
            </a:lvl2pPr>
            <a:lvl3pPr>
              <a:defRPr baseline="0">
                <a:latin typeface="+mn-lt"/>
                <a:cs typeface="Arial" panose="020B0604020202020204" pitchFamily="34" charset="0"/>
              </a:defRPr>
            </a:lvl3pPr>
            <a:lvl4pPr>
              <a:defRPr baseline="0">
                <a:latin typeface="+mn-lt"/>
                <a:cs typeface="Arial" panose="020B0604020202020204" pitchFamily="34" charset="0"/>
              </a:defRPr>
            </a:lvl4pPr>
            <a:lvl5pPr>
              <a:defRPr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68673"/>
            <a:ext cx="8991600" cy="58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838200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cs/latest/api/f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observ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cs/latest/api/f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r>
              <a:rPr lang="en-US" b="1" dirty="0"/>
              <a:t>NodeJS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682-FEC4-4202-80B0-D747D18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6210-652D-4A5C-8B32-EEAA2B83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Asynchronous and Event Driven</a:t>
            </a:r>
          </a:p>
          <a:p>
            <a:pPr lvl="1"/>
            <a:r>
              <a:rPr lang="en-US" dirty="0"/>
              <a:t>All APIs of Node.js library are asynchronous, that is, non-blocking.</a:t>
            </a:r>
          </a:p>
          <a:p>
            <a:pPr lvl="1"/>
            <a:r>
              <a:rPr lang="en-US" dirty="0"/>
              <a:t>It essentially means a Node.js based server never waits for an API to return data. </a:t>
            </a:r>
          </a:p>
          <a:p>
            <a:pPr lvl="1"/>
            <a:r>
              <a:rPr lang="en-US" dirty="0"/>
              <a:t>The server moves to the next API after calling it and a notification mechanism of Events of Node.js helps the server to get a response from the previous API call.</a:t>
            </a:r>
          </a:p>
        </p:txBody>
      </p:sp>
    </p:spTree>
    <p:extLst>
      <p:ext uri="{BB962C8B-B14F-4D97-AF65-F5344CB8AC3E}">
        <p14:creationId xmlns:p14="http://schemas.microsoft.com/office/powerpoint/2010/main" val="39950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682-FEC4-4202-80B0-D747D18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6210-652D-4A5C-8B32-EEAA2B83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Single Threaded but Highly Scalable</a:t>
            </a:r>
          </a:p>
          <a:p>
            <a:pPr lvl="1"/>
            <a:r>
              <a:rPr lang="en-US" dirty="0"/>
              <a:t>Node.js uses a single threaded model with event looping.</a:t>
            </a:r>
          </a:p>
          <a:p>
            <a:pPr lvl="1"/>
            <a:r>
              <a:rPr lang="en-US" dirty="0"/>
              <a:t>Event mechanism helps the server to respond in a non-blocking way and makes the server highly scalable as opposed to traditional servers which create limited threads to handle requests.</a:t>
            </a:r>
          </a:p>
          <a:p>
            <a:pPr lvl="1"/>
            <a:r>
              <a:rPr lang="en-US" dirty="0"/>
              <a:t>Node.js uses a single threaded program and the same program can provide service to a much larger number of requests than traditional servers like Apache HTTP Server.</a:t>
            </a:r>
          </a:p>
        </p:txBody>
      </p:sp>
    </p:spTree>
    <p:extLst>
      <p:ext uri="{BB962C8B-B14F-4D97-AF65-F5344CB8AC3E}">
        <p14:creationId xmlns:p14="http://schemas.microsoft.com/office/powerpoint/2010/main" val="33420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682-FEC4-4202-80B0-D747D18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6210-652D-4A5C-8B32-EEAA2B83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Very Fast</a:t>
            </a:r>
          </a:p>
          <a:p>
            <a:pPr lvl="1"/>
            <a:r>
              <a:rPr lang="en-US" dirty="0"/>
              <a:t>Being built on Google Chrome's V8 JavaScript Engine, Node.js library is very fast in code execution.</a:t>
            </a:r>
          </a:p>
          <a:p>
            <a:r>
              <a:rPr lang="en-US" b="1" dirty="0"/>
              <a:t>No Buffering</a:t>
            </a:r>
          </a:p>
          <a:p>
            <a:pPr lvl="1"/>
            <a:r>
              <a:rPr lang="en-US" dirty="0"/>
              <a:t>Node.js applications never buffer any data. These applications simply output the data in chunks.</a:t>
            </a:r>
          </a:p>
          <a:p>
            <a:r>
              <a:rPr lang="en-US" b="1" dirty="0"/>
              <a:t>License</a:t>
            </a:r>
          </a:p>
          <a:p>
            <a:pPr lvl="1"/>
            <a:r>
              <a:rPr lang="en-US" dirty="0"/>
              <a:t>Node.js is released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1614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02E6-76B5-4EF9-B2C5-B4FF31F0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7F07-F48F-4350-BB8C-8603C57C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NodeJS from here: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https://nodejs.org/en</a:t>
            </a:r>
            <a:endParaRPr lang="en-US" dirty="0"/>
          </a:p>
          <a:p>
            <a:r>
              <a:rPr lang="en-US" dirty="0"/>
              <a:t>Check the version through following command: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node -v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node –version</a:t>
            </a:r>
          </a:p>
          <a:p>
            <a:pPr algn="l"/>
            <a:r>
              <a:rPr lang="en-US" dirty="0"/>
              <a:t>Download and install VS Code from following: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https://code.visualstudio.com/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1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C96E-9113-47A4-9EB2-B7CEF79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- REPL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4A99-EBB6-4989-9959-75DF3849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 stands for Read Eval Print Loop.</a:t>
            </a:r>
          </a:p>
          <a:p>
            <a:r>
              <a:rPr lang="en-US" dirty="0"/>
              <a:t>It represents a computer environment like a Windows console or Unix/Linux shell where a command is entered and the system responds with an output in an interactive mode.</a:t>
            </a:r>
          </a:p>
        </p:txBody>
      </p:sp>
    </p:spTree>
    <p:extLst>
      <p:ext uri="{BB962C8B-B14F-4D97-AF65-F5344CB8AC3E}">
        <p14:creationId xmlns:p14="http://schemas.microsoft.com/office/powerpoint/2010/main" val="18773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C96E-9113-47A4-9EB2-B7CEF79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- REPL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4A99-EBB6-4989-9959-75DF3849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or Node comes bundled with a REPL environment. It performs the following tasks:</a:t>
            </a:r>
          </a:p>
          <a:p>
            <a:pPr lvl="1"/>
            <a:r>
              <a:rPr lang="en-US" dirty="0"/>
              <a:t>Read </a:t>
            </a:r>
          </a:p>
          <a:p>
            <a:pPr lvl="2"/>
            <a:r>
              <a:rPr lang="en-US" dirty="0"/>
              <a:t>Reads user's input, parses the input into JavaScript data-structure, and stores in memory.</a:t>
            </a:r>
          </a:p>
          <a:p>
            <a:pPr lvl="1"/>
            <a:r>
              <a:rPr lang="en-US" dirty="0"/>
              <a:t>Eval</a:t>
            </a:r>
          </a:p>
          <a:p>
            <a:pPr lvl="2"/>
            <a:r>
              <a:rPr lang="en-US" dirty="0"/>
              <a:t>Takes and evaluates the data structure.</a:t>
            </a:r>
          </a:p>
          <a:p>
            <a:pPr lvl="1"/>
            <a:r>
              <a:rPr lang="en-US" dirty="0"/>
              <a:t>Print</a:t>
            </a:r>
          </a:p>
          <a:p>
            <a:pPr lvl="2"/>
            <a:r>
              <a:rPr lang="en-US" dirty="0"/>
              <a:t>Prints the result.</a:t>
            </a:r>
          </a:p>
          <a:p>
            <a:pPr lvl="1"/>
            <a:r>
              <a:rPr lang="en-US" dirty="0"/>
              <a:t>Loop</a:t>
            </a:r>
          </a:p>
          <a:p>
            <a:pPr lvl="2"/>
            <a:r>
              <a:rPr lang="en-US" dirty="0"/>
              <a:t>Loops the above command until the user presses ctrl-c twice.</a:t>
            </a:r>
          </a:p>
        </p:txBody>
      </p:sp>
    </p:spTree>
    <p:extLst>
      <p:ext uri="{BB962C8B-B14F-4D97-AF65-F5344CB8AC3E}">
        <p14:creationId xmlns:p14="http://schemas.microsoft.com/office/powerpoint/2010/main" val="413912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C96E-9113-47A4-9EB2-B7CEF79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REPL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4A99-EBB6-4989-9959-75DF3849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ctrl + c </a:t>
            </a:r>
            <a:r>
              <a:rPr lang="en-US" dirty="0"/>
              <a:t>terminate the current command.</a:t>
            </a:r>
          </a:p>
          <a:p>
            <a:pPr marL="0" indent="0">
              <a:buNone/>
            </a:pPr>
            <a:r>
              <a:rPr lang="en-US" b="1" dirty="0"/>
              <a:t>ctrl + c twice </a:t>
            </a:r>
            <a:r>
              <a:rPr lang="en-US" dirty="0"/>
              <a:t>− terminate the Node REPL.</a:t>
            </a:r>
          </a:p>
          <a:p>
            <a:pPr marL="0" indent="0">
              <a:buNone/>
            </a:pPr>
            <a:r>
              <a:rPr lang="en-US" b="1" dirty="0"/>
              <a:t>ctrl + d </a:t>
            </a:r>
            <a:r>
              <a:rPr lang="en-US" dirty="0"/>
              <a:t>− terminate the Node REPL.</a:t>
            </a:r>
          </a:p>
          <a:p>
            <a:pPr marL="0" indent="0">
              <a:buNone/>
            </a:pPr>
            <a:r>
              <a:rPr lang="en-US" b="1" dirty="0"/>
              <a:t>Up/Down Keys </a:t>
            </a:r>
            <a:r>
              <a:rPr lang="en-US" dirty="0"/>
              <a:t>− see command history and modify previous commands.</a:t>
            </a:r>
          </a:p>
          <a:p>
            <a:pPr marL="0" indent="0">
              <a:buNone/>
            </a:pPr>
            <a:r>
              <a:rPr lang="en-US" b="1" dirty="0"/>
              <a:t>tab Keys </a:t>
            </a:r>
            <a:r>
              <a:rPr lang="en-US" dirty="0"/>
              <a:t>− list of current commands.</a:t>
            </a:r>
          </a:p>
          <a:p>
            <a:pPr marL="0" indent="0">
              <a:buNone/>
            </a:pPr>
            <a:r>
              <a:rPr lang="en-US" b="1" dirty="0"/>
              <a:t>.help </a:t>
            </a:r>
            <a:r>
              <a:rPr lang="en-US" dirty="0"/>
              <a:t>− list of all commands.</a:t>
            </a:r>
          </a:p>
          <a:p>
            <a:pPr marL="0" indent="0">
              <a:buNone/>
            </a:pPr>
            <a:r>
              <a:rPr lang="en-US" b="1" dirty="0"/>
              <a:t>.break </a:t>
            </a:r>
            <a:r>
              <a:rPr lang="en-US" dirty="0"/>
              <a:t>− exit from multiline expression.</a:t>
            </a:r>
          </a:p>
          <a:p>
            <a:pPr marL="0" indent="0">
              <a:buNone/>
            </a:pPr>
            <a:r>
              <a:rPr lang="en-US" b="1" dirty="0"/>
              <a:t>.clear </a:t>
            </a:r>
            <a:r>
              <a:rPr lang="en-US" dirty="0"/>
              <a:t>− exit from multiline expression.</a:t>
            </a:r>
          </a:p>
          <a:p>
            <a:pPr marL="0" indent="0">
              <a:buNone/>
            </a:pPr>
            <a:r>
              <a:rPr lang="en-US" b="1" dirty="0"/>
              <a:t>.save filename </a:t>
            </a:r>
            <a:r>
              <a:rPr lang="en-US" dirty="0"/>
              <a:t>− save the current Node REPL session to a file.</a:t>
            </a:r>
          </a:p>
          <a:p>
            <a:pPr marL="0" indent="0">
              <a:buNone/>
            </a:pPr>
            <a:r>
              <a:rPr lang="en-US" b="1" dirty="0"/>
              <a:t>.load filename </a:t>
            </a:r>
            <a:r>
              <a:rPr lang="en-US" dirty="0"/>
              <a:t>− load file content in current Node REPL</a:t>
            </a:r>
          </a:p>
        </p:txBody>
      </p:sp>
    </p:spTree>
    <p:extLst>
      <p:ext uri="{BB962C8B-B14F-4D97-AF65-F5344CB8AC3E}">
        <p14:creationId xmlns:p14="http://schemas.microsoft.com/office/powerpoint/2010/main" val="3051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D01-577E-462A-B0DC-8B28F1EE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1AE6-584B-4000-A4CE-77B1420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modules to be the same as JavaScript libraries.</a:t>
            </a:r>
          </a:p>
          <a:p>
            <a:r>
              <a:rPr lang="en-US" dirty="0"/>
              <a:t>A set of functions you want to include in your application.</a:t>
            </a:r>
          </a:p>
          <a:p>
            <a:r>
              <a:rPr lang="en-US" dirty="0"/>
              <a:t>Modules can be:</a:t>
            </a:r>
          </a:p>
          <a:p>
            <a:pPr lvl="1"/>
            <a:r>
              <a:rPr lang="en-US" dirty="0"/>
              <a:t>Built-in Modules</a:t>
            </a:r>
          </a:p>
          <a:p>
            <a:pPr lvl="2"/>
            <a:r>
              <a:rPr lang="en-US" dirty="0"/>
              <a:t>Go to </a:t>
            </a:r>
            <a:r>
              <a:rPr lang="en-US" dirty="0">
                <a:hlinkClick r:id="rId2"/>
              </a:rPr>
              <a:t>nodejs.org  &gt;&gt;docs&gt;&gt; LTS&gt;&gt;modules </a:t>
            </a:r>
            <a:r>
              <a:rPr lang="en-US" dirty="0"/>
              <a:t>you want to check</a:t>
            </a:r>
          </a:p>
          <a:p>
            <a:pPr lvl="1"/>
            <a:r>
              <a:rPr lang="en-US" dirty="0"/>
              <a:t>Own modules (user created)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D01-577E-462A-B0DC-8B28F1EE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1AE6-584B-4000-A4CE-77B1420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built modules?</a:t>
            </a:r>
          </a:p>
          <a:p>
            <a:pPr lvl="1"/>
            <a:r>
              <a:rPr lang="en-US" dirty="0"/>
              <a:t>No duplication of identifiers between more than two modules.</a:t>
            </a:r>
          </a:p>
          <a:p>
            <a:pPr lvl="1"/>
            <a:r>
              <a:rPr lang="en-US" dirty="0"/>
              <a:t>Concept of Global object</a:t>
            </a:r>
          </a:p>
          <a:p>
            <a:pPr lvl="1"/>
            <a:r>
              <a:rPr lang="en-US" dirty="0"/>
              <a:t>Variables not added to global objects</a:t>
            </a:r>
          </a:p>
          <a:p>
            <a:r>
              <a:rPr lang="en-US" dirty="0"/>
              <a:t>By default all members are private until export.</a:t>
            </a:r>
          </a:p>
          <a:p>
            <a:r>
              <a:rPr lang="en-US" dirty="0"/>
              <a:t>Console.log(module)</a:t>
            </a:r>
          </a:p>
          <a:p>
            <a:r>
              <a:rPr lang="en-US" dirty="0"/>
              <a:t>Functions and variables defined are scoped in that module.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0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5D01-577E-462A-B0DC-8B28F1EE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1AE6-584B-4000-A4CE-77B1420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Modules</a:t>
            </a:r>
          </a:p>
          <a:p>
            <a:pPr lvl="1"/>
            <a:r>
              <a:rPr lang="en-US" dirty="0"/>
              <a:t>Creating separate </a:t>
            </a:r>
            <a:r>
              <a:rPr lang="en-US" dirty="0" err="1"/>
              <a:t>js</a:t>
            </a:r>
            <a:r>
              <a:rPr lang="en-US" dirty="0"/>
              <a:t> file as a module.</a:t>
            </a:r>
          </a:p>
          <a:p>
            <a:pPr lvl="1"/>
            <a:r>
              <a:rPr lang="en-US" dirty="0"/>
              <a:t>Use export and log the module to check updates in </a:t>
            </a:r>
            <a:r>
              <a:rPr lang="en-US" dirty="0" err="1"/>
              <a:t>module.exports</a:t>
            </a:r>
            <a:endParaRPr lang="en-US" dirty="0"/>
          </a:p>
          <a:p>
            <a:r>
              <a:rPr lang="en-US" dirty="0"/>
              <a:t>Importing modules</a:t>
            </a:r>
          </a:p>
          <a:p>
            <a:pPr lvl="1"/>
            <a:r>
              <a:rPr lang="en-US" dirty="0"/>
              <a:t>Use require </a:t>
            </a:r>
            <a:r>
              <a:rPr lang="en-US" dirty="0" err="1"/>
              <a:t>js</a:t>
            </a:r>
            <a:r>
              <a:rPr lang="en-US" dirty="0"/>
              <a:t> file to export as:</a:t>
            </a:r>
          </a:p>
          <a:p>
            <a:pPr lvl="2"/>
            <a:r>
              <a:rPr lang="en-US" dirty="0"/>
              <a:t>An object</a:t>
            </a:r>
          </a:p>
          <a:p>
            <a:pPr lvl="2"/>
            <a:r>
              <a:rPr lang="en-US" dirty="0"/>
              <a:t>A function</a:t>
            </a:r>
          </a:p>
          <a:p>
            <a:pPr lvl="2"/>
            <a:r>
              <a:rPr lang="en-US" dirty="0"/>
              <a:t>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9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4380-FA2B-4DA8-8B2C-3ADEAC32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E945-8414-47E9-8CBA-FE306F2C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is a very powerful JavaScript-based platform built on Google Chrome's JavaScript V8 Engine.</a:t>
            </a:r>
          </a:p>
          <a:p>
            <a:r>
              <a:rPr lang="en-US" dirty="0"/>
              <a:t>It is used to develop I/O intensive web applications like video streaming sites, single-page applications, and other web applications.</a:t>
            </a:r>
          </a:p>
          <a:p>
            <a:r>
              <a:rPr lang="en-US" dirty="0"/>
              <a:t>Node.js is an open source server environment.</a:t>
            </a:r>
          </a:p>
          <a:p>
            <a:r>
              <a:rPr lang="en-US" dirty="0"/>
              <a:t>Node.js can be seen as JavaScript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51F-7900-4014-AB88-8E29D136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Wrapper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D05-2096-4BF7-9D87-5E7E8214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 module's code is executed, Node.js will wrap it with a function wrapper that looks like the following: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(function (exports, require, module, __filename, __</a:t>
            </a:r>
            <a:r>
              <a:rPr lang="en-US" dirty="0" err="1">
                <a:solidFill>
                  <a:srgbClr val="FF0000"/>
                </a:solidFill>
              </a:rPr>
              <a:t>dirname</a:t>
            </a:r>
            <a:r>
              <a:rPr lang="en-US" dirty="0">
                <a:solidFill>
                  <a:srgbClr val="FF0000"/>
                </a:solidFill>
              </a:rPr>
              <a:t>) {  });</a:t>
            </a:r>
          </a:p>
          <a:p>
            <a:r>
              <a:rPr lang="en-US" dirty="0"/>
              <a:t>Exports is a reference to </a:t>
            </a:r>
            <a:r>
              <a:rPr lang="en-US" dirty="0" err="1"/>
              <a:t>module.exports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8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6C1C-B7E1-4DF6-92CF-3F5FBD9F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38E7-8A19-4B44-A507-A8851839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callback?</a:t>
            </a:r>
          </a:p>
          <a:p>
            <a:pPr lvl="1"/>
            <a:r>
              <a:rPr lang="en-US" dirty="0"/>
              <a:t>Callback is an asynchronous equivalent for a function.</a:t>
            </a:r>
          </a:p>
          <a:p>
            <a:pPr lvl="1"/>
            <a:r>
              <a:rPr lang="en-US" dirty="0"/>
              <a:t>A callback function is called at the completion of a given task.</a:t>
            </a:r>
          </a:p>
          <a:p>
            <a:pPr lvl="1"/>
            <a:r>
              <a:rPr lang="en-US" dirty="0"/>
              <a:t>Node makes heavy use of callbacks.</a:t>
            </a:r>
          </a:p>
          <a:p>
            <a:pPr lvl="1"/>
            <a:r>
              <a:rPr lang="en-US" dirty="0"/>
              <a:t>All the APIs of Node are written in such a way that they support callbacks. </a:t>
            </a:r>
          </a:p>
        </p:txBody>
      </p:sp>
    </p:spTree>
    <p:extLst>
      <p:ext uri="{BB962C8B-B14F-4D97-AF65-F5344CB8AC3E}">
        <p14:creationId xmlns:p14="http://schemas.microsoft.com/office/powerpoint/2010/main" val="166628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7B2-6E3F-4F4D-9CC5-BEEA2DC4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192"/>
          </a:xfrm>
        </p:spPr>
        <p:txBody>
          <a:bodyPr/>
          <a:lstStyle/>
          <a:p>
            <a:r>
              <a:rPr lang="en-US" dirty="0"/>
              <a:t>Callback example: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66B7-14D6-445F-BC96-13DD12D0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Blocking Code</a:t>
            </a:r>
          </a:p>
          <a:p>
            <a:pPr lvl="1"/>
            <a:r>
              <a:rPr lang="en-US" dirty="0"/>
              <a:t>Suppose you have the following txt 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dirty="0" err="1"/>
              <a:t>js</a:t>
            </a:r>
            <a:r>
              <a:rPr lang="en-US" dirty="0"/>
              <a:t> file named as follows and run with node: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will be the following: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6C02-9496-41BB-9672-06160529F1E3}"/>
              </a:ext>
            </a:extLst>
          </p:cNvPr>
          <p:cNvSpPr txBox="1"/>
          <p:nvPr/>
        </p:nvSpPr>
        <p:spPr>
          <a:xfrm>
            <a:off x="2274711" y="1981200"/>
            <a:ext cx="45945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index.txt</a:t>
            </a:r>
          </a:p>
          <a:p>
            <a:r>
              <a:rPr lang="en-US" dirty="0"/>
              <a:t>This example is giving self learning content</a:t>
            </a:r>
          </a:p>
          <a:p>
            <a:r>
              <a:rPr lang="en-US" dirty="0"/>
              <a:t>to teach the world in simple and easy way!!!!!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61ABFA-B57F-42C5-BBBE-70A2269D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42901"/>
            <a:ext cx="5147733" cy="1354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/>
              <a:t>Main.js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"fs"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readFileSync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'input.txt'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());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"Program Ended"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F2FC9-746D-4B40-B33A-3DEE2BC0CA31}"/>
              </a:ext>
            </a:extLst>
          </p:cNvPr>
          <p:cNvSpPr txBox="1"/>
          <p:nvPr/>
        </p:nvSpPr>
        <p:spPr>
          <a:xfrm>
            <a:off x="2082247" y="5527662"/>
            <a:ext cx="5250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example is giving self learning content</a:t>
            </a:r>
          </a:p>
          <a:p>
            <a:r>
              <a:rPr lang="en-US" dirty="0"/>
              <a:t>to teach the world in simple and easy way!!!!!</a:t>
            </a:r>
          </a:p>
          <a:p>
            <a:r>
              <a:rPr lang="en-US" dirty="0"/>
              <a:t>Program Ended</a:t>
            </a:r>
          </a:p>
        </p:txBody>
      </p:sp>
    </p:spTree>
    <p:extLst>
      <p:ext uri="{BB962C8B-B14F-4D97-AF65-F5344CB8AC3E}">
        <p14:creationId xmlns:p14="http://schemas.microsoft.com/office/powerpoint/2010/main" val="22899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7B2-6E3F-4F4D-9CC5-BEEA2DC4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192"/>
          </a:xfrm>
        </p:spPr>
        <p:txBody>
          <a:bodyPr/>
          <a:lstStyle/>
          <a:p>
            <a:r>
              <a:rPr lang="en-US" dirty="0"/>
              <a:t>Callback example: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66B7-14D6-445F-BC96-13DD12D0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68673"/>
            <a:ext cx="8991600" cy="5836927"/>
          </a:xfrm>
        </p:spPr>
        <p:txBody>
          <a:bodyPr/>
          <a:lstStyle/>
          <a:p>
            <a:r>
              <a:rPr lang="en-US" b="1" dirty="0"/>
              <a:t>Non-Blocking Code Example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js</a:t>
            </a:r>
            <a:r>
              <a:rPr lang="en-US" dirty="0"/>
              <a:t> file named as follows and run with node: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will be the following: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F2FC9-746D-4B40-B33A-3DEE2BC0CA31}"/>
              </a:ext>
            </a:extLst>
          </p:cNvPr>
          <p:cNvSpPr txBox="1"/>
          <p:nvPr/>
        </p:nvSpPr>
        <p:spPr>
          <a:xfrm>
            <a:off x="2082247" y="4065961"/>
            <a:ext cx="5250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 Ended</a:t>
            </a:r>
          </a:p>
          <a:p>
            <a:r>
              <a:rPr lang="en-US" dirty="0"/>
              <a:t>Tutorials Point is giving self learning content</a:t>
            </a:r>
          </a:p>
          <a:p>
            <a:r>
              <a:rPr lang="en-US" dirty="0"/>
              <a:t>to teach the world in simple and easy way!!!!!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C558D3-6562-4955-905F-8294214A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42" y="1951672"/>
            <a:ext cx="6230915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"fs"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'input.txt'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"Program Ended"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3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B729-BB14-4E0F-BF48-E9DBE0AA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232D-0C0A-4BC4-BD5B-62704BD4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 single-threaded application, but it can support concurrency via the concept of event and callbacks.</a:t>
            </a:r>
          </a:p>
          <a:p>
            <a:r>
              <a:rPr lang="en-US" dirty="0"/>
              <a:t>Every API of Node.js is asynchronous and being single-threaded, they use async function calls to maintain concurrency.</a:t>
            </a:r>
          </a:p>
        </p:txBody>
      </p:sp>
    </p:spTree>
    <p:extLst>
      <p:ext uri="{BB962C8B-B14F-4D97-AF65-F5344CB8AC3E}">
        <p14:creationId xmlns:p14="http://schemas.microsoft.com/office/powerpoint/2010/main" val="1340241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B729-BB14-4E0F-BF48-E9DBE0AA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232D-0C0A-4BC4-BD5B-62704BD4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uses </a:t>
            </a:r>
            <a:r>
              <a:rPr lang="en-US" dirty="0">
                <a:hlinkClick r:id="rId3"/>
              </a:rPr>
              <a:t>observer pattern</a:t>
            </a:r>
            <a:r>
              <a:rPr lang="en-US" dirty="0"/>
              <a:t>. Node thread keeps an event loop and whenever a task gets completed, it fires the corresponding event which signals the event-listener function to execute.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8589-197F-44CC-925E-31B909D5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42" y="2971800"/>
            <a:ext cx="709711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2BE-0053-4895-B288-F18538AA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502E-EF71-4F8A-9E06-40F6D8A5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perfect for event-driven applications.</a:t>
            </a:r>
          </a:p>
          <a:p>
            <a:r>
              <a:rPr lang="en-US" b="1" dirty="0"/>
              <a:t>Event:</a:t>
            </a:r>
          </a:p>
          <a:p>
            <a:pPr lvl="1"/>
            <a:r>
              <a:rPr lang="en-US" dirty="0"/>
              <a:t>A signal that something has happened.</a:t>
            </a:r>
          </a:p>
          <a:p>
            <a:r>
              <a:rPr lang="en-US" dirty="0"/>
              <a:t>Node objects can trigger events, we can respond to that events with callbacks.</a:t>
            </a:r>
          </a:p>
          <a:p>
            <a:r>
              <a:rPr lang="en-US" dirty="0"/>
              <a:t>Core class is </a:t>
            </a:r>
            <a:r>
              <a:rPr lang="en-US" b="1" dirty="0" err="1"/>
              <a:t>EventEmitter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37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2BE-0053-4895-B288-F18538AA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502E-EF71-4F8A-9E06-40F6D8A5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To do: Code that demonstrates:</a:t>
            </a:r>
          </a:p>
          <a:p>
            <a:pPr lvl="1"/>
            <a:r>
              <a:rPr lang="en-US" dirty="0"/>
              <a:t>registering and emitting of an event.</a:t>
            </a:r>
          </a:p>
          <a:p>
            <a:pPr lvl="1"/>
            <a:r>
              <a:rPr lang="en-US" dirty="0"/>
              <a:t>registering and removing of events.</a:t>
            </a:r>
          </a:p>
          <a:p>
            <a:pPr lvl="1"/>
            <a:r>
              <a:rPr lang="en-US" dirty="0"/>
              <a:t>sending some data with event. sending-receiving as an object is better option.</a:t>
            </a:r>
          </a:p>
          <a:p>
            <a:r>
              <a:rPr lang="en-US" b="1" dirty="0"/>
              <a:t>Simply,</a:t>
            </a:r>
          </a:p>
          <a:p>
            <a:pPr lvl="1"/>
            <a:r>
              <a:rPr lang="en-US" dirty="0"/>
              <a:t>Register an event /event listener</a:t>
            </a:r>
          </a:p>
          <a:p>
            <a:pPr lvl="2"/>
            <a:r>
              <a:rPr lang="en-US" dirty="0"/>
              <a:t>on() or </a:t>
            </a:r>
            <a:r>
              <a:rPr lang="en-US" dirty="0" err="1"/>
              <a:t>addListner</a:t>
            </a:r>
            <a:r>
              <a:rPr lang="en-US" dirty="0"/>
              <a:t>() method will do</a:t>
            </a:r>
          </a:p>
          <a:p>
            <a:pPr lvl="2"/>
            <a:r>
              <a:rPr lang="en-US" dirty="0"/>
              <a:t>If we register after emit, nothing will happened.</a:t>
            </a:r>
          </a:p>
          <a:p>
            <a:pPr lvl="2"/>
            <a:r>
              <a:rPr lang="en-US" dirty="0"/>
              <a:t>More than one registration will be triggered in FCFS order</a:t>
            </a:r>
          </a:p>
          <a:p>
            <a:pPr lvl="1"/>
            <a:r>
              <a:rPr lang="en-US" dirty="0"/>
              <a:t>Raise an event</a:t>
            </a:r>
          </a:p>
          <a:p>
            <a:pPr lvl="1"/>
            <a:r>
              <a:rPr lang="en-US" dirty="0"/>
              <a:t>How we can use </a:t>
            </a:r>
            <a:r>
              <a:rPr lang="en-US" dirty="0">
                <a:hlinkClick r:id="rId2"/>
              </a:rPr>
              <a:t>NodeJS docs </a:t>
            </a:r>
            <a:r>
              <a:rPr lang="en-US" dirty="0"/>
              <a:t>for event usage?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4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2376-26F3-4599-AAFE-86DF5ED8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vs.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1520-332C-49D3-98F4-C0C597B0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functions are called when an asynchronous function returns its result.</a:t>
            </a:r>
          </a:p>
          <a:p>
            <a:r>
              <a:rPr lang="en-US" dirty="0"/>
              <a:t>Whereas event handling works on the observer pattern. The functions that listen to events act as Observers.</a:t>
            </a:r>
          </a:p>
        </p:txBody>
      </p:sp>
    </p:spTree>
    <p:extLst>
      <p:ext uri="{BB962C8B-B14F-4D97-AF65-F5344CB8AC3E}">
        <p14:creationId xmlns:p14="http://schemas.microsoft.com/office/powerpoint/2010/main" val="1632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2E5-3B60-43C5-B87E-0DA2E3C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7B7-22F3-49FF-9FD7-BBC93580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for prototyping and agile development</a:t>
            </a:r>
          </a:p>
          <a:p>
            <a:r>
              <a:rPr lang="en-US" dirty="0"/>
              <a:t>Superfast and highly scalable.</a:t>
            </a:r>
          </a:p>
          <a:p>
            <a:r>
              <a:rPr lang="en-US" dirty="0"/>
              <a:t>JavaScript everywhere.</a:t>
            </a:r>
          </a:p>
          <a:p>
            <a:r>
              <a:rPr lang="en-US" dirty="0"/>
              <a:t>Cleaner and more consistent codebase.</a:t>
            </a:r>
          </a:p>
          <a:p>
            <a:r>
              <a:rPr lang="en-US" dirty="0"/>
              <a:t>Large ecosystem of opensource libs.</a:t>
            </a:r>
          </a:p>
        </p:txBody>
      </p:sp>
    </p:spTree>
    <p:extLst>
      <p:ext uri="{BB962C8B-B14F-4D97-AF65-F5344CB8AC3E}">
        <p14:creationId xmlns:p14="http://schemas.microsoft.com/office/powerpoint/2010/main" val="188096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2E5-3B60-43C5-B87E-0DA2E3C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7B7-22F3-49FF-9FD7-BBC93580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task for a web server can be to open a file on the server and return the content to the client.</a:t>
            </a:r>
          </a:p>
          <a:p>
            <a:r>
              <a:rPr lang="en-US" dirty="0"/>
              <a:t>Node.js uses asynchronous programming.</a:t>
            </a:r>
          </a:p>
          <a:p>
            <a:r>
              <a:rPr lang="en-US" dirty="0"/>
              <a:t>Node.js runs single-threaded, non-blocking, asynchronous programming, which is very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64103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2E5-3B60-43C5-B87E-0DA2E3C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7B7-22F3-49FF-9FD7-BBC93580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for prototyping and agile development</a:t>
            </a:r>
          </a:p>
          <a:p>
            <a:r>
              <a:rPr lang="en-US" dirty="0"/>
              <a:t>Superfast and highly scalable.</a:t>
            </a:r>
          </a:p>
          <a:p>
            <a:r>
              <a:rPr lang="en-US" dirty="0"/>
              <a:t>JavaScript everywhere.</a:t>
            </a:r>
          </a:p>
          <a:p>
            <a:r>
              <a:rPr lang="en-US" dirty="0"/>
              <a:t>Cleaner and more consistent codebase.</a:t>
            </a:r>
          </a:p>
          <a:p>
            <a:r>
              <a:rPr lang="en-US" dirty="0"/>
              <a:t>Large ecosystem of opensource libs.</a:t>
            </a:r>
          </a:p>
        </p:txBody>
      </p:sp>
    </p:spTree>
    <p:extLst>
      <p:ext uri="{BB962C8B-B14F-4D97-AF65-F5344CB8AC3E}">
        <p14:creationId xmlns:p14="http://schemas.microsoft.com/office/powerpoint/2010/main" val="14898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2E5-3B60-43C5-B87E-0DA2E3C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7B7-22F3-49FF-9FD7-BBC93580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Node.js handles a file request: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Ready to handle the next request.</a:t>
            </a:r>
          </a:p>
          <a:p>
            <a:pPr lvl="1"/>
            <a:r>
              <a:rPr lang="en-US" dirty="0"/>
              <a:t>When the file system has opened and read the file, the server returns the content to the client.</a:t>
            </a:r>
          </a:p>
          <a:p>
            <a:pPr lvl="1"/>
            <a:r>
              <a:rPr lang="en-US" dirty="0"/>
              <a:t>Node.js eliminates the waiting,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5606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2E5-3B60-43C5-B87E-0DA2E3C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7B7-22F3-49FF-9FD7-BBC93580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PHP or ASP handles a file request: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Waits while the file system opens and reads the file.</a:t>
            </a:r>
          </a:p>
          <a:p>
            <a:pPr lvl="1"/>
            <a:r>
              <a:rPr lang="en-US" dirty="0"/>
              <a:t>Returns the content to the client.</a:t>
            </a:r>
          </a:p>
          <a:p>
            <a:pPr lvl="1"/>
            <a:r>
              <a:rPr lang="en-US" dirty="0"/>
              <a:t>Ready to handle the next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31C9-EABD-413D-9CE1-2A7ED5C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Node.js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14E8-74CC-40FB-A52B-647D5C6E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can generate dynamic page content</a:t>
            </a:r>
          </a:p>
          <a:p>
            <a:r>
              <a:rPr lang="en-US" dirty="0"/>
              <a:t>Node.js can create, open, read, write, delete, and close files on the server</a:t>
            </a:r>
          </a:p>
          <a:p>
            <a:r>
              <a:rPr lang="en-US" dirty="0"/>
              <a:t>Node.js can collect form data</a:t>
            </a:r>
          </a:p>
          <a:p>
            <a:r>
              <a:rPr lang="en-US" dirty="0"/>
              <a:t>Node.js can add, delete, modify data in your database</a:t>
            </a:r>
          </a:p>
        </p:txBody>
      </p:sp>
    </p:spTree>
    <p:extLst>
      <p:ext uri="{BB962C8B-B14F-4D97-AF65-F5344CB8AC3E}">
        <p14:creationId xmlns:p14="http://schemas.microsoft.com/office/powerpoint/2010/main" val="369797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682-FEC4-4202-80B0-D747D18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6210-652D-4A5C-8B32-EEAA2B83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and Event Driven</a:t>
            </a:r>
          </a:p>
          <a:p>
            <a:r>
              <a:rPr lang="en-US" dirty="0"/>
              <a:t>Single Threaded but Highly Scalable</a:t>
            </a:r>
          </a:p>
          <a:p>
            <a:r>
              <a:rPr lang="en-US" dirty="0"/>
              <a:t>Very Fast</a:t>
            </a:r>
          </a:p>
          <a:p>
            <a:r>
              <a:rPr lang="en-US" dirty="0"/>
              <a:t>No Buffering</a:t>
            </a:r>
          </a:p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169053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1564</Words>
  <Application>Microsoft Office PowerPoint</Application>
  <PresentationFormat>On-screen Show (4:3)</PresentationFormat>
  <Paragraphs>195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NodeJS</vt:lpstr>
      <vt:lpstr>What is NodeJS ?</vt:lpstr>
      <vt:lpstr>Why NodeJS ?</vt:lpstr>
      <vt:lpstr>Why NodeJS ?</vt:lpstr>
      <vt:lpstr>Why NodeJS ?</vt:lpstr>
      <vt:lpstr>Why NodeJS ?</vt:lpstr>
      <vt:lpstr>Why NodeJS ?</vt:lpstr>
      <vt:lpstr>What Can Node.js Do?</vt:lpstr>
      <vt:lpstr>Features of Node.js</vt:lpstr>
      <vt:lpstr>Features of Node.js</vt:lpstr>
      <vt:lpstr>Features of Node.js</vt:lpstr>
      <vt:lpstr>Features of Node.js</vt:lpstr>
      <vt:lpstr>Installation</vt:lpstr>
      <vt:lpstr>Node.js - REPL Terminal</vt:lpstr>
      <vt:lpstr>Node.js - REPL Terminal</vt:lpstr>
      <vt:lpstr>Some REPL Commands</vt:lpstr>
      <vt:lpstr>Node.js Modules</vt:lpstr>
      <vt:lpstr>Node.js Modules</vt:lpstr>
      <vt:lpstr>Node.js Modules</vt:lpstr>
      <vt:lpstr>Module Wrapper Function</vt:lpstr>
      <vt:lpstr>Callbacks Concept</vt:lpstr>
      <vt:lpstr>Callback example: File I/O</vt:lpstr>
      <vt:lpstr>Callback example: File I/O</vt:lpstr>
      <vt:lpstr>Event Loop</vt:lpstr>
      <vt:lpstr>Event Loop</vt:lpstr>
      <vt:lpstr>Event-Driven Programming</vt:lpstr>
      <vt:lpstr>Event-Driven Programming</vt:lpstr>
      <vt:lpstr>Callbacks vs. Events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Engr. M.  Adnan Ur Rehman</dc:creator>
  <dc:description>Approved by HOD SE</dc:description>
  <cp:lastModifiedBy>Adnan ur Rehman</cp:lastModifiedBy>
  <cp:revision>125</cp:revision>
  <dcterms:created xsi:type="dcterms:W3CDTF">2006-08-16T00:00:00Z</dcterms:created>
  <dcterms:modified xsi:type="dcterms:W3CDTF">2024-01-08T16:22:39Z</dcterms:modified>
  <cp:version>1</cp:version>
</cp:coreProperties>
</file>