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2" r:id="rId3"/>
    <p:sldId id="263" r:id="rId4"/>
    <p:sldId id="264" r:id="rId5"/>
    <p:sldId id="265" r:id="rId6"/>
    <p:sldId id="266" r:id="rId7"/>
    <p:sldId id="268" r:id="rId8"/>
    <p:sldId id="267" r:id="rId9"/>
    <p:sldId id="269" r:id="rId10"/>
    <p:sldId id="27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68" autoAdjust="0"/>
    <p:restoredTop sz="94291" autoAdjust="0"/>
  </p:normalViewPr>
  <p:slideViewPr>
    <p:cSldViewPr>
      <p:cViewPr varScale="1">
        <p:scale>
          <a:sx n="85" d="100"/>
          <a:sy n="85" d="100"/>
        </p:scale>
        <p:origin x="1278"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AD1F1-416F-48D4-ADF3-EEF37A1896ED}" type="datetimeFigureOut">
              <a:rPr lang="en-US" smtClean="0"/>
              <a:t>02-Jan-2024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A0DC7A-5C53-46DC-BB50-765E30D75C3B}" type="slidenum">
              <a:rPr lang="en-US" smtClean="0"/>
              <a:t>‹#›</a:t>
            </a:fld>
            <a:endParaRPr lang="en-US" dirty="0"/>
          </a:p>
        </p:txBody>
      </p:sp>
    </p:spTree>
    <p:extLst>
      <p:ext uri="{BB962C8B-B14F-4D97-AF65-F5344CB8AC3E}">
        <p14:creationId xmlns:p14="http://schemas.microsoft.com/office/powerpoint/2010/main" val="1316579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39975"/>
            <a:ext cx="9144000" cy="1470025"/>
          </a:xfrm>
        </p:spPr>
        <p:txBody>
          <a:bodyPr/>
          <a:lstStyle>
            <a:lvl1pPr>
              <a:defRPr b="1"/>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80313" y="228600"/>
            <a:ext cx="2512887" cy="681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02-Jan-2024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02-Jan-2024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0" baseline="0">
                <a:latin typeface="+mn-lt"/>
                <a:cs typeface="Arial" panose="020B0604020202020204" pitchFamily="34" charset="0"/>
              </a:defRPr>
            </a:lvl1pPr>
            <a:lvl2pPr>
              <a:defRPr baseline="0">
                <a:latin typeface="+mn-lt"/>
                <a:cs typeface="Arial" panose="020B0604020202020204" pitchFamily="34" charset="0"/>
              </a:defRPr>
            </a:lvl2pPr>
            <a:lvl3pPr>
              <a:defRPr baseline="0">
                <a:latin typeface="+mn-lt"/>
                <a:cs typeface="Arial" panose="020B0604020202020204" pitchFamily="34" charset="0"/>
              </a:defRPr>
            </a:lvl3pPr>
            <a:lvl4pPr>
              <a:defRPr baseline="0">
                <a:latin typeface="+mn-lt"/>
                <a:cs typeface="Arial" panose="020B0604020202020204" pitchFamily="34" charset="0"/>
              </a:defRPr>
            </a:lvl4pPr>
            <a:lvl5pPr>
              <a:defRPr baseline="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02-Jan-2024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02-Jan-2024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02-Jan-2024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02-Jan-2024</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02-Jan-2024</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02-Jan-2024</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02-Jan-2024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02-Jan-2024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83819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6200" y="868673"/>
            <a:ext cx="8991600" cy="583692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userDrawn="1"/>
        </p:nvGrpSpPr>
        <p:grpSpPr>
          <a:xfrm>
            <a:off x="-2381" y="30481"/>
            <a:ext cx="9146381" cy="71913"/>
            <a:chOff x="0" y="6800850"/>
            <a:chExt cx="9144000" cy="0"/>
          </a:xfrm>
        </p:grpSpPr>
        <p:cxnSp>
          <p:nvCxnSpPr>
            <p:cNvPr id="8" name="Straight Connector 7"/>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userDrawn="1"/>
        </p:nvGrpSpPr>
        <p:grpSpPr>
          <a:xfrm>
            <a:off x="-2381" y="6819425"/>
            <a:ext cx="9148762" cy="71913"/>
            <a:chOff x="0" y="6800850"/>
            <a:chExt cx="9144000" cy="0"/>
          </a:xfrm>
        </p:grpSpPr>
        <p:cxnSp>
          <p:nvCxnSpPr>
            <p:cNvPr id="17" name="Straight Connector 16"/>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userDrawn="1"/>
        </p:nvGrpSpPr>
        <p:grpSpPr>
          <a:xfrm>
            <a:off x="-9524" y="838200"/>
            <a:ext cx="9153524" cy="104298"/>
            <a:chOff x="0" y="6800850"/>
            <a:chExt cx="9144000" cy="0"/>
          </a:xfrm>
        </p:grpSpPr>
        <p:cxnSp>
          <p:nvCxnSpPr>
            <p:cNvPr id="21" name="Straight Connector 20"/>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cap="small" baseline="0">
          <a:solidFill>
            <a:schemeClr val="tx1"/>
          </a:solidFill>
          <a:latin typeface="Arial" panose="020B0604020202020204" pitchFamily="34" charset="0"/>
          <a:ea typeface="+mj-ea"/>
          <a:cs typeface="Arial" panose="020B0604020202020204" pitchFamily="34" charset="0"/>
        </a:defRPr>
      </a:lvl1pPr>
    </p:titleStyle>
    <p:bodyStyle>
      <a:lvl1pPr marL="342900" indent="-342900" algn="just" defTabSz="914400" rtl="0" eaLnBrk="1" latinLnBrk="0" hangingPunct="1">
        <a:spcBef>
          <a:spcPct val="20000"/>
        </a:spcBef>
        <a:buFont typeface="Arial" pitchFamily="34" charset="0"/>
        <a:buChar char="•"/>
        <a:defRPr sz="3200" b="1" kern="1200" baseline="0">
          <a:solidFill>
            <a:schemeClr val="tx1"/>
          </a:solidFill>
          <a:latin typeface="+mn-lt"/>
          <a:ea typeface="+mn-ea"/>
          <a:cs typeface="Arial" panose="020B0604020202020204" pitchFamily="34" charset="0"/>
        </a:defRPr>
      </a:lvl1pPr>
      <a:lvl2pPr marL="742950" indent="-285750" algn="just" defTabSz="914400" rtl="0" eaLnBrk="1" latinLnBrk="0" hangingPunct="1">
        <a:spcBef>
          <a:spcPct val="20000"/>
        </a:spcBef>
        <a:buFont typeface="Arial" pitchFamily="34" charset="0"/>
        <a:buChar char="–"/>
        <a:defRPr sz="2800" kern="1200" baseline="0">
          <a:solidFill>
            <a:schemeClr val="tx1"/>
          </a:solidFill>
          <a:latin typeface="+mn-lt"/>
          <a:ea typeface="+mn-ea"/>
          <a:cs typeface="Arial" panose="020B0604020202020204" pitchFamily="34" charset="0"/>
        </a:defRPr>
      </a:lvl2pPr>
      <a:lvl3pPr marL="1143000" indent="-228600" algn="just" defTabSz="914400" rtl="0" eaLnBrk="1" latinLnBrk="0" hangingPunct="1">
        <a:spcBef>
          <a:spcPct val="20000"/>
        </a:spcBef>
        <a:buFont typeface="Arial" pitchFamily="34" charset="0"/>
        <a:buChar char="•"/>
        <a:defRPr sz="2400" kern="1200" baseline="0">
          <a:solidFill>
            <a:schemeClr val="tx1"/>
          </a:solidFill>
          <a:latin typeface="+mn-lt"/>
          <a:ea typeface="+mn-ea"/>
          <a:cs typeface="Arial" panose="020B0604020202020204" pitchFamily="34" charset="0"/>
        </a:defRPr>
      </a:lvl3pPr>
      <a:lvl4pPr marL="1600200" indent="-228600" algn="just" defTabSz="914400" rtl="0" eaLnBrk="1" latinLnBrk="0" hangingPunct="1">
        <a:spcBef>
          <a:spcPct val="20000"/>
        </a:spcBef>
        <a:buFont typeface="Arial" pitchFamily="34" charset="0"/>
        <a:buChar char="–"/>
        <a:defRPr sz="2000" kern="1200" baseline="0">
          <a:solidFill>
            <a:schemeClr val="tx1"/>
          </a:solidFill>
          <a:latin typeface="+mn-lt"/>
          <a:ea typeface="+mn-ea"/>
          <a:cs typeface="Arial" panose="020B0604020202020204" pitchFamily="34" charset="0"/>
        </a:defRPr>
      </a:lvl4pPr>
      <a:lvl5pPr marL="2057400" indent="-228600" algn="just" defTabSz="914400" rtl="0" eaLnBrk="1" latinLnBrk="0" hangingPunct="1">
        <a:spcBef>
          <a:spcPct val="20000"/>
        </a:spcBef>
        <a:buFont typeface="Arial" pitchFamily="34" charset="0"/>
        <a:buChar char="»"/>
        <a:defRPr sz="2000" kern="1200" baseline="0">
          <a:solidFill>
            <a:schemeClr val="tx1"/>
          </a:solidFill>
          <a:latin typeface="+mn-lt"/>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yoursite.com/customers.asm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93987"/>
            <a:ext cx="9144000" cy="1470025"/>
          </a:xfrm>
        </p:spPr>
        <p:txBody>
          <a:bodyPr/>
          <a:lstStyle/>
          <a:p>
            <a:r>
              <a:rPr lang="en-US" b="1" dirty="0"/>
              <a:t>Web Services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95319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vs. Website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88367853"/>
              </p:ext>
            </p:extLst>
          </p:nvPr>
        </p:nvGraphicFramePr>
        <p:xfrm>
          <a:off x="641915" y="838192"/>
          <a:ext cx="7860170" cy="5867409"/>
        </p:xfrm>
        <a:graphic>
          <a:graphicData uri="http://schemas.openxmlformats.org/drawingml/2006/table">
            <a:tbl>
              <a:tblPr/>
              <a:tblGrid>
                <a:gridCol w="3930085">
                  <a:extLst>
                    <a:ext uri="{9D8B030D-6E8A-4147-A177-3AD203B41FA5}">
                      <a16:colId xmlns:a16="http://schemas.microsoft.com/office/drawing/2014/main" val="20000"/>
                    </a:ext>
                  </a:extLst>
                </a:gridCol>
                <a:gridCol w="3930085">
                  <a:extLst>
                    <a:ext uri="{9D8B030D-6E8A-4147-A177-3AD203B41FA5}">
                      <a16:colId xmlns:a16="http://schemas.microsoft.com/office/drawing/2014/main" val="20001"/>
                    </a:ext>
                  </a:extLst>
                </a:gridCol>
              </a:tblGrid>
              <a:tr h="425041">
                <a:tc>
                  <a:txBody>
                    <a:bodyPr/>
                    <a:lstStyle/>
                    <a:p>
                      <a:pPr algn="ctr" fontAlgn="ctr"/>
                      <a:r>
                        <a:rPr lang="en-US" sz="1700" b="1" i="0" u="none" strike="noStrike">
                          <a:solidFill>
                            <a:srgbClr val="000000"/>
                          </a:solidFill>
                          <a:effectLst/>
                          <a:latin typeface="Calibri"/>
                        </a:rPr>
                        <a:t>Web Service</a:t>
                      </a:r>
                    </a:p>
                  </a:txBody>
                  <a:tcPr marL="9240" marR="9240" marT="9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a:solidFill>
                            <a:srgbClr val="000000"/>
                          </a:solidFill>
                          <a:effectLst/>
                          <a:latin typeface="Calibri"/>
                        </a:rPr>
                        <a:t>Website</a:t>
                      </a:r>
                    </a:p>
                  </a:txBody>
                  <a:tcPr marL="9240" marR="9240" marT="9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2881">
                <a:tc>
                  <a:txBody>
                    <a:bodyPr/>
                    <a:lstStyle/>
                    <a:p>
                      <a:pPr algn="l" fontAlgn="ctr"/>
                      <a:r>
                        <a:rPr lang="en-US" sz="1700" b="0" i="0" u="none" strike="noStrike">
                          <a:solidFill>
                            <a:srgbClr val="000000"/>
                          </a:solidFill>
                          <a:effectLst/>
                          <a:latin typeface="Calibri"/>
                        </a:rPr>
                        <a:t>A web service doesn’t have a user interface.</a:t>
                      </a:r>
                    </a:p>
                  </a:txBody>
                  <a:tcPr marL="9240" marR="9240" marT="9240" marB="0" anchor="ctr">
                    <a:lnL w="6350" cap="flat" cmpd="sng" algn="ctr">
                      <a:solidFill>
                        <a:srgbClr val="C06CB4"/>
                      </a:solidFill>
                      <a:prstDash val="solid"/>
                      <a:round/>
                      <a:headEnd type="none" w="med" len="med"/>
                      <a:tailEnd type="none" w="med" len="med"/>
                    </a:lnL>
                    <a:lnR w="6350" cap="flat" cmpd="sng" algn="ctr">
                      <a:solidFill>
                        <a:srgbClr val="C06CB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6CB4"/>
                      </a:solidFill>
                      <a:prstDash val="solid"/>
                      <a:round/>
                      <a:headEnd type="none" w="med" len="med"/>
                      <a:tailEnd type="none" w="med" len="med"/>
                    </a:lnB>
                  </a:tcPr>
                </a:tc>
                <a:tc>
                  <a:txBody>
                    <a:bodyPr/>
                    <a:lstStyle/>
                    <a:p>
                      <a:pPr algn="l" fontAlgn="ctr"/>
                      <a:r>
                        <a:rPr lang="en-US" sz="1700" b="0" i="0" u="none" strike="noStrike">
                          <a:solidFill>
                            <a:srgbClr val="000000"/>
                          </a:solidFill>
                          <a:effectLst/>
                          <a:latin typeface="Calibri"/>
                        </a:rPr>
                        <a:t>A website has a user interface or GUI.</a:t>
                      </a:r>
                    </a:p>
                  </a:txBody>
                  <a:tcPr marL="9240" marR="9240" marT="9240" marB="0" anchor="ctr">
                    <a:lnL w="6350" cap="flat" cmpd="sng" algn="ctr">
                      <a:solidFill>
                        <a:srgbClr val="C06CB4"/>
                      </a:solidFill>
                      <a:prstDash val="solid"/>
                      <a:round/>
                      <a:headEnd type="none" w="med" len="med"/>
                      <a:tailEnd type="none" w="med" len="med"/>
                    </a:lnL>
                    <a:lnR w="6350" cap="flat" cmpd="sng" algn="ctr">
                      <a:solidFill>
                        <a:srgbClr val="806DB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6DB4"/>
                      </a:solidFill>
                      <a:prstDash val="solid"/>
                      <a:round/>
                      <a:headEnd type="none" w="med" len="med"/>
                      <a:tailEnd type="none" w="med" len="med"/>
                    </a:lnB>
                  </a:tcPr>
                </a:tc>
                <a:extLst>
                  <a:ext uri="{0D108BD9-81ED-4DB2-BD59-A6C34878D82A}">
                    <a16:rowId xmlns:a16="http://schemas.microsoft.com/office/drawing/2014/main" val="10001"/>
                  </a:ext>
                </a:extLst>
              </a:tr>
              <a:tr h="859321">
                <a:tc>
                  <a:txBody>
                    <a:bodyPr/>
                    <a:lstStyle/>
                    <a:p>
                      <a:pPr algn="l" fontAlgn="ctr"/>
                      <a:r>
                        <a:rPr lang="en-US" sz="1700" b="0" i="0" u="none" strike="noStrike">
                          <a:solidFill>
                            <a:srgbClr val="000000"/>
                          </a:solidFill>
                          <a:effectLst/>
                          <a:latin typeface="Calibri"/>
                        </a:rPr>
                        <a:t>Web services are meant for other applications to be interacted with over the internet.</a:t>
                      </a:r>
                    </a:p>
                  </a:txBody>
                  <a:tcPr marL="9240" marR="9240" marT="9240" marB="0" anchor="ctr">
                    <a:lnL w="6350" cap="flat" cmpd="sng" algn="ctr">
                      <a:solidFill>
                        <a:srgbClr val="406EB4"/>
                      </a:solidFill>
                      <a:prstDash val="solid"/>
                      <a:round/>
                      <a:headEnd type="none" w="med" len="med"/>
                      <a:tailEnd type="none" w="med" len="med"/>
                    </a:lnL>
                    <a:lnR w="6350" cap="flat" cmpd="sng" algn="ctr">
                      <a:solidFill>
                        <a:srgbClr val="406EB4"/>
                      </a:solidFill>
                      <a:prstDash val="solid"/>
                      <a:round/>
                      <a:headEnd type="none" w="med" len="med"/>
                      <a:tailEnd type="none" w="med" len="med"/>
                    </a:lnR>
                    <a:lnT w="6350" cap="flat" cmpd="sng" algn="ctr">
                      <a:solidFill>
                        <a:srgbClr val="C06CB4"/>
                      </a:solidFill>
                      <a:prstDash val="solid"/>
                      <a:round/>
                      <a:headEnd type="none" w="med" len="med"/>
                      <a:tailEnd type="none" w="med" len="med"/>
                    </a:lnT>
                    <a:lnB w="6350" cap="flat" cmpd="sng" algn="ctr">
                      <a:solidFill>
                        <a:srgbClr val="406EB4"/>
                      </a:solidFill>
                      <a:prstDash val="solid"/>
                      <a:round/>
                      <a:headEnd type="none" w="med" len="med"/>
                      <a:tailEnd type="none" w="med" len="med"/>
                    </a:lnB>
                  </a:tcPr>
                </a:tc>
                <a:tc>
                  <a:txBody>
                    <a:bodyPr/>
                    <a:lstStyle/>
                    <a:p>
                      <a:pPr algn="l" fontAlgn="ctr"/>
                      <a:r>
                        <a:rPr lang="en-US" sz="1700" b="0" i="0" u="none" strike="noStrike">
                          <a:solidFill>
                            <a:srgbClr val="000000"/>
                          </a:solidFill>
                          <a:effectLst/>
                          <a:latin typeface="Calibri"/>
                        </a:rPr>
                        <a:t>Websites are meant for use by humans.</a:t>
                      </a:r>
                    </a:p>
                  </a:txBody>
                  <a:tcPr marL="9240" marR="9240" marT="9240" marB="0" anchor="ctr">
                    <a:lnL w="6350" cap="flat" cmpd="sng" algn="ctr">
                      <a:solidFill>
                        <a:srgbClr val="406EB4"/>
                      </a:solidFill>
                      <a:prstDash val="solid"/>
                      <a:round/>
                      <a:headEnd type="none" w="med" len="med"/>
                      <a:tailEnd type="none" w="med" len="med"/>
                    </a:lnL>
                    <a:lnR w="6350" cap="flat" cmpd="sng" algn="ctr">
                      <a:solidFill>
                        <a:srgbClr val="006FB4"/>
                      </a:solidFill>
                      <a:prstDash val="solid"/>
                      <a:round/>
                      <a:headEnd type="none" w="med" len="med"/>
                      <a:tailEnd type="none" w="med" len="med"/>
                    </a:lnR>
                    <a:lnT w="6350" cap="flat" cmpd="sng" algn="ctr">
                      <a:solidFill>
                        <a:srgbClr val="806DB4"/>
                      </a:solidFill>
                      <a:prstDash val="solid"/>
                      <a:round/>
                      <a:headEnd type="none" w="med" len="med"/>
                      <a:tailEnd type="none" w="med" len="med"/>
                    </a:lnT>
                    <a:lnB w="6350" cap="flat" cmpd="sng" algn="ctr">
                      <a:solidFill>
                        <a:srgbClr val="006FB4"/>
                      </a:solidFill>
                      <a:prstDash val="solid"/>
                      <a:round/>
                      <a:headEnd type="none" w="med" len="med"/>
                      <a:tailEnd type="none" w="med" len="med"/>
                    </a:lnB>
                  </a:tcPr>
                </a:tc>
                <a:extLst>
                  <a:ext uri="{0D108BD9-81ED-4DB2-BD59-A6C34878D82A}">
                    <a16:rowId xmlns:a16="http://schemas.microsoft.com/office/drawing/2014/main" val="10002"/>
                  </a:ext>
                </a:extLst>
              </a:tr>
              <a:tr h="1432202">
                <a:tc>
                  <a:txBody>
                    <a:bodyPr/>
                    <a:lstStyle/>
                    <a:p>
                      <a:pPr algn="l" fontAlgn="ctr"/>
                      <a:r>
                        <a:rPr lang="en-US" sz="1700" b="0" i="0" u="none" strike="noStrike">
                          <a:solidFill>
                            <a:srgbClr val="000000"/>
                          </a:solidFill>
                          <a:effectLst/>
                          <a:latin typeface="Calibri"/>
                        </a:rPr>
                        <a:t>Web services are platform independent as they use open protocols</a:t>
                      </a:r>
                    </a:p>
                  </a:txBody>
                  <a:tcPr marL="9240" marR="9240" marT="9240" marB="0" anchor="ctr">
                    <a:lnL w="6350" cap="flat" cmpd="sng" algn="ctr">
                      <a:solidFill>
                        <a:srgbClr val="C06FB4"/>
                      </a:solidFill>
                      <a:prstDash val="solid"/>
                      <a:round/>
                      <a:headEnd type="none" w="med" len="med"/>
                      <a:tailEnd type="none" w="med" len="med"/>
                    </a:lnL>
                    <a:lnR w="6350" cap="flat" cmpd="sng" algn="ctr">
                      <a:solidFill>
                        <a:srgbClr val="C06FB4"/>
                      </a:solidFill>
                      <a:prstDash val="solid"/>
                      <a:round/>
                      <a:headEnd type="none" w="med" len="med"/>
                      <a:tailEnd type="none" w="med" len="med"/>
                    </a:lnR>
                    <a:lnT w="6350" cap="flat" cmpd="sng" algn="ctr">
                      <a:solidFill>
                        <a:srgbClr val="406EB4"/>
                      </a:solidFill>
                      <a:prstDash val="solid"/>
                      <a:round/>
                      <a:headEnd type="none" w="med" len="med"/>
                      <a:tailEnd type="none" w="med" len="med"/>
                    </a:lnT>
                    <a:lnB w="6350" cap="flat" cmpd="sng" algn="ctr">
                      <a:solidFill>
                        <a:srgbClr val="C06FB4"/>
                      </a:solidFill>
                      <a:prstDash val="solid"/>
                      <a:round/>
                      <a:headEnd type="none" w="med" len="med"/>
                      <a:tailEnd type="none" w="med" len="med"/>
                    </a:lnB>
                  </a:tcPr>
                </a:tc>
                <a:tc>
                  <a:txBody>
                    <a:bodyPr/>
                    <a:lstStyle/>
                    <a:p>
                      <a:pPr algn="l" fontAlgn="ctr"/>
                      <a:r>
                        <a:rPr lang="en-US" sz="1700" b="0" i="0" u="none" strike="noStrike" dirty="0">
                          <a:solidFill>
                            <a:srgbClr val="000000"/>
                          </a:solidFill>
                          <a:effectLst/>
                          <a:latin typeface="Calibri"/>
                        </a:rPr>
                        <a:t>Websites are cross-platform as they require tweaking to operate on different browsers, operating systems, etc.</a:t>
                      </a:r>
                    </a:p>
                  </a:txBody>
                  <a:tcPr marL="9240" marR="9240" marT="9240" marB="0" anchor="ctr">
                    <a:lnL w="6350" cap="flat" cmpd="sng" algn="ctr">
                      <a:solidFill>
                        <a:srgbClr val="C06FB4"/>
                      </a:solidFill>
                      <a:prstDash val="solid"/>
                      <a:round/>
                      <a:headEnd type="none" w="med" len="med"/>
                      <a:tailEnd type="none" w="med" len="med"/>
                    </a:lnL>
                    <a:lnR w="6350" cap="flat" cmpd="sng" algn="ctr">
                      <a:solidFill>
                        <a:srgbClr val="9060E9"/>
                      </a:solidFill>
                      <a:prstDash val="solid"/>
                      <a:round/>
                      <a:headEnd type="none" w="med" len="med"/>
                      <a:tailEnd type="none" w="med" len="med"/>
                    </a:lnR>
                    <a:lnT w="6350" cap="flat" cmpd="sng" algn="ctr">
                      <a:solidFill>
                        <a:srgbClr val="006FB4"/>
                      </a:solidFill>
                      <a:prstDash val="solid"/>
                      <a:round/>
                      <a:headEnd type="none" w="med" len="med"/>
                      <a:tailEnd type="none" w="med" len="med"/>
                    </a:lnT>
                    <a:lnB w="6350" cap="flat" cmpd="sng" algn="ctr">
                      <a:solidFill>
                        <a:srgbClr val="9060E9"/>
                      </a:solidFill>
                      <a:prstDash val="solid"/>
                      <a:round/>
                      <a:headEnd type="none" w="med" len="med"/>
                      <a:tailEnd type="none" w="med" len="med"/>
                    </a:lnB>
                  </a:tcPr>
                </a:tc>
                <a:extLst>
                  <a:ext uri="{0D108BD9-81ED-4DB2-BD59-A6C34878D82A}">
                    <a16:rowId xmlns:a16="http://schemas.microsoft.com/office/drawing/2014/main" val="10003"/>
                  </a:ext>
                </a:extLst>
              </a:tr>
              <a:tr h="1145762">
                <a:tc>
                  <a:txBody>
                    <a:bodyPr/>
                    <a:lstStyle/>
                    <a:p>
                      <a:pPr algn="l" fontAlgn="ctr"/>
                      <a:r>
                        <a:rPr lang="en-US" sz="1700" b="0" i="0" u="none" strike="noStrike">
                          <a:solidFill>
                            <a:srgbClr val="000000"/>
                          </a:solidFill>
                          <a:effectLst/>
                          <a:latin typeface="Calibri"/>
                        </a:rPr>
                        <a:t>Web services are accessed by HTTP methods – GET, POST, PUT, DELETE, etc.</a:t>
                      </a:r>
                    </a:p>
                  </a:txBody>
                  <a:tcPr marL="9240" marR="9240" marT="9240" marB="0" anchor="ctr">
                    <a:lnL w="6350" cap="flat" cmpd="sng" algn="ctr">
                      <a:solidFill>
                        <a:srgbClr val="5061E9"/>
                      </a:solidFill>
                      <a:prstDash val="solid"/>
                      <a:round/>
                      <a:headEnd type="none" w="med" len="med"/>
                      <a:tailEnd type="none" w="med" len="med"/>
                    </a:lnL>
                    <a:lnR w="6350" cap="flat" cmpd="sng" algn="ctr">
                      <a:solidFill>
                        <a:srgbClr val="5061E9"/>
                      </a:solidFill>
                      <a:prstDash val="solid"/>
                      <a:round/>
                      <a:headEnd type="none" w="med" len="med"/>
                      <a:tailEnd type="none" w="med" len="med"/>
                    </a:lnR>
                    <a:lnT w="6350" cap="flat" cmpd="sng" algn="ctr">
                      <a:solidFill>
                        <a:srgbClr val="C06FB4"/>
                      </a:solidFill>
                      <a:prstDash val="solid"/>
                      <a:round/>
                      <a:headEnd type="none" w="med" len="med"/>
                      <a:tailEnd type="none" w="med" len="med"/>
                    </a:lnT>
                    <a:lnB w="6350" cap="flat" cmpd="sng" algn="ctr">
                      <a:solidFill>
                        <a:srgbClr val="5061E9"/>
                      </a:solidFill>
                      <a:prstDash val="solid"/>
                      <a:round/>
                      <a:headEnd type="none" w="med" len="med"/>
                      <a:tailEnd type="none" w="med" len="med"/>
                    </a:lnB>
                  </a:tcPr>
                </a:tc>
                <a:tc>
                  <a:txBody>
                    <a:bodyPr/>
                    <a:lstStyle/>
                    <a:p>
                      <a:pPr algn="l" fontAlgn="ctr"/>
                      <a:r>
                        <a:rPr lang="en-US" sz="1700" b="0" i="0" u="none" strike="noStrike">
                          <a:solidFill>
                            <a:srgbClr val="000000"/>
                          </a:solidFill>
                          <a:effectLst/>
                          <a:latin typeface="Calibri"/>
                        </a:rPr>
                        <a:t>Websites are accessed by using their GUI components – buttons, text boxes, forms, etc.</a:t>
                      </a:r>
                    </a:p>
                  </a:txBody>
                  <a:tcPr marL="9240" marR="9240" marT="9240" marB="0" anchor="ctr">
                    <a:lnL w="6350" cap="flat" cmpd="sng" algn="ctr">
                      <a:solidFill>
                        <a:srgbClr val="5061E9"/>
                      </a:solidFill>
                      <a:prstDash val="solid"/>
                      <a:round/>
                      <a:headEnd type="none" w="med" len="med"/>
                      <a:tailEnd type="none" w="med" len="med"/>
                    </a:lnL>
                    <a:lnR w="6350" cap="flat" cmpd="sng" algn="ctr">
                      <a:solidFill>
                        <a:srgbClr val="1062E9"/>
                      </a:solidFill>
                      <a:prstDash val="solid"/>
                      <a:round/>
                      <a:headEnd type="none" w="med" len="med"/>
                      <a:tailEnd type="none" w="med" len="med"/>
                    </a:lnR>
                    <a:lnT w="6350" cap="flat" cmpd="sng" algn="ctr">
                      <a:solidFill>
                        <a:srgbClr val="9060E9"/>
                      </a:solidFill>
                      <a:prstDash val="solid"/>
                      <a:round/>
                      <a:headEnd type="none" w="med" len="med"/>
                      <a:tailEnd type="none" w="med" len="med"/>
                    </a:lnT>
                    <a:lnB w="6350" cap="flat" cmpd="sng" algn="ctr">
                      <a:solidFill>
                        <a:srgbClr val="1062E9"/>
                      </a:solidFill>
                      <a:prstDash val="solid"/>
                      <a:round/>
                      <a:headEnd type="none" w="med" len="med"/>
                      <a:tailEnd type="none" w="med" len="med"/>
                    </a:lnB>
                  </a:tcPr>
                </a:tc>
                <a:extLst>
                  <a:ext uri="{0D108BD9-81ED-4DB2-BD59-A6C34878D82A}">
                    <a16:rowId xmlns:a16="http://schemas.microsoft.com/office/drawing/2014/main" val="10004"/>
                  </a:ext>
                </a:extLst>
              </a:tr>
              <a:tr h="1432202">
                <a:tc>
                  <a:txBody>
                    <a:bodyPr/>
                    <a:lstStyle/>
                    <a:p>
                      <a:pPr algn="l" fontAlgn="ctr"/>
                      <a:r>
                        <a:rPr lang="en-US" sz="1700" b="0" i="0" u="none" strike="noStrike">
                          <a:solidFill>
                            <a:srgbClr val="000000"/>
                          </a:solidFill>
                          <a:effectLst/>
                          <a:latin typeface="Calibri"/>
                        </a:rPr>
                        <a:t>E.g. Google maps API is a web service that can be used by websites to display Maps by passing coordinates to it.</a:t>
                      </a:r>
                    </a:p>
                  </a:txBody>
                  <a:tcPr marL="9240" marR="9240" marT="9240" marB="0" anchor="ctr">
                    <a:lnL w="6350" cap="flat" cmpd="sng" algn="ctr">
                      <a:solidFill>
                        <a:srgbClr val="D062E9"/>
                      </a:solidFill>
                      <a:prstDash val="solid"/>
                      <a:round/>
                      <a:headEnd type="none" w="med" len="med"/>
                      <a:tailEnd type="none" w="med" len="med"/>
                    </a:lnL>
                    <a:lnR w="6350" cap="flat" cmpd="sng" algn="ctr">
                      <a:solidFill>
                        <a:srgbClr val="D062E9"/>
                      </a:solidFill>
                      <a:prstDash val="solid"/>
                      <a:round/>
                      <a:headEnd type="none" w="med" len="med"/>
                      <a:tailEnd type="none" w="med" len="med"/>
                    </a:lnR>
                    <a:lnT w="6350" cap="flat" cmpd="sng" algn="ctr">
                      <a:solidFill>
                        <a:srgbClr val="5061E9"/>
                      </a:solidFill>
                      <a:prstDash val="solid"/>
                      <a:round/>
                      <a:headEnd type="none" w="med" len="med"/>
                      <a:tailEnd type="none" w="med" len="med"/>
                    </a:lnT>
                    <a:lnB w="6350" cap="flat" cmpd="sng" algn="ctr">
                      <a:solidFill>
                        <a:srgbClr val="D062E9"/>
                      </a:solidFill>
                      <a:prstDash val="solid"/>
                      <a:round/>
                      <a:headEnd type="none" w="med" len="med"/>
                      <a:tailEnd type="none" w="med" len="med"/>
                    </a:lnB>
                  </a:tcPr>
                </a:tc>
                <a:tc>
                  <a:txBody>
                    <a:bodyPr/>
                    <a:lstStyle/>
                    <a:p>
                      <a:pPr algn="l" fontAlgn="ctr"/>
                      <a:r>
                        <a:rPr lang="en-US" sz="1700" b="0" i="0" u="none" strike="noStrike" dirty="0">
                          <a:solidFill>
                            <a:srgbClr val="000000"/>
                          </a:solidFill>
                          <a:effectLst/>
                          <a:latin typeface="Calibri"/>
                        </a:rPr>
                        <a:t>E.g. ArtOfTesting.com is a website that has a collection of related web pages containing tutorials.</a:t>
                      </a:r>
                    </a:p>
                  </a:txBody>
                  <a:tcPr marL="9240" marR="9240" marT="9240" marB="0" anchor="ctr">
                    <a:lnL w="6350" cap="flat" cmpd="sng" algn="ctr">
                      <a:solidFill>
                        <a:srgbClr val="D062E9"/>
                      </a:solidFill>
                      <a:prstDash val="solid"/>
                      <a:round/>
                      <a:headEnd type="none" w="med" len="med"/>
                      <a:tailEnd type="none" w="med" len="med"/>
                    </a:lnL>
                    <a:lnR w="6350" cap="flat" cmpd="sng" algn="ctr">
                      <a:solidFill>
                        <a:srgbClr val="9063E9"/>
                      </a:solidFill>
                      <a:prstDash val="solid"/>
                      <a:round/>
                      <a:headEnd type="none" w="med" len="med"/>
                      <a:tailEnd type="none" w="med" len="med"/>
                    </a:lnR>
                    <a:lnT w="6350" cap="flat" cmpd="sng" algn="ctr">
                      <a:solidFill>
                        <a:srgbClr val="1062E9"/>
                      </a:solidFill>
                      <a:prstDash val="solid"/>
                      <a:round/>
                      <a:headEnd type="none" w="med" len="med"/>
                      <a:tailEnd type="none" w="med" len="med"/>
                    </a:lnT>
                    <a:lnB w="6350" cap="flat" cmpd="sng" algn="ctr">
                      <a:solidFill>
                        <a:srgbClr val="9063E9"/>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1400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normAutofit/>
          </a:bodyPr>
          <a:lstStyle/>
          <a:p>
            <a:r>
              <a:rPr lang="en-US" dirty="0"/>
              <a:t>W3C (World Wide Web Consortium) describes web service as:</a:t>
            </a:r>
          </a:p>
          <a:p>
            <a:pPr lvl="1"/>
            <a:r>
              <a:rPr lang="en-US" dirty="0"/>
              <a:t>a system of software allowing different machines to interact with each other through network.</a:t>
            </a:r>
          </a:p>
          <a:p>
            <a:r>
              <a:rPr lang="en-US" dirty="0"/>
              <a:t>A Web service is a web application that can communicate with other web-based applications over a network.</a:t>
            </a:r>
          </a:p>
          <a:p>
            <a:r>
              <a:rPr lang="en-US" dirty="0"/>
              <a:t>Web services achieve this task with the help of XML, SOAP, WSDL and UDDI open standards</a:t>
            </a:r>
          </a:p>
        </p:txBody>
      </p:sp>
    </p:spTree>
    <p:extLst>
      <p:ext uri="{BB962C8B-B14F-4D97-AF65-F5344CB8AC3E}">
        <p14:creationId xmlns:p14="http://schemas.microsoft.com/office/powerpoint/2010/main" val="130825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a:t>
            </a:r>
          </a:p>
        </p:txBody>
      </p:sp>
      <p:sp>
        <p:nvSpPr>
          <p:cNvPr id="3" name="Content Placeholder 2"/>
          <p:cNvSpPr>
            <a:spLocks noGrp="1"/>
          </p:cNvSpPr>
          <p:nvPr>
            <p:ph idx="1"/>
          </p:nvPr>
        </p:nvSpPr>
        <p:spPr/>
        <p:txBody>
          <a:bodyPr>
            <a:normAutofit fontScale="77500" lnSpcReduction="20000"/>
          </a:bodyPr>
          <a:lstStyle/>
          <a:p>
            <a:r>
              <a:rPr lang="en-US" b="1" dirty="0"/>
              <a:t>XML</a:t>
            </a:r>
          </a:p>
          <a:p>
            <a:pPr lvl="1"/>
            <a:r>
              <a:rPr lang="en-US" dirty="0"/>
              <a:t>The full form of XML is ‘</a:t>
            </a:r>
            <a:r>
              <a:rPr lang="en-US" dirty="0">
                <a:solidFill>
                  <a:srgbClr val="C00000"/>
                </a:solidFill>
              </a:rPr>
              <a:t>Extensible Markup Language</a:t>
            </a:r>
            <a:r>
              <a:rPr lang="en-US" dirty="0"/>
              <a:t>’ which is used to share data on the web and in universal format.</a:t>
            </a:r>
          </a:p>
          <a:p>
            <a:r>
              <a:rPr lang="en-US" b="1" dirty="0"/>
              <a:t>SOAP</a:t>
            </a:r>
          </a:p>
          <a:p>
            <a:pPr lvl="1"/>
            <a:r>
              <a:rPr lang="en-US" dirty="0"/>
              <a:t>Standing for ‘</a:t>
            </a:r>
            <a:r>
              <a:rPr lang="en-US" dirty="0">
                <a:solidFill>
                  <a:srgbClr val="C00000"/>
                </a:solidFill>
              </a:rPr>
              <a:t>Simple Object Access Protocol</a:t>
            </a:r>
            <a:r>
              <a:rPr lang="en-US" dirty="0"/>
              <a:t>’ which is an application communication protocol that sends and receives messages through XML format. It is one of the best ways to communicate between applications over HTTP which is supported by all browsers and servers.</a:t>
            </a:r>
          </a:p>
          <a:p>
            <a:r>
              <a:rPr lang="en-US" b="1" dirty="0"/>
              <a:t>WSDL</a:t>
            </a:r>
            <a:endParaRPr lang="en-US" dirty="0"/>
          </a:p>
          <a:p>
            <a:pPr lvl="1"/>
            <a:r>
              <a:rPr lang="en-US" dirty="0"/>
              <a:t>Written in XML, WSDL stands for </a:t>
            </a:r>
            <a:r>
              <a:rPr lang="en-US" dirty="0">
                <a:solidFill>
                  <a:srgbClr val="C00000"/>
                </a:solidFill>
              </a:rPr>
              <a:t>Web Services Description Language</a:t>
            </a:r>
            <a:r>
              <a:rPr lang="en-US" dirty="0"/>
              <a:t> and is used to describe web service. WSDL comprises three parts such as Definitions (usually expressed in XML including both data type definitions), Operations and Service bindings. Operations denote actions for the messages supported by a Web service.</a:t>
            </a:r>
          </a:p>
          <a:p>
            <a:r>
              <a:rPr lang="en-US" b="1" dirty="0"/>
              <a:t>UDDI</a:t>
            </a:r>
          </a:p>
          <a:p>
            <a:pPr lvl="1"/>
            <a:r>
              <a:rPr lang="en-US" b="1" dirty="0"/>
              <a:t>Universal Description, Discovery, and Integration</a:t>
            </a:r>
            <a:r>
              <a:rPr lang="en-US" dirty="0"/>
              <a:t> is an XML-based registry for businesses worldwide to list themselves on the Internet, and a mechanism to register and locate web service applications.</a:t>
            </a:r>
          </a:p>
        </p:txBody>
      </p:sp>
    </p:spTree>
    <p:extLst>
      <p:ext uri="{BB962C8B-B14F-4D97-AF65-F5344CB8AC3E}">
        <p14:creationId xmlns:p14="http://schemas.microsoft.com/office/powerpoint/2010/main" val="82764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web services</a:t>
            </a:r>
          </a:p>
        </p:txBody>
      </p:sp>
      <p:sp>
        <p:nvSpPr>
          <p:cNvPr id="3" name="Content Placeholder 2"/>
          <p:cNvSpPr>
            <a:spLocks noGrp="1"/>
          </p:cNvSpPr>
          <p:nvPr>
            <p:ph idx="1"/>
          </p:nvPr>
        </p:nvSpPr>
        <p:spPr/>
        <p:txBody>
          <a:bodyPr>
            <a:normAutofit lnSpcReduction="10000"/>
          </a:bodyPr>
          <a:lstStyle/>
          <a:p>
            <a:r>
              <a:rPr lang="en-US" dirty="0"/>
              <a:t>As web services are based on open standards like XML, HTTP so these are </a:t>
            </a:r>
            <a:r>
              <a:rPr lang="en-US" b="1" dirty="0"/>
              <a:t>operating system independent</a:t>
            </a:r>
            <a:r>
              <a:rPr lang="en-US" dirty="0"/>
              <a:t>.</a:t>
            </a:r>
          </a:p>
          <a:p>
            <a:r>
              <a:rPr lang="en-US" dirty="0"/>
              <a:t>Likewise, web services are </a:t>
            </a:r>
            <a:r>
              <a:rPr lang="en-US" b="1" dirty="0"/>
              <a:t>programming language independent</a:t>
            </a:r>
            <a:r>
              <a:rPr lang="en-US" dirty="0"/>
              <a:t>, a java application can consume a PHP web service.</a:t>
            </a:r>
          </a:p>
          <a:p>
            <a:r>
              <a:rPr lang="en-US" dirty="0"/>
              <a:t>Web services can be </a:t>
            </a:r>
            <a:r>
              <a:rPr lang="en-US" b="1" dirty="0"/>
              <a:t>published over the internet</a:t>
            </a:r>
            <a:r>
              <a:rPr lang="en-US" dirty="0"/>
              <a:t> to be consumed by other web applications.</a:t>
            </a:r>
          </a:p>
          <a:p>
            <a:r>
              <a:rPr lang="en-US" dirty="0"/>
              <a:t>The consumer of web service is </a:t>
            </a:r>
            <a:r>
              <a:rPr lang="en-US" b="1" dirty="0"/>
              <a:t>loosely coupled with the web service</a:t>
            </a:r>
            <a:r>
              <a:rPr lang="en-US" dirty="0"/>
              <a:t>, so the web service can update or change their underlying logic without affecting the consumer</a:t>
            </a:r>
          </a:p>
        </p:txBody>
      </p:sp>
    </p:spTree>
    <p:extLst>
      <p:ext uri="{BB962C8B-B14F-4D97-AF65-F5344CB8AC3E}">
        <p14:creationId xmlns:p14="http://schemas.microsoft.com/office/powerpoint/2010/main" val="223883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Web Services</a:t>
            </a:r>
          </a:p>
        </p:txBody>
      </p:sp>
      <p:sp>
        <p:nvSpPr>
          <p:cNvPr id="3" name="Content Placeholder 2"/>
          <p:cNvSpPr>
            <a:spLocks noGrp="1"/>
          </p:cNvSpPr>
          <p:nvPr>
            <p:ph idx="1"/>
          </p:nvPr>
        </p:nvSpPr>
        <p:spPr/>
        <p:txBody>
          <a:bodyPr/>
          <a:lstStyle/>
          <a:p>
            <a:pPr marL="514350" indent="-514350">
              <a:buFont typeface="+mj-lt"/>
              <a:buAutoNum type="arabicPeriod"/>
            </a:pPr>
            <a:r>
              <a:rPr lang="en-US" dirty="0"/>
              <a:t>SOAP Web Service</a:t>
            </a:r>
          </a:p>
          <a:p>
            <a:pPr marL="514350" indent="-514350">
              <a:buFont typeface="+mj-lt"/>
              <a:buAutoNum type="arabicPeriod"/>
            </a:pPr>
            <a:r>
              <a:rPr lang="en-US" dirty="0" err="1"/>
              <a:t>RESTful</a:t>
            </a:r>
            <a:r>
              <a:rPr lang="en-US" dirty="0"/>
              <a:t> Web services or REST API</a:t>
            </a:r>
          </a:p>
        </p:txBody>
      </p:sp>
    </p:spTree>
    <p:extLst>
      <p:ext uri="{BB962C8B-B14F-4D97-AF65-F5344CB8AC3E}">
        <p14:creationId xmlns:p14="http://schemas.microsoft.com/office/powerpoint/2010/main" val="29422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SOAP Web Service</a:t>
            </a:r>
          </a:p>
        </p:txBody>
      </p:sp>
      <p:sp>
        <p:nvSpPr>
          <p:cNvPr id="3" name="Content Placeholder 2"/>
          <p:cNvSpPr>
            <a:spLocks noGrp="1"/>
          </p:cNvSpPr>
          <p:nvPr>
            <p:ph idx="1"/>
          </p:nvPr>
        </p:nvSpPr>
        <p:spPr/>
        <p:txBody>
          <a:bodyPr>
            <a:normAutofit/>
          </a:bodyPr>
          <a:lstStyle/>
          <a:p>
            <a:r>
              <a:rPr lang="en-US" dirty="0"/>
              <a:t>SOAP stands for Simple Object Access Protocol.</a:t>
            </a:r>
          </a:p>
          <a:p>
            <a:r>
              <a:rPr lang="en-US" dirty="0"/>
              <a:t>SOAP is an XML-based </a:t>
            </a:r>
            <a:r>
              <a:rPr lang="en-US" dirty="0">
                <a:solidFill>
                  <a:srgbClr val="C00000"/>
                </a:solidFill>
              </a:rPr>
              <a:t>protocol</a:t>
            </a:r>
            <a:r>
              <a:rPr lang="en-US" dirty="0"/>
              <a:t> for accessing web services over HTTP.</a:t>
            </a:r>
          </a:p>
          <a:p>
            <a:r>
              <a:rPr lang="en-US" dirty="0"/>
              <a:t>It has some specification which must be used across all applications for message exchange.</a:t>
            </a:r>
          </a:p>
          <a:p>
            <a:r>
              <a:rPr lang="en-US" dirty="0"/>
              <a:t>The message format supported by SOAP is XML.</a:t>
            </a:r>
          </a:p>
          <a:p>
            <a:r>
              <a:rPr lang="en-US" dirty="0"/>
              <a:t>A web service that is based on SOAP protocol is called SOAP web service.</a:t>
            </a:r>
          </a:p>
          <a:p>
            <a:r>
              <a:rPr lang="en-US" dirty="0"/>
              <a:t>It follows service oriented architecture.</a:t>
            </a:r>
          </a:p>
        </p:txBody>
      </p:sp>
    </p:spTree>
    <p:extLst>
      <p:ext uri="{BB962C8B-B14F-4D97-AF65-F5344CB8AC3E}">
        <p14:creationId xmlns:p14="http://schemas.microsoft.com/office/powerpoint/2010/main" val="3533751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SOAP Web Service</a:t>
            </a:r>
          </a:p>
        </p:txBody>
      </p:sp>
      <p:sp>
        <p:nvSpPr>
          <p:cNvPr id="3" name="Content Placeholder 2"/>
          <p:cNvSpPr>
            <a:spLocks noGrp="1"/>
          </p:cNvSpPr>
          <p:nvPr>
            <p:ph idx="1"/>
          </p:nvPr>
        </p:nvSpPr>
        <p:spPr/>
        <p:txBody>
          <a:bodyPr>
            <a:normAutofit/>
          </a:bodyPr>
          <a:lstStyle/>
          <a:p>
            <a:r>
              <a:rPr lang="en-US" dirty="0"/>
              <a:t>For example, to access a employee information, we need to make http call to say </a:t>
            </a:r>
            <a:r>
              <a:rPr lang="en-US" dirty="0">
                <a:solidFill>
                  <a:srgbClr val="0070C0"/>
                </a:solidFill>
                <a:hlinkClick r:id="rId2"/>
              </a:rPr>
              <a:t>http://yoursite.com/customers.asmx</a:t>
            </a:r>
            <a:endParaRPr lang="en-US" dirty="0">
              <a:solidFill>
                <a:srgbClr val="0070C0"/>
              </a:solidFill>
            </a:endParaRPr>
          </a:p>
          <a:p>
            <a:r>
              <a:rPr lang="en-US" dirty="0"/>
              <a:t>SOAP requires more bandwidth for its usage compared to REST. Since SOAP Messages contain a lot of information inside of it, the amount of data transfer using SOAP is generally a lot.</a:t>
            </a:r>
          </a:p>
          <a:p>
            <a:r>
              <a:rPr lang="en-US" dirty="0"/>
              <a:t>SOAP can only work with XML format.</a:t>
            </a:r>
          </a:p>
          <a:p>
            <a:endParaRPr lang="en-US" dirty="0"/>
          </a:p>
        </p:txBody>
      </p:sp>
    </p:spTree>
    <p:extLst>
      <p:ext uri="{BB962C8B-B14F-4D97-AF65-F5344CB8AC3E}">
        <p14:creationId xmlns:p14="http://schemas.microsoft.com/office/powerpoint/2010/main" val="2279313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RESTful</a:t>
            </a:r>
            <a:r>
              <a:rPr lang="en-US" dirty="0"/>
              <a:t> Web services or REST API</a:t>
            </a:r>
          </a:p>
        </p:txBody>
      </p:sp>
      <p:sp>
        <p:nvSpPr>
          <p:cNvPr id="3" name="Content Placeholder 2"/>
          <p:cNvSpPr>
            <a:spLocks noGrp="1"/>
          </p:cNvSpPr>
          <p:nvPr>
            <p:ph idx="1"/>
          </p:nvPr>
        </p:nvSpPr>
        <p:spPr/>
        <p:txBody>
          <a:bodyPr>
            <a:normAutofit/>
          </a:bodyPr>
          <a:lstStyle/>
          <a:p>
            <a:r>
              <a:rPr lang="en-US" dirty="0"/>
              <a:t>REST stands for Representational State Transfer.</a:t>
            </a:r>
          </a:p>
          <a:p>
            <a:r>
              <a:rPr lang="en-US" dirty="0"/>
              <a:t>It is an </a:t>
            </a:r>
            <a:r>
              <a:rPr lang="en-US" dirty="0">
                <a:solidFill>
                  <a:srgbClr val="C00000"/>
                </a:solidFill>
              </a:rPr>
              <a:t>architectural concept </a:t>
            </a:r>
            <a:r>
              <a:rPr lang="en-US" dirty="0"/>
              <a:t>for building interoperable light weight web services which helps to access and manipulate the web resources identified though URI (Uniform Resource Identifier).</a:t>
            </a:r>
          </a:p>
          <a:p>
            <a:r>
              <a:rPr lang="en-US" dirty="0"/>
              <a:t>It follows resource oriented architecture.</a:t>
            </a:r>
          </a:p>
          <a:p>
            <a:r>
              <a:rPr lang="en-US" dirty="0"/>
              <a:t>For example: </a:t>
            </a:r>
            <a:r>
              <a:rPr lang="en-US" dirty="0">
                <a:solidFill>
                  <a:srgbClr val="0070C0"/>
                </a:solidFill>
              </a:rPr>
              <a:t>http://yoursite.com/employee/1 </a:t>
            </a:r>
            <a:r>
              <a:rPr lang="en-US" dirty="0"/>
              <a:t>to access the employee information with id 1.</a:t>
            </a:r>
          </a:p>
        </p:txBody>
      </p:sp>
    </p:spTree>
    <p:extLst>
      <p:ext uri="{BB962C8B-B14F-4D97-AF65-F5344CB8AC3E}">
        <p14:creationId xmlns:p14="http://schemas.microsoft.com/office/powerpoint/2010/main" val="12502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RESTful</a:t>
            </a:r>
            <a:r>
              <a:rPr lang="en-US" dirty="0"/>
              <a:t> Web services or REST API</a:t>
            </a:r>
          </a:p>
        </p:txBody>
      </p:sp>
      <p:sp>
        <p:nvSpPr>
          <p:cNvPr id="3" name="Content Placeholder 2"/>
          <p:cNvSpPr>
            <a:spLocks noGrp="1"/>
          </p:cNvSpPr>
          <p:nvPr>
            <p:ph idx="1"/>
          </p:nvPr>
        </p:nvSpPr>
        <p:spPr/>
        <p:txBody>
          <a:bodyPr>
            <a:normAutofit/>
          </a:bodyPr>
          <a:lstStyle/>
          <a:p>
            <a:r>
              <a:rPr lang="en-US" dirty="0"/>
              <a:t>REST does not need much bandwidth when requests are sent to the server. REST messages mostly just consist of JSON messages.</a:t>
            </a:r>
          </a:p>
          <a:p>
            <a:r>
              <a:rPr lang="en-US" dirty="0"/>
              <a:t>REST permits different data format such as Plain text, HTML, XML, JSON, etc. But the most preferred format for transferring data is JSON.</a:t>
            </a:r>
          </a:p>
          <a:p>
            <a:endParaRPr lang="en-US" dirty="0"/>
          </a:p>
        </p:txBody>
      </p:sp>
    </p:spTree>
    <p:extLst>
      <p:ext uri="{BB962C8B-B14F-4D97-AF65-F5344CB8AC3E}">
        <p14:creationId xmlns:p14="http://schemas.microsoft.com/office/powerpoint/2010/main" val="4168965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690</TotalTime>
  <Words>753</Words>
  <Application>Microsoft Office PowerPoint</Application>
  <PresentationFormat>On-screen Show (4:3)</PresentationFormat>
  <Paragraphs>55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Web Services</vt:lpstr>
      <vt:lpstr>Definition</vt:lpstr>
      <vt:lpstr>Basics</vt:lpstr>
      <vt:lpstr>Features of web services</vt:lpstr>
      <vt:lpstr>Types of Web Services</vt:lpstr>
      <vt:lpstr>SOAP Web Service</vt:lpstr>
      <vt:lpstr>SOAP Web Service</vt:lpstr>
      <vt:lpstr>RESTful Web services or REST API</vt:lpstr>
      <vt:lpstr>RESTful Web services or REST API</vt:lpstr>
      <vt:lpstr>Web Service vs. Website</vt:lpstr>
    </vt:vector>
  </TitlesOfParts>
  <Manager>HOD SE</Manager>
  <Company>Bahria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Proposal Defense Presentation Format</dc:title>
  <dc:subject>FYP</dc:subject>
  <dc:creator>Engr. M.  Adnan Ur Rehman</dc:creator>
  <dc:description>Approved by HOD SE</dc:description>
  <cp:lastModifiedBy>Adnan ur Rehman BUKC</cp:lastModifiedBy>
  <cp:revision>125</cp:revision>
  <dcterms:created xsi:type="dcterms:W3CDTF">2006-08-16T00:00:00Z</dcterms:created>
  <dcterms:modified xsi:type="dcterms:W3CDTF">2024-01-01T19:53:38Z</dcterms:modified>
  <cp:version>1</cp:version>
</cp:coreProperties>
</file>