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8" r:id="rId4"/>
    <p:sldId id="279" r:id="rId5"/>
    <p:sldId id="280" r:id="rId6"/>
    <p:sldId id="291" r:id="rId7"/>
    <p:sldId id="281" r:id="rId8"/>
    <p:sldId id="282" r:id="rId9"/>
    <p:sldId id="292" r:id="rId10"/>
    <p:sldId id="284" r:id="rId11"/>
    <p:sldId id="294" r:id="rId12"/>
    <p:sldId id="285" r:id="rId13"/>
    <p:sldId id="286" r:id="rId14"/>
    <p:sldId id="295" r:id="rId15"/>
    <p:sldId id="287" r:id="rId16"/>
    <p:sldId id="296" r:id="rId17"/>
    <p:sldId id="288" r:id="rId18"/>
    <p:sldId id="289" r:id="rId19"/>
    <p:sldId id="297" r:id="rId20"/>
    <p:sldId id="290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18" autoAdjust="0"/>
  </p:normalViewPr>
  <p:slideViewPr>
    <p:cSldViewPr>
      <p:cViewPr>
        <p:scale>
          <a:sx n="63" d="100"/>
          <a:sy n="63" d="100"/>
        </p:scale>
        <p:origin x="-159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BAB0C-D5D3-4C65-B48C-42DDA02ADDE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C6FED-D9AF-4510-978B-843C72FD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7680" y="596582"/>
            <a:ext cx="348863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56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5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56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56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56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56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8312" y="6165850"/>
            <a:ext cx="8207375" cy="0"/>
          </a:xfrm>
          <a:custGeom>
            <a:avLst/>
            <a:gdLst/>
            <a:ahLst/>
            <a:cxnLst/>
            <a:rect l="l" t="t" r="r" b="b"/>
            <a:pathLst>
              <a:path w="8207375">
                <a:moveTo>
                  <a:pt x="0" y="0"/>
                </a:moveTo>
                <a:lnTo>
                  <a:pt x="8207374" y="1"/>
                </a:lnTo>
              </a:path>
            </a:pathLst>
          </a:custGeom>
          <a:ln w="76199">
            <a:solidFill>
              <a:srgbClr val="661C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8168" y="596582"/>
            <a:ext cx="196766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47064"/>
            <a:ext cx="7169150" cy="425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5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4575" y="6295087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356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280" y="1846897"/>
            <a:ext cx="5274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2379" algn="l"/>
              </a:tabLst>
            </a:pPr>
            <a:r>
              <a:rPr lang="en-US" dirty="0" smtClean="0"/>
              <a:t>Gestalt Principles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37416" y="3180397"/>
            <a:ext cx="527494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- </a:t>
            </a:r>
            <a:r>
              <a:rPr sz="4400" spc="-5" dirty="0">
                <a:latin typeface="Arial"/>
                <a:cs typeface="Arial"/>
              </a:rPr>
              <a:t>cognitive</a:t>
            </a:r>
            <a:r>
              <a:rPr sz="4400" spc="-6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processes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9650" y="596582"/>
            <a:ext cx="2323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Proximity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355323"/>
            <a:ext cx="8686800" cy="352147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solidFill>
                  <a:srgbClr val="333568"/>
                </a:solidFill>
                <a:latin typeface="Arial"/>
                <a:cs typeface="Arial"/>
              </a:rPr>
              <a:t>Elements </a:t>
            </a:r>
            <a:r>
              <a:rPr lang="en-US" sz="3200" spc="-5" dirty="0">
                <a:solidFill>
                  <a:srgbClr val="333568"/>
                </a:solidFill>
                <a:latin typeface="Arial"/>
                <a:cs typeface="Arial"/>
              </a:rPr>
              <a:t>arranged close to each other are  perceived as more related than those placed  further apart. </a:t>
            </a:r>
            <a:r>
              <a:rPr lang="en-US" sz="3200" spc="-5" dirty="0">
                <a:solidFill>
                  <a:srgbClr val="333568"/>
                </a:solidFill>
                <a:latin typeface="Arial"/>
                <a:cs typeface="Arial"/>
              </a:rPr>
              <a:t>This way different elements  are viewed mainly as a group rather than as  individual elements.</a:t>
            </a:r>
          </a:p>
          <a:p>
            <a:pPr marL="355600" marR="5080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endParaRPr lang="en-US" sz="3200" dirty="0" smtClean="0">
              <a:solidFill>
                <a:srgbClr val="333568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873500"/>
            <a:ext cx="3225800" cy="200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9400" y="4495800"/>
            <a:ext cx="1066800" cy="105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381000" y="0"/>
            <a:ext cx="82296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76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1606550"/>
            <a:ext cx="3263900" cy="364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226" y="596582"/>
            <a:ext cx="3566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4590" algn="l"/>
              </a:tabLst>
            </a:pPr>
            <a:r>
              <a:rPr dirty="0"/>
              <a:t>Common	</a:t>
            </a:r>
            <a:r>
              <a:rPr spc="-5" dirty="0"/>
              <a:t>F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06257"/>
            <a:ext cx="7913370" cy="170046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When objects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move in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same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direction, 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we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tend to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see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them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as a</a:t>
            </a:r>
            <a:r>
              <a:rPr sz="3200" spc="-10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unit.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568"/>
              </a:buClr>
              <a:buFont typeface="Arial"/>
              <a:buChar char="•"/>
            </a:pPr>
            <a:endParaRPr sz="4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north-47.com/wp-content/uploads/2020/03/commonfate2@2x-1024x4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8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528" y="596582"/>
            <a:ext cx="6239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2530" algn="l"/>
                <a:tab pos="3212465" algn="l"/>
              </a:tabLst>
            </a:pPr>
            <a:r>
              <a:rPr dirty="0"/>
              <a:t>Law	of</a:t>
            </a:r>
            <a:r>
              <a:rPr spc="-5" dirty="0"/>
              <a:t> </a:t>
            </a:r>
            <a:r>
              <a:rPr dirty="0"/>
              <a:t>good	</a:t>
            </a:r>
            <a:r>
              <a:rPr spc="-5" dirty="0"/>
              <a:t>continuation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06257"/>
            <a:ext cx="7846695" cy="25577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73025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Contours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based on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smooth continuity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are 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preferred to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abrupt changes of</a:t>
            </a:r>
            <a:r>
              <a:rPr sz="3200" spc="-15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direction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699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 tendency to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perceive unseen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parts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of  an object as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continuing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in a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predictable 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way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8900" y="4762500"/>
            <a:ext cx="8763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600" y="4191000"/>
            <a:ext cx="36068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225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5540" y="596582"/>
            <a:ext cx="4591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Kanisza’s</a:t>
            </a:r>
            <a:r>
              <a:rPr spc="-65" dirty="0"/>
              <a:t> </a:t>
            </a:r>
            <a:r>
              <a:rPr spc="-5" dirty="0"/>
              <a:t>Triangle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0" y="1727200"/>
            <a:ext cx="3810000" cy="406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278" y="272732"/>
            <a:ext cx="1951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76020"/>
            <a:ext cx="8006080" cy="3040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25780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Closure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occurs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when an object is 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incomplete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or a space is not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completely 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enclosed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99400"/>
              </a:lnSpc>
              <a:spcBef>
                <a:spcPts val="73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If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enough of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shape is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indicated,</a:t>
            </a:r>
            <a:r>
              <a:rPr sz="3200" spc="-50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people  perceive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whole by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filling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in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missing 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3962400"/>
            <a:ext cx="8140700" cy="2895600"/>
            <a:chOff x="228600" y="3962400"/>
            <a:chExt cx="8140700" cy="2895600"/>
          </a:xfrm>
        </p:grpSpPr>
        <p:sp>
          <p:nvSpPr>
            <p:cNvPr id="5" name="object 5"/>
            <p:cNvSpPr/>
            <p:nvPr/>
          </p:nvSpPr>
          <p:spPr>
            <a:xfrm>
              <a:off x="5791200" y="3962400"/>
              <a:ext cx="2578100" cy="2806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4572000"/>
              <a:ext cx="1962150" cy="2285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-76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39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7778" y="596582"/>
            <a:ext cx="4747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Gestalt</a:t>
            </a:r>
            <a:r>
              <a:rPr spc="-75" dirty="0"/>
              <a:t> </a:t>
            </a:r>
            <a:r>
              <a:rPr dirty="0"/>
              <a:t>psychology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25105" cy="47040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288290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Perception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recognition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objects from 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basic visual</a:t>
            </a:r>
            <a:r>
              <a:rPr sz="3200" spc="-10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elements</a:t>
            </a:r>
            <a:endParaRPr sz="3200">
              <a:latin typeface="Arial"/>
              <a:cs typeface="Arial"/>
            </a:endParaRPr>
          </a:p>
          <a:p>
            <a:pPr marL="355600" marR="503555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  <a:tab pos="1281430" algn="l"/>
              </a:tabLst>
            </a:pP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	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whole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“gestalt”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greater than the 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sum of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its</a:t>
            </a:r>
            <a:r>
              <a:rPr sz="3200" spc="-25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parts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99400"/>
              </a:lnSpc>
              <a:spcBef>
                <a:spcPts val="844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When elements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are placed in groups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that  define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an object we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tend to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see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group  and not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</a:t>
            </a:r>
            <a:r>
              <a:rPr sz="3200" spc="-10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elements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ts val="3835"/>
              </a:lnSpc>
              <a:spcBef>
                <a:spcPts val="83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Discover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principles used by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the</a:t>
            </a:r>
            <a:r>
              <a:rPr sz="3200" spc="-95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42477B"/>
                </a:solidFill>
                <a:latin typeface="Arial"/>
                <a:cs typeface="Arial"/>
              </a:rPr>
              <a:t>visual</a:t>
            </a:r>
            <a:endParaRPr sz="3200">
              <a:latin typeface="Arial"/>
              <a:cs typeface="Arial"/>
            </a:endParaRPr>
          </a:p>
          <a:p>
            <a:pPr marL="355600" algn="just">
              <a:lnSpc>
                <a:spcPts val="3835"/>
              </a:lnSpc>
            </a:pP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system to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group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elements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084" y="596582"/>
            <a:ext cx="279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06257"/>
            <a:ext cx="7549515" cy="25577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55295" indent="-342900">
              <a:lnSpc>
                <a:spcPts val="3800"/>
              </a:lnSpc>
              <a:spcBef>
                <a:spcPts val="260"/>
              </a:spcBef>
              <a:buClr>
                <a:srgbClr val="333568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42477B"/>
                </a:solidFill>
                <a:latin typeface="Arial"/>
                <a:cs typeface="Arial"/>
              </a:rPr>
              <a:t>Gestalt Principles </a:t>
            </a:r>
            <a:r>
              <a:rPr sz="3200" b="1" dirty="0">
                <a:solidFill>
                  <a:srgbClr val="42477B"/>
                </a:solidFill>
                <a:latin typeface="Arial"/>
                <a:cs typeface="Arial"/>
              </a:rPr>
              <a:t>can </a:t>
            </a:r>
            <a:r>
              <a:rPr sz="3200" b="1" spc="-5" dirty="0">
                <a:solidFill>
                  <a:srgbClr val="42477B"/>
                </a:solidFill>
                <a:latin typeface="Arial"/>
                <a:cs typeface="Arial"/>
              </a:rPr>
              <a:t>be used </a:t>
            </a:r>
            <a:r>
              <a:rPr sz="3200" b="1" dirty="0">
                <a:solidFill>
                  <a:srgbClr val="42477B"/>
                </a:solidFill>
                <a:latin typeface="Arial"/>
                <a:cs typeface="Arial"/>
              </a:rPr>
              <a:t>to – </a:t>
            </a:r>
            <a:r>
              <a:rPr sz="3200" b="1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3568"/>
                </a:solidFill>
                <a:latin typeface="Arial"/>
                <a:cs typeface="Arial"/>
              </a:rPr>
              <a:t>impose </a:t>
            </a:r>
            <a:r>
              <a:rPr sz="3200" b="1" dirty="0">
                <a:solidFill>
                  <a:srgbClr val="333568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333568"/>
                </a:solidFill>
                <a:latin typeface="Arial"/>
                <a:cs typeface="Arial"/>
              </a:rPr>
              <a:t>logical structure on</a:t>
            </a:r>
            <a:r>
              <a:rPr sz="3200" b="1" spc="-10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3568"/>
                </a:solidFill>
                <a:latin typeface="Arial"/>
                <a:cs typeface="Arial"/>
              </a:rPr>
              <a:t>UI’s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699"/>
              </a:lnSpc>
              <a:spcBef>
                <a:spcPts val="580"/>
              </a:spcBef>
              <a:buClr>
                <a:srgbClr val="333568"/>
              </a:buClr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dirty="0"/>
              <a:t>	</a:t>
            </a:r>
            <a:r>
              <a:rPr sz="3200" b="1" spc="-5" dirty="0">
                <a:solidFill>
                  <a:srgbClr val="333568"/>
                </a:solidFill>
                <a:latin typeface="Arial"/>
                <a:cs typeface="Arial"/>
              </a:rPr>
              <a:t>help people </a:t>
            </a:r>
            <a:r>
              <a:rPr sz="3200" b="1" dirty="0">
                <a:solidFill>
                  <a:srgbClr val="333568"/>
                </a:solidFill>
                <a:latin typeface="Arial"/>
                <a:cs typeface="Arial"/>
              </a:rPr>
              <a:t>create </a:t>
            </a:r>
            <a:r>
              <a:rPr sz="3200" b="1" spc="-5" dirty="0">
                <a:solidFill>
                  <a:srgbClr val="333568"/>
                </a:solidFill>
                <a:latin typeface="Arial"/>
                <a:cs typeface="Arial"/>
              </a:rPr>
              <a:t>logical groupings  and increase visibility and  comprehensibility of </a:t>
            </a:r>
            <a:r>
              <a:rPr sz="3200" b="1" dirty="0">
                <a:solidFill>
                  <a:srgbClr val="333568"/>
                </a:solidFill>
                <a:latin typeface="Arial"/>
                <a:cs typeface="Arial"/>
              </a:rPr>
              <a:t>UI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379" y="272732"/>
            <a:ext cx="4311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Gestalt</a:t>
            </a:r>
            <a:r>
              <a:rPr spc="-75" dirty="0"/>
              <a:t> </a:t>
            </a:r>
            <a:r>
              <a:rPr dirty="0"/>
              <a:t>principles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6020"/>
            <a:ext cx="7183755" cy="43021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200025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Describe how people organise</a:t>
            </a:r>
            <a:r>
              <a:rPr sz="3200" spc="-100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visual 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elements into 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333568"/>
                </a:solidFill>
                <a:latin typeface="Arial"/>
                <a:cs typeface="Arial"/>
              </a:rPr>
              <a:t>meaningful</a:t>
            </a: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 whole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568"/>
                </a:solidFill>
                <a:latin typeface="Arial"/>
                <a:cs typeface="Arial"/>
              </a:rPr>
              <a:t>Figure/Ground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568"/>
                </a:solidFill>
                <a:latin typeface="Arial"/>
                <a:cs typeface="Arial"/>
              </a:rPr>
              <a:t>Proximity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568"/>
                </a:solidFill>
                <a:latin typeface="Arial"/>
                <a:cs typeface="Arial"/>
              </a:rPr>
              <a:t>Similarity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solidFill>
                  <a:srgbClr val="333568"/>
                </a:solidFill>
                <a:latin typeface="Arial"/>
                <a:cs typeface="Arial"/>
              </a:rPr>
              <a:t>Common Fate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568"/>
                </a:solidFill>
                <a:latin typeface="Arial"/>
                <a:cs typeface="Arial"/>
              </a:rPr>
              <a:t>Continuity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568"/>
                </a:solidFill>
                <a:latin typeface="Arial"/>
                <a:cs typeface="Arial"/>
              </a:rPr>
              <a:t>Closure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Clr>
                <a:srgbClr val="333568"/>
              </a:buClr>
              <a:buChar char="–"/>
              <a:tabLst>
                <a:tab pos="755015" algn="l"/>
                <a:tab pos="755650" algn="l"/>
              </a:tabLst>
            </a:pPr>
            <a:r>
              <a:rPr lang="en-US" sz="1300" spc="-5" dirty="0">
                <a:solidFill>
                  <a:srgbClr val="42477B"/>
                </a:solidFill>
                <a:latin typeface="Arial"/>
                <a:cs typeface="Arial"/>
              </a:rPr>
              <a:t>https://www.interaction-design.org/literature/topics/gestalt-principles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046162"/>
            <a:ext cx="4495800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465" y="577532"/>
            <a:ext cx="3536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Figure-ground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06257"/>
            <a:ext cx="7228840" cy="2359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73660" indent="-342900">
              <a:lnSpc>
                <a:spcPts val="2800"/>
              </a:lnSpc>
              <a:spcBef>
                <a:spcPts val="260"/>
              </a:spcBef>
              <a:buClr>
                <a:srgbClr val="333568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2477B"/>
                </a:solidFill>
                <a:latin typeface="Arial"/>
                <a:cs typeface="Arial"/>
              </a:rPr>
              <a:t>We perceive the environment by differentiating </a:t>
            </a:r>
            <a:r>
              <a:rPr sz="2400" b="1" spc="-5" dirty="0">
                <a:solidFill>
                  <a:srgbClr val="333568"/>
                </a:solidFill>
                <a:latin typeface="Arial"/>
                <a:cs typeface="Arial"/>
              </a:rPr>
              <a:t> between objects and their</a:t>
            </a:r>
            <a:r>
              <a:rPr sz="2400" b="1" dirty="0">
                <a:solidFill>
                  <a:srgbClr val="33356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568"/>
                </a:solidFill>
                <a:latin typeface="Arial"/>
                <a:cs typeface="Arial"/>
              </a:rPr>
              <a:t>backgrounds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568"/>
                </a:solidFill>
                <a:latin typeface="Arial"/>
                <a:cs typeface="Arial"/>
              </a:rPr>
              <a:t>We have </a:t>
            </a:r>
            <a:r>
              <a:rPr sz="2400" b="1" dirty="0">
                <a:solidFill>
                  <a:srgbClr val="333568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33568"/>
                </a:solidFill>
                <a:latin typeface="Arial"/>
                <a:cs typeface="Arial"/>
              </a:rPr>
              <a:t>natural tendency </a:t>
            </a:r>
            <a:r>
              <a:rPr sz="2400" b="1" dirty="0">
                <a:solidFill>
                  <a:srgbClr val="333568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333568"/>
                </a:solidFill>
                <a:latin typeface="Arial"/>
                <a:cs typeface="Arial"/>
              </a:rPr>
              <a:t>perceive gestalt,  whole entities</a:t>
            </a:r>
            <a:endParaRPr sz="2400">
              <a:latin typeface="Arial"/>
              <a:cs typeface="Arial"/>
            </a:endParaRPr>
          </a:p>
          <a:p>
            <a:pPr marL="355600" marR="819785" indent="-342900">
              <a:lnSpc>
                <a:spcPct val="101499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568"/>
                </a:solidFill>
                <a:latin typeface="Arial"/>
                <a:cs typeface="Arial"/>
              </a:rPr>
              <a:t>We strive </a:t>
            </a:r>
            <a:r>
              <a:rPr sz="2400" b="1" dirty="0">
                <a:solidFill>
                  <a:srgbClr val="333568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333568"/>
                </a:solidFill>
                <a:latin typeface="Arial"/>
                <a:cs typeface="Arial"/>
              </a:rPr>
              <a:t>find the simplest solutions </a:t>
            </a:r>
            <a:r>
              <a:rPr sz="2400" b="1" dirty="0">
                <a:solidFill>
                  <a:srgbClr val="333568"/>
                </a:solidFill>
                <a:latin typeface="Arial"/>
                <a:cs typeface="Arial"/>
              </a:rPr>
              <a:t>to  </a:t>
            </a:r>
            <a:r>
              <a:rPr sz="2400" b="1" spc="-5" dirty="0">
                <a:solidFill>
                  <a:srgbClr val="333568"/>
                </a:solidFill>
                <a:latin typeface="Arial"/>
                <a:cs typeface="Arial"/>
              </a:rPr>
              <a:t>incomplete visual information </a:t>
            </a:r>
            <a:r>
              <a:rPr sz="2400" b="1" dirty="0">
                <a:solidFill>
                  <a:srgbClr val="333568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30480" y="9144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55881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399" y="596582"/>
            <a:ext cx="5803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8535" algn="l"/>
                <a:tab pos="3305175" algn="l"/>
                <a:tab pos="4361180" algn="l"/>
              </a:tabLst>
            </a:pPr>
            <a:r>
              <a:rPr spc="-5" dirty="0"/>
              <a:t>W</a:t>
            </a:r>
            <a:r>
              <a:rPr dirty="0"/>
              <a:t>hat</a:t>
            </a:r>
            <a:r>
              <a:rPr spc="-5" dirty="0"/>
              <a:t> </a:t>
            </a:r>
            <a:r>
              <a:rPr dirty="0"/>
              <a:t>do	you	see	here?</a:t>
            </a:r>
          </a:p>
        </p:txBody>
      </p:sp>
      <p:sp>
        <p:nvSpPr>
          <p:cNvPr id="3" name="object 3"/>
          <p:cNvSpPr/>
          <p:nvPr/>
        </p:nvSpPr>
        <p:spPr>
          <a:xfrm>
            <a:off x="3771900" y="2806700"/>
            <a:ext cx="12319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2600" y="1651000"/>
            <a:ext cx="1549400" cy="154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400" y="1701800"/>
            <a:ext cx="12192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4114800"/>
            <a:ext cx="1917700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1800" y="4114800"/>
            <a:ext cx="1536700" cy="153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195" y="348932"/>
            <a:ext cx="2292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0820"/>
            <a:ext cx="7874634" cy="22097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buFont typeface="Wingdings"/>
              <a:buChar char=""/>
              <a:tabLst>
                <a:tab pos="195580" algn="l"/>
              </a:tabLst>
            </a:pPr>
            <a:r>
              <a:rPr lang="en-US" sz="2400" dirty="0" smtClean="0">
                <a:solidFill>
                  <a:srgbClr val="333568"/>
                </a:solidFill>
                <a:latin typeface="Arial"/>
                <a:cs typeface="Arial"/>
              </a:rPr>
              <a:t>Elements </a:t>
            </a:r>
            <a:r>
              <a:rPr lang="en-US" sz="2400" dirty="0">
                <a:solidFill>
                  <a:srgbClr val="333568"/>
                </a:solidFill>
                <a:latin typeface="Arial"/>
                <a:cs typeface="Arial"/>
              </a:rPr>
              <a:t>sharing similar visual  characteristics are perceived to be more  related than those not sharing similar  characteristics. These include similarity of  </a:t>
            </a:r>
            <a:r>
              <a:rPr lang="en-US" sz="2400" dirty="0" smtClean="0">
                <a:solidFill>
                  <a:srgbClr val="333568"/>
                </a:solidFill>
                <a:latin typeface="Arial"/>
                <a:cs typeface="Arial"/>
              </a:rPr>
              <a:t>color</a:t>
            </a:r>
            <a:r>
              <a:rPr lang="en-US" sz="2400" dirty="0">
                <a:solidFill>
                  <a:srgbClr val="333568"/>
                </a:solidFill>
                <a:latin typeface="Arial"/>
                <a:cs typeface="Arial"/>
              </a:rPr>
              <a:t>, size, shape, texture, dimension, and  orientation; with some of them being more  strongly communicative than others (ex.  </a:t>
            </a:r>
            <a:r>
              <a:rPr lang="en-US" sz="2400" dirty="0" smtClean="0">
                <a:solidFill>
                  <a:srgbClr val="333568"/>
                </a:solidFill>
                <a:latin typeface="Arial"/>
                <a:cs typeface="Arial"/>
              </a:rPr>
              <a:t>color </a:t>
            </a:r>
            <a:r>
              <a:rPr lang="en-US" sz="2400" dirty="0">
                <a:solidFill>
                  <a:srgbClr val="333568"/>
                </a:solidFill>
                <a:latin typeface="Arial"/>
                <a:cs typeface="Arial"/>
              </a:rPr>
              <a:t>&gt; size &gt; shape).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6175755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568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5" y="6278245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33568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1026" name="Picture 2" descr="Gestalt Principles Law Of Similar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8917" r="-459" b="12529"/>
          <a:stretch/>
        </p:blipFill>
        <p:spPr bwMode="auto">
          <a:xfrm>
            <a:off x="457200" y="152400"/>
            <a:ext cx="8229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8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275</Words>
  <Application>Microsoft Office PowerPoint</Application>
  <PresentationFormat>On-screen Show (4:3)</PresentationFormat>
  <Paragraphs>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Gestalt Principles</vt:lpstr>
      <vt:lpstr>Gestalt psychology</vt:lpstr>
      <vt:lpstr>Gestalt principles</vt:lpstr>
      <vt:lpstr>PowerPoint Presentation</vt:lpstr>
      <vt:lpstr>Figure-ground</vt:lpstr>
      <vt:lpstr>PowerPoint Presentation</vt:lpstr>
      <vt:lpstr>What do you see here?</vt:lpstr>
      <vt:lpstr>Similarity</vt:lpstr>
      <vt:lpstr>PowerPoint Presentation</vt:lpstr>
      <vt:lpstr>Proximity</vt:lpstr>
      <vt:lpstr>PowerPoint Presentation</vt:lpstr>
      <vt:lpstr>PowerPoint Presentation</vt:lpstr>
      <vt:lpstr>Common Fate</vt:lpstr>
      <vt:lpstr>PowerPoint Presentation</vt:lpstr>
      <vt:lpstr>Law of good continuation</vt:lpstr>
      <vt:lpstr>PowerPoint Presentation</vt:lpstr>
      <vt:lpstr>Kanisza’s Triangle</vt:lpstr>
      <vt:lpstr>Closure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Users</dc:title>
  <dc:creator>Mobeen Nazar</dc:creator>
  <cp:lastModifiedBy>Mobeen Nazar</cp:lastModifiedBy>
  <cp:revision>24</cp:revision>
  <dcterms:created xsi:type="dcterms:W3CDTF">2023-03-15T09:31:20Z</dcterms:created>
  <dcterms:modified xsi:type="dcterms:W3CDTF">2024-03-01T08:30:05Z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2023-03-15T00:00:00Z</vt:filetime>
  </property>
</Properties>
</file>