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</p:sldMasterIdLst>
  <p:notesMasterIdLst>
    <p:notesMasterId r:id="rId37"/>
  </p:notesMasterIdLst>
  <p:sldIdLst>
    <p:sldId id="256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372" r:id="rId28"/>
    <p:sldId id="373" r:id="rId29"/>
    <p:sldId id="374" r:id="rId30"/>
    <p:sldId id="375" r:id="rId31"/>
    <p:sldId id="377" r:id="rId32"/>
    <p:sldId id="378" r:id="rId33"/>
    <p:sldId id="379" r:id="rId34"/>
    <p:sldId id="380" r:id="rId35"/>
    <p:sldId id="38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2410" autoAdjust="0"/>
  </p:normalViewPr>
  <p:slideViewPr>
    <p:cSldViewPr>
      <p:cViewPr varScale="1">
        <p:scale>
          <a:sx n="69" d="100"/>
          <a:sy n="69" d="100"/>
        </p:scale>
        <p:origin x="12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F9B3E0A-84A5-4F85-860A-99601FD21D7C}" type="datetimeFigureOut">
              <a:rPr lang="en-US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E919617-75A2-4E6E-9174-3C396D7E6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47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19617-75A2-4E6E-9174-3C396D7E63C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4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0CE1A-1FD7-4587-9F79-FDBBC62389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0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670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241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37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AA5E-DDF7-4034-A8A1-0E198342A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2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96C01-3706-497D-BC3A-8ECBD0DF4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21C09-CE2A-4801-A91B-F1A69654B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35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6B7DD-DFB1-4EF4-BE49-0A6A0BC1C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94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6616B-803A-4089-B086-CB6D9811A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9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EA5D7-E8D8-40BE-AD8D-13A1FADCE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4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E1257-248A-4F8E-A32C-32F92CCB0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31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7E387-BCA5-4A6D-8616-3681E890E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7048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AA213-2FDB-4F8E-9A1B-2834917D6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35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FC281-4C36-4834-B811-5344B3B0B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04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21FA3-008D-4CC4-ABD6-D3A55D1FC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19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B6442-ABE2-4AA4-A4F9-C66E1AE50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B9223-98B2-429F-84DB-DC485925F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42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A0625-229D-4441-8151-DE950EDD0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21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EB9F9-D278-43C1-B7E0-15F4ED450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1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55166-9402-4D37-BCE5-0F87FB428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1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3EC4-AA62-454F-9D81-865702CC2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111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3AECE-C91C-41A7-8966-D9BD1F309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5070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748D8-AE81-4F45-A43D-DD8BDB0625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84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E833-54C8-4CAD-BCE4-1D21D5CA6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75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44FC2-1738-4C88-87C1-112CA6423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621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C50B8-26F4-4428-A69B-3FA2B676D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971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192ED-6ECD-4044-A747-E82818C6F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5149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416EC-FA14-4D0C-9C34-1B1A3C07F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6602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E79A0-1D8C-474A-9039-CBDA898A5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1236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69088-368B-415E-B58C-6FA720397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972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579C7-A64F-44F5-9F47-7F859DB2F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3780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C27E2-FA09-4E0F-838C-DC581ECA2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003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6844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C3621-D5C9-4F36-AE6D-574A821B3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422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890AC-ED8B-4025-B099-7091857E7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9217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09D5C-1E1C-496C-AABE-D175D779A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1348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68EEB-5910-4C3F-BE9E-765369137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0063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B35B8-B3D0-40C6-A2CA-6DF3AC1FD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404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477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438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55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28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10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ideo" Target="NULL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video" Target="NULL" TargetMode="Externa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40335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lowing tech background 3d ,LO2.wmv">
            <a:hlinkClick r:id="" action="ppaction://media"/>
          </p:cNvPr>
          <p:cNvPicPr>
            <a:picLocks noChangeAspect="1"/>
          </p:cNvPicPr>
          <p:nvPr>
            <a:videoFile r:link="rId13"/>
          </p:nvPr>
        </p:nvPicPr>
        <p:blipFill rotWithShape="1">
          <a:blip r:embed="rId15"/>
          <a:srcRect l="25555" r="7778"/>
          <a:stretch/>
        </p:blipFill>
        <p:spPr>
          <a:xfrm>
            <a:off x="4495800" y="1368911"/>
            <a:ext cx="3888889" cy="3888889"/>
          </a:xfrm>
          <a:prstGeom prst="roundRect">
            <a:avLst>
              <a:gd name="adj" fmla="val 8644"/>
            </a:avLst>
          </a:prstGeom>
          <a:ln>
            <a:noFill/>
          </a:ln>
          <a:effectLst>
            <a:reflection blurRad="6350" stA="15000" endPos="50000" dist="635000" dir="5400000" sy="-100000" algn="bl" rotWithShape="0"/>
          </a:effectLst>
          <a:scene3d>
            <a:camera prst="perspectiveRelaxed" fov="6900000">
              <a:rot lat="23995" lon="3210004" rev="21299988"/>
            </a:camera>
            <a:lightRig rig="chilly" dir="t"/>
          </a:scene3d>
          <a:sp3d extrusionH="635000" prstMaterial="powder">
            <a:bevelT w="0" h="0"/>
            <a:contourClr>
              <a:srgbClr val="969696"/>
            </a:contourClr>
          </a:sp3d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40335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3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98FFE4-83DB-4D32-B1AC-FC81769F3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8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40335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3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473D95-2206-419C-AD35-6AF22C46B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lowing tech background 3d ,LO2.wmv">
            <a:hlinkClick r:id="" action="ppaction://media"/>
          </p:cNvPr>
          <p:cNvPicPr>
            <a:picLocks noChangeAspect="1"/>
          </p:cNvPicPr>
          <p:nvPr>
            <a:videoFile r:link="rId13"/>
          </p:nvPr>
        </p:nvPicPr>
        <p:blipFill rotWithShape="1">
          <a:blip r:embed="rId15"/>
          <a:srcRect l="25555" r="7778"/>
          <a:stretch/>
        </p:blipFill>
        <p:spPr>
          <a:xfrm>
            <a:off x="4495800" y="1368911"/>
            <a:ext cx="3888889" cy="3888889"/>
          </a:xfrm>
          <a:prstGeom prst="roundRect">
            <a:avLst>
              <a:gd name="adj" fmla="val 8644"/>
            </a:avLst>
          </a:prstGeom>
          <a:ln>
            <a:noFill/>
          </a:ln>
          <a:effectLst>
            <a:reflection blurRad="6350" stA="15000" endPos="50000" dist="635000" dir="5400000" sy="-100000" algn="bl" rotWithShape="0"/>
          </a:effectLst>
          <a:scene3d>
            <a:camera prst="perspectiveRelaxed" fov="6900000">
              <a:rot lat="23995" lon="3210004" rev="21299988"/>
            </a:camera>
            <a:lightRig rig="chilly" dir="t"/>
          </a:scene3d>
          <a:sp3d extrusionH="635000" prstMaterial="powder">
            <a:bevelT w="0" h="0"/>
            <a:contourClr>
              <a:srgbClr val="969696"/>
            </a:contourClr>
          </a:sp3d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40335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D4AAE9-FE47-4207-852C-11375725F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8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The Interaction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Gulf of execution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gulf of execution is the degree to which the interaction possibilities of an artifact, a computer system or likewise correspond to the intentions of the person and what that person perceives is possible to do with the artifact/application/etc.</a:t>
            </a:r>
          </a:p>
          <a:p>
            <a:endParaRPr lang="en-US" dirty="0"/>
          </a:p>
          <a:p>
            <a:r>
              <a:rPr lang="en-US" dirty="0"/>
              <a:t>Example </a:t>
            </a:r>
          </a:p>
          <a:p>
            <a:r>
              <a:rPr lang="en-US" b="1" dirty="0"/>
              <a:t>a person can look at a light switch and easily tell what the current state of the system is (i.e., whether the light is on or off) and how to operate the switch</a:t>
            </a:r>
            <a:r>
              <a:rPr lang="en-US" dirty="0"/>
              <a:t>. This means that the gulf of execution is small.</a:t>
            </a:r>
          </a:p>
        </p:txBody>
      </p:sp>
    </p:spTree>
    <p:extLst>
      <p:ext uri="{BB962C8B-B14F-4D97-AF65-F5344CB8AC3E}">
        <p14:creationId xmlns:p14="http://schemas.microsoft.com/office/powerpoint/2010/main" val="292367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Gulf of Evaluation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gulf of evaluation is </a:t>
            </a:r>
            <a:r>
              <a:rPr lang="en-US" b="1" dirty="0"/>
              <a:t>the degree to which the system/artifact provide representations that can be directly perceived and interpreted in terms of the expectations and intentions of the user</a:t>
            </a:r>
            <a:r>
              <a:rPr lang="en-US" dirty="0"/>
              <a:t> (Norman 1988).</a:t>
            </a:r>
          </a:p>
          <a:p>
            <a:endParaRPr lang="en-US" dirty="0"/>
          </a:p>
          <a:p>
            <a:r>
              <a:rPr lang="en-US" dirty="0"/>
              <a:t>An example of a large gulf of evaluation is </a:t>
            </a:r>
            <a:r>
              <a:rPr lang="en-US" b="1" dirty="0"/>
              <a:t>when an application has a spinning wheel to show a “loading” state after the user performs an action</a:t>
            </a:r>
            <a:r>
              <a:rPr lang="en-US" dirty="0"/>
              <a:t>. The wheel alone is not enough for the user to interpret the progress that the system is making in response to their action.</a:t>
            </a:r>
          </a:p>
        </p:txBody>
      </p:sp>
    </p:spTree>
    <p:extLst>
      <p:ext uri="{BB962C8B-B14F-4D97-AF65-F5344CB8AC3E}">
        <p14:creationId xmlns:p14="http://schemas.microsoft.com/office/powerpoint/2010/main" val="25295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/>
              <a:t>Human error - slips and mistakes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dirty="0"/>
              <a:t>slip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 dirty="0"/>
              <a:t>understand system and goal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 dirty="0"/>
              <a:t>correct formulation of action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 dirty="0"/>
              <a:t>incorrect action</a:t>
            </a:r>
          </a:p>
          <a:p>
            <a:pPr lvl="1">
              <a:lnSpc>
                <a:spcPct val="90000"/>
              </a:lnSpc>
              <a:buFontTx/>
              <a:buChar char=" "/>
            </a:pPr>
            <a:endParaRPr lang="en-GB" altLang="en-US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/>
              <a:t>mistake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 dirty="0"/>
              <a:t>may not even have right goal!</a:t>
            </a:r>
          </a:p>
          <a:p>
            <a:pPr lvl="1">
              <a:lnSpc>
                <a:spcPct val="90000"/>
              </a:lnSpc>
              <a:buFontTx/>
              <a:buChar char=" "/>
            </a:pPr>
            <a:endParaRPr lang="en-GB" alt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Fixing things?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	slip – better interface design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	mistake – better understanding of system</a:t>
            </a:r>
            <a:endParaRPr lang="en-GB" altLang="en-US" dirty="0"/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72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77" name="AutoShape 5"/>
          <p:cNvSpPr>
            <a:spLocks noChangeArrowheads="1"/>
          </p:cNvSpPr>
          <p:nvPr/>
        </p:nvSpPr>
        <p:spPr bwMode="auto">
          <a:xfrm>
            <a:off x="959893" y="19812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AutoShape 6"/>
          <p:cNvSpPr>
            <a:spLocks noChangeArrowheads="1"/>
          </p:cNvSpPr>
          <p:nvPr/>
        </p:nvSpPr>
        <p:spPr bwMode="auto">
          <a:xfrm>
            <a:off x="959893" y="2358788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AutoShape 7"/>
          <p:cNvSpPr>
            <a:spLocks noChangeArrowheads="1"/>
          </p:cNvSpPr>
          <p:nvPr/>
        </p:nvSpPr>
        <p:spPr bwMode="auto">
          <a:xfrm>
            <a:off x="959893" y="2718179"/>
            <a:ext cx="304800" cy="3048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AutoShape 8"/>
          <p:cNvSpPr>
            <a:spLocks noChangeArrowheads="1"/>
          </p:cNvSpPr>
          <p:nvPr/>
        </p:nvSpPr>
        <p:spPr bwMode="auto">
          <a:xfrm>
            <a:off x="990600" y="4267200"/>
            <a:ext cx="304800" cy="3048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91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Abowd and Beale framework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extension of Norman…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their interaction framework has 4 parts</a:t>
            </a:r>
            <a:endParaRPr lang="en-GB" altLang="en-US" sz="2400"/>
          </a:p>
          <a:p>
            <a:pPr marL="819150" lvl="1">
              <a:lnSpc>
                <a:spcPct val="90000"/>
              </a:lnSpc>
            </a:pPr>
            <a:r>
              <a:rPr lang="en-GB" altLang="en-US" sz="2000"/>
              <a:t>user</a:t>
            </a:r>
          </a:p>
          <a:p>
            <a:pPr marL="819150" lvl="1">
              <a:lnSpc>
                <a:spcPct val="90000"/>
              </a:lnSpc>
            </a:pPr>
            <a:r>
              <a:rPr lang="en-GB" altLang="en-US" sz="2000"/>
              <a:t>input</a:t>
            </a:r>
          </a:p>
          <a:p>
            <a:pPr marL="819150" lvl="1">
              <a:lnSpc>
                <a:spcPct val="90000"/>
              </a:lnSpc>
            </a:pPr>
            <a:r>
              <a:rPr lang="en-GB" altLang="en-US" sz="2000"/>
              <a:t>system</a:t>
            </a:r>
          </a:p>
          <a:p>
            <a:pPr marL="819150" lvl="1">
              <a:lnSpc>
                <a:spcPct val="90000"/>
              </a:lnSpc>
            </a:pPr>
            <a:r>
              <a:rPr lang="en-GB" altLang="en-US" sz="2000"/>
              <a:t>output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each has its own unique language</a:t>
            </a:r>
            <a:br>
              <a:rPr lang="en-GB" altLang="en-US" sz="2000"/>
            </a:br>
            <a:r>
              <a:rPr lang="en-GB" altLang="en-US" sz="1200"/>
              <a:t/>
            </a:r>
            <a:br>
              <a:rPr lang="en-GB" altLang="en-US" sz="1200"/>
            </a:br>
            <a:r>
              <a:rPr lang="en-GB" altLang="en-US" sz="2000"/>
              <a:t>interaction </a:t>
            </a:r>
            <a:r>
              <a:rPr lang="en-GB" altLang="en-US" sz="2000">
                <a:sym typeface="Symbol" charset="2"/>
              </a:rPr>
              <a:t></a:t>
            </a:r>
            <a:r>
              <a:rPr lang="en-GB" altLang="en-US" sz="2000"/>
              <a:t>  translation between languages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120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problems in interaction  =  problems in translation</a:t>
            </a:r>
            <a:endParaRPr lang="en-GB" altLang="en-US" sz="2400"/>
          </a:p>
        </p:txBody>
      </p:sp>
      <p:grpSp>
        <p:nvGrpSpPr>
          <p:cNvPr id="75792" name="Group 16"/>
          <p:cNvGrpSpPr>
            <a:grpSpLocks/>
          </p:cNvGrpSpPr>
          <p:nvPr/>
        </p:nvGrpSpPr>
        <p:grpSpPr bwMode="auto">
          <a:xfrm>
            <a:off x="5480050" y="2057400"/>
            <a:ext cx="3289300" cy="2514600"/>
            <a:chOff x="3452" y="1248"/>
            <a:chExt cx="2072" cy="1584"/>
          </a:xfrm>
        </p:grpSpPr>
        <p:sp>
          <p:nvSpPr>
            <p:cNvPr id="75781" name="Oval 5"/>
            <p:cNvSpPr>
              <a:spLocks noChangeArrowheads="1"/>
            </p:cNvSpPr>
            <p:nvPr/>
          </p:nvSpPr>
          <p:spPr bwMode="auto">
            <a:xfrm>
              <a:off x="4128" y="1248"/>
              <a:ext cx="720" cy="15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2" name="Text Box 6"/>
            <p:cNvSpPr txBox="1">
              <a:spLocks noChangeArrowheads="1"/>
            </p:cNvSpPr>
            <p:nvPr/>
          </p:nvSpPr>
          <p:spPr bwMode="auto">
            <a:xfrm>
              <a:off x="3452" y="1852"/>
              <a:ext cx="396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b="1">
                  <a:latin typeface="Arial" charset="0"/>
                </a:rPr>
                <a:t>S</a:t>
              </a:r>
            </a:p>
            <a:p>
              <a:pPr algn="ctr"/>
              <a:r>
                <a:rPr lang="en-GB" altLang="en-US" sz="1800">
                  <a:latin typeface="Arial" charset="0"/>
                </a:rPr>
                <a:t>core</a:t>
              </a:r>
              <a:endParaRPr lang="en-GB" altLang="en-US" sz="2400">
                <a:latin typeface="Arial" charset="0"/>
              </a:endParaRPr>
            </a:p>
          </p:txBody>
        </p:sp>
        <p:sp>
          <p:nvSpPr>
            <p:cNvPr id="75783" name="Text Box 7"/>
            <p:cNvSpPr txBox="1">
              <a:spLocks noChangeArrowheads="1"/>
            </p:cNvSpPr>
            <p:nvPr/>
          </p:nvSpPr>
          <p:spPr bwMode="auto">
            <a:xfrm>
              <a:off x="5144" y="1852"/>
              <a:ext cx="380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b="1">
                  <a:latin typeface="Arial" charset="0"/>
                </a:rPr>
                <a:t>U</a:t>
              </a:r>
            </a:p>
            <a:p>
              <a:pPr algn="ctr"/>
              <a:r>
                <a:rPr lang="en-GB" altLang="en-US" sz="1800">
                  <a:latin typeface="Arial" charset="0"/>
                </a:rPr>
                <a:t>task</a:t>
              </a:r>
              <a:endParaRPr lang="en-GB" altLang="en-US" sz="2400">
                <a:latin typeface="Arial" charset="0"/>
              </a:endParaRPr>
            </a:p>
          </p:txBody>
        </p:sp>
        <p:sp>
          <p:nvSpPr>
            <p:cNvPr id="75784" name="Text Box 8"/>
            <p:cNvSpPr txBox="1">
              <a:spLocks noChangeArrowheads="1"/>
            </p:cNvSpPr>
            <p:nvPr/>
          </p:nvSpPr>
          <p:spPr bwMode="auto">
            <a:xfrm>
              <a:off x="4224" y="1344"/>
              <a:ext cx="516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b="1">
                  <a:latin typeface="Arial" charset="0"/>
                </a:rPr>
                <a:t>O</a:t>
              </a:r>
            </a:p>
            <a:p>
              <a:pPr algn="ctr"/>
              <a:r>
                <a:rPr lang="en-GB" altLang="en-US" sz="1800">
                  <a:latin typeface="Arial" charset="0"/>
                </a:rPr>
                <a:t>output</a:t>
              </a:r>
              <a:endParaRPr lang="en-GB" altLang="en-US" sz="2400">
                <a:latin typeface="Arial" charset="0"/>
              </a:endParaRPr>
            </a:p>
          </p:txBody>
        </p:sp>
        <p:sp>
          <p:nvSpPr>
            <p:cNvPr id="75785" name="Text Box 9"/>
            <p:cNvSpPr txBox="1">
              <a:spLocks noChangeArrowheads="1"/>
            </p:cNvSpPr>
            <p:nvPr/>
          </p:nvSpPr>
          <p:spPr bwMode="auto">
            <a:xfrm>
              <a:off x="4276" y="2256"/>
              <a:ext cx="428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b="1">
                  <a:latin typeface="Arial" charset="0"/>
                </a:rPr>
                <a:t>I</a:t>
              </a:r>
            </a:p>
            <a:p>
              <a:pPr algn="ctr"/>
              <a:r>
                <a:rPr lang="en-GB" altLang="en-US" sz="1800">
                  <a:latin typeface="Arial" charset="0"/>
                </a:rPr>
                <a:t>input</a:t>
              </a:r>
              <a:endParaRPr lang="en-GB" altLang="en-US" sz="2400">
                <a:latin typeface="Arial" charset="0"/>
              </a:endParaRPr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 flipV="1">
              <a:off x="3792" y="1584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9" name="Line 13"/>
            <p:cNvSpPr>
              <a:spLocks noChangeShapeType="1"/>
            </p:cNvSpPr>
            <p:nvPr/>
          </p:nvSpPr>
          <p:spPr bwMode="auto">
            <a:xfrm>
              <a:off x="4656" y="1584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0" name="Line 14"/>
            <p:cNvSpPr>
              <a:spLocks noChangeShapeType="1"/>
            </p:cNvSpPr>
            <p:nvPr/>
          </p:nvSpPr>
          <p:spPr bwMode="auto">
            <a:xfrm>
              <a:off x="3792" y="2112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1" name="Line 15"/>
            <p:cNvSpPr>
              <a:spLocks noChangeShapeType="1"/>
            </p:cNvSpPr>
            <p:nvPr/>
          </p:nvSpPr>
          <p:spPr bwMode="auto">
            <a:xfrm flipV="1">
              <a:off x="4656" y="2112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03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Using Abowd &amp; Beale’s model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/>
              <a:t>user intentions</a:t>
            </a:r>
            <a:br>
              <a:rPr lang="en-GB" altLang="en-US" sz="2000"/>
            </a:br>
            <a:r>
              <a:rPr lang="en-GB" altLang="en-US" sz="2000"/>
              <a:t>	</a:t>
            </a:r>
            <a:r>
              <a:rPr lang="en-US" altLang="en-US" sz="2000">
                <a:cs typeface="Helvetica" charset="0"/>
                <a:sym typeface="Symbol" charset="2"/>
              </a:rPr>
              <a:t></a:t>
            </a:r>
            <a:r>
              <a:rPr lang="en-GB" altLang="en-US" sz="2000"/>
              <a:t> translated into actions at the interface</a:t>
            </a:r>
            <a:br>
              <a:rPr lang="en-GB" altLang="en-US" sz="2000"/>
            </a:br>
            <a:r>
              <a:rPr lang="en-GB" altLang="en-US" sz="2000"/>
              <a:t> 		</a:t>
            </a:r>
            <a:r>
              <a:rPr lang="en-US" altLang="en-US" sz="2000">
                <a:cs typeface="Helvetica" charset="0"/>
                <a:sym typeface="Symbol" charset="2"/>
              </a:rPr>
              <a:t></a:t>
            </a:r>
            <a:r>
              <a:rPr lang="en-GB" altLang="en-US" sz="2000"/>
              <a:t>  translated into alterations of system state</a:t>
            </a:r>
            <a:br>
              <a:rPr lang="en-GB" altLang="en-US" sz="2000"/>
            </a:br>
            <a:r>
              <a:rPr lang="en-GB" altLang="en-US" sz="2000"/>
              <a:t> 			</a:t>
            </a:r>
            <a:r>
              <a:rPr lang="en-US" altLang="en-US" sz="2000">
                <a:cs typeface="Helvetica" charset="0"/>
                <a:sym typeface="Symbol" charset="2"/>
              </a:rPr>
              <a:t></a:t>
            </a:r>
            <a:r>
              <a:rPr lang="en-GB" altLang="en-US" sz="2000"/>
              <a:t>  reflected in the output display</a:t>
            </a:r>
            <a:br>
              <a:rPr lang="en-GB" altLang="en-US" sz="2000"/>
            </a:br>
            <a:r>
              <a:rPr lang="en-GB" altLang="en-US" sz="2000"/>
              <a:t> 				</a:t>
            </a:r>
            <a:r>
              <a:rPr lang="en-US" altLang="en-US" sz="2000">
                <a:cs typeface="Helvetica" charset="0"/>
                <a:sym typeface="Symbol" charset="2"/>
              </a:rPr>
              <a:t></a:t>
            </a:r>
            <a:r>
              <a:rPr lang="en-GB" altLang="en-US" sz="2000"/>
              <a:t>  interpreted by the user</a:t>
            </a:r>
          </a:p>
          <a:p>
            <a:pPr marL="0" indent="0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/>
          </a:p>
          <a:p>
            <a:pPr marL="0" indent="0">
              <a:lnSpc>
                <a:spcPct val="90000"/>
              </a:lnSpc>
              <a:buFontTx/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/>
          </a:p>
          <a:p>
            <a:pPr marL="0" indent="0">
              <a:lnSpc>
                <a:spcPct val="90000"/>
              </a:lnSpc>
              <a:buFontTx/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400"/>
              <a:t>general framework for understanding interaction</a:t>
            </a:r>
          </a:p>
          <a:p>
            <a:pPr marL="561975" lvl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/>
              <a:t>not restricted to electronic computer systems</a:t>
            </a:r>
          </a:p>
          <a:p>
            <a:pPr marL="561975" lvl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/>
              <a:t>identifies all major components involved in interaction</a:t>
            </a:r>
          </a:p>
          <a:p>
            <a:pPr marL="561975" lvl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/>
              <a:t>allows comparative assessment of systems</a:t>
            </a:r>
          </a:p>
          <a:p>
            <a:pPr marL="561975" lvl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/>
              <a:t>an abstraction</a:t>
            </a:r>
          </a:p>
          <a:p>
            <a:pPr marL="0" indent="0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/>
          </a:p>
          <a:p>
            <a:pPr marL="0" indent="0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196889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81C47C8C-B2E6-5396-2235-91BE98B87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Interactive Cycle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B9C6117-7878-2D3D-16F7-4204520BF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73350"/>
            <a:ext cx="1206500" cy="2120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 b="1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xmlns="" id="{5E5485CC-28D1-AED4-55EF-7B21FDDEE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2043113"/>
            <a:ext cx="1266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System</a:t>
            </a:r>
          </a:p>
        </p:txBody>
      </p:sp>
      <p:grpSp>
        <p:nvGrpSpPr>
          <p:cNvPr id="22540" name="Group 12">
            <a:extLst>
              <a:ext uri="{FF2B5EF4-FFF2-40B4-BE49-F238E27FC236}">
                <a16:creationId xmlns:a16="http://schemas.microsoft.com/office/drawing/2014/main" xmlns="" id="{6724A842-9308-B8A2-41DE-E2AC07D0C238}"/>
              </a:ext>
            </a:extLst>
          </p:cNvPr>
          <p:cNvGrpSpPr>
            <a:grpSpLocks/>
          </p:cNvGrpSpPr>
          <p:nvPr/>
        </p:nvGrpSpPr>
        <p:grpSpPr bwMode="auto">
          <a:xfrm>
            <a:off x="7091363" y="2195513"/>
            <a:ext cx="1130300" cy="1912937"/>
            <a:chOff x="4467" y="1383"/>
            <a:chExt cx="712" cy="1205"/>
          </a:xfrm>
        </p:grpSpPr>
        <p:grpSp>
          <p:nvGrpSpPr>
            <p:cNvPr id="22538" name="Group 10">
              <a:extLst>
                <a:ext uri="{FF2B5EF4-FFF2-40B4-BE49-F238E27FC236}">
                  <a16:creationId xmlns:a16="http://schemas.microsoft.com/office/drawing/2014/main" xmlns="" id="{30DBC664-4E27-5C05-0770-FB4D6E6B3D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7" y="1876"/>
              <a:ext cx="712" cy="712"/>
              <a:chOff x="4467" y="1876"/>
              <a:chExt cx="712" cy="712"/>
            </a:xfrm>
          </p:grpSpPr>
          <p:sp>
            <p:nvSpPr>
              <p:cNvPr id="22533" name="Oval 5">
                <a:extLst>
                  <a:ext uri="{FF2B5EF4-FFF2-40B4-BE49-F238E27FC236}">
                    <a16:creationId xmlns:a16="http://schemas.microsoft.com/office/drawing/2014/main" xmlns="" id="{634142E9-0F91-7565-10E2-2FF12BE09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7" y="1876"/>
                <a:ext cx="712" cy="71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4" name="Arc 6">
                <a:extLst>
                  <a:ext uri="{FF2B5EF4-FFF2-40B4-BE49-F238E27FC236}">
                    <a16:creationId xmlns:a16="http://schemas.microsoft.com/office/drawing/2014/main" xmlns="" id="{FEF5DFF2-D4CE-E252-B4F3-3CB753633A82}"/>
                  </a:ext>
                </a:extLst>
              </p:cNvPr>
              <p:cNvSpPr>
                <a:spLocks/>
              </p:cNvSpPr>
              <p:nvPr/>
            </p:nvSpPr>
            <p:spPr bwMode="auto">
              <a:xfrm rot="15780000">
                <a:off x="4715" y="2190"/>
                <a:ext cx="248" cy="10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5" name="Arc 7">
                <a:extLst>
                  <a:ext uri="{FF2B5EF4-FFF2-40B4-BE49-F238E27FC236}">
                    <a16:creationId xmlns:a16="http://schemas.microsoft.com/office/drawing/2014/main" xmlns="" id="{27846115-5AAA-BC31-8B34-21F941F20AFF}"/>
                  </a:ext>
                </a:extLst>
              </p:cNvPr>
              <p:cNvSpPr>
                <a:spLocks/>
              </p:cNvSpPr>
              <p:nvPr/>
            </p:nvSpPr>
            <p:spPr bwMode="auto">
              <a:xfrm rot="8220000">
                <a:off x="4711" y="2292"/>
                <a:ext cx="257" cy="223"/>
              </a:xfrm>
              <a:custGeom>
                <a:avLst/>
                <a:gdLst>
                  <a:gd name="G0" fmla="+- 84 0 0"/>
                  <a:gd name="G1" fmla="+- 21600 0 0"/>
                  <a:gd name="G2" fmla="+- 21600 0 0"/>
                  <a:gd name="T0" fmla="*/ 0 w 21683"/>
                  <a:gd name="T1" fmla="*/ 1 h 21600"/>
                  <a:gd name="T2" fmla="*/ 21683 w 21683"/>
                  <a:gd name="T3" fmla="*/ 21503 h 21600"/>
                  <a:gd name="T4" fmla="*/ 84 w 2168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83" h="21600" fill="none" extrusionOk="0">
                    <a:moveTo>
                      <a:pt x="-1" y="0"/>
                    </a:moveTo>
                    <a:cubicBezTo>
                      <a:pt x="27" y="0"/>
                      <a:pt x="55" y="0"/>
                      <a:pt x="84" y="0"/>
                    </a:cubicBezTo>
                    <a:cubicBezTo>
                      <a:pt x="11975" y="0"/>
                      <a:pt x="21630" y="9611"/>
                      <a:pt x="21683" y="21502"/>
                    </a:cubicBezTo>
                  </a:path>
                  <a:path w="21683" h="21600" stroke="0" extrusionOk="0">
                    <a:moveTo>
                      <a:pt x="-1" y="0"/>
                    </a:moveTo>
                    <a:cubicBezTo>
                      <a:pt x="27" y="0"/>
                      <a:pt x="55" y="0"/>
                      <a:pt x="84" y="0"/>
                    </a:cubicBezTo>
                    <a:cubicBezTo>
                      <a:pt x="11975" y="0"/>
                      <a:pt x="21630" y="9611"/>
                      <a:pt x="21683" y="21502"/>
                    </a:cubicBezTo>
                    <a:lnTo>
                      <a:pt x="8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6" name="Oval 8">
                <a:extLst>
                  <a:ext uri="{FF2B5EF4-FFF2-40B4-BE49-F238E27FC236}">
                    <a16:creationId xmlns:a16="http://schemas.microsoft.com/office/drawing/2014/main" xmlns="" id="{19467829-BE32-7A9D-7224-AE9E40CFC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" y="2068"/>
                <a:ext cx="88" cy="88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7" name="Oval 9">
                <a:extLst>
                  <a:ext uri="{FF2B5EF4-FFF2-40B4-BE49-F238E27FC236}">
                    <a16:creationId xmlns:a16="http://schemas.microsoft.com/office/drawing/2014/main" xmlns="" id="{97D0D520-A76B-AB60-337E-5F16C9C87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7" y="2068"/>
                <a:ext cx="88" cy="88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39" name="Rectangle 11">
              <a:extLst>
                <a:ext uri="{FF2B5EF4-FFF2-40B4-BE49-F238E27FC236}">
                  <a16:creationId xmlns:a16="http://schemas.microsoft.com/office/drawing/2014/main" xmlns="" id="{6026C864-0665-CC91-A060-8F5D93909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1383"/>
              <a:ext cx="54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altLang="en-US" b="1">
                  <a:solidFill>
                    <a:schemeClr val="accent2"/>
                  </a:solidFill>
                </a:rPr>
                <a:t>User</a:t>
              </a:r>
            </a:p>
          </p:txBody>
        </p:sp>
      </p:grpSp>
      <p:grpSp>
        <p:nvGrpSpPr>
          <p:cNvPr id="22548" name="Group 20">
            <a:extLst>
              <a:ext uri="{FF2B5EF4-FFF2-40B4-BE49-F238E27FC236}">
                <a16:creationId xmlns:a16="http://schemas.microsoft.com/office/drawing/2014/main" xmlns="" id="{4694D9A8-E2AD-90F2-9A12-23EB6FE1235E}"/>
              </a:ext>
            </a:extLst>
          </p:cNvPr>
          <p:cNvGrpSpPr>
            <a:grpSpLocks/>
          </p:cNvGrpSpPr>
          <p:nvPr/>
        </p:nvGrpSpPr>
        <p:grpSpPr bwMode="auto">
          <a:xfrm>
            <a:off x="3932238" y="1357313"/>
            <a:ext cx="1452562" cy="4351337"/>
            <a:chOff x="2477" y="855"/>
            <a:chExt cx="915" cy="2741"/>
          </a:xfrm>
        </p:grpSpPr>
        <p:grpSp>
          <p:nvGrpSpPr>
            <p:cNvPr id="22545" name="Group 17">
              <a:extLst>
                <a:ext uri="{FF2B5EF4-FFF2-40B4-BE49-F238E27FC236}">
                  <a16:creationId xmlns:a16="http://schemas.microsoft.com/office/drawing/2014/main" xmlns="" id="{FFAEDCD2-1416-464E-3542-D227CFEC1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7" y="855"/>
              <a:ext cx="915" cy="2741"/>
              <a:chOff x="2477" y="855"/>
              <a:chExt cx="915" cy="2741"/>
            </a:xfrm>
          </p:grpSpPr>
          <p:sp>
            <p:nvSpPr>
              <p:cNvPr id="22541" name="Oval 13">
                <a:extLst>
                  <a:ext uri="{FF2B5EF4-FFF2-40B4-BE49-F238E27FC236}">
                    <a16:creationId xmlns:a16="http://schemas.microsoft.com/office/drawing/2014/main" xmlns="" id="{CDFCE435-2559-B474-1F29-1FDA2602B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1204"/>
                <a:ext cx="808" cy="239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2" name="Oval 14">
                <a:extLst>
                  <a:ext uri="{FF2B5EF4-FFF2-40B4-BE49-F238E27FC236}">
                    <a16:creationId xmlns:a16="http://schemas.microsoft.com/office/drawing/2014/main" xmlns="" id="{FB35CCAC-D970-1755-E5E8-B1E51ABF0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8" y="1396"/>
                <a:ext cx="232" cy="5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3" name="Oval 15">
                <a:extLst>
                  <a:ext uri="{FF2B5EF4-FFF2-40B4-BE49-F238E27FC236}">
                    <a16:creationId xmlns:a16="http://schemas.microsoft.com/office/drawing/2014/main" xmlns="" id="{02002659-E4ED-941A-51F4-D3A5F4FD0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8" y="2788"/>
                <a:ext cx="232" cy="56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4" name="Rectangle 16">
                <a:extLst>
                  <a:ext uri="{FF2B5EF4-FFF2-40B4-BE49-F238E27FC236}">
                    <a16:creationId xmlns:a16="http://schemas.microsoft.com/office/drawing/2014/main" xmlns="" id="{BB2644E2-DE66-D3D6-D819-C47AEB317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855"/>
                <a:ext cx="915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altLang="en-US" b="1">
                    <a:solidFill>
                      <a:schemeClr val="accent2"/>
                    </a:solidFill>
                  </a:rPr>
                  <a:t>Interface</a:t>
                </a:r>
              </a:p>
            </p:txBody>
          </p:sp>
        </p:grpSp>
        <p:sp>
          <p:nvSpPr>
            <p:cNvPr id="22546" name="Rectangle 18">
              <a:extLst>
                <a:ext uri="{FF2B5EF4-FFF2-40B4-BE49-F238E27FC236}">
                  <a16:creationId xmlns:a16="http://schemas.microsoft.com/office/drawing/2014/main" xmlns="" id="{01492722-F7AC-B48B-F461-66C9D2787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" y="2516"/>
              <a:ext cx="50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000" b="1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547" name="Rectangle 19">
              <a:extLst>
                <a:ext uri="{FF2B5EF4-FFF2-40B4-BE49-F238E27FC236}">
                  <a16:creationId xmlns:a16="http://schemas.microsoft.com/office/drawing/2014/main" xmlns="" id="{F33E2657-9A14-5CBF-B322-622A20283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1988"/>
              <a:ext cx="63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000" b="1">
                  <a:solidFill>
                    <a:schemeClr val="tx1"/>
                  </a:solidFill>
                </a:rPr>
                <a:t>Output</a:t>
              </a:r>
            </a:p>
          </p:txBody>
        </p:sp>
      </p:grpSp>
      <p:sp>
        <p:nvSpPr>
          <p:cNvPr id="22549" name="Line 21">
            <a:extLst>
              <a:ext uri="{FF2B5EF4-FFF2-40B4-BE49-F238E27FC236}">
                <a16:creationId xmlns:a16="http://schemas.microsoft.com/office/drawing/2014/main" xmlns="" id="{4E5382D6-F697-18DE-FD15-730EDBF583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911600"/>
            <a:ext cx="2286000" cy="863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2">
            <a:extLst>
              <a:ext uri="{FF2B5EF4-FFF2-40B4-BE49-F238E27FC236}">
                <a16:creationId xmlns:a16="http://schemas.microsoft.com/office/drawing/2014/main" xmlns="" id="{6ABC7FFC-7FDE-5301-2A97-DFA7D37F3E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5000" y="4114800"/>
            <a:ext cx="2514600" cy="6858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>
            <a:extLst>
              <a:ext uri="{FF2B5EF4-FFF2-40B4-BE49-F238E27FC236}">
                <a16:creationId xmlns:a16="http://schemas.microsoft.com/office/drawing/2014/main" xmlns="" id="{5AAC6655-5F24-06CE-E04D-9E2003EA6F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0400" y="2590800"/>
            <a:ext cx="2540000" cy="7620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4">
            <a:extLst>
              <a:ext uri="{FF2B5EF4-FFF2-40B4-BE49-F238E27FC236}">
                <a16:creationId xmlns:a16="http://schemas.microsoft.com/office/drawing/2014/main" xmlns="" id="{2E341E68-8A99-5C5E-9C90-BF89057CE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2200" y="2616200"/>
            <a:ext cx="2235200" cy="7112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Rectangle 25">
            <a:extLst>
              <a:ext uri="{FF2B5EF4-FFF2-40B4-BE49-F238E27FC236}">
                <a16:creationId xmlns:a16="http://schemas.microsoft.com/office/drawing/2014/main" xmlns="" id="{D1CD50E6-CE7C-0B24-13F3-88C17A49E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4146550"/>
            <a:ext cx="7604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b="1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22554" name="Rectangle 26">
            <a:extLst>
              <a:ext uri="{FF2B5EF4-FFF2-40B4-BE49-F238E27FC236}">
                <a16:creationId xmlns:a16="http://schemas.microsoft.com/office/drawing/2014/main" xmlns="" id="{BD4954F7-FE38-AE60-B94D-822E3A3E6494}"/>
              </a:ext>
            </a:extLst>
          </p:cNvPr>
          <p:cNvSpPr>
            <a:spLocks noChangeArrowheads="1"/>
          </p:cNvSpPr>
          <p:nvPr/>
        </p:nvSpPr>
        <p:spPr bwMode="auto">
          <a:xfrm rot="20220000">
            <a:off x="5624513" y="4298950"/>
            <a:ext cx="14382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i="1">
                <a:solidFill>
                  <a:schemeClr val="tx1"/>
                </a:solidFill>
              </a:rPr>
              <a:t>Articulation</a:t>
            </a:r>
          </a:p>
        </p:txBody>
      </p:sp>
      <p:sp>
        <p:nvSpPr>
          <p:cNvPr id="22555" name="Rectangle 27">
            <a:extLst>
              <a:ext uri="{FF2B5EF4-FFF2-40B4-BE49-F238E27FC236}">
                <a16:creationId xmlns:a16="http://schemas.microsoft.com/office/drawing/2014/main" xmlns="" id="{FFA483DB-A2F9-ED4C-DE3C-FDC5C77235C4}"/>
              </a:ext>
            </a:extLst>
          </p:cNvPr>
          <p:cNvSpPr>
            <a:spLocks noChangeArrowheads="1"/>
          </p:cNvSpPr>
          <p:nvPr/>
        </p:nvSpPr>
        <p:spPr bwMode="auto">
          <a:xfrm rot="20580000">
            <a:off x="2195513" y="2622550"/>
            <a:ext cx="160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i="1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22556" name="Rectangle 28">
            <a:extLst>
              <a:ext uri="{FF2B5EF4-FFF2-40B4-BE49-F238E27FC236}">
                <a16:creationId xmlns:a16="http://schemas.microsoft.com/office/drawing/2014/main" xmlns="" id="{1998ADE3-7DA2-E7EB-1B98-5EE7AE313A1B}"/>
              </a:ext>
            </a:extLst>
          </p:cNvPr>
          <p:cNvSpPr>
            <a:spLocks noChangeArrowheads="1"/>
          </p:cNvSpPr>
          <p:nvPr/>
        </p:nvSpPr>
        <p:spPr bwMode="auto">
          <a:xfrm rot="960000">
            <a:off x="2271713" y="4527550"/>
            <a:ext cx="16335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i="1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22557" name="Rectangle 29">
            <a:extLst>
              <a:ext uri="{FF2B5EF4-FFF2-40B4-BE49-F238E27FC236}">
                <a16:creationId xmlns:a16="http://schemas.microsoft.com/office/drawing/2014/main" xmlns="" id="{B20845C4-EE65-98E1-1394-FA66E6BD5068}"/>
              </a:ext>
            </a:extLst>
          </p:cNvPr>
          <p:cNvSpPr>
            <a:spLocks noChangeArrowheads="1"/>
          </p:cNvSpPr>
          <p:nvPr/>
        </p:nvSpPr>
        <p:spPr bwMode="auto">
          <a:xfrm rot="1140000">
            <a:off x="5319713" y="2622550"/>
            <a:ext cx="1549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i="1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22558" name="Rectangle 30">
            <a:extLst>
              <a:ext uri="{FF2B5EF4-FFF2-40B4-BE49-F238E27FC236}">
                <a16:creationId xmlns:a16="http://schemas.microsoft.com/office/drawing/2014/main" xmlns="" id="{A6042C05-9836-8D38-BD1B-2D5B0F737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6553200"/>
            <a:ext cx="4984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400">
                <a:solidFill>
                  <a:schemeClr val="tx2"/>
                </a:solidFill>
              </a:rPr>
              <a:t>[</a:t>
            </a:r>
            <a:r>
              <a:rPr lang="en-US" altLang="en-US" sz="1200">
                <a:solidFill>
                  <a:schemeClr val="tx2"/>
                </a:solidFill>
              </a:rPr>
              <a:t>Dix</a:t>
            </a:r>
            <a:r>
              <a:rPr lang="en-US" altLang="en-US" sz="1400">
                <a:solidFill>
                  <a:schemeClr val="tx2"/>
                </a:solidFill>
              </a:rPr>
              <a:t>]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D80B8D56-A847-141E-3B39-D0D3A8D22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066800"/>
          </a:xfrm>
          <a:noFill/>
          <a:ln/>
        </p:spPr>
        <p:txBody>
          <a:bodyPr/>
          <a:lstStyle/>
          <a:p>
            <a:r>
              <a:rPr lang="en-US" altLang="en-US" dirty="0"/>
              <a:t>Translations Between Components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FB1AC97C-83B9-9D38-C38A-A0364BCB8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z="2400" dirty="0"/>
              <a:t>articulation</a:t>
            </a:r>
          </a:p>
          <a:p>
            <a:pPr lvl="1"/>
            <a:r>
              <a:rPr lang="en-US" altLang="en-US" sz="2400" dirty="0"/>
              <a:t>user translates task intentions into the input language</a:t>
            </a:r>
          </a:p>
          <a:p>
            <a:r>
              <a:rPr lang="en-US" altLang="en-US" sz="2400" dirty="0"/>
              <a:t>performance</a:t>
            </a:r>
          </a:p>
          <a:p>
            <a:pPr lvl="1"/>
            <a:r>
              <a:rPr lang="en-US" altLang="en-US" sz="2400" dirty="0"/>
              <a:t>input language is translated into stimuli for the system</a:t>
            </a:r>
          </a:p>
          <a:p>
            <a:r>
              <a:rPr lang="en-US" altLang="en-US" sz="2400" dirty="0"/>
              <a:t>presentation</a:t>
            </a:r>
          </a:p>
          <a:p>
            <a:pPr lvl="1"/>
            <a:r>
              <a:rPr lang="en-US" altLang="en-US" sz="2400" dirty="0"/>
              <a:t>system activities are translated into output language</a:t>
            </a:r>
          </a:p>
          <a:p>
            <a:r>
              <a:rPr lang="en-US" altLang="en-US" sz="2400" dirty="0"/>
              <a:t>observation</a:t>
            </a:r>
          </a:p>
          <a:p>
            <a:pPr lvl="1"/>
            <a:r>
              <a:rPr lang="en-US" altLang="en-US" sz="2400" dirty="0"/>
              <a:t>output language is translated into the user’s task model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631AF094-DDA9-9A9F-ECC3-09B9D3722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Light in a Room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FB1FBDB1-6850-4C3B-7843-63C17663F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controlling the lighting in a room</a:t>
            </a:r>
          </a:p>
          <a:p>
            <a:pPr lvl="1"/>
            <a:r>
              <a:rPr lang="en-US" altLang="en-US" dirty="0"/>
              <a:t>task language: turn lights on/off</a:t>
            </a:r>
          </a:p>
          <a:p>
            <a:pPr lvl="1"/>
            <a:r>
              <a:rPr lang="en-US" altLang="en-US" dirty="0"/>
              <a:t>input language: flip switch</a:t>
            </a:r>
          </a:p>
          <a:p>
            <a:pPr lvl="1"/>
            <a:r>
              <a:rPr lang="en-US" altLang="en-US" dirty="0"/>
              <a:t>system language: close/open circuit for light bulbs</a:t>
            </a:r>
          </a:p>
          <a:p>
            <a:pPr lvl="1"/>
            <a:r>
              <a:rPr lang="en-US" altLang="en-US" dirty="0"/>
              <a:t>output language: lights on/off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27C22F83-0E98-013C-D629-553C8407B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 (cont)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3587F14F-BBBE-690B-E26A-03345459B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03350"/>
            <a:ext cx="8915400" cy="5454650"/>
          </a:xfrm>
          <a:noFill/>
          <a:ln/>
        </p:spPr>
        <p:txBody>
          <a:bodyPr/>
          <a:lstStyle/>
          <a:p>
            <a:r>
              <a:rPr lang="en-US" altLang="en-US" sz="2400" dirty="0"/>
              <a:t>translations</a:t>
            </a:r>
          </a:p>
          <a:p>
            <a:pPr lvl="1"/>
            <a:r>
              <a:rPr lang="en-US" altLang="en-US" sz="2400" dirty="0"/>
              <a:t>articulation</a:t>
            </a:r>
          </a:p>
          <a:p>
            <a:pPr lvl="2"/>
            <a:r>
              <a:rPr lang="en-US" altLang="en-US" dirty="0"/>
              <a:t>user decides to turn on the light, and flips a switch</a:t>
            </a:r>
          </a:p>
          <a:p>
            <a:pPr lvl="1"/>
            <a:r>
              <a:rPr lang="en-US" altLang="en-US" sz="2400" dirty="0"/>
              <a:t>performance</a:t>
            </a:r>
          </a:p>
          <a:p>
            <a:pPr lvl="2"/>
            <a:r>
              <a:rPr lang="en-US" altLang="en-US" dirty="0"/>
              <a:t>flipped switch closes the circuit</a:t>
            </a:r>
          </a:p>
          <a:p>
            <a:pPr lvl="1"/>
            <a:r>
              <a:rPr lang="en-US" altLang="en-US" sz="2400" dirty="0"/>
              <a:t>presentation</a:t>
            </a:r>
          </a:p>
          <a:p>
            <a:pPr lvl="2"/>
            <a:r>
              <a:rPr lang="en-US" altLang="en-US" dirty="0"/>
              <a:t>light bulb emits light</a:t>
            </a:r>
          </a:p>
          <a:p>
            <a:pPr lvl="1"/>
            <a:r>
              <a:rPr lang="en-US" altLang="en-US" sz="2400" dirty="0"/>
              <a:t>observation</a:t>
            </a:r>
          </a:p>
          <a:p>
            <a:pPr lvl="2"/>
            <a:r>
              <a:rPr lang="en-US" altLang="en-US" dirty="0"/>
              <a:t>user notices that the light is on</a:t>
            </a:r>
          </a:p>
          <a:p>
            <a:r>
              <a:rPr lang="en-US" altLang="en-US" sz="2400" dirty="0"/>
              <a:t>frequent problem</a:t>
            </a:r>
          </a:p>
          <a:p>
            <a:pPr lvl="1"/>
            <a:r>
              <a:rPr lang="en-US" altLang="en-US" sz="2400" dirty="0"/>
              <a:t>multiple switches in large rooms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1BC74841-D781-1E58-5A5D-7B12E44A5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Practical Exercise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A04D510F-2F75-0540-F286-9EE05AEED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Describe the languages and translations for the interactions required to open a document containing the third homework for this class.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What is interaction?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 "/>
            </a:pPr>
            <a:r>
              <a:rPr lang="en-GB" altLang="en-US" sz="4000" dirty="0"/>
              <a:t>communication</a:t>
            </a:r>
          </a:p>
          <a:p>
            <a:pPr>
              <a:buFontTx/>
              <a:buChar char=" "/>
            </a:pPr>
            <a:endParaRPr lang="en-GB" altLang="en-US" sz="1200" dirty="0"/>
          </a:p>
          <a:p>
            <a:pPr>
              <a:buFontTx/>
              <a:buChar char=" "/>
            </a:pPr>
            <a:r>
              <a:rPr lang="en-GB" altLang="en-US" dirty="0"/>
              <a:t>		</a:t>
            </a:r>
            <a:r>
              <a:rPr lang="en-GB" altLang="en-US" sz="3600" dirty="0"/>
              <a:t>user            system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124200" y="2438400"/>
            <a:ext cx="838200" cy="457200"/>
            <a:chOff x="2208" y="1632"/>
            <a:chExt cx="480" cy="288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208" y="1632"/>
              <a:ext cx="48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256" y="1680"/>
              <a:ext cx="384" cy="192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rgbClr val="26246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0089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CC36F9A1-E75F-6E8C-6016-07281C407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924800" cy="1066800"/>
          </a:xfrm>
          <a:noFill/>
          <a:ln/>
        </p:spPr>
        <p:txBody>
          <a:bodyPr/>
          <a:lstStyle/>
          <a:p>
            <a:r>
              <a:rPr lang="en-US" altLang="en-US" dirty="0"/>
              <a:t>Practical Exercise: </a:t>
            </a:r>
            <a:br>
              <a:rPr lang="en-US" altLang="en-US" dirty="0"/>
            </a:br>
            <a:r>
              <a:rPr lang="en-US" altLang="en-US" dirty="0"/>
              <a:t>Open a Document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1C19862A-2B10-12A6-3F8F-D3A1F6C4E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languages</a:t>
            </a:r>
          </a:p>
          <a:p>
            <a:pPr lvl="1"/>
            <a:r>
              <a:rPr lang="en-US" altLang="en-US" dirty="0"/>
              <a:t>task language: activities described in natural language</a:t>
            </a:r>
          </a:p>
          <a:p>
            <a:pPr lvl="1"/>
            <a:r>
              <a:rPr lang="en-US" altLang="en-US" dirty="0"/>
              <a:t>input language: user commands, file names</a:t>
            </a:r>
          </a:p>
          <a:p>
            <a:pPr lvl="1"/>
            <a:r>
              <a:rPr lang="en-US" altLang="en-US" dirty="0"/>
              <a:t>system language: system calls, OS objects</a:t>
            </a:r>
          </a:p>
          <a:p>
            <a:pPr lvl="1"/>
            <a:r>
              <a:rPr lang="en-US" altLang="en-US" dirty="0"/>
              <a:t>output language: commands for an output device</a:t>
            </a:r>
          </a:p>
          <a:p>
            <a:pPr lvl="2"/>
            <a:r>
              <a:rPr lang="en-US" altLang="en-US" dirty="0"/>
              <a:t>e.g. screen, or PostScript for a printer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B738A2AD-B143-F021-76ED-98B928E2E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Practical Exercise: </a:t>
            </a:r>
            <a:br>
              <a:rPr lang="en-US" altLang="en-US"/>
            </a:br>
            <a:r>
              <a:rPr lang="en-US" altLang="en-US"/>
              <a:t>Digital vs. Analog Clocks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BE6DD5E5-DF6E-B597-4F23-C22C4AFF1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Describe and compare the languages and translations used for setting digital and analog clocks. What are frequent problems with the two device types and their languages or translations?</a:t>
            </a:r>
          </a:p>
          <a:p>
            <a:r>
              <a:rPr lang="en-US" altLang="en-US" dirty="0"/>
              <a:t>languages</a:t>
            </a:r>
          </a:p>
          <a:p>
            <a:pPr lvl="1"/>
            <a:r>
              <a:rPr lang="en-US" altLang="en-US" dirty="0"/>
              <a:t>task language: set time to a certain value</a:t>
            </a:r>
          </a:p>
          <a:p>
            <a:pPr lvl="1"/>
            <a:r>
              <a:rPr lang="en-US" altLang="en-US" dirty="0"/>
              <a:t>input language: wheel vs. buttons</a:t>
            </a:r>
          </a:p>
          <a:p>
            <a:pPr lvl="1"/>
            <a:r>
              <a:rPr lang="en-US" altLang="en-US" dirty="0"/>
              <a:t>system language: mechanical movement vs. ICs</a:t>
            </a:r>
          </a:p>
          <a:p>
            <a:pPr lvl="1"/>
            <a:r>
              <a:rPr lang="en-US" altLang="en-US" dirty="0"/>
              <a:t>output language: minute and hour hands vs. LCD display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96592D91-1606-6039-804D-FFDC23874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Practical Exercise (cont.)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04D59E88-5F27-9F18-20A9-B0D793751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translations</a:t>
            </a:r>
          </a:p>
          <a:p>
            <a:pPr lvl="1"/>
            <a:r>
              <a:rPr lang="en-US" altLang="en-US"/>
              <a:t>articulation</a:t>
            </a:r>
          </a:p>
          <a:p>
            <a:pPr lvl="2"/>
            <a:r>
              <a:rPr lang="en-US" altLang="en-US"/>
              <a:t>turn wheel / press buttons</a:t>
            </a:r>
          </a:p>
          <a:p>
            <a:pPr lvl="1"/>
            <a:r>
              <a:rPr lang="en-US" altLang="en-US"/>
              <a:t>performance</a:t>
            </a:r>
          </a:p>
          <a:p>
            <a:pPr lvl="2"/>
            <a:r>
              <a:rPr lang="en-US" altLang="en-US"/>
              <a:t>clock translates input actions into modified display</a:t>
            </a:r>
          </a:p>
          <a:p>
            <a:pPr lvl="1"/>
            <a:r>
              <a:rPr lang="en-US" altLang="en-US"/>
              <a:t>presentation</a:t>
            </a:r>
          </a:p>
          <a:p>
            <a:pPr lvl="2"/>
            <a:r>
              <a:rPr lang="en-US" altLang="en-US"/>
              <a:t>new time setting is displayed</a:t>
            </a:r>
          </a:p>
          <a:p>
            <a:pPr lvl="1"/>
            <a:r>
              <a:rPr lang="en-US" altLang="en-US"/>
              <a:t>observation</a:t>
            </a:r>
          </a:p>
          <a:p>
            <a:pPr lvl="2"/>
            <a:r>
              <a:rPr lang="en-US" altLang="en-US"/>
              <a:t>user translates hand positions or numbers into time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6CF05BE3-D2F9-899C-76D3-732239D75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Practical Exercise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CCB5818C-DC87-67BA-8063-BD4A5A120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problems</a:t>
            </a:r>
          </a:p>
          <a:p>
            <a:pPr lvl="1"/>
            <a:r>
              <a:rPr lang="en-US" altLang="en-US"/>
              <a:t>which way do you turn the wheel</a:t>
            </a:r>
          </a:p>
          <a:p>
            <a:pPr lvl="1"/>
            <a:r>
              <a:rPr lang="en-US" altLang="en-US"/>
              <a:t>which button do you press, how often, in which combination</a:t>
            </a:r>
          </a:p>
          <a:p>
            <a:pPr lvl="1"/>
            <a:r>
              <a:rPr lang="en-US" altLang="en-US"/>
              <a:t>turning the time “back” on a digital clock is frequently impossible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Ergonomics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Study of the physical characteristics of interaction</a:t>
            </a:r>
          </a:p>
          <a:p>
            <a:endParaRPr lang="en-GB" altLang="en-US" sz="2400"/>
          </a:p>
          <a:p>
            <a:r>
              <a:rPr lang="en-GB" altLang="en-US" sz="2400"/>
              <a:t>Also known as human factors – but this can also be used to mean much of HCI!</a:t>
            </a:r>
          </a:p>
          <a:p>
            <a:endParaRPr lang="en-GB" altLang="en-US" sz="2400"/>
          </a:p>
          <a:p>
            <a:r>
              <a:rPr lang="en-GB" altLang="en-US" sz="2400"/>
              <a:t>Ergonomics good at defining standards and guidelines for constraining the way we design certain aspects of systems</a:t>
            </a:r>
          </a:p>
        </p:txBody>
      </p:sp>
    </p:spTree>
    <p:extLst>
      <p:ext uri="{BB962C8B-B14F-4D97-AF65-F5344CB8AC3E}">
        <p14:creationId xmlns:p14="http://schemas.microsoft.com/office/powerpoint/2010/main" val="2220680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Ergonomics - examples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arrangement of controls and displays</a:t>
            </a:r>
          </a:p>
          <a:p>
            <a:pPr marL="1154113" lvl="1" indent="-587375">
              <a:lnSpc>
                <a:spcPct val="90000"/>
              </a:lnSpc>
              <a:buFontTx/>
              <a:buNone/>
            </a:pPr>
            <a:r>
              <a:rPr lang="en-GB" altLang="en-US" sz="2000" dirty="0"/>
              <a:t>e.g.	controls grouped according to function or frequency of use, or sequentially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surrounding environment</a:t>
            </a:r>
          </a:p>
          <a:p>
            <a:pPr marL="1154113" lvl="1" indent="-587375">
              <a:lnSpc>
                <a:spcPct val="90000"/>
              </a:lnSpc>
              <a:buFontTx/>
              <a:buNone/>
            </a:pPr>
            <a:r>
              <a:rPr lang="en-GB" altLang="en-US" sz="2000" dirty="0"/>
              <a:t>e.g.	seating arrangements adaptable to cope with all sizes of user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health issues</a:t>
            </a:r>
          </a:p>
          <a:p>
            <a:pPr marL="1154113" lvl="1" indent="-587375">
              <a:lnSpc>
                <a:spcPct val="90000"/>
              </a:lnSpc>
              <a:buFontTx/>
              <a:buNone/>
            </a:pPr>
            <a:r>
              <a:rPr lang="en-GB" altLang="en-US" sz="2000" dirty="0"/>
              <a:t>e.g.	physical position, environmental conditions (temperature, humidity), lighting, noise,	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use of colour</a:t>
            </a:r>
          </a:p>
          <a:p>
            <a:pPr marL="1154113" lvl="1" indent="-587375">
              <a:lnSpc>
                <a:spcPct val="90000"/>
              </a:lnSpc>
              <a:buFontTx/>
              <a:buNone/>
            </a:pPr>
            <a:r>
              <a:rPr lang="en-GB" altLang="en-US" sz="2000" dirty="0"/>
              <a:t>e.g.	use of red for warning, green for okay,</a:t>
            </a:r>
            <a:br>
              <a:rPr lang="en-GB" altLang="en-US" sz="2000" dirty="0"/>
            </a:br>
            <a:r>
              <a:rPr lang="en-GB" altLang="en-US" sz="2000" dirty="0"/>
              <a:t>awareness of colour-blindness etc.</a:t>
            </a:r>
          </a:p>
          <a:p>
            <a:pPr>
              <a:lnSpc>
                <a:spcPct val="90000"/>
              </a:lnSpc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631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Common interaction styles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command line interface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menus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natural language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question/answer and query dialogue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form-fills and spreadsheets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WIMP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point and click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three–dimensional interfaces</a:t>
            </a:r>
          </a:p>
        </p:txBody>
      </p:sp>
    </p:spTree>
    <p:extLst>
      <p:ext uri="{BB962C8B-B14F-4D97-AF65-F5344CB8AC3E}">
        <p14:creationId xmlns:p14="http://schemas.microsoft.com/office/powerpoint/2010/main" val="34370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Speech–driven interfaces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rapidly improving …</a:t>
            </a:r>
            <a:br>
              <a:rPr lang="en-GB" altLang="en-US" dirty="0"/>
            </a:br>
            <a:r>
              <a:rPr lang="en-GB" altLang="en-US" dirty="0"/>
              <a:t>	… but still inaccurate</a:t>
            </a:r>
          </a:p>
          <a:p>
            <a:pPr>
              <a:lnSpc>
                <a:spcPct val="90000"/>
              </a:lnSpc>
            </a:pPr>
            <a:endParaRPr lang="en-GB" altLang="en-US" sz="1200" dirty="0"/>
          </a:p>
          <a:p>
            <a:pPr>
              <a:lnSpc>
                <a:spcPct val="90000"/>
              </a:lnSpc>
            </a:pPr>
            <a:r>
              <a:rPr lang="en-GB" altLang="en-US" dirty="0"/>
              <a:t>how to have robust dialogue?</a:t>
            </a:r>
            <a:br>
              <a:rPr lang="en-GB" altLang="en-US" dirty="0"/>
            </a:br>
            <a:r>
              <a:rPr lang="en-GB" altLang="en-US" dirty="0"/>
              <a:t>	… interaction of course!</a:t>
            </a:r>
          </a:p>
          <a:p>
            <a:pPr marL="0" indent="0">
              <a:buFontTx/>
              <a:buChar char=" "/>
              <a:tabLst>
                <a:tab pos="381000" algn="l"/>
              </a:tabLst>
            </a:pPr>
            <a:r>
              <a:rPr lang="en-GB" altLang="en-US" dirty="0"/>
              <a:t>can’t always avoid errors …</a:t>
            </a:r>
            <a:br>
              <a:rPr lang="en-GB" altLang="en-US" dirty="0"/>
            </a:br>
            <a:r>
              <a:rPr lang="en-GB" altLang="en-US" dirty="0"/>
              <a:t>	… but we can put them right</a:t>
            </a:r>
          </a:p>
          <a:p>
            <a:pPr marL="0" indent="0">
              <a:buFontTx/>
              <a:buChar char=" "/>
              <a:tabLst>
                <a:tab pos="381000" algn="l"/>
              </a:tabLst>
            </a:pPr>
            <a:endParaRPr lang="en-GB" altLang="en-US" sz="1100" dirty="0"/>
          </a:p>
          <a:p>
            <a:pPr marL="0" indent="0">
              <a:buFontTx/>
              <a:buChar char=" "/>
              <a:tabLst>
                <a:tab pos="381000" algn="l"/>
              </a:tabLst>
            </a:pPr>
            <a:r>
              <a:rPr lang="en-GB" altLang="en-US" dirty="0"/>
              <a:t>make it easy to </a:t>
            </a:r>
            <a:r>
              <a:rPr lang="en-GB" altLang="en-US" i="1" dirty="0"/>
              <a:t>detect</a:t>
            </a:r>
            <a:r>
              <a:rPr lang="en-GB" altLang="en-US" dirty="0"/>
              <a:t> errors</a:t>
            </a:r>
            <a:br>
              <a:rPr lang="en-GB" altLang="en-US" dirty="0"/>
            </a:br>
            <a:r>
              <a:rPr lang="en-GB" altLang="en-US" dirty="0"/>
              <a:t>	… then the user can </a:t>
            </a:r>
            <a:r>
              <a:rPr lang="en-GB" altLang="en-US" i="1" dirty="0"/>
              <a:t>repair</a:t>
            </a:r>
            <a:r>
              <a:rPr lang="en-GB" altLang="en-US" dirty="0"/>
              <a:t> them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68951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Physical design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many constraints:</a:t>
            </a:r>
          </a:p>
          <a:p>
            <a:pPr lvl="1"/>
            <a:r>
              <a:rPr lang="en-GB" altLang="en-US" dirty="0"/>
              <a:t>ergonomic  –  </a:t>
            </a:r>
            <a:r>
              <a:rPr lang="en-GB" altLang="en-US" sz="2000" dirty="0"/>
              <a:t>minimum button size</a:t>
            </a:r>
            <a:endParaRPr lang="en-GB" altLang="en-US" dirty="0"/>
          </a:p>
          <a:p>
            <a:pPr lvl="1"/>
            <a:r>
              <a:rPr lang="en-GB" altLang="en-US" dirty="0"/>
              <a:t>physical  –  </a:t>
            </a:r>
            <a:r>
              <a:rPr lang="en-GB" altLang="en-US" sz="2000" dirty="0"/>
              <a:t>high-voltage switches are big</a:t>
            </a:r>
          </a:p>
          <a:p>
            <a:pPr lvl="1"/>
            <a:r>
              <a:rPr lang="en-GB" altLang="en-US" dirty="0"/>
              <a:t>legal and safety  –  </a:t>
            </a:r>
            <a:r>
              <a:rPr lang="en-GB" altLang="en-US" sz="2000" dirty="0"/>
              <a:t>high cooker controls</a:t>
            </a:r>
            <a:endParaRPr lang="en-GB" altLang="en-US" dirty="0"/>
          </a:p>
          <a:p>
            <a:pPr lvl="1"/>
            <a:r>
              <a:rPr lang="en-GB" altLang="en-US" dirty="0"/>
              <a:t>context and environment  –  </a:t>
            </a:r>
            <a:r>
              <a:rPr lang="en-GB" altLang="en-US" sz="2000" dirty="0"/>
              <a:t>easy to clean</a:t>
            </a:r>
            <a:endParaRPr lang="en-GB" altLang="en-US" dirty="0"/>
          </a:p>
          <a:p>
            <a:pPr lvl="1"/>
            <a:r>
              <a:rPr lang="en-GB" altLang="en-US" dirty="0"/>
              <a:t>aesthetic  –  </a:t>
            </a:r>
            <a:r>
              <a:rPr lang="en-GB" altLang="en-US" sz="2000" dirty="0"/>
              <a:t>must look good</a:t>
            </a:r>
            <a:endParaRPr lang="en-GB" altLang="en-US" dirty="0"/>
          </a:p>
          <a:p>
            <a:pPr lvl="1"/>
            <a:r>
              <a:rPr lang="en-GB" altLang="en-US" dirty="0"/>
              <a:t>economic  – … </a:t>
            </a:r>
            <a:r>
              <a:rPr lang="en-GB" altLang="en-US" sz="2000" dirty="0"/>
              <a:t>and not cost too much!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2697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Fluidity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25600" algn="l"/>
              </a:tabLst>
            </a:pPr>
            <a:r>
              <a:rPr lang="en-GB" altLang="en-US" dirty="0"/>
              <a:t>do external physical aspects reflect logical effect?</a:t>
            </a:r>
          </a:p>
          <a:p>
            <a:pPr lvl="1">
              <a:tabLst>
                <a:tab pos="1625600" algn="l"/>
              </a:tabLst>
            </a:pPr>
            <a:r>
              <a:rPr lang="en-GB" altLang="en-US" dirty="0"/>
              <a:t>related to affordance</a:t>
            </a:r>
          </a:p>
          <a:p>
            <a:pPr marL="457200" lvl="1" indent="0">
              <a:buNone/>
              <a:tabLst>
                <a:tab pos="1625600" algn="l"/>
              </a:tabLst>
            </a:pPr>
            <a:endParaRPr lang="en-GB" altLang="en-US" dirty="0"/>
          </a:p>
          <a:p>
            <a:pPr lvl="1">
              <a:buFontTx/>
              <a:buNone/>
              <a:tabLst>
                <a:tab pos="1625600" algn="l"/>
              </a:tabLst>
            </a:pPr>
            <a:r>
              <a:rPr lang="en-GB" altLang="en-US" dirty="0"/>
              <a:t>logical state revealed in physical state?</a:t>
            </a:r>
          </a:p>
          <a:p>
            <a:pPr lvl="3">
              <a:buFontTx/>
              <a:buNone/>
              <a:tabLst>
                <a:tab pos="1625600" algn="l"/>
              </a:tabLst>
            </a:pPr>
            <a:r>
              <a:rPr lang="en-GB" altLang="en-US" dirty="0"/>
              <a:t>e.g. on/off buttons</a:t>
            </a:r>
          </a:p>
          <a:p>
            <a:pPr lvl="1">
              <a:buFontTx/>
              <a:buNone/>
              <a:tabLst>
                <a:tab pos="1625600" algn="l"/>
              </a:tabLst>
            </a:pPr>
            <a:endParaRPr lang="en-GB" altLang="en-US" dirty="0"/>
          </a:p>
          <a:p>
            <a:pPr lvl="1">
              <a:buFontTx/>
              <a:buNone/>
              <a:tabLst>
                <a:tab pos="1625600" algn="l"/>
              </a:tabLst>
            </a:pPr>
            <a:r>
              <a:rPr lang="en-GB" altLang="en-US" dirty="0"/>
              <a:t>inverse actions inverse effects?</a:t>
            </a:r>
          </a:p>
          <a:p>
            <a:pPr lvl="3">
              <a:buFontTx/>
              <a:buNone/>
              <a:tabLst>
                <a:tab pos="1625600" algn="l"/>
              </a:tabLst>
            </a:pPr>
            <a:r>
              <a:rPr lang="en-GB" altLang="en-US" dirty="0"/>
              <a:t>e.g. arrow buttons, twist controls</a:t>
            </a:r>
          </a:p>
          <a:p>
            <a:pPr lvl="1">
              <a:buFontTx/>
              <a:buNone/>
              <a:tabLst>
                <a:tab pos="1625600" algn="l"/>
              </a:tabLst>
            </a:pPr>
            <a:endParaRPr lang="en-GB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1564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Some terms of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endParaRPr lang="en-GB" altLang="en-US" sz="2800" dirty="0"/>
          </a:p>
          <a:p>
            <a:pPr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800" dirty="0"/>
              <a:t>domain	– the area of work under study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800" dirty="0"/>
              <a:t>			e.g. graphic design</a:t>
            </a:r>
          </a:p>
          <a:p>
            <a:pPr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800" dirty="0"/>
              <a:t>goal	– what you want to achieve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800" dirty="0"/>
              <a:t>			e.g. create a solid red triangle</a:t>
            </a:r>
          </a:p>
          <a:p>
            <a:pPr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800" dirty="0"/>
              <a:t>task	– how you go about doing it</a:t>
            </a:r>
            <a:br>
              <a:rPr lang="en-GB" altLang="en-US" sz="2800" dirty="0"/>
            </a:br>
            <a:r>
              <a:rPr lang="en-GB" altLang="en-US" sz="2800" dirty="0"/>
              <a:t>	– ultimately in terms of operations or actions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800" dirty="0"/>
              <a:t>			e.g. … select fill tool, click over triangle </a:t>
            </a:r>
          </a:p>
          <a:p>
            <a:pPr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endParaRPr lang="en-GB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8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physical layout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334000" cy="4114800"/>
          </a:xfrm>
        </p:spPr>
        <p:txBody>
          <a:bodyPr/>
          <a:lstStyle/>
          <a:p>
            <a:pPr>
              <a:buFontTx/>
              <a:buNone/>
              <a:tabLst>
                <a:tab pos="762000" algn="l"/>
                <a:tab pos="1524000" algn="l"/>
              </a:tabLst>
            </a:pPr>
            <a:endParaRPr lang="en-GB" altLang="en-US" dirty="0"/>
          </a:p>
          <a:p>
            <a:pPr>
              <a:buFontTx/>
              <a:buNone/>
              <a:tabLst>
                <a:tab pos="762000" algn="l"/>
                <a:tab pos="1524000" algn="l"/>
              </a:tabLst>
            </a:pPr>
            <a:r>
              <a:rPr lang="en-GB" altLang="en-US" dirty="0"/>
              <a:t>controls:</a:t>
            </a:r>
          </a:p>
          <a:p>
            <a:pPr>
              <a:buFontTx/>
              <a:buNone/>
              <a:tabLst>
                <a:tab pos="762000" algn="l"/>
                <a:tab pos="1524000" algn="l"/>
              </a:tabLst>
            </a:pPr>
            <a:r>
              <a:rPr lang="en-GB" altLang="en-US" dirty="0"/>
              <a:t>	 logical relationship </a:t>
            </a:r>
            <a:br>
              <a:rPr lang="en-GB" altLang="en-US" dirty="0"/>
            </a:br>
            <a:r>
              <a:rPr lang="en-GB" altLang="en-US" dirty="0"/>
              <a:t>	~	spatial grouping</a:t>
            </a:r>
          </a:p>
          <a:p>
            <a:pPr>
              <a:buFontTx/>
              <a:buNone/>
              <a:tabLst>
                <a:tab pos="762000" algn="l"/>
                <a:tab pos="1524000" algn="l"/>
              </a:tabLst>
            </a:pPr>
            <a:endParaRPr lang="en-GB" altLang="en-US" dirty="0"/>
          </a:p>
        </p:txBody>
      </p:sp>
      <p:pic>
        <p:nvPicPr>
          <p:cNvPr id="41989" name="Picture 5" descr="&#10;microwave.jpg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5" y="1600200"/>
            <a:ext cx="2384425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66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20" name="Picture 12" descr="washing-machine.jpg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16100"/>
            <a:ext cx="8382000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compliant interaction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334000"/>
            <a:ext cx="3810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GB" altLang="en-US" sz="1800"/>
              <a:t>state evident in</a:t>
            </a:r>
            <a:br>
              <a:rPr lang="en-GB" altLang="en-US" sz="1800"/>
            </a:br>
            <a:r>
              <a:rPr lang="en-GB" altLang="en-US" sz="1800"/>
              <a:t>mechanical buttons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5334000"/>
            <a:ext cx="3810000" cy="9144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GB" altLang="en-US" sz="1600"/>
              <a:t>rotary knobs reveal internal state and can be controlled by both user and machine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762000" y="2286000"/>
            <a:ext cx="2057400" cy="1981200"/>
          </a:xfrm>
          <a:prstGeom prst="ellipse">
            <a:avLst/>
          </a:prstGeom>
          <a:noFill/>
          <a:ln w="5715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1981200" y="4267200"/>
            <a:ext cx="228600" cy="1066800"/>
          </a:xfrm>
          <a:prstGeom prst="lin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3276600" y="2514600"/>
            <a:ext cx="2057400" cy="1981200"/>
          </a:xfrm>
          <a:prstGeom prst="ellipse">
            <a:avLst/>
          </a:prstGeom>
          <a:noFill/>
          <a:ln w="5715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5791200" y="2514600"/>
            <a:ext cx="2057400" cy="1981200"/>
          </a:xfrm>
          <a:prstGeom prst="ellipse">
            <a:avLst/>
          </a:prstGeom>
          <a:noFill/>
          <a:ln w="5715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4724400" y="4343400"/>
            <a:ext cx="762000" cy="990600"/>
          </a:xfrm>
          <a:prstGeom prst="lin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>
            <a:off x="5867400" y="4419600"/>
            <a:ext cx="533400" cy="914400"/>
          </a:xfrm>
          <a:prstGeom prst="lin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82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General lesson …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dirty="0"/>
              <a:t>if you want someone to do something …</a:t>
            </a:r>
          </a:p>
          <a:p>
            <a:pPr>
              <a:buFontTx/>
              <a:buChar char=" "/>
            </a:pPr>
            <a:endParaRPr lang="en-GB" altLang="en-US" dirty="0"/>
          </a:p>
          <a:p>
            <a:r>
              <a:rPr lang="en-GB" altLang="en-US" dirty="0"/>
              <a:t>make it easy for them!</a:t>
            </a:r>
          </a:p>
          <a:p>
            <a:endParaRPr lang="en-GB" altLang="en-US" dirty="0"/>
          </a:p>
          <a:p>
            <a:r>
              <a:rPr lang="en-GB" altLang="en-US" dirty="0"/>
              <a:t>understand their values</a:t>
            </a:r>
          </a:p>
        </p:txBody>
      </p:sp>
    </p:spTree>
    <p:extLst>
      <p:ext uri="{BB962C8B-B14F-4D97-AF65-F5344CB8AC3E}">
        <p14:creationId xmlns:p14="http://schemas.microsoft.com/office/powerpoint/2010/main" val="31159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Donald Norman’s model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9377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Seven stages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user establishes the goal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formulates intention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specifies actions at interface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executes action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perceives system state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interprets system state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evaluates system state with respect to goal</a:t>
            </a:r>
          </a:p>
          <a:p>
            <a:pPr>
              <a:lnSpc>
                <a:spcPct val="90000"/>
              </a:lnSpc>
            </a:pPr>
            <a:endParaRPr lang="en-GB" altLang="en-US" sz="28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Norman’s model concentrates on user’s view of the interface</a:t>
            </a:r>
          </a:p>
        </p:txBody>
      </p:sp>
      <p:pic>
        <p:nvPicPr>
          <p:cNvPr id="1026" name="Picture 2" descr="http://cs4760.csl.mtu.edu/2016/wordpress/wp-content/uploads/2013/06/norman-intreaction-cyc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352501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2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0"/>
            <a:ext cx="68580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execution/evaluation loop</a:t>
            </a:r>
            <a:endParaRPr lang="en-US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48385"/>
            <a:ext cx="82296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</a:pPr>
            <a:endParaRPr lang="en-GB" altLang="en-US" sz="1800" dirty="0"/>
          </a:p>
          <a:p>
            <a:pPr lvl="2">
              <a:lnSpc>
                <a:spcPct val="90000"/>
              </a:lnSpc>
            </a:pPr>
            <a:endParaRPr lang="en-GB" altLang="en-US" sz="1800" dirty="0"/>
          </a:p>
          <a:p>
            <a:pPr lvl="2">
              <a:lnSpc>
                <a:spcPct val="90000"/>
              </a:lnSpc>
            </a:pPr>
            <a:endParaRPr lang="en-GB" altLang="en-US" sz="1800" dirty="0"/>
          </a:p>
          <a:p>
            <a:pPr lvl="2">
              <a:lnSpc>
                <a:spcPct val="90000"/>
              </a:lnSpc>
            </a:pPr>
            <a:r>
              <a:rPr lang="en-GB" altLang="en-US" sz="2800" dirty="0"/>
              <a:t>user establishes the goal</a:t>
            </a:r>
          </a:p>
          <a:p>
            <a:pPr lvl="2">
              <a:lnSpc>
                <a:spcPct val="90000"/>
              </a:lnSpc>
            </a:pPr>
            <a:r>
              <a:rPr lang="en-GB" altLang="en-US" sz="2800" dirty="0"/>
              <a:t>formulates intention</a:t>
            </a:r>
          </a:p>
          <a:p>
            <a:pPr lvl="2">
              <a:lnSpc>
                <a:spcPct val="90000"/>
              </a:lnSpc>
            </a:pPr>
            <a:r>
              <a:rPr lang="en-GB" altLang="en-US" sz="2800" dirty="0"/>
              <a:t>specifies actions at interface</a:t>
            </a:r>
          </a:p>
          <a:p>
            <a:pPr lvl="2">
              <a:lnSpc>
                <a:spcPct val="90000"/>
              </a:lnSpc>
            </a:pPr>
            <a:r>
              <a:rPr lang="en-GB" altLang="en-US" sz="2800" dirty="0"/>
              <a:t>executes action</a:t>
            </a:r>
          </a:p>
          <a:p>
            <a:pPr lvl="2">
              <a:lnSpc>
                <a:spcPct val="90000"/>
              </a:lnSpc>
            </a:pPr>
            <a:r>
              <a:rPr lang="en-GB" altLang="en-US" sz="2800" dirty="0"/>
              <a:t>perceives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2800" dirty="0"/>
              <a:t>interprets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2800" dirty="0"/>
              <a:t>evaluates system state with respect to goal</a:t>
            </a:r>
          </a:p>
          <a:p>
            <a:pPr lvl="2">
              <a:lnSpc>
                <a:spcPct val="90000"/>
              </a:lnSpc>
            </a:pPr>
            <a:endParaRPr lang="en-GB" altLang="en-US" sz="1800" dirty="0"/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1733550" y="1295400"/>
            <a:ext cx="5734050" cy="1600200"/>
            <a:chOff x="1968" y="3120"/>
            <a:chExt cx="3612" cy="1008"/>
          </a:xfrm>
        </p:grpSpPr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charset="0"/>
                </a:rPr>
                <a:t>system</a:t>
              </a:r>
            </a:p>
          </p:txBody>
        </p:sp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charset="0"/>
                </a:rPr>
                <a:t>evaluation</a:t>
              </a:r>
            </a:p>
          </p:txBody>
        </p:sp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charset="0"/>
                </a:rPr>
                <a:t>execution</a:t>
              </a:r>
            </a:p>
          </p:txBody>
        </p:sp>
        <p:grpSp>
          <p:nvGrpSpPr>
            <p:cNvPr id="31752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31753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4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 dirty="0">
                  <a:latin typeface="Arial" charset="0"/>
                </a:rPr>
                <a:t>goal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012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25021"/>
            <a:ext cx="68580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execution/evaluation loop</a:t>
            </a:r>
            <a:endParaRPr lang="en-US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77136"/>
            <a:ext cx="8229600" cy="493776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</a:pPr>
            <a:endParaRPr lang="en-GB" altLang="en-US" sz="1800" dirty="0"/>
          </a:p>
          <a:p>
            <a:pPr lvl="2">
              <a:lnSpc>
                <a:spcPct val="90000"/>
              </a:lnSpc>
            </a:pPr>
            <a:endParaRPr lang="en-GB" altLang="en-US" sz="1800" dirty="0"/>
          </a:p>
          <a:p>
            <a:pPr lvl="2">
              <a:lnSpc>
                <a:spcPct val="90000"/>
              </a:lnSpc>
            </a:pPr>
            <a:endParaRPr lang="en-GB" altLang="en-US" sz="1800" dirty="0"/>
          </a:p>
          <a:p>
            <a:pPr lvl="2">
              <a:lnSpc>
                <a:spcPct val="90000"/>
              </a:lnSpc>
            </a:pPr>
            <a:r>
              <a:rPr lang="en-GB" altLang="en-US" sz="2400" dirty="0"/>
              <a:t>user establishes the goal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>
                <a:solidFill>
                  <a:schemeClr val="folHlink"/>
                </a:solidFill>
              </a:rPr>
              <a:t>formulates intention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>
                <a:solidFill>
                  <a:schemeClr val="folHlink"/>
                </a:solidFill>
              </a:rPr>
              <a:t>specifies actions at interface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>
                <a:solidFill>
                  <a:schemeClr val="folHlink"/>
                </a:solidFill>
              </a:rPr>
              <a:t>executes action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>
                <a:solidFill>
                  <a:schemeClr val="folHlink"/>
                </a:solidFill>
              </a:rPr>
              <a:t>perceives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>
                <a:solidFill>
                  <a:schemeClr val="folHlink"/>
                </a:solidFill>
              </a:rPr>
              <a:t>interprets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>
                <a:solidFill>
                  <a:schemeClr val="folHlink"/>
                </a:solidFill>
              </a:rPr>
              <a:t>evaluates system state with respect to goal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1733551" y="1295400"/>
            <a:ext cx="5734050" cy="1600200"/>
            <a:chOff x="1968" y="3120"/>
            <a:chExt cx="3612" cy="1008"/>
          </a:xfrm>
        </p:grpSpPr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charset="0"/>
                </a:rPr>
                <a:t>system</a:t>
              </a: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charset="0"/>
                </a:rPr>
                <a:t>evaluation</a:t>
              </a:r>
            </a:p>
          </p:txBody>
        </p:sp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charset="0"/>
                </a:rPr>
                <a:t>execution</a:t>
              </a:r>
            </a:p>
          </p:txBody>
        </p: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32777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78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 dirty="0">
                  <a:latin typeface="Arial" charset="0"/>
                </a:rPr>
                <a:t>goal</a:t>
              </a:r>
            </a:p>
          </p:txBody>
        </p:sp>
      </p:grp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4114800" y="1219200"/>
            <a:ext cx="838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1376149" y="3505200"/>
            <a:ext cx="3581400" cy="3810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1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0"/>
            <a:ext cx="68580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execution/evaluation loop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1" y="1678675"/>
            <a:ext cx="8229600" cy="493776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</a:pPr>
            <a:endParaRPr lang="en-GB" altLang="en-US" sz="1800" dirty="0"/>
          </a:p>
          <a:p>
            <a:pPr lvl="2">
              <a:lnSpc>
                <a:spcPct val="90000"/>
              </a:lnSpc>
            </a:pPr>
            <a:endParaRPr lang="en-GB" altLang="en-US" sz="1800" dirty="0"/>
          </a:p>
          <a:p>
            <a:pPr lvl="2">
              <a:lnSpc>
                <a:spcPct val="90000"/>
              </a:lnSpc>
            </a:pPr>
            <a:endParaRPr lang="en-GB" altLang="en-US" sz="1800" dirty="0">
              <a:solidFill>
                <a:schemeClr val="bg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GB" altLang="en-US" sz="2400" dirty="0">
                <a:solidFill>
                  <a:schemeClr val="bg2"/>
                </a:solidFill>
              </a:rPr>
              <a:t>user establishes the goal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/>
              <a:t>formulates intention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/>
              <a:t>specifies actions at interface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/>
              <a:t>executes action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>
                <a:solidFill>
                  <a:schemeClr val="folHlink"/>
                </a:solidFill>
              </a:rPr>
              <a:t>perceives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>
                <a:solidFill>
                  <a:schemeClr val="folHlink"/>
                </a:solidFill>
              </a:rPr>
              <a:t>interprets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>
                <a:solidFill>
                  <a:schemeClr val="folHlink"/>
                </a:solidFill>
              </a:rPr>
              <a:t>evaluates system state with respect to goal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733551" y="1409700"/>
            <a:ext cx="5734050" cy="1600200"/>
            <a:chOff x="1968" y="3120"/>
            <a:chExt cx="3612" cy="1008"/>
          </a:xfrm>
        </p:grpSpPr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charset="0"/>
                </a:rPr>
                <a:t>system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charset="0"/>
                </a:rPr>
                <a:t>evaluation</a:t>
              </a: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charset="0"/>
                </a:rPr>
                <a:t>execution</a:t>
              </a:r>
            </a:p>
          </p:txBody>
        </p:sp>
        <p:grpSp>
          <p:nvGrpSpPr>
            <p:cNvPr id="33800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33801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2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charset="0"/>
                </a:rPr>
                <a:t>goal</a:t>
              </a:r>
            </a:p>
          </p:txBody>
        </p:sp>
      </p:grp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1676400" y="19050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1243013" y="3733800"/>
            <a:ext cx="4114800" cy="10668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5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18197"/>
            <a:ext cx="68580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execution/evaluation loop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157" y="1752600"/>
            <a:ext cx="8229600" cy="493776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</a:pPr>
            <a:endParaRPr lang="en-GB" altLang="en-US" sz="1800" dirty="0"/>
          </a:p>
          <a:p>
            <a:pPr lvl="2">
              <a:lnSpc>
                <a:spcPct val="90000"/>
              </a:lnSpc>
            </a:pPr>
            <a:endParaRPr lang="en-GB" altLang="en-US" sz="1800" dirty="0"/>
          </a:p>
          <a:p>
            <a:pPr lvl="2">
              <a:lnSpc>
                <a:spcPct val="90000"/>
              </a:lnSpc>
            </a:pPr>
            <a:endParaRPr lang="en-GB" altLang="en-US" sz="1800" dirty="0">
              <a:solidFill>
                <a:schemeClr val="bg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GB" altLang="en-US" sz="2400" dirty="0">
                <a:solidFill>
                  <a:schemeClr val="bg2"/>
                </a:solidFill>
              </a:rPr>
              <a:t>user establishes the goal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>
                <a:solidFill>
                  <a:schemeClr val="bg2"/>
                </a:solidFill>
              </a:rPr>
              <a:t>formulates intention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>
                <a:solidFill>
                  <a:schemeClr val="bg2"/>
                </a:solidFill>
              </a:rPr>
              <a:t>specifies actions at interface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>
                <a:solidFill>
                  <a:schemeClr val="bg2"/>
                </a:solidFill>
              </a:rPr>
              <a:t>executes action</a:t>
            </a:r>
            <a:endParaRPr lang="en-GB" altLang="en-US" sz="2400" dirty="0"/>
          </a:p>
          <a:p>
            <a:pPr lvl="2">
              <a:lnSpc>
                <a:spcPct val="90000"/>
              </a:lnSpc>
            </a:pPr>
            <a:r>
              <a:rPr lang="en-GB" altLang="en-US" sz="2400" dirty="0"/>
              <a:t>perceives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/>
              <a:t>interprets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/>
              <a:t>evaluates system state with respect to goal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1755894" y="1219200"/>
            <a:ext cx="5734050" cy="1600200"/>
            <a:chOff x="1968" y="3120"/>
            <a:chExt cx="3612" cy="1008"/>
          </a:xfrm>
        </p:grpSpPr>
        <p:sp>
          <p:nvSpPr>
            <p:cNvPr id="34821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charset="0"/>
                </a:rPr>
                <a:t>system</a:t>
              </a:r>
            </a:p>
          </p:txBody>
        </p:sp>
        <p:sp>
          <p:nvSpPr>
            <p:cNvPr id="34822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charset="0"/>
                </a:rPr>
                <a:t>evaluation</a:t>
              </a:r>
            </a:p>
          </p:txBody>
        </p:sp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 dirty="0">
                  <a:latin typeface="Arial" charset="0"/>
                </a:rPr>
                <a:t>execution</a:t>
              </a:r>
            </a:p>
          </p:txBody>
        </p:sp>
        <p:grpSp>
          <p:nvGrpSpPr>
            <p:cNvPr id="34824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34825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6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charset="0"/>
                </a:rPr>
                <a:t>goal</a:t>
              </a:r>
            </a:p>
          </p:txBody>
        </p:sp>
      </p:grp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5867400" y="17526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1219200" y="4953000"/>
            <a:ext cx="5943600" cy="10668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Using Norman’s model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tabLst>
                <a:tab pos="1801813" algn="l"/>
                <a:tab pos="2471738" algn="l"/>
              </a:tabLst>
            </a:pPr>
            <a:r>
              <a:rPr lang="en-GB" altLang="en-US" sz="2400" dirty="0"/>
              <a:t>Some systems are harder to use than others</a:t>
            </a:r>
          </a:p>
          <a:p>
            <a:pPr>
              <a:buFontTx/>
              <a:buNone/>
              <a:tabLst>
                <a:tab pos="1801813" algn="l"/>
                <a:tab pos="2471738" algn="l"/>
              </a:tabLst>
            </a:pPr>
            <a:endParaRPr lang="en-GB" altLang="en-US" sz="2400" dirty="0"/>
          </a:p>
          <a:p>
            <a:pPr>
              <a:buFontTx/>
              <a:buNone/>
              <a:tabLst>
                <a:tab pos="1801813" algn="l"/>
                <a:tab pos="2471738" algn="l"/>
              </a:tabLst>
            </a:pPr>
            <a:r>
              <a:rPr lang="en-GB" altLang="en-US" sz="2400" dirty="0"/>
              <a:t>Gulf of Execution</a:t>
            </a:r>
          </a:p>
          <a:p>
            <a:pPr lvl="1">
              <a:buFontTx/>
              <a:buNone/>
              <a:tabLst>
                <a:tab pos="1801813" algn="l"/>
                <a:tab pos="2471738" algn="l"/>
              </a:tabLst>
            </a:pPr>
            <a:r>
              <a:rPr lang="en-GB" altLang="en-US" sz="2000" dirty="0"/>
              <a:t>	user’s formulation of actions </a:t>
            </a:r>
            <a:br>
              <a:rPr lang="en-GB" altLang="en-US" sz="2000" dirty="0"/>
            </a:br>
            <a:r>
              <a:rPr lang="en-GB" altLang="en-US" sz="2000" dirty="0"/>
              <a:t>	</a:t>
            </a:r>
            <a:r>
              <a:rPr lang="en-GB" altLang="en-US" sz="2800" dirty="0"/>
              <a:t>≠	</a:t>
            </a:r>
            <a:r>
              <a:rPr lang="en-GB" altLang="en-US" sz="2000" dirty="0"/>
              <a:t>actions allowed by the system</a:t>
            </a:r>
          </a:p>
          <a:p>
            <a:pPr>
              <a:buFontTx/>
              <a:buNone/>
              <a:tabLst>
                <a:tab pos="1801813" algn="l"/>
                <a:tab pos="2471738" algn="l"/>
              </a:tabLst>
            </a:pPr>
            <a:endParaRPr lang="en-GB" altLang="en-US" sz="2400" dirty="0"/>
          </a:p>
          <a:p>
            <a:pPr>
              <a:buFontTx/>
              <a:buNone/>
              <a:tabLst>
                <a:tab pos="1801813" algn="l"/>
                <a:tab pos="2471738" algn="l"/>
              </a:tabLst>
            </a:pPr>
            <a:r>
              <a:rPr lang="en-GB" altLang="en-US" sz="2400" dirty="0"/>
              <a:t>Gulf of Evaluation</a:t>
            </a:r>
          </a:p>
          <a:p>
            <a:pPr lvl="1">
              <a:buFontTx/>
              <a:buNone/>
              <a:tabLst>
                <a:tab pos="1801813" algn="l"/>
                <a:tab pos="2471738" algn="l"/>
              </a:tabLst>
            </a:pPr>
            <a:r>
              <a:rPr lang="en-GB" altLang="en-US" sz="2000" dirty="0"/>
              <a:t>	user’s expectation of changed system state</a:t>
            </a:r>
            <a:br>
              <a:rPr lang="en-GB" altLang="en-US" sz="2000" dirty="0"/>
            </a:br>
            <a:r>
              <a:rPr lang="en-GB" altLang="en-US" sz="2000" dirty="0"/>
              <a:t>	</a:t>
            </a:r>
            <a:r>
              <a:rPr lang="en-GB" altLang="en-US" sz="2800" dirty="0"/>
              <a:t>≠	</a:t>
            </a:r>
            <a:r>
              <a:rPr lang="en-GB" altLang="en-US" sz="2000" dirty="0"/>
              <a:t>actual presentation of this state</a:t>
            </a:r>
          </a:p>
        </p:txBody>
      </p:sp>
    </p:spTree>
    <p:extLst>
      <p:ext uri="{BB962C8B-B14F-4D97-AF65-F5344CB8AC3E}">
        <p14:creationId xmlns:p14="http://schemas.microsoft.com/office/powerpoint/2010/main" val="50237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rfaCoursesSlides</Template>
  <TotalTime>2457</TotalTime>
  <Words>906</Words>
  <Application>Microsoft Office PowerPoint</Application>
  <PresentationFormat>On-screen Show (4:3)</PresentationFormat>
  <Paragraphs>283</Paragraphs>
  <Slides>32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Helvetica</vt:lpstr>
      <vt:lpstr>Symbol</vt:lpstr>
      <vt:lpstr>Office Theme</vt:lpstr>
      <vt:lpstr>1_Office Theme</vt:lpstr>
      <vt:lpstr>2_Office Theme</vt:lpstr>
      <vt:lpstr>3_Office Theme</vt:lpstr>
      <vt:lpstr>The Interaction</vt:lpstr>
      <vt:lpstr>What is interaction?</vt:lpstr>
      <vt:lpstr>Some terms of interaction</vt:lpstr>
      <vt:lpstr>Donald Norman’s model</vt:lpstr>
      <vt:lpstr>execution/evaluation loop</vt:lpstr>
      <vt:lpstr>execution/evaluation loop</vt:lpstr>
      <vt:lpstr>execution/evaluation loop</vt:lpstr>
      <vt:lpstr>execution/evaluation loop</vt:lpstr>
      <vt:lpstr>Using Norman’s model</vt:lpstr>
      <vt:lpstr>Gulf of execution </vt:lpstr>
      <vt:lpstr>Gulf of Evaluation </vt:lpstr>
      <vt:lpstr>Human error - slips and mistakes</vt:lpstr>
      <vt:lpstr>Abowd and Beale framework</vt:lpstr>
      <vt:lpstr>Using Abowd &amp; Beale’s model</vt:lpstr>
      <vt:lpstr>Interactive Cycle</vt:lpstr>
      <vt:lpstr>Translations Between Components</vt:lpstr>
      <vt:lpstr>Example: Light in a Room</vt:lpstr>
      <vt:lpstr>Example (cont)</vt:lpstr>
      <vt:lpstr>Practical Exercise</vt:lpstr>
      <vt:lpstr>Practical Exercise:  Open a Document</vt:lpstr>
      <vt:lpstr>Practical Exercise:  Digital vs. Analog Clocks</vt:lpstr>
      <vt:lpstr>Practical Exercise (cont.)</vt:lpstr>
      <vt:lpstr>Practical Exercise (cont.)</vt:lpstr>
      <vt:lpstr>Ergonomics</vt:lpstr>
      <vt:lpstr>Ergonomics - examples</vt:lpstr>
      <vt:lpstr>Common interaction styles</vt:lpstr>
      <vt:lpstr>Speech–driven interfaces</vt:lpstr>
      <vt:lpstr>Physical design</vt:lpstr>
      <vt:lpstr>Fluidity</vt:lpstr>
      <vt:lpstr>physical layout</vt:lpstr>
      <vt:lpstr>compliant interaction</vt:lpstr>
      <vt:lpstr>General lesson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Design</dc:title>
  <dc:creator>rachelfadler</dc:creator>
  <cp:lastModifiedBy>Engr. Mobeen Nazar</cp:lastModifiedBy>
  <cp:revision>112</cp:revision>
  <cp:lastPrinted>2022-01-26T16:17:03Z</cp:lastPrinted>
  <dcterms:created xsi:type="dcterms:W3CDTF">2014-12-17T21:01:45Z</dcterms:created>
  <dcterms:modified xsi:type="dcterms:W3CDTF">2024-02-19T06:50:40Z</dcterms:modified>
</cp:coreProperties>
</file>