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22"/>
  </p:notesMasterIdLst>
  <p:sldIdLst>
    <p:sldId id="256" r:id="rId5"/>
    <p:sldId id="374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75" r:id="rId16"/>
    <p:sldId id="377" r:id="rId17"/>
    <p:sldId id="378" r:id="rId18"/>
    <p:sldId id="379" r:id="rId19"/>
    <p:sldId id="380" r:id="rId20"/>
    <p:sldId id="38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2410" autoAdjust="0"/>
  </p:normalViewPr>
  <p:slideViewPr>
    <p:cSldViewPr>
      <p:cViewPr varScale="1">
        <p:scale>
          <a:sx n="69" d="100"/>
          <a:sy n="69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F9B3E0A-84A5-4F85-860A-99601FD21D7C}" type="datetimeFigureOut">
              <a:rPr lang="en-US"/>
              <a:pPr>
                <a:defRPr/>
              </a:pPr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E919617-75A2-4E6E-9174-3C396D7E6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7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19617-75A2-4E6E-9174-3C396D7E63C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70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41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3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AA5E-DDF7-4034-A8A1-0E198342A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96C01-3706-497D-BC3A-8ECBD0DF4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21C09-CE2A-4801-A91B-F1A69654B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6B7DD-DFB1-4EF4-BE49-0A6A0BC1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616B-803A-4089-B086-CB6D9811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9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EA5D7-E8D8-40BE-AD8D-13A1FADCE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4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E1257-248A-4F8E-A32C-32F92CCB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1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E387-BCA5-4A6D-8616-3681E890E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048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AA213-2FDB-4F8E-9A1B-2834917D6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5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C281-4C36-4834-B811-5344B3B0B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4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1FA3-008D-4CC4-ABD6-D3A55D1FC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9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6442-ABE2-4AA4-A4F9-C66E1AE50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B9223-98B2-429F-84DB-DC485925F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2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0625-229D-4441-8151-DE950EDD0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B9F9-D278-43C1-B7E0-15F4ED45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55166-9402-4D37-BCE5-0F87FB428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3EC4-AA62-454F-9D81-865702CC2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1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3AECE-C91C-41A7-8966-D9BD1F309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507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748D8-AE81-4F45-A43D-DD8BDB062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E833-54C8-4CAD-BCE4-1D21D5CA6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5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44FC2-1738-4C88-87C1-112CA6423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2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50B8-26F4-4428-A69B-3FA2B676D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7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192ED-6ECD-4044-A747-E82818C6F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149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16EC-FA14-4D0C-9C34-1B1A3C07F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602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E79A0-1D8C-474A-9039-CBDA898A5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236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69088-368B-415E-B58C-6FA720397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72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579C7-A64F-44F5-9F47-7F859DB2F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780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C27E2-FA09-4E0F-838C-DC581ECA2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03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6844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C3621-D5C9-4F36-AE6D-574A821B3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422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890AC-ED8B-4025-B099-7091857E7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217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9D5C-1E1C-496C-AABE-D175D779A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348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68EEB-5910-4C3F-BE9E-765369137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063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B35B8-B3D0-40C6-A2CA-6DF3AC1FD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04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7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38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5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28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1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ideo" Target="NULL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video" Target="NULL" TargetMode="Externa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3"/>
          </p:nvPr>
        </p:nvPicPr>
        <p:blipFill rotWithShape="1">
          <a:blip r:embed="rId15"/>
          <a:srcRect l="25555" r="7778"/>
          <a:stretch/>
        </p:blipFill>
        <p:spPr>
          <a:xfrm>
            <a:off x="4495800" y="1368911"/>
            <a:ext cx="3888889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98FFE4-83DB-4D32-B1AC-FC81769F3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473D95-2206-419C-AD35-6AF22C46B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3"/>
          </p:nvPr>
        </p:nvPicPr>
        <p:blipFill rotWithShape="1">
          <a:blip r:embed="rId15"/>
          <a:srcRect l="25555" r="7778"/>
          <a:stretch/>
        </p:blipFill>
        <p:spPr>
          <a:xfrm>
            <a:off x="4495800" y="1368911"/>
            <a:ext cx="3888889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D4AAE9-FE47-4207-852C-11375725F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Interaction Styles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and Click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..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multimedia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web browsers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hypertext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just click something! </a:t>
            </a:r>
            <a:endParaRPr lang="en-US" dirty="0" smtClean="0"/>
          </a:p>
          <a:p>
            <a:r>
              <a:rPr lang="en-US" dirty="0" smtClean="0"/>
              <a:t>icons</a:t>
            </a:r>
            <a:r>
              <a:rPr lang="en-US" dirty="0"/>
              <a:t>, text links or location on map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minimal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virtual reality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‘ordinary’ window systems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highlighting </a:t>
            </a:r>
            <a:endParaRPr lang="en-US" dirty="0"/>
          </a:p>
          <a:p>
            <a:r>
              <a:rPr lang="en-US" dirty="0" smtClean="0"/>
              <a:t>visual </a:t>
            </a:r>
            <a:r>
              <a:rPr lang="en-US" dirty="0"/>
              <a:t>affordance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indiscriminate </a:t>
            </a:r>
            <a:r>
              <a:rPr lang="en-US" dirty="0" err="1"/>
              <a:t>usejust</a:t>
            </a:r>
            <a:r>
              <a:rPr lang="en-US" dirty="0"/>
              <a:t> confusing!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3D workspaces 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for extra virtual space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Speech–driven interfaces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rapidly improving …</a:t>
            </a:r>
            <a:br>
              <a:rPr lang="en-GB" altLang="en-US" dirty="0"/>
            </a:br>
            <a:r>
              <a:rPr lang="en-GB" altLang="en-US" dirty="0"/>
              <a:t>	… but still inaccurate</a:t>
            </a:r>
          </a:p>
          <a:p>
            <a:pPr>
              <a:lnSpc>
                <a:spcPct val="90000"/>
              </a:lnSpc>
            </a:pPr>
            <a:endParaRPr lang="en-GB" altLang="en-US" sz="1200" dirty="0"/>
          </a:p>
          <a:p>
            <a:pPr>
              <a:lnSpc>
                <a:spcPct val="90000"/>
              </a:lnSpc>
            </a:pPr>
            <a:r>
              <a:rPr lang="en-GB" altLang="en-US" dirty="0"/>
              <a:t>how to have robust dialogue?</a:t>
            </a:r>
            <a:br>
              <a:rPr lang="en-GB" altLang="en-US" dirty="0"/>
            </a:br>
            <a:r>
              <a:rPr lang="en-GB" altLang="en-US" dirty="0"/>
              <a:t>	… interaction of course!</a:t>
            </a:r>
          </a:p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dirty="0"/>
              <a:t>can’t always avoid errors …</a:t>
            </a:r>
            <a:br>
              <a:rPr lang="en-GB" altLang="en-US" dirty="0"/>
            </a:br>
            <a:r>
              <a:rPr lang="en-GB" altLang="en-US" dirty="0"/>
              <a:t>	… but we can put them right</a:t>
            </a:r>
          </a:p>
          <a:p>
            <a:pPr marL="0" indent="0">
              <a:buFontTx/>
              <a:buChar char=" "/>
              <a:tabLst>
                <a:tab pos="381000" algn="l"/>
              </a:tabLst>
            </a:pPr>
            <a:endParaRPr lang="en-GB" altLang="en-US" sz="1100" dirty="0"/>
          </a:p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dirty="0"/>
              <a:t>make it easy to </a:t>
            </a:r>
            <a:r>
              <a:rPr lang="en-GB" altLang="en-US" i="1" dirty="0"/>
              <a:t>detect</a:t>
            </a:r>
            <a:r>
              <a:rPr lang="en-GB" altLang="en-US" dirty="0"/>
              <a:t> errors</a:t>
            </a:r>
            <a:br>
              <a:rPr lang="en-GB" altLang="en-US" dirty="0"/>
            </a:br>
            <a:r>
              <a:rPr lang="en-GB" altLang="en-US" dirty="0"/>
              <a:t>	… then the user can </a:t>
            </a:r>
            <a:r>
              <a:rPr lang="en-GB" altLang="en-US" i="1" dirty="0"/>
              <a:t>repair</a:t>
            </a:r>
            <a:r>
              <a:rPr lang="en-GB" altLang="en-US" dirty="0"/>
              <a:t> them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895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design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many constraints:</a:t>
            </a:r>
          </a:p>
          <a:p>
            <a:pPr lvl="1"/>
            <a:r>
              <a:rPr lang="en-GB" altLang="en-US" dirty="0"/>
              <a:t>ergonomic  –  </a:t>
            </a:r>
            <a:r>
              <a:rPr lang="en-GB" altLang="en-US" sz="2000" dirty="0"/>
              <a:t>minimum button size</a:t>
            </a:r>
            <a:endParaRPr lang="en-GB" altLang="en-US" dirty="0"/>
          </a:p>
          <a:p>
            <a:pPr lvl="1"/>
            <a:r>
              <a:rPr lang="en-GB" altLang="en-US" dirty="0"/>
              <a:t>physical  –  </a:t>
            </a:r>
            <a:r>
              <a:rPr lang="en-GB" altLang="en-US" sz="2000" dirty="0"/>
              <a:t>high-voltage switches are big</a:t>
            </a:r>
          </a:p>
          <a:p>
            <a:pPr lvl="1"/>
            <a:r>
              <a:rPr lang="en-GB" altLang="en-US" dirty="0"/>
              <a:t>legal and safety  –  </a:t>
            </a:r>
            <a:r>
              <a:rPr lang="en-GB" altLang="en-US" sz="2000" dirty="0"/>
              <a:t>high cooker controls</a:t>
            </a:r>
            <a:endParaRPr lang="en-GB" altLang="en-US" dirty="0"/>
          </a:p>
          <a:p>
            <a:pPr lvl="1"/>
            <a:r>
              <a:rPr lang="en-GB" altLang="en-US" dirty="0"/>
              <a:t>context and environment  –  </a:t>
            </a:r>
            <a:r>
              <a:rPr lang="en-GB" altLang="en-US" sz="2000" dirty="0"/>
              <a:t>easy to clean</a:t>
            </a:r>
            <a:endParaRPr lang="en-GB" altLang="en-US" dirty="0"/>
          </a:p>
          <a:p>
            <a:pPr lvl="1"/>
            <a:r>
              <a:rPr lang="en-GB" altLang="en-US" dirty="0"/>
              <a:t>aesthetic  –  </a:t>
            </a:r>
            <a:r>
              <a:rPr lang="en-GB" altLang="en-US" sz="2000" dirty="0"/>
              <a:t>must look good</a:t>
            </a:r>
            <a:endParaRPr lang="en-GB" altLang="en-US" dirty="0"/>
          </a:p>
          <a:p>
            <a:pPr lvl="1"/>
            <a:r>
              <a:rPr lang="en-GB" altLang="en-US" dirty="0"/>
              <a:t>economic  – … </a:t>
            </a:r>
            <a:r>
              <a:rPr lang="en-GB" altLang="en-US" sz="2000" dirty="0"/>
              <a:t>and not cost too much!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269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Fluidity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25600" algn="l"/>
              </a:tabLst>
            </a:pPr>
            <a:r>
              <a:rPr lang="en-GB" altLang="en-US" dirty="0"/>
              <a:t>do external physical aspects reflect logical effect?</a:t>
            </a:r>
          </a:p>
          <a:p>
            <a:pPr lvl="1">
              <a:tabLst>
                <a:tab pos="1625600" algn="l"/>
              </a:tabLst>
            </a:pPr>
            <a:r>
              <a:rPr lang="en-GB" altLang="en-US" dirty="0"/>
              <a:t>related to affordance</a:t>
            </a:r>
          </a:p>
          <a:p>
            <a:pPr marL="457200" lvl="1" indent="0">
              <a:buNone/>
              <a:tabLst>
                <a:tab pos="1625600" algn="l"/>
              </a:tabLst>
            </a:pPr>
            <a:endParaRPr lang="en-GB" altLang="en-US" dirty="0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 altLang="en-US" dirty="0"/>
              <a:t>logical state revealed in physical state?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 altLang="en-US" dirty="0"/>
              <a:t>e.g. on/off buttons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altLang="en-US" dirty="0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 altLang="en-US" dirty="0"/>
              <a:t>inverse actions inverse effects?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 altLang="en-US" dirty="0"/>
              <a:t>e.g. arrow buttons, twist controls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156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layout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 altLang="en-US" dirty="0"/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 dirty="0"/>
              <a:t>controls: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 dirty="0"/>
              <a:t>	 logical relationship </a:t>
            </a:r>
            <a:br>
              <a:rPr lang="en-GB" altLang="en-US" dirty="0"/>
            </a:br>
            <a:r>
              <a:rPr lang="en-GB" altLang="en-US" dirty="0"/>
              <a:t>	~	spatial grouping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 altLang="en-US" dirty="0"/>
          </a:p>
        </p:txBody>
      </p:sp>
      <p:pic>
        <p:nvPicPr>
          <p:cNvPr id="41989" name="Picture 5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66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0" name="Picture 12" descr="washing-machine.jpg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6100"/>
            <a:ext cx="8382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compliant interaction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34000"/>
            <a:ext cx="3810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GB" altLang="en-US" sz="1800"/>
              <a:t>state evident in</a:t>
            </a:r>
            <a:br>
              <a:rPr lang="en-GB" altLang="en-US" sz="1800"/>
            </a:br>
            <a:r>
              <a:rPr lang="en-GB" altLang="en-US" sz="1800"/>
              <a:t>mechanical buttons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334000"/>
            <a:ext cx="3810000" cy="914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GB" altLang="en-US" sz="1600"/>
              <a:t>rotary knobs reveal internal state and can be controlled by both user and machine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62000" y="22860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1981200" y="4267200"/>
            <a:ext cx="228600" cy="10668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32766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7912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724400" y="4343400"/>
            <a:ext cx="762000" cy="9906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>
            <a:off x="5867400" y="4419600"/>
            <a:ext cx="533400" cy="9144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General lesson …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/>
              <a:t>if you want someone to do something …</a:t>
            </a:r>
          </a:p>
          <a:p>
            <a:pPr>
              <a:buFontTx/>
              <a:buChar char=" "/>
            </a:pPr>
            <a:endParaRPr lang="en-GB" altLang="en-US" dirty="0"/>
          </a:p>
          <a:p>
            <a:r>
              <a:rPr lang="en-GB" altLang="en-US" dirty="0"/>
              <a:t>make it easy for them!</a:t>
            </a:r>
          </a:p>
          <a:p>
            <a:endParaRPr lang="en-GB" altLang="en-US" dirty="0"/>
          </a:p>
          <a:p>
            <a:r>
              <a:rPr lang="en-GB" altLang="en-US" dirty="0"/>
              <a:t>understand their values</a:t>
            </a:r>
          </a:p>
        </p:txBody>
      </p:sp>
    </p:spTree>
    <p:extLst>
      <p:ext uri="{BB962C8B-B14F-4D97-AF65-F5344CB8AC3E}">
        <p14:creationId xmlns:p14="http://schemas.microsoft.com/office/powerpoint/2010/main" val="31159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Common interaction styles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menus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natural language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WIMP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point and click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three–dimensional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437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of expressing instructions to the computer directly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keys, single characters, short abbreviations, whole words, or a combination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suitable for repetitive tasks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better for expert users than novices </a:t>
            </a:r>
            <a:endParaRPr lang="en-US" dirty="0"/>
          </a:p>
          <a:p>
            <a:r>
              <a:rPr lang="en-US" dirty="0" smtClean="0"/>
              <a:t>offers </a:t>
            </a:r>
            <a:r>
              <a:rPr lang="en-US" dirty="0"/>
              <a:t>direct access to system functionality </a:t>
            </a:r>
            <a:endParaRPr lang="en-US" dirty="0"/>
          </a:p>
          <a:p>
            <a:r>
              <a:rPr lang="en-US" dirty="0" smtClean="0"/>
              <a:t>command </a:t>
            </a:r>
            <a:r>
              <a:rPr lang="en-US" dirty="0"/>
              <a:t>names/abbreviations should be meaningful!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Typical example: the Unix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1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options displayed on the screen </a:t>
            </a:r>
            <a:endParaRPr lang="en-US" dirty="0"/>
          </a:p>
          <a:p>
            <a:r>
              <a:rPr lang="en-US" dirty="0" smtClean="0"/>
              <a:t>Options </a:t>
            </a:r>
            <a:r>
              <a:rPr lang="en-US" dirty="0"/>
              <a:t>visible </a:t>
            </a:r>
            <a:endParaRPr lang="en-US" dirty="0"/>
          </a:p>
          <a:p>
            <a:r>
              <a:rPr lang="en-US" dirty="0" smtClean="0"/>
              <a:t>less </a:t>
            </a:r>
            <a:r>
              <a:rPr lang="en-US" dirty="0"/>
              <a:t>recall - easier to use </a:t>
            </a:r>
            <a:endParaRPr lang="en-US" dirty="0" smtClean="0"/>
          </a:p>
          <a:p>
            <a:r>
              <a:rPr lang="en-US" dirty="0" smtClean="0"/>
              <a:t>rely </a:t>
            </a:r>
            <a:r>
              <a:rPr lang="en-US" dirty="0"/>
              <a:t>on recognition so names should be meaningful </a:t>
            </a:r>
            <a:endParaRPr lang="en-US" dirty="0"/>
          </a:p>
          <a:p>
            <a:r>
              <a:rPr lang="en-US" dirty="0" smtClean="0"/>
              <a:t>Selection </a:t>
            </a:r>
            <a:r>
              <a:rPr lang="en-US" dirty="0"/>
              <a:t>by: • numbers, letters, arrow keys, mouse • combination (e.g. mouse plus accelerators) • Often options hierarchically grouped • sensible grouping is needed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Restricted form of full WIMP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 to user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Speech recognition or typed natural language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Problems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vague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ambiguous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hard </a:t>
            </a:r>
            <a:r>
              <a:rPr lang="en-US" dirty="0"/>
              <a:t>to do well!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Solutions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try </a:t>
            </a:r>
            <a:r>
              <a:rPr lang="en-US" dirty="0"/>
              <a:t>to understand a subset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pick on key words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5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1371600"/>
            <a:ext cx="9067800" cy="4876800"/>
          </a:xfrm>
        </p:spPr>
        <p:txBody>
          <a:bodyPr/>
          <a:lstStyle/>
          <a:p>
            <a:r>
              <a:rPr lang="en-US" dirty="0" smtClean="0"/>
              <a:t>Question/answer </a:t>
            </a:r>
            <a:r>
              <a:rPr lang="en-US" dirty="0"/>
              <a:t>interfaces 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/>
              <a:t>led through interaction via series of questions </a:t>
            </a:r>
            <a:endParaRPr lang="en-US" dirty="0"/>
          </a:p>
          <a:p>
            <a:r>
              <a:rPr lang="en-US" dirty="0" smtClean="0"/>
              <a:t>suitable </a:t>
            </a:r>
            <a:r>
              <a:rPr lang="en-US" dirty="0"/>
              <a:t>for novice users but restricted functionality 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used in information systems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Query languages (e.g. SQL) 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to retrieve information from database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requires understanding of database structure and language syntax, hence requires some expertise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for data entry or data retrieval </a:t>
            </a:r>
            <a:endParaRPr lang="en-US" dirty="0"/>
          </a:p>
          <a:p>
            <a:r>
              <a:rPr lang="en-US" dirty="0" smtClean="0"/>
              <a:t>Screen </a:t>
            </a:r>
            <a:r>
              <a:rPr lang="en-US" dirty="0"/>
              <a:t>like paper form. 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put in relevant place </a:t>
            </a:r>
            <a:endParaRPr lang="en-US" dirty="0"/>
          </a:p>
          <a:p>
            <a:r>
              <a:rPr lang="en-US" dirty="0" smtClean="0"/>
              <a:t>Requires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good design </a:t>
            </a:r>
            <a:endParaRPr lang="en-US" dirty="0"/>
          </a:p>
          <a:p>
            <a:r>
              <a:rPr lang="en-US" dirty="0" smtClean="0"/>
              <a:t>obvious correction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5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1-2-3MS </a:t>
            </a:r>
            <a:r>
              <a:rPr lang="en-US" dirty="0"/>
              <a:t>Excel most common today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sophisticated variation of form-filling. </a:t>
            </a:r>
            <a:endParaRPr lang="en-US" dirty="0"/>
          </a:p>
          <a:p>
            <a:r>
              <a:rPr lang="en-US" dirty="0" smtClean="0"/>
              <a:t>grid </a:t>
            </a:r>
            <a:r>
              <a:rPr lang="en-US" dirty="0"/>
              <a:t>of cells contain a value or a formula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formula can involve values of other cells e.g. sum of all cells in this column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can enter and alter data spreadsheet maintains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0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WIMP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• Icons • Menus • Pointers • … or windows, icons, mice, and pull-down menus! </a:t>
            </a:r>
            <a:endParaRPr lang="en-US" dirty="0" smtClean="0"/>
          </a:p>
          <a:p>
            <a:r>
              <a:rPr lang="en-US" dirty="0" smtClean="0"/>
              <a:t>default </a:t>
            </a:r>
            <a:r>
              <a:rPr lang="en-US" dirty="0"/>
              <a:t>style for majority of interactive computer systems, especially PCs and desktop machines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rfaCoursesSlides</Template>
  <TotalTime>2517</TotalTime>
  <Words>499</Words>
  <Application>Microsoft Office PowerPoint</Application>
  <PresentationFormat>On-screen Show (4:3)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1_Office Theme</vt:lpstr>
      <vt:lpstr>2_Office Theme</vt:lpstr>
      <vt:lpstr>3_Office Theme</vt:lpstr>
      <vt:lpstr>Interaction Styles</vt:lpstr>
      <vt:lpstr>Common interaction styles</vt:lpstr>
      <vt:lpstr>Command Line Interface</vt:lpstr>
      <vt:lpstr>Menus</vt:lpstr>
      <vt:lpstr>Natural Language</vt:lpstr>
      <vt:lpstr>Query Interfaces</vt:lpstr>
      <vt:lpstr>Form Fills</vt:lpstr>
      <vt:lpstr>Spreadsheets</vt:lpstr>
      <vt:lpstr>WIMP Interfaces</vt:lpstr>
      <vt:lpstr>Point and Click Interfaces</vt:lpstr>
      <vt:lpstr>Three dimensional Interfaces</vt:lpstr>
      <vt:lpstr>Speech–driven interfaces</vt:lpstr>
      <vt:lpstr>Physical design</vt:lpstr>
      <vt:lpstr>Fluidity</vt:lpstr>
      <vt:lpstr>physical layout</vt:lpstr>
      <vt:lpstr>compliant interaction</vt:lpstr>
      <vt:lpstr>General lesson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Design</dc:title>
  <dc:creator>rachelfadler</dc:creator>
  <cp:lastModifiedBy>Engr. Mobeen Nazar</cp:lastModifiedBy>
  <cp:revision>124</cp:revision>
  <cp:lastPrinted>2022-01-26T16:17:03Z</cp:lastPrinted>
  <dcterms:created xsi:type="dcterms:W3CDTF">2014-12-17T21:01:45Z</dcterms:created>
  <dcterms:modified xsi:type="dcterms:W3CDTF">2024-02-23T06:55:31Z</dcterms:modified>
</cp:coreProperties>
</file>