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6"/>
  </p:notesMasterIdLst>
  <p:sldIdLst>
    <p:sldId id="256" r:id="rId3"/>
    <p:sldId id="260" r:id="rId4"/>
    <p:sldId id="298" r:id="rId5"/>
    <p:sldId id="280" r:id="rId6"/>
    <p:sldId id="299" r:id="rId7"/>
    <p:sldId id="264" r:id="rId8"/>
    <p:sldId id="281" r:id="rId9"/>
    <p:sldId id="266" r:id="rId10"/>
    <p:sldId id="287" r:id="rId11"/>
    <p:sldId id="285" r:id="rId12"/>
    <p:sldId id="286" r:id="rId13"/>
    <p:sldId id="289" r:id="rId14"/>
    <p:sldId id="28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4"/>
  </p:normalViewPr>
  <p:slideViewPr>
    <p:cSldViewPr>
      <p:cViewPr>
        <p:scale>
          <a:sx n="76" d="100"/>
          <a:sy n="76" d="100"/>
        </p:scale>
        <p:origin x="-1008"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F23F159-AD8F-46EF-BAF5-EE6E401854EC}" type="datetimeFigureOut">
              <a:rPr lang="en-US"/>
              <a:pPr>
                <a:defRPr/>
              </a:pPr>
              <a:t>3/8/2024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E88731E8-EF44-485E-BDFA-CF792F288F44}" type="slidenum">
              <a:rPr lang="en-US"/>
              <a:pPr>
                <a:defRPr/>
              </a:pPr>
              <a:t>‹#›</a:t>
            </a:fld>
            <a:endParaRPr lang="en-US"/>
          </a:p>
        </p:txBody>
      </p:sp>
    </p:spTree>
    <p:extLst>
      <p:ext uri="{BB962C8B-B14F-4D97-AF65-F5344CB8AC3E}">
        <p14:creationId xmlns:p14="http://schemas.microsoft.com/office/powerpoint/2010/main" val="3223944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1</a:t>
            </a:fld>
            <a:endParaRPr lang="en-US"/>
          </a:p>
        </p:txBody>
      </p:sp>
    </p:spTree>
    <p:extLst>
      <p:ext uri="{BB962C8B-B14F-4D97-AF65-F5344CB8AC3E}">
        <p14:creationId xmlns:p14="http://schemas.microsoft.com/office/powerpoint/2010/main" val="3246052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3F2A4D0-83B3-499D-8152-EBF3675B982C}" type="slidenum">
              <a:rPr lang="en-US" altLang="en-US" smtClean="0">
                <a:latin typeface="Arial" charset="0"/>
                <a:cs typeface="Arial" charset="0"/>
              </a:rPr>
              <a:pPr eaLnBrk="1" hangingPunct="1">
                <a:spcBef>
                  <a:spcPct val="0"/>
                </a:spcBef>
              </a:pPr>
              <a:t>11</a:t>
            </a:fld>
            <a:endParaRPr lang="en-US" altLang="en-US">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12</a:t>
            </a:fld>
            <a:endParaRPr lang="en-US"/>
          </a:p>
        </p:txBody>
      </p:sp>
    </p:spTree>
    <p:extLst>
      <p:ext uri="{BB962C8B-B14F-4D97-AF65-F5344CB8AC3E}">
        <p14:creationId xmlns:p14="http://schemas.microsoft.com/office/powerpoint/2010/main" val="321860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13</a:t>
            </a:fld>
            <a:endParaRPr lang="en-US"/>
          </a:p>
        </p:txBody>
      </p:sp>
    </p:spTree>
    <p:extLst>
      <p:ext uri="{BB962C8B-B14F-4D97-AF65-F5344CB8AC3E}">
        <p14:creationId xmlns:p14="http://schemas.microsoft.com/office/powerpoint/2010/main" val="1064818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2</a:t>
            </a:fld>
            <a:endParaRPr lang="en-US"/>
          </a:p>
        </p:txBody>
      </p:sp>
    </p:spTree>
    <p:extLst>
      <p:ext uri="{BB962C8B-B14F-4D97-AF65-F5344CB8AC3E}">
        <p14:creationId xmlns:p14="http://schemas.microsoft.com/office/powerpoint/2010/main" val="426897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Pic from http://</a:t>
            </a:r>
            <a:r>
              <a:rPr lang="en-US" altLang="en-US" dirty="0" err="1"/>
              <a:t>screencrush.com</a:t>
            </a:r>
            <a:r>
              <a:rPr lang="en-US" altLang="en-US" dirty="0"/>
              <a:t>/movie-storyboards/</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CE04C88-40C7-4954-A9B5-ADC1300468A5}" type="slidenum">
              <a:rPr lang="en-US" altLang="en-US" smtClean="0">
                <a:latin typeface="Arial" charset="0"/>
                <a:cs typeface="Arial" charset="0"/>
              </a:rPr>
              <a:pPr eaLnBrk="1" hangingPunct="1">
                <a:spcBef>
                  <a:spcPct val="0"/>
                </a:spcBef>
              </a:pPr>
              <a:t>3</a:t>
            </a:fld>
            <a:endParaRPr lang="en-US" altLang="en-US">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4</a:t>
            </a:fld>
            <a:endParaRPr lang="en-US"/>
          </a:p>
        </p:txBody>
      </p:sp>
    </p:spTree>
    <p:extLst>
      <p:ext uri="{BB962C8B-B14F-4D97-AF65-F5344CB8AC3E}">
        <p14:creationId xmlns:p14="http://schemas.microsoft.com/office/powerpoint/2010/main" val="5868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6</a:t>
            </a:fld>
            <a:endParaRPr lang="en-US"/>
          </a:p>
        </p:txBody>
      </p:sp>
    </p:spTree>
    <p:extLst>
      <p:ext uri="{BB962C8B-B14F-4D97-AF65-F5344CB8AC3E}">
        <p14:creationId xmlns:p14="http://schemas.microsoft.com/office/powerpoint/2010/main" val="374988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7</a:t>
            </a:fld>
            <a:endParaRPr lang="en-US"/>
          </a:p>
        </p:txBody>
      </p:sp>
    </p:spTree>
    <p:extLst>
      <p:ext uri="{BB962C8B-B14F-4D97-AF65-F5344CB8AC3E}">
        <p14:creationId xmlns:p14="http://schemas.microsoft.com/office/powerpoint/2010/main" val="163275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8</a:t>
            </a:fld>
            <a:endParaRPr lang="en-US"/>
          </a:p>
        </p:txBody>
      </p:sp>
    </p:spTree>
    <p:extLst>
      <p:ext uri="{BB962C8B-B14F-4D97-AF65-F5344CB8AC3E}">
        <p14:creationId xmlns:p14="http://schemas.microsoft.com/office/powerpoint/2010/main" val="328566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8731E8-EF44-485E-BDFA-CF792F288F44}" type="slidenum">
              <a:rPr lang="en-US" smtClean="0"/>
              <a:pPr>
                <a:defRPr/>
              </a:pPr>
              <a:t>9</a:t>
            </a:fld>
            <a:endParaRPr lang="en-US"/>
          </a:p>
        </p:txBody>
      </p:sp>
    </p:spTree>
    <p:extLst>
      <p:ext uri="{BB962C8B-B14F-4D97-AF65-F5344CB8AC3E}">
        <p14:creationId xmlns:p14="http://schemas.microsoft.com/office/powerpoint/2010/main" val="192324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5F36D91-6B5A-4190-8928-CB6B31413313}" type="slidenum">
              <a:rPr lang="en-US" altLang="en-US" smtClean="0">
                <a:latin typeface="Arial" charset="0"/>
                <a:cs typeface="Arial" charset="0"/>
              </a:rPr>
              <a:pPr eaLnBrk="1" hangingPunct="1">
                <a:spcBef>
                  <a:spcPct val="0"/>
                </a:spcBef>
              </a:pPr>
              <a:t>10</a:t>
            </a:fld>
            <a:endParaRPr lang="en-US" altLang="en-US">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3733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01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74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771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445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21529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111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75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9669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14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2521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21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096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442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38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6596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793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539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17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4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366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732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ideo" Target="NUL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7" name="Glowing tech background 3d ,LO2.wmv">
            <a:hlinkClick r:id="" action="ppaction://media"/>
          </p:cNvPr>
          <p:cNvPicPr>
            <a:picLocks noChangeAspect="1"/>
          </p:cNvPicPr>
          <p:nvPr>
            <a:videoFile r:link="rId13"/>
          </p:nvPr>
        </p:nvPicPr>
        <p:blipFill rotWithShape="1">
          <a:blip r:embed="rId15"/>
          <a:srcRect l="25555" r="7778"/>
          <a:stretch/>
        </p:blipFill>
        <p:spPr>
          <a:xfrm>
            <a:off x="4475162" y="1362561"/>
            <a:ext cx="3888890" cy="3888889"/>
          </a:xfrm>
          <a:prstGeom prst="roundRect">
            <a:avLst>
              <a:gd name="adj" fmla="val 8644"/>
            </a:avLst>
          </a:prstGeom>
          <a:ln>
            <a:noFill/>
          </a:ln>
          <a:effectLst>
            <a:reflection blurRad="6350" stA="15000" endPos="50000" dist="635000" dir="5400000" sy="-100000" algn="bl" rotWithShape="0"/>
          </a:effectLst>
          <a:scene3d>
            <a:camera prst="perspectiveRelaxed" fov="6900000">
              <a:rot lat="23995" lon="3210004" rev="21299988"/>
            </a:camera>
            <a:lightRig rig="chilly" dir="t"/>
          </a:scene3d>
          <a:sp3d extrusionH="635000" prstMaterial="powder">
            <a:bevelT w="0" h="0"/>
            <a:contourClr>
              <a:srgbClr val="969696"/>
            </a:contourClr>
          </a:sp3d>
        </p:spPr>
      </p:pic>
      <p:sp>
        <p:nvSpPr>
          <p:cNvPr id="1027"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048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repeatCount="indefinite" fill="hold" display="0">
                  <p:stCondLst>
                    <p:cond delay="indefinite"/>
                  </p:stCondLst>
                </p:cTn>
                <p:tgtEl>
                  <p:spTgt spid="7"/>
                </p:tgtEl>
              </p:cMediaNode>
            </p:video>
          </p:childTnLst>
        </p:cTn>
      </p:par>
    </p:tnLst>
  </p:timing>
  <p:hf hdr="0"/>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Calibri" pitchFamily="34" charset="0"/>
        </a:defRPr>
      </a:lvl2pPr>
      <a:lvl3pPr algn="l" rtl="0" eaLnBrk="0" fontAlgn="base" hangingPunct="0">
        <a:spcBef>
          <a:spcPct val="0"/>
        </a:spcBef>
        <a:spcAft>
          <a:spcPct val="0"/>
        </a:spcAft>
        <a:defRPr sz="4400" b="1">
          <a:solidFill>
            <a:schemeClr val="bg1"/>
          </a:solidFill>
          <a:latin typeface="Calibri" pitchFamily="34" charset="0"/>
        </a:defRPr>
      </a:lvl3pPr>
      <a:lvl4pPr algn="l" rtl="0" eaLnBrk="0" fontAlgn="base" hangingPunct="0">
        <a:spcBef>
          <a:spcPct val="0"/>
        </a:spcBef>
        <a:spcAft>
          <a:spcPct val="0"/>
        </a:spcAft>
        <a:defRPr sz="4400" b="1">
          <a:solidFill>
            <a:schemeClr val="bg1"/>
          </a:solidFill>
          <a:latin typeface="Calibri" pitchFamily="34" charset="0"/>
        </a:defRPr>
      </a:lvl4pPr>
      <a:lvl5pPr algn="l" rtl="0" eaLnBrk="0" fontAlgn="base" hangingPunct="0">
        <a:spcBef>
          <a:spcPct val="0"/>
        </a:spcBef>
        <a:spcAft>
          <a:spcPct val="0"/>
        </a:spcAft>
        <a:defRPr sz="4400" b="1">
          <a:solidFill>
            <a:schemeClr val="bg1"/>
          </a:solidFill>
          <a:latin typeface="Calibri" pitchFamily="34" charset="0"/>
        </a:defRPr>
      </a:lvl5pPr>
      <a:lvl6pPr marL="457200" algn="l" rtl="0" eaLnBrk="0" fontAlgn="base" hangingPunct="0">
        <a:spcBef>
          <a:spcPct val="0"/>
        </a:spcBef>
        <a:spcAft>
          <a:spcPct val="0"/>
        </a:spcAft>
        <a:defRPr sz="4400" b="1">
          <a:solidFill>
            <a:schemeClr val="bg1"/>
          </a:solidFill>
          <a:latin typeface="Calibri" pitchFamily="34" charset="0"/>
        </a:defRPr>
      </a:lvl6pPr>
      <a:lvl7pPr marL="914400" algn="l" rtl="0" eaLnBrk="0" fontAlgn="base" hangingPunct="0">
        <a:spcBef>
          <a:spcPct val="0"/>
        </a:spcBef>
        <a:spcAft>
          <a:spcPct val="0"/>
        </a:spcAft>
        <a:defRPr sz="4400" b="1">
          <a:solidFill>
            <a:schemeClr val="bg1"/>
          </a:solidFill>
          <a:latin typeface="Calibri" pitchFamily="34" charset="0"/>
        </a:defRPr>
      </a:lvl7pPr>
      <a:lvl8pPr marL="1371600" algn="l" rtl="0" eaLnBrk="0" fontAlgn="base" hangingPunct="0">
        <a:spcBef>
          <a:spcPct val="0"/>
        </a:spcBef>
        <a:spcAft>
          <a:spcPct val="0"/>
        </a:spcAft>
        <a:defRPr sz="4400" b="1">
          <a:solidFill>
            <a:schemeClr val="bg1"/>
          </a:solidFill>
          <a:latin typeface="Calibri" pitchFamily="34" charset="0"/>
        </a:defRPr>
      </a:lvl8pPr>
      <a:lvl9pPr marL="1828800" algn="l" rtl="0" eaLnBrk="0" fontAlgn="base" hangingPunct="0">
        <a:spcBef>
          <a:spcPct val="0"/>
        </a:spcBef>
        <a:spcAft>
          <a:spcPct val="0"/>
        </a:spcAft>
        <a:defRPr sz="4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Calibri" pitchFamily="34" charset="0"/>
        </a:defRPr>
      </a:lvl2pPr>
      <a:lvl3pPr algn="l" rtl="0" eaLnBrk="0" fontAlgn="base" hangingPunct="0">
        <a:spcBef>
          <a:spcPct val="0"/>
        </a:spcBef>
        <a:spcAft>
          <a:spcPct val="0"/>
        </a:spcAft>
        <a:defRPr sz="4400" b="1">
          <a:solidFill>
            <a:schemeClr val="bg1"/>
          </a:solidFill>
          <a:latin typeface="Calibri" pitchFamily="34" charset="0"/>
        </a:defRPr>
      </a:lvl3pPr>
      <a:lvl4pPr algn="l" rtl="0" eaLnBrk="0" fontAlgn="base" hangingPunct="0">
        <a:spcBef>
          <a:spcPct val="0"/>
        </a:spcBef>
        <a:spcAft>
          <a:spcPct val="0"/>
        </a:spcAft>
        <a:defRPr sz="4400" b="1">
          <a:solidFill>
            <a:schemeClr val="bg1"/>
          </a:solidFill>
          <a:latin typeface="Calibri" pitchFamily="34" charset="0"/>
        </a:defRPr>
      </a:lvl4pPr>
      <a:lvl5pPr algn="l" rtl="0" eaLnBrk="0" fontAlgn="base" hangingPunct="0">
        <a:spcBef>
          <a:spcPct val="0"/>
        </a:spcBef>
        <a:spcAft>
          <a:spcPct val="0"/>
        </a:spcAft>
        <a:defRPr sz="4400" b="1">
          <a:solidFill>
            <a:schemeClr val="bg1"/>
          </a:solidFill>
          <a:latin typeface="Calibri" pitchFamily="34" charset="0"/>
        </a:defRPr>
      </a:lvl5pPr>
      <a:lvl6pPr marL="457200" algn="l" rtl="0" eaLnBrk="0" fontAlgn="base" hangingPunct="0">
        <a:spcBef>
          <a:spcPct val="0"/>
        </a:spcBef>
        <a:spcAft>
          <a:spcPct val="0"/>
        </a:spcAft>
        <a:defRPr sz="4400" b="1">
          <a:solidFill>
            <a:schemeClr val="bg1"/>
          </a:solidFill>
          <a:latin typeface="Calibri" pitchFamily="34" charset="0"/>
        </a:defRPr>
      </a:lvl6pPr>
      <a:lvl7pPr marL="914400" algn="l" rtl="0" eaLnBrk="0" fontAlgn="base" hangingPunct="0">
        <a:spcBef>
          <a:spcPct val="0"/>
        </a:spcBef>
        <a:spcAft>
          <a:spcPct val="0"/>
        </a:spcAft>
        <a:defRPr sz="4400" b="1">
          <a:solidFill>
            <a:schemeClr val="bg1"/>
          </a:solidFill>
          <a:latin typeface="Calibri" pitchFamily="34" charset="0"/>
        </a:defRPr>
      </a:lvl7pPr>
      <a:lvl8pPr marL="1371600" algn="l" rtl="0" eaLnBrk="0" fontAlgn="base" hangingPunct="0">
        <a:spcBef>
          <a:spcPct val="0"/>
        </a:spcBef>
        <a:spcAft>
          <a:spcPct val="0"/>
        </a:spcAft>
        <a:defRPr sz="4400" b="1">
          <a:solidFill>
            <a:schemeClr val="bg1"/>
          </a:solidFill>
          <a:latin typeface="Calibri" pitchFamily="34" charset="0"/>
        </a:defRPr>
      </a:lvl8pPr>
      <a:lvl9pPr marL="1828800" algn="l" rtl="0" eaLnBrk="0" fontAlgn="base" hangingPunct="0">
        <a:spcBef>
          <a:spcPct val="0"/>
        </a:spcBef>
        <a:spcAft>
          <a:spcPct val="0"/>
        </a:spcAft>
        <a:defRPr sz="4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d.ucsd.edu/class/intro-hci/2015/assignments/examples/a03example2.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d.ucsd.edu/class/intro-hci/2015/assignments/examples/a03example2.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dirty="0"/>
              <a:t>Storyboard</a:t>
            </a:r>
          </a:p>
        </p:txBody>
      </p:sp>
      <p:sp>
        <p:nvSpPr>
          <p:cNvPr id="3075" name="Rectangle 3"/>
          <p:cNvSpPr>
            <a:spLocks noGrp="1"/>
          </p:cNvSpPr>
          <p:nvPr>
            <p:ph type="subTitle" idx="1"/>
          </p:nvPr>
        </p:nvSpPr>
        <p:spPr/>
        <p:txBody>
          <a:body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Storyboard Examples</a:t>
            </a:r>
          </a:p>
        </p:txBody>
      </p:sp>
      <p:pic>
        <p:nvPicPr>
          <p:cNvPr id="18435" name="Content Placeholder 3" title="Storyboard Exampl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990600"/>
            <a:ext cx="4911725" cy="5334000"/>
          </a:xfrm>
        </p:spPr>
      </p:pic>
      <p:sp>
        <p:nvSpPr>
          <p:cNvPr id="2" name="Rectangle 1">
            <a:extLst>
              <a:ext uri="{FF2B5EF4-FFF2-40B4-BE49-F238E27FC236}">
                <a16:creationId xmlns="" xmlns:a16="http://schemas.microsoft.com/office/drawing/2014/main" id="{13A6FCF6-B19F-C946-86FB-3509B10E48AD}"/>
              </a:ext>
            </a:extLst>
          </p:cNvPr>
          <p:cNvSpPr/>
          <p:nvPr/>
        </p:nvSpPr>
        <p:spPr>
          <a:xfrm>
            <a:off x="261991" y="6477000"/>
            <a:ext cx="8593137" cy="276999"/>
          </a:xfrm>
          <a:prstGeom prst="rect">
            <a:avLst/>
          </a:prstGeom>
        </p:spPr>
        <p:txBody>
          <a:bodyPr wrap="square">
            <a:spAutoFit/>
          </a:bodyPr>
          <a:lstStyle/>
          <a:p>
            <a:r>
              <a:rPr lang="en-US" altLang="en-US" sz="1200" u="sng" dirty="0">
                <a:hlinkClick r:id="rId4"/>
              </a:rPr>
              <a:t>http://d.ucsd.edu/class/intro-hci/2015/assignments/examples/a03example2.html</a:t>
            </a:r>
            <a:endParaRPr lang="en-US" alt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Second Storyboard </a:t>
            </a:r>
          </a:p>
        </p:txBody>
      </p:sp>
      <p:pic>
        <p:nvPicPr>
          <p:cNvPr id="19459" name="Content Placeholder 3" title="Storyboard Exampl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514600" y="1219200"/>
            <a:ext cx="4129088" cy="5257800"/>
          </a:xfrm>
        </p:spPr>
      </p:pic>
      <p:sp>
        <p:nvSpPr>
          <p:cNvPr id="2" name="Rectangle 1">
            <a:extLst>
              <a:ext uri="{FF2B5EF4-FFF2-40B4-BE49-F238E27FC236}">
                <a16:creationId xmlns="" xmlns:a16="http://schemas.microsoft.com/office/drawing/2014/main" id="{0CB4E20B-C2FB-2B4B-A61D-F8B928DCDEF1}"/>
              </a:ext>
            </a:extLst>
          </p:cNvPr>
          <p:cNvSpPr/>
          <p:nvPr/>
        </p:nvSpPr>
        <p:spPr>
          <a:xfrm>
            <a:off x="311944" y="6477000"/>
            <a:ext cx="8534400" cy="276999"/>
          </a:xfrm>
          <a:prstGeom prst="rect">
            <a:avLst/>
          </a:prstGeom>
        </p:spPr>
        <p:txBody>
          <a:bodyPr wrap="square">
            <a:spAutoFit/>
          </a:bodyPr>
          <a:lstStyle/>
          <a:p>
            <a:r>
              <a:rPr lang="en-US" altLang="en-US" sz="1200" u="sng" dirty="0">
                <a:hlinkClick r:id="rId4"/>
              </a:rPr>
              <a:t>http://d.ucsd.edu/class/intro-hci/2015/assignments/examples/a03example2.html</a:t>
            </a:r>
            <a:endParaRPr lang="en-US" alt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855" y="152400"/>
            <a:ext cx="6629400" cy="838200"/>
          </a:xfrm>
        </p:spPr>
        <p:txBody>
          <a:bodyPr/>
          <a:lstStyle/>
          <a:p>
            <a:r>
              <a:rPr lang="en-US" altLang="en-US" sz="4000" dirty="0"/>
              <a:t>Student Example</a:t>
            </a:r>
          </a:p>
        </p:txBody>
      </p:sp>
      <p:pic>
        <p:nvPicPr>
          <p:cNvPr id="20483" name="Picture 2" title="Storyboard Exampl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982027" y="20782"/>
            <a:ext cx="5168900" cy="6684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8600" y="76200"/>
            <a:ext cx="7239000" cy="685800"/>
          </a:xfrm>
        </p:spPr>
        <p:txBody>
          <a:bodyPr/>
          <a:lstStyle/>
          <a:p>
            <a:r>
              <a:rPr lang="en-US" altLang="en-US" dirty="0"/>
              <a:t>Another Student Example</a:t>
            </a:r>
          </a:p>
        </p:txBody>
      </p:sp>
      <p:pic>
        <p:nvPicPr>
          <p:cNvPr id="21508" name="Picture 2" descr="C:\Users\radler\Dropbox\racheldocs\neiu\courses\hci\next semester\sample storyboard\Storyboard 3.jpg" title="Storyboar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8215313"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Create a Storyboard</a:t>
            </a:r>
          </a:p>
        </p:txBody>
      </p:sp>
      <p:sp>
        <p:nvSpPr>
          <p:cNvPr id="6147" name="Rectangle 3"/>
          <p:cNvSpPr>
            <a:spLocks noGrp="1"/>
          </p:cNvSpPr>
          <p:nvPr>
            <p:ph type="body" idx="1"/>
          </p:nvPr>
        </p:nvSpPr>
        <p:spPr/>
        <p:txBody>
          <a:bodyPr/>
          <a:lstStyle/>
          <a:p>
            <a:pPr>
              <a:lnSpc>
                <a:spcPct val="90000"/>
              </a:lnSpc>
            </a:pPr>
            <a:r>
              <a:rPr lang="en-US" altLang="en-US"/>
              <a:t>After we have the user’s needs we can create storyboards.</a:t>
            </a:r>
          </a:p>
          <a:p>
            <a:pPr>
              <a:lnSpc>
                <a:spcPct val="90000"/>
              </a:lnSpc>
            </a:pPr>
            <a:r>
              <a:rPr lang="en-US" altLang="en-US"/>
              <a:t>Don’t focus on interface yet.</a:t>
            </a:r>
          </a:p>
          <a:p>
            <a:pPr>
              <a:lnSpc>
                <a:spcPct val="90000"/>
              </a:lnSpc>
            </a:pPr>
            <a:r>
              <a:rPr lang="en-US" altLang="en-US"/>
              <a:t>Storyboard helps you focus on </a:t>
            </a:r>
            <a:r>
              <a:rPr lang="en-US" altLang="en-US">
                <a:solidFill>
                  <a:srgbClr val="002060"/>
                </a:solidFill>
              </a:rPr>
              <a:t>task</a:t>
            </a:r>
            <a:r>
              <a:rPr lang="en-US" altLang="en-US"/>
              <a:t> first.  </a:t>
            </a:r>
          </a:p>
          <a:p>
            <a:pPr>
              <a:lnSpc>
                <a:spcPct val="90000"/>
              </a:lnSpc>
            </a:pPr>
            <a:r>
              <a:rPr lang="en-US" altLang="en-US"/>
              <a:t>Good storyboard will have an actual </a:t>
            </a:r>
            <a:r>
              <a:rPr lang="en-US" altLang="en-US">
                <a:solidFill>
                  <a:srgbClr val="002060"/>
                </a:solidFill>
              </a:rPr>
              <a:t>person</a:t>
            </a:r>
            <a:r>
              <a:rPr lang="en-US" altLang="en-US"/>
              <a:t>.  Like a comic strip. </a:t>
            </a:r>
          </a:p>
          <a:p>
            <a:pPr>
              <a:lnSpc>
                <a:spcPct val="90000"/>
              </a:lnSpc>
            </a:pPr>
            <a:r>
              <a:rPr lang="en-US" altLang="en-US"/>
              <a:t>You don’t need to know how to draw!  It’s about communicating </a:t>
            </a:r>
            <a:r>
              <a:rPr lang="en-US" altLang="en-US">
                <a:solidFill>
                  <a:srgbClr val="002060"/>
                </a:solidFill>
              </a:rPr>
              <a:t>ideas</a:t>
            </a:r>
            <a:r>
              <a:rPr lang="en-US" altLang="en-US"/>
              <a:t>.  </a:t>
            </a:r>
          </a:p>
        </p:txBody>
      </p:sp>
      <p:cxnSp>
        <p:nvCxnSpPr>
          <p:cNvPr id="3" name="Straight Connector 2" title="line to draw x through the word Interface"/>
          <p:cNvCxnSpPr/>
          <p:nvPr/>
        </p:nvCxnSpPr>
        <p:spPr>
          <a:xfrm>
            <a:off x="3384550" y="2057400"/>
            <a:ext cx="958850" cy="838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title="line to draw x through the word Interface"/>
          <p:cNvCxnSpPr/>
          <p:nvPr/>
        </p:nvCxnSpPr>
        <p:spPr>
          <a:xfrm flipH="1">
            <a:off x="3352800" y="1981200"/>
            <a:ext cx="1143000" cy="990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Storyboard Origin</a:t>
            </a:r>
          </a:p>
        </p:txBody>
      </p:sp>
      <p:sp>
        <p:nvSpPr>
          <p:cNvPr id="3" name="Content Placeholder 2"/>
          <p:cNvSpPr>
            <a:spLocks noGrp="1"/>
          </p:cNvSpPr>
          <p:nvPr>
            <p:ph idx="1"/>
          </p:nvPr>
        </p:nvSpPr>
        <p:spPr/>
        <p:txBody>
          <a:bodyPr/>
          <a:lstStyle/>
          <a:p>
            <a:pPr>
              <a:defRPr/>
            </a:pPr>
            <a:r>
              <a:rPr lang="en-US" altLang="en-US" sz="2800" dirty="0"/>
              <a:t>Origin of the storyboard is in the film industry:</a:t>
            </a:r>
          </a:p>
          <a:p>
            <a:pPr lvl="1">
              <a:defRPr/>
            </a:pPr>
            <a:r>
              <a:rPr lang="en-US" dirty="0"/>
              <a:t>One panel = One Scene</a:t>
            </a:r>
          </a:p>
          <a:p>
            <a:pPr lvl="1">
              <a:defRPr/>
            </a:pPr>
            <a:r>
              <a:rPr lang="en-US" dirty="0"/>
              <a:t>Presented to a group of people</a:t>
            </a:r>
          </a:p>
          <a:p>
            <a:pPr lvl="1">
              <a:defRPr/>
            </a:pPr>
            <a:r>
              <a:rPr lang="en-US" dirty="0"/>
              <a:t>Gauge their reactions, understanding</a:t>
            </a:r>
          </a:p>
          <a:p>
            <a:pPr marL="0" indent="0">
              <a:buFont typeface="Arial" charset="0"/>
              <a:buNone/>
              <a:defRPr/>
            </a:pPr>
            <a:endParaRPr lang="en-US" altLang="en-US" dirty="0"/>
          </a:p>
          <a:p>
            <a:pP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Storyboard, cont. </a:t>
            </a:r>
          </a:p>
        </p:txBody>
      </p:sp>
      <p:sp>
        <p:nvSpPr>
          <p:cNvPr id="6147" name="Content Placeholder 2"/>
          <p:cNvSpPr>
            <a:spLocks noGrp="1"/>
          </p:cNvSpPr>
          <p:nvPr>
            <p:ph idx="1"/>
          </p:nvPr>
        </p:nvSpPr>
        <p:spPr/>
        <p:txBody>
          <a:bodyPr/>
          <a:lstStyle/>
          <a:p>
            <a:pPr>
              <a:defRPr/>
            </a:pPr>
            <a:r>
              <a:rPr lang="en-US" altLang="en-US" dirty="0"/>
              <a:t>Graphical depiction of the appearance of the intended system, </a:t>
            </a:r>
            <a:r>
              <a:rPr lang="en-US" altLang="en-US" dirty="0">
                <a:solidFill>
                  <a:srgbClr val="002060"/>
                </a:solidFill>
              </a:rPr>
              <a:t>without</a:t>
            </a:r>
            <a:r>
              <a:rPr lang="en-US" altLang="en-US" dirty="0"/>
              <a:t> system functionality. </a:t>
            </a:r>
          </a:p>
          <a:p>
            <a:pPr>
              <a:defRPr/>
            </a:pPr>
            <a:r>
              <a:rPr lang="en-US" dirty="0"/>
              <a:t>Provide a mechanism to gracefully move from </a:t>
            </a:r>
            <a:r>
              <a:rPr lang="en-US" dirty="0">
                <a:solidFill>
                  <a:srgbClr val="002060"/>
                </a:solidFill>
              </a:rPr>
              <a:t>conceptual design </a:t>
            </a:r>
            <a:r>
              <a:rPr lang="en-US" dirty="0"/>
              <a:t>to </a:t>
            </a:r>
            <a:r>
              <a:rPr lang="en-US" dirty="0">
                <a:solidFill>
                  <a:srgbClr val="002060"/>
                </a:solidFill>
              </a:rPr>
              <a:t>screen design</a:t>
            </a:r>
          </a:p>
          <a:p>
            <a:pPr>
              <a:defRPr/>
            </a:pPr>
            <a:r>
              <a:rPr lang="en-US" dirty="0"/>
              <a:t>Intended to </a:t>
            </a:r>
            <a:r>
              <a:rPr lang="en-US" dirty="0">
                <a:solidFill>
                  <a:srgbClr val="002060"/>
                </a:solidFill>
              </a:rPr>
              <a:t>visualize</a:t>
            </a:r>
            <a:r>
              <a:rPr lang="en-US" dirty="0"/>
              <a:t> our scenarios</a:t>
            </a:r>
            <a:endParaRPr lang="en-US" altLang="en-US" dirty="0"/>
          </a:p>
          <a:p>
            <a:pPr>
              <a:defRPr/>
            </a:pPr>
            <a:r>
              <a:rPr lang="en-US" dirty="0"/>
              <a:t>Allow us to make mistakes early, in </a:t>
            </a:r>
            <a:r>
              <a:rPr lang="en-US" dirty="0">
                <a:solidFill>
                  <a:srgbClr val="002060"/>
                </a:solidFill>
              </a:rPr>
              <a:t>paper</a:t>
            </a:r>
            <a:r>
              <a:rPr lang="en-US" dirty="0"/>
              <a:t> (cheap and quick), instead of later, in software (expensive and </a:t>
            </a:r>
            <a:r>
              <a:rPr lang="en-US" dirty="0" smtClean="0"/>
              <a:t>mind-numbing)</a:t>
            </a:r>
            <a:endParaRPr lang="en-US" dirty="0"/>
          </a:p>
          <a:p>
            <a:pPr marL="0" indent="0">
              <a:buFont typeface="Arial" charset="0"/>
              <a:buNone/>
              <a:defRPr/>
            </a:pPr>
            <a:r>
              <a:rPr lang="en-US" alt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for Storyboard</a:t>
            </a:r>
            <a:endParaRPr lang="en-US" dirty="0"/>
          </a:p>
        </p:txBody>
      </p:sp>
      <p:sp>
        <p:nvSpPr>
          <p:cNvPr id="3" name="Content Placeholder 2"/>
          <p:cNvSpPr>
            <a:spLocks noGrp="1"/>
          </p:cNvSpPr>
          <p:nvPr>
            <p:ph idx="1"/>
          </p:nvPr>
        </p:nvSpPr>
        <p:spPr/>
        <p:txBody>
          <a:bodyPr/>
          <a:lstStyle/>
          <a:p>
            <a:r>
              <a:rPr lang="en-US" dirty="0"/>
              <a:t>#1 Images or illustrations. </a:t>
            </a:r>
            <a:endParaRPr lang="en-US" dirty="0" smtClean="0"/>
          </a:p>
          <a:p>
            <a:r>
              <a:rPr lang="en-US" dirty="0" smtClean="0"/>
              <a:t>#</a:t>
            </a:r>
            <a:r>
              <a:rPr lang="en-US" dirty="0"/>
              <a:t>2 Scene descriptions. ...</a:t>
            </a:r>
          </a:p>
          <a:p>
            <a:r>
              <a:rPr lang="en-US" dirty="0"/>
              <a:t>#3 Shot sequences. ...</a:t>
            </a:r>
          </a:p>
          <a:p>
            <a:r>
              <a:rPr lang="en-US" dirty="0"/>
              <a:t>#4 Timing information. ...</a:t>
            </a:r>
          </a:p>
          <a:p>
            <a:r>
              <a:rPr lang="en-US" dirty="0"/>
              <a:t>#5 Notes and annotations.</a:t>
            </a:r>
          </a:p>
          <a:p>
            <a:pPr marL="0" indent="0">
              <a:buNone/>
            </a:pPr>
            <a:endParaRPr lang="en-US" dirty="0"/>
          </a:p>
        </p:txBody>
      </p:sp>
    </p:spTree>
    <p:extLst>
      <p:ext uri="{BB962C8B-B14F-4D97-AF65-F5344CB8AC3E}">
        <p14:creationId xmlns:p14="http://schemas.microsoft.com/office/powerpoint/2010/main" val="232663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76200"/>
            <a:ext cx="8458200" cy="533400"/>
          </a:xfrm>
        </p:spPr>
        <p:txBody>
          <a:bodyPr/>
          <a:lstStyle/>
          <a:p>
            <a:r>
              <a:rPr lang="en-US" altLang="en-US" sz="2400" dirty="0"/>
              <a:t>Setting / Sequence / Satisfaction</a:t>
            </a:r>
          </a:p>
        </p:txBody>
      </p:sp>
      <p:pic>
        <p:nvPicPr>
          <p:cNvPr id="14339" name="Picture 3" title="How to create storyboards and star people"/>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43000" y="500370"/>
            <a:ext cx="7696200" cy="6075947"/>
          </a:xfrm>
        </p:spPr>
      </p:pic>
      <p:sp>
        <p:nvSpPr>
          <p:cNvPr id="4" name="Rectangle 3">
            <a:extLst>
              <a:ext uri="{FF2B5EF4-FFF2-40B4-BE49-F238E27FC236}">
                <a16:creationId xmlns="" xmlns:a16="http://schemas.microsoft.com/office/drawing/2014/main" id="{7D51199B-2D41-854C-A9C5-F27832103FF8}"/>
              </a:ext>
            </a:extLst>
          </p:cNvPr>
          <p:cNvSpPr/>
          <p:nvPr/>
        </p:nvSpPr>
        <p:spPr>
          <a:xfrm>
            <a:off x="419100" y="6551891"/>
            <a:ext cx="8077200" cy="276999"/>
          </a:xfrm>
          <a:prstGeom prst="rect">
            <a:avLst/>
          </a:prstGeom>
        </p:spPr>
        <p:txBody>
          <a:bodyPr wrap="square">
            <a:spAutoFit/>
          </a:bodyPr>
          <a:lstStyle/>
          <a:p>
            <a:r>
              <a:rPr lang="en-US" sz="1200" dirty="0"/>
              <a:t>http://spark-public.s3.amazonaws.com/</a:t>
            </a:r>
            <a:r>
              <a:rPr lang="en-US" sz="1200" dirty="0" err="1"/>
              <a:t>hci</a:t>
            </a:r>
            <a:r>
              <a:rPr lang="en-US" sz="1200" dirty="0"/>
              <a:t>/</a:t>
            </a:r>
            <a:r>
              <a:rPr lang="en-US" sz="1200" dirty="0" err="1"/>
              <a:t>assignment_ressources</a:t>
            </a:r>
            <a:r>
              <a:rPr lang="en-US" sz="1200" dirty="0"/>
              <a:t>/assignment3_storyboard_notes.pdf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76200"/>
            <a:ext cx="8686800" cy="1143000"/>
          </a:xfrm>
        </p:spPr>
        <p:txBody>
          <a:bodyPr/>
          <a:lstStyle/>
          <a:p>
            <a:r>
              <a:rPr lang="en-US" altLang="en-US" sz="3600" dirty="0"/>
              <a:t>Storyboard: Setting, Sequence, Satisfaction</a:t>
            </a:r>
          </a:p>
        </p:txBody>
      </p:sp>
      <p:sp>
        <p:nvSpPr>
          <p:cNvPr id="15363" name="Content Placeholder 2"/>
          <p:cNvSpPr>
            <a:spLocks noGrp="1"/>
          </p:cNvSpPr>
          <p:nvPr>
            <p:ph idx="1"/>
          </p:nvPr>
        </p:nvSpPr>
        <p:spPr/>
        <p:txBody>
          <a:bodyPr/>
          <a:lstStyle/>
          <a:p>
            <a:endParaRPr lang="en-US" altLang="en-US"/>
          </a:p>
        </p:txBody>
      </p:sp>
      <p:pic>
        <p:nvPicPr>
          <p:cNvPr id="15364" name="Picture 3" descr="http://hci.stanford.edu/courses/cs147/2009/assignments/storyboard.gif" title="How to create storyboards and star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305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Time limit</a:t>
            </a:r>
          </a:p>
        </p:txBody>
      </p:sp>
      <p:sp>
        <p:nvSpPr>
          <p:cNvPr id="16387" name="Rectangle 3"/>
          <p:cNvSpPr>
            <a:spLocks noGrp="1"/>
          </p:cNvSpPr>
          <p:nvPr>
            <p:ph type="body" idx="1"/>
          </p:nvPr>
        </p:nvSpPr>
        <p:spPr/>
        <p:txBody>
          <a:bodyPr/>
          <a:lstStyle/>
          <a:p>
            <a:pPr marL="457200" lvl="1" indent="0">
              <a:buFont typeface="Arial" charset="0"/>
              <a:buNone/>
            </a:pPr>
            <a:r>
              <a:rPr lang="en-US" altLang="en-US" sz="3200"/>
              <a:t>Storyboard: Have a 10 minute time limit.  It doesn’t need to be beautiful.  Just an idea. </a:t>
            </a:r>
          </a:p>
          <a:p>
            <a:endParaRPr lang="en-US" altLang="en-US"/>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Storyboard Example</a:t>
            </a:r>
          </a:p>
        </p:txBody>
      </p:sp>
      <p:sp>
        <p:nvSpPr>
          <p:cNvPr id="3" name="Content Placeholder 2"/>
          <p:cNvSpPr>
            <a:spLocks noGrp="1"/>
          </p:cNvSpPr>
          <p:nvPr>
            <p:ph idx="1"/>
          </p:nvPr>
        </p:nvSpPr>
        <p:spPr>
          <a:xfrm>
            <a:off x="228600" y="1403350"/>
            <a:ext cx="8839200" cy="4876800"/>
          </a:xfrm>
        </p:spPr>
        <p:txBody>
          <a:bodyPr/>
          <a:lstStyle/>
          <a:p>
            <a:pPr>
              <a:defRPr/>
            </a:pPr>
            <a:r>
              <a:rPr lang="en-US" sz="2400" dirty="0"/>
              <a:t>“Sharing resumes and other professional documents can be difficult, particularly at career fairs, where you frequently run out and have to deal with the hassle of printing dozens of hard copies. This app seeks to provide a simple way of sharing your documents with other professionals. We want to make it easier for both the applicant and the employer to keep track of professional documents and share things in an intuitive environmentally friendly.”</a:t>
            </a:r>
          </a:p>
          <a:p>
            <a:pPr>
              <a:defRPr/>
            </a:pPr>
            <a:endParaRPr lang="en-US" sz="2400" dirty="0"/>
          </a:p>
          <a:p>
            <a:pPr marL="0" indent="0">
              <a:buNone/>
              <a:defRPr/>
            </a:pPr>
            <a:r>
              <a:rPr lang="en-US" sz="1800" dirty="0"/>
              <a:t>See: </a:t>
            </a:r>
            <a:r>
              <a:rPr lang="en-US" sz="1800" u="sng" dirty="0"/>
              <a:t>http://</a:t>
            </a:r>
            <a:r>
              <a:rPr lang="en-US" sz="1800" u="sng" dirty="0" err="1"/>
              <a:t>d.ucsd.edu</a:t>
            </a:r>
            <a:r>
              <a:rPr lang="en-US" sz="1800" u="sng" dirty="0"/>
              <a:t>/class/intro-</a:t>
            </a:r>
            <a:r>
              <a:rPr lang="en-US" sz="1800" u="sng" dirty="0" err="1"/>
              <a:t>hci</a:t>
            </a:r>
            <a:r>
              <a:rPr lang="en-US" sz="1800" u="sng" dirty="0"/>
              <a:t>/2015/assignments/examples/a03example2.html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pt0000008">
  <a:themeElements>
    <a:clrScheme name="1_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Ppt0000008">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0000008">
  <a:themeElements>
    <a:clrScheme name="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Ppt0000008">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RFACoursesTemplate</Template>
  <TotalTime>1142</TotalTime>
  <Words>335</Words>
  <Application>Microsoft Office PowerPoint</Application>
  <PresentationFormat>On-screen Show (4:3)</PresentationFormat>
  <Paragraphs>53</Paragraphs>
  <Slides>13</Slides>
  <Notes>12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1_Ppt0000008</vt:lpstr>
      <vt:lpstr>Ppt0000008</vt:lpstr>
      <vt:lpstr>Storyboard</vt:lpstr>
      <vt:lpstr>Create a Storyboard</vt:lpstr>
      <vt:lpstr>Storyboard Origin</vt:lpstr>
      <vt:lpstr>Storyboard, cont. </vt:lpstr>
      <vt:lpstr>Key Elements for Storyboard</vt:lpstr>
      <vt:lpstr>Setting / Sequence / Satisfaction</vt:lpstr>
      <vt:lpstr>Storyboard: Setting, Sequence, Satisfaction</vt:lpstr>
      <vt:lpstr>Time limit</vt:lpstr>
      <vt:lpstr>Storyboard Example</vt:lpstr>
      <vt:lpstr>Storyboard Examples</vt:lpstr>
      <vt:lpstr>Second Storyboard </vt:lpstr>
      <vt:lpstr>Student Example</vt:lpstr>
      <vt:lpstr>Another Student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dc:title>
  <dc:creator>rachelfadler</dc:creator>
  <cp:lastModifiedBy>Mobeen Nazar</cp:lastModifiedBy>
  <cp:revision>96</cp:revision>
  <dcterms:created xsi:type="dcterms:W3CDTF">2014-12-18T19:54:18Z</dcterms:created>
  <dcterms:modified xsi:type="dcterms:W3CDTF">2024-03-08T09:39:05Z</dcterms:modified>
</cp:coreProperties>
</file>