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32"/>
  </p:notesMasterIdLst>
  <p:sldIdLst>
    <p:sldId id="256" r:id="rId2"/>
    <p:sldId id="342" r:id="rId3"/>
    <p:sldId id="343" r:id="rId4"/>
    <p:sldId id="344" r:id="rId5"/>
    <p:sldId id="364" r:id="rId6"/>
    <p:sldId id="346" r:id="rId7"/>
    <p:sldId id="365" r:id="rId8"/>
    <p:sldId id="348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03425-15B7-4B85-BA8F-CCE5CB99CE00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6AE-6428-4C60-ADF8-987FEC122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7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EB4431-808F-4986-94DC-92DB104ED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B4608-3C33-4E6B-93C2-871A035FE7D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1C9B77CE-3638-492D-8E16-A40B90BC3E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B9BCEAAD-B6C4-41D3-B7DF-8048E7DFB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7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1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72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3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69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1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2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4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2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2210118"/>
            <a:ext cx="7886700" cy="14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dirty="0"/>
              <a:t>Branch-and-Bound</a:t>
            </a:r>
          </a:p>
          <a:p>
            <a:pPr algn="ctr"/>
            <a:r>
              <a:rPr dirty="0"/>
              <a:t>Traveling Salesperson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557" y="272727"/>
            <a:ext cx="8991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Traveling Salesperson B&amp;B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869" y="962659"/>
            <a:ext cx="798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In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most </a:t>
            </a:r>
            <a:r>
              <a:rPr sz="1800" spc="-75" dirty="0">
                <a:latin typeface="Arial"/>
                <a:cs typeface="Arial"/>
              </a:rPr>
              <a:t>general </a:t>
            </a:r>
            <a:r>
              <a:rPr sz="1800" spc="-150" dirty="0">
                <a:latin typeface="Arial"/>
                <a:cs typeface="Arial"/>
              </a:rPr>
              <a:t>case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90" dirty="0">
                <a:latin typeface="Arial"/>
                <a:cs typeface="Arial"/>
              </a:rPr>
              <a:t>distances </a:t>
            </a:r>
            <a:r>
              <a:rPr sz="1800" spc="-55" dirty="0">
                <a:latin typeface="Arial"/>
                <a:cs typeface="Arial"/>
              </a:rPr>
              <a:t>between </a:t>
            </a:r>
            <a:r>
              <a:rPr sz="1800" spc="-114" dirty="0">
                <a:latin typeface="Arial"/>
                <a:cs typeface="Arial"/>
              </a:rPr>
              <a:t>each </a:t>
            </a:r>
            <a:r>
              <a:rPr sz="1800" spc="-45" dirty="0">
                <a:latin typeface="Arial"/>
                <a:cs typeface="Arial"/>
              </a:rPr>
              <a:t>pair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60" dirty="0">
                <a:latin typeface="Arial"/>
                <a:cs typeface="Arial"/>
              </a:rPr>
              <a:t>cities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positive </a:t>
            </a:r>
            <a:r>
              <a:rPr sz="1800" spc="-80" dirty="0">
                <a:latin typeface="Arial"/>
                <a:cs typeface="Arial"/>
              </a:rPr>
              <a:t>value 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80" dirty="0">
                <a:latin typeface="Arial"/>
                <a:cs typeface="Arial"/>
              </a:rPr>
              <a:t>dist(A,B) </a:t>
            </a:r>
            <a:r>
              <a:rPr sz="1800" spc="15" dirty="0">
                <a:latin typeface="Arial"/>
                <a:cs typeface="Arial"/>
              </a:rPr>
              <a:t>/= </a:t>
            </a:r>
            <a:r>
              <a:rPr sz="1800" spc="-80" dirty="0">
                <a:latin typeface="Arial"/>
                <a:cs typeface="Arial"/>
              </a:rPr>
              <a:t>dist(B,A). </a:t>
            </a:r>
            <a:r>
              <a:rPr sz="1800" spc="-50" dirty="0">
                <a:latin typeface="Arial"/>
                <a:cs typeface="Arial"/>
              </a:rPr>
              <a:t>In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matrix </a:t>
            </a:r>
            <a:r>
              <a:rPr sz="1800" spc="-50" dirty="0">
                <a:latin typeface="Arial"/>
                <a:cs typeface="Arial"/>
              </a:rPr>
              <a:t>representation,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main </a:t>
            </a:r>
            <a:r>
              <a:rPr sz="1800" spc="-75" dirty="0">
                <a:latin typeface="Arial"/>
                <a:cs typeface="Arial"/>
              </a:rPr>
              <a:t>diagonal </a:t>
            </a:r>
            <a:r>
              <a:rPr sz="1800" spc="-100" dirty="0">
                <a:latin typeface="Arial"/>
                <a:cs typeface="Arial"/>
              </a:rPr>
              <a:t>values </a:t>
            </a:r>
            <a:r>
              <a:rPr sz="1800" spc="-75" dirty="0">
                <a:latin typeface="Arial"/>
                <a:cs typeface="Arial"/>
              </a:rPr>
              <a:t>are  </a:t>
            </a:r>
            <a:r>
              <a:rPr sz="1800" spc="-15" dirty="0">
                <a:latin typeface="Arial"/>
                <a:cs typeface="Arial"/>
              </a:rPr>
              <a:t>omitted </a:t>
            </a:r>
            <a:r>
              <a:rPr sz="1800" spc="-55" dirty="0">
                <a:latin typeface="Arial"/>
                <a:cs typeface="Arial"/>
              </a:rPr>
              <a:t>(i.e. </a:t>
            </a:r>
            <a:r>
              <a:rPr sz="1800" spc="-75" dirty="0">
                <a:latin typeface="Arial"/>
                <a:cs typeface="Arial"/>
              </a:rPr>
              <a:t>dist(A,A)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0).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2589529"/>
            <a:ext cx="6125209" cy="286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819400"/>
            <a:ext cx="273431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491490"/>
            <a:ext cx="7843520" cy="5804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150">
              <a:lnSpc>
                <a:spcPct val="100000"/>
              </a:lnSpc>
              <a:spcBef>
                <a:spcPts val="100"/>
              </a:spcBef>
            </a:pPr>
            <a:r>
              <a:rPr sz="1800" b="1" i="1" spc="-110" dirty="0">
                <a:solidFill>
                  <a:srgbClr val="A50021"/>
                </a:solidFill>
                <a:latin typeface="Arial"/>
                <a:cs typeface="Arial"/>
              </a:rPr>
              <a:t>Obtaining an </a:t>
            </a:r>
            <a:r>
              <a:rPr sz="1800" b="1" i="1" spc="-60" dirty="0">
                <a:solidFill>
                  <a:srgbClr val="A50021"/>
                </a:solidFill>
                <a:latin typeface="Arial"/>
                <a:cs typeface="Arial"/>
              </a:rPr>
              <a:t>Initial </a:t>
            </a:r>
            <a:r>
              <a:rPr sz="1800" b="1" i="1" spc="-150" dirty="0">
                <a:solidFill>
                  <a:srgbClr val="A50021"/>
                </a:solidFill>
                <a:latin typeface="Arial"/>
                <a:cs typeface="Arial"/>
              </a:rPr>
              <a:t>Tour </a:t>
            </a:r>
            <a:r>
              <a:rPr sz="1800" spc="-155" dirty="0">
                <a:latin typeface="Arial"/>
                <a:cs typeface="Arial"/>
              </a:rPr>
              <a:t>Use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greedy </a:t>
            </a:r>
            <a:r>
              <a:rPr sz="1800" spc="-45" dirty="0">
                <a:latin typeface="Arial"/>
                <a:cs typeface="Arial"/>
              </a:rPr>
              <a:t>method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find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initial </a:t>
            </a:r>
            <a:r>
              <a:rPr sz="1800" spc="-70" dirty="0">
                <a:latin typeface="Arial"/>
                <a:cs typeface="Arial"/>
              </a:rPr>
              <a:t>candidate  </a:t>
            </a:r>
            <a:r>
              <a:rPr sz="1800" spc="-10" dirty="0">
                <a:latin typeface="Arial"/>
                <a:cs typeface="Arial"/>
              </a:rPr>
              <a:t>tour. </a:t>
            </a:r>
            <a:r>
              <a:rPr sz="1800" spc="-110" dirty="0">
                <a:latin typeface="Arial"/>
                <a:cs typeface="Arial"/>
              </a:rPr>
              <a:t>We </a:t>
            </a:r>
            <a:r>
              <a:rPr sz="1800" spc="-25" dirty="0">
                <a:latin typeface="Arial"/>
                <a:cs typeface="Arial"/>
              </a:rPr>
              <a:t>start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35" dirty="0">
                <a:latin typeface="Arial"/>
                <a:cs typeface="Arial"/>
              </a:rPr>
              <a:t>city </a:t>
            </a: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(arbitrary)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05" dirty="0">
                <a:latin typeface="Arial"/>
                <a:cs typeface="Arial"/>
              </a:rPr>
              <a:t>choose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closest </a:t>
            </a:r>
            <a:r>
              <a:rPr sz="1800" spc="-35" dirty="0">
                <a:latin typeface="Arial"/>
                <a:cs typeface="Arial"/>
              </a:rPr>
              <a:t>city </a:t>
            </a:r>
            <a:r>
              <a:rPr sz="1800" spc="-40" dirty="0">
                <a:latin typeface="Arial"/>
                <a:cs typeface="Arial"/>
              </a:rPr>
              <a:t>(in this </a:t>
            </a:r>
            <a:r>
              <a:rPr sz="1800" spc="-150" dirty="0">
                <a:latin typeface="Arial"/>
                <a:cs typeface="Arial"/>
              </a:rPr>
              <a:t>case </a:t>
            </a:r>
            <a:r>
              <a:rPr sz="1800" spc="-145" dirty="0">
                <a:latin typeface="Arial"/>
                <a:cs typeface="Arial"/>
              </a:rPr>
              <a:t>E).  </a:t>
            </a:r>
            <a:r>
              <a:rPr sz="1800" spc="-55" dirty="0">
                <a:latin typeface="Arial"/>
                <a:cs typeface="Arial"/>
              </a:rPr>
              <a:t>Moving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newly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chosen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city,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always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choose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closest </a:t>
            </a:r>
            <a:r>
              <a:rPr sz="1800" spc="-35" dirty="0">
                <a:latin typeface="Arial"/>
                <a:cs typeface="Arial"/>
              </a:rPr>
              <a:t>city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has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  </a:t>
            </a:r>
            <a:r>
              <a:rPr sz="1800" spc="-30" dirty="0">
                <a:latin typeface="Arial"/>
                <a:cs typeface="Arial"/>
              </a:rPr>
              <a:t>yet </a:t>
            </a:r>
            <a:r>
              <a:rPr sz="1800" spc="-85" dirty="0">
                <a:latin typeface="Arial"/>
                <a:cs typeface="Arial"/>
              </a:rPr>
              <a:t>been </a:t>
            </a:r>
            <a:r>
              <a:rPr sz="1800" spc="-105" dirty="0">
                <a:latin typeface="Arial"/>
                <a:cs typeface="Arial"/>
              </a:rPr>
              <a:t>chosen </a:t>
            </a:r>
            <a:r>
              <a:rPr sz="1800" spc="-5" dirty="0">
                <a:latin typeface="Arial"/>
                <a:cs typeface="Arial"/>
              </a:rPr>
              <a:t>until </a:t>
            </a:r>
            <a:r>
              <a:rPr sz="1800" spc="-65" dirty="0">
                <a:latin typeface="Arial"/>
                <a:cs typeface="Arial"/>
              </a:rPr>
              <a:t>we </a:t>
            </a:r>
            <a:r>
              <a:rPr sz="1800" spc="-15" dirty="0">
                <a:latin typeface="Arial"/>
                <a:cs typeface="Arial"/>
              </a:rPr>
              <a:t>return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A.</a:t>
            </a:r>
            <a:endParaRPr sz="1800" dirty="0">
              <a:latin typeface="Arial"/>
              <a:cs typeface="Arial"/>
            </a:endParaRPr>
          </a:p>
          <a:p>
            <a:pPr marL="3442970" algn="just">
              <a:lnSpc>
                <a:spcPct val="100000"/>
              </a:lnSpc>
              <a:spcBef>
                <a:spcPts val="1550"/>
              </a:spcBef>
            </a:pPr>
            <a:r>
              <a:rPr sz="1800" spc="-85" dirty="0">
                <a:latin typeface="Arial"/>
                <a:cs typeface="Arial"/>
              </a:rPr>
              <a:t>Our </a:t>
            </a:r>
            <a:r>
              <a:rPr sz="1800" spc="-70" dirty="0">
                <a:latin typeface="Arial"/>
                <a:cs typeface="Arial"/>
              </a:rPr>
              <a:t>candidate </a:t>
            </a:r>
            <a:r>
              <a:rPr sz="1800" dirty="0">
                <a:latin typeface="Arial"/>
                <a:cs typeface="Arial"/>
              </a:rPr>
              <a:t>tour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is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4754880">
              <a:lnSpc>
                <a:spcPct val="100000"/>
              </a:lnSpc>
            </a:pPr>
            <a:r>
              <a:rPr sz="1800" spc="-150" dirty="0">
                <a:latin typeface="Arial"/>
                <a:cs typeface="Arial"/>
              </a:rPr>
              <a:t>A-E-C-G-F-D-B-H-A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3442970" marR="5715" algn="just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45" dirty="0">
                <a:latin typeface="Arial"/>
                <a:cs typeface="Arial"/>
              </a:rPr>
              <a:t>length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28. </a:t>
            </a:r>
            <a:r>
              <a:rPr sz="1800" spc="-105" dirty="0">
                <a:latin typeface="Arial"/>
                <a:cs typeface="Arial"/>
              </a:rPr>
              <a:t>We </a:t>
            </a:r>
            <a:r>
              <a:rPr sz="1800" spc="-55" dirty="0">
                <a:latin typeface="Arial"/>
                <a:cs typeface="Arial"/>
              </a:rPr>
              <a:t>know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45" dirty="0">
                <a:latin typeface="Arial"/>
                <a:cs typeface="Arial"/>
              </a:rPr>
              <a:t>minimal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tour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be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greater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than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this.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3442970" marR="5080" algn="just">
              <a:lnSpc>
                <a:spcPct val="100000"/>
              </a:lnSpc>
            </a:pPr>
            <a:r>
              <a:rPr sz="1800" spc="25" dirty="0">
                <a:latin typeface="Arial"/>
                <a:cs typeface="Arial"/>
              </a:rPr>
              <a:t>It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important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understand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initial  </a:t>
            </a:r>
            <a:r>
              <a:rPr sz="1800" spc="-70" dirty="0">
                <a:latin typeface="Arial"/>
                <a:cs typeface="Arial"/>
              </a:rPr>
              <a:t>candidate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not </a:t>
            </a:r>
            <a:r>
              <a:rPr sz="1800" spc="-95" dirty="0">
                <a:latin typeface="Arial"/>
                <a:cs typeface="Arial"/>
              </a:rPr>
              <a:t>necessarily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minimal 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35" dirty="0">
                <a:latin typeface="Arial"/>
                <a:cs typeface="Arial"/>
              </a:rPr>
              <a:t>nor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unique.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3442970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we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start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with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city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25" dirty="0">
                <a:latin typeface="Arial"/>
                <a:cs typeface="Arial"/>
              </a:rPr>
              <a:t>E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for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example,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have,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4766310">
              <a:lnSpc>
                <a:spcPct val="100000"/>
              </a:lnSpc>
            </a:pPr>
            <a:r>
              <a:rPr sz="1800" spc="-165" dirty="0">
                <a:latin typeface="Arial"/>
                <a:cs typeface="Arial"/>
              </a:rPr>
              <a:t>E-A-B-H-C-G-F-D-E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3442970" algn="just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length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30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18915"/>
            <a:ext cx="87630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Defining a Bounding Heuristic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522730"/>
            <a:ext cx="3429000" cy="347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16070" y="1557020"/>
            <a:ext cx="456565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Now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spc="-55" dirty="0">
                <a:latin typeface="Arial"/>
                <a:cs typeface="Arial"/>
              </a:rPr>
              <a:t>must </a:t>
            </a:r>
            <a:r>
              <a:rPr sz="1800" spc="-50" dirty="0">
                <a:latin typeface="Arial"/>
                <a:cs typeface="Arial"/>
              </a:rPr>
              <a:t>define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bounding </a:t>
            </a:r>
            <a:r>
              <a:rPr sz="1800" spc="-50" dirty="0">
                <a:latin typeface="Arial"/>
                <a:cs typeface="Arial"/>
              </a:rPr>
              <a:t>heuristic </a:t>
            </a:r>
            <a:r>
              <a:rPr sz="1800" dirty="0">
                <a:latin typeface="Arial"/>
                <a:cs typeface="Arial"/>
              </a:rPr>
              <a:t>that  </a:t>
            </a:r>
            <a:r>
              <a:rPr sz="1800" spc="-70" dirty="0">
                <a:latin typeface="Arial"/>
                <a:cs typeface="Arial"/>
              </a:rPr>
              <a:t>provides </a:t>
            </a:r>
            <a:r>
              <a:rPr sz="1800" spc="-95" dirty="0">
                <a:latin typeface="Arial"/>
                <a:cs typeface="Arial"/>
              </a:rPr>
              <a:t>an </a:t>
            </a:r>
            <a:r>
              <a:rPr sz="1800" spc="-55" dirty="0">
                <a:latin typeface="Arial"/>
                <a:cs typeface="Arial"/>
              </a:rPr>
              <a:t>underestimate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25" dirty="0">
                <a:latin typeface="Arial"/>
                <a:cs typeface="Arial"/>
              </a:rPr>
              <a:t>to  </a:t>
            </a:r>
            <a:r>
              <a:rPr sz="1800" spc="-55" dirty="0">
                <a:latin typeface="Arial"/>
                <a:cs typeface="Arial"/>
              </a:rPr>
              <a:t>complete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95" dirty="0">
                <a:latin typeface="Arial"/>
                <a:cs typeface="Arial"/>
              </a:rPr>
              <a:t>any </a:t>
            </a:r>
            <a:r>
              <a:rPr sz="1800" spc="-75" dirty="0">
                <a:latin typeface="Arial"/>
                <a:cs typeface="Arial"/>
              </a:rPr>
              <a:t>node </a:t>
            </a:r>
            <a:r>
              <a:rPr sz="1800" spc="-95" dirty="0">
                <a:latin typeface="Arial"/>
                <a:cs typeface="Arial"/>
              </a:rPr>
              <a:t>using </a:t>
            </a:r>
            <a:r>
              <a:rPr sz="1800" spc="-65" dirty="0">
                <a:latin typeface="Arial"/>
                <a:cs typeface="Arial"/>
              </a:rPr>
              <a:t>local  </a:t>
            </a:r>
            <a:r>
              <a:rPr sz="1800" spc="-25" dirty="0">
                <a:latin typeface="Arial"/>
                <a:cs typeface="Arial"/>
              </a:rPr>
              <a:t>information. </a:t>
            </a:r>
            <a:r>
              <a:rPr sz="1800" spc="-55" dirty="0">
                <a:latin typeface="Arial"/>
                <a:cs typeface="Arial"/>
              </a:rPr>
              <a:t>In </a:t>
            </a:r>
            <a:r>
              <a:rPr sz="1800" spc="-40" dirty="0">
                <a:latin typeface="Arial"/>
                <a:cs typeface="Arial"/>
              </a:rPr>
              <a:t>this </a:t>
            </a:r>
            <a:r>
              <a:rPr sz="1800" spc="-85" dirty="0">
                <a:latin typeface="Arial"/>
                <a:cs typeface="Arial"/>
              </a:rPr>
              <a:t>example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spc="-105" dirty="0">
                <a:latin typeface="Arial"/>
                <a:cs typeface="Arial"/>
              </a:rPr>
              <a:t>choose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20" dirty="0">
                <a:latin typeface="Arial"/>
                <a:cs typeface="Arial"/>
              </a:rPr>
              <a:t>use 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actual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2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reach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node </a:t>
            </a:r>
            <a:r>
              <a:rPr sz="1800" spc="-75" dirty="0">
                <a:latin typeface="Arial"/>
                <a:cs typeface="Arial"/>
              </a:rPr>
              <a:t>plus </a:t>
            </a:r>
            <a:r>
              <a:rPr sz="1800" spc="-25" dirty="0">
                <a:latin typeface="Arial"/>
                <a:cs typeface="Arial"/>
              </a:rPr>
              <a:t>the  </a:t>
            </a:r>
            <a:r>
              <a:rPr sz="1800" spc="-45" dirty="0">
                <a:latin typeface="Arial"/>
                <a:cs typeface="Arial"/>
              </a:rPr>
              <a:t>minimum </a:t>
            </a:r>
            <a:r>
              <a:rPr sz="1800" spc="-75" dirty="0">
                <a:latin typeface="Arial"/>
                <a:cs typeface="Arial"/>
              </a:rPr>
              <a:t>cost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75" dirty="0">
                <a:latin typeface="Arial"/>
                <a:cs typeface="Arial"/>
              </a:rPr>
              <a:t>every </a:t>
            </a:r>
            <a:r>
              <a:rPr sz="1800" spc="-65" dirty="0">
                <a:latin typeface="Arial"/>
                <a:cs typeface="Arial"/>
              </a:rPr>
              <a:t>remaining </a:t>
            </a:r>
            <a:r>
              <a:rPr sz="1800" spc="-70" dirty="0">
                <a:latin typeface="Arial"/>
                <a:cs typeface="Arial"/>
              </a:rPr>
              <a:t>node 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our  </a:t>
            </a:r>
            <a:r>
              <a:rPr sz="1800" spc="-65" dirty="0">
                <a:latin typeface="Arial"/>
                <a:cs typeface="Arial"/>
              </a:rPr>
              <a:t>bounding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heuristic.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R="39370" algn="ctr">
              <a:lnSpc>
                <a:spcPct val="100000"/>
              </a:lnSpc>
            </a:pPr>
            <a:r>
              <a:rPr sz="1800" i="1" spc="-10" dirty="0">
                <a:latin typeface="Carlito"/>
                <a:cs typeface="Carlito"/>
              </a:rPr>
              <a:t>h(x) </a:t>
            </a:r>
            <a:r>
              <a:rPr sz="1800" i="1" dirty="0">
                <a:latin typeface="Carlito"/>
                <a:cs typeface="Carlito"/>
              </a:rPr>
              <a:t>= </a:t>
            </a:r>
            <a:r>
              <a:rPr sz="1800" i="1" spc="-10" dirty="0">
                <a:latin typeface="Carlito"/>
                <a:cs typeface="Carlito"/>
              </a:rPr>
              <a:t>a(x) </a:t>
            </a:r>
            <a:r>
              <a:rPr sz="1800" i="1" dirty="0">
                <a:latin typeface="Carlito"/>
                <a:cs typeface="Carlito"/>
              </a:rPr>
              <a:t>+ </a:t>
            </a:r>
            <a:r>
              <a:rPr sz="1800" i="1" spc="-10" dirty="0">
                <a:latin typeface="Carlito"/>
                <a:cs typeface="Carlito"/>
              </a:rPr>
              <a:t>g(x)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737235">
              <a:lnSpc>
                <a:spcPct val="100000"/>
              </a:lnSpc>
            </a:pPr>
            <a:r>
              <a:rPr sz="1800" spc="-100" dirty="0">
                <a:latin typeface="Arial"/>
                <a:cs typeface="Arial"/>
              </a:rPr>
              <a:t>a(x) </a:t>
            </a:r>
            <a:r>
              <a:rPr sz="1800" spc="-50" dirty="0">
                <a:latin typeface="Arial"/>
                <a:cs typeface="Arial"/>
              </a:rPr>
              <a:t>- </a:t>
            </a:r>
            <a:r>
              <a:rPr sz="1800" spc="-65" dirty="0">
                <a:latin typeface="Arial"/>
                <a:cs typeface="Arial"/>
              </a:rPr>
              <a:t>actual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node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737235">
              <a:lnSpc>
                <a:spcPct val="100000"/>
              </a:lnSpc>
            </a:pPr>
            <a:r>
              <a:rPr sz="1800" spc="-100" dirty="0">
                <a:latin typeface="Arial"/>
                <a:cs typeface="Arial"/>
              </a:rPr>
              <a:t>g(x) </a:t>
            </a:r>
            <a:r>
              <a:rPr sz="1800" spc="-50" dirty="0">
                <a:latin typeface="Arial"/>
                <a:cs typeface="Arial"/>
              </a:rPr>
              <a:t>- </a:t>
            </a:r>
            <a:r>
              <a:rPr sz="1800" spc="-45" dirty="0">
                <a:latin typeface="Arial"/>
                <a:cs typeface="Arial"/>
              </a:rPr>
              <a:t>minimum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complete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spc="-140" dirty="0">
                <a:latin typeface="Arial"/>
                <a:cs typeface="Arial"/>
              </a:rPr>
              <a:t>Since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spc="-55" dirty="0">
                <a:latin typeface="Arial"/>
                <a:cs typeface="Arial"/>
              </a:rPr>
              <a:t>know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minimum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114" dirty="0">
                <a:latin typeface="Arial"/>
                <a:cs typeface="Arial"/>
              </a:rPr>
              <a:t>each  </a:t>
            </a:r>
            <a:r>
              <a:rPr sz="1800" spc="-75" dirty="0">
                <a:latin typeface="Arial"/>
                <a:cs typeface="Arial"/>
              </a:rPr>
              <a:t>node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anywhere </a:t>
            </a:r>
            <a:r>
              <a:rPr sz="1800" spc="-65" dirty="0">
                <a:latin typeface="Arial"/>
                <a:cs typeface="Arial"/>
              </a:rPr>
              <a:t>we </a:t>
            </a:r>
            <a:r>
              <a:rPr sz="1800" spc="-55" dirty="0">
                <a:latin typeface="Arial"/>
                <a:cs typeface="Arial"/>
              </a:rPr>
              <a:t>know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minimal 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65" dirty="0">
                <a:latin typeface="Arial"/>
                <a:cs typeface="Arial"/>
              </a:rPr>
              <a:t>cannot </a:t>
            </a:r>
            <a:r>
              <a:rPr sz="1800" spc="-90" dirty="0">
                <a:latin typeface="Arial"/>
                <a:cs typeface="Arial"/>
              </a:rPr>
              <a:t>be </a:t>
            </a:r>
            <a:r>
              <a:rPr sz="1800" spc="-125" dirty="0">
                <a:latin typeface="Arial"/>
                <a:cs typeface="Arial"/>
              </a:rPr>
              <a:t>less </a:t>
            </a:r>
            <a:r>
              <a:rPr sz="1800" spc="-40" dirty="0">
                <a:latin typeface="Arial"/>
                <a:cs typeface="Arial"/>
              </a:rPr>
              <a:t>than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25.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296384"/>
            <a:ext cx="754253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 the Minimal Tour</a:t>
            </a: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5669" y="1040129"/>
            <a:ext cx="768095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800" spc="-65" dirty="0">
                <a:latin typeface="Arial"/>
                <a:cs typeface="Arial"/>
              </a:rPr>
              <a:t>Starting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with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node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determine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actual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cost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each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other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nodes.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75" dirty="0">
                <a:latin typeface="Arial"/>
                <a:cs typeface="Arial"/>
              </a:rPr>
              <a:t>Now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compute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minimum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cost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from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every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other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node</a:t>
            </a:r>
            <a:r>
              <a:rPr sz="1800" spc="-90" dirty="0">
                <a:latin typeface="Arial"/>
                <a:cs typeface="Arial"/>
              </a:rPr>
              <a:t> 25-4=21.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48920" algn="l"/>
              </a:tabLst>
            </a:pPr>
            <a:r>
              <a:rPr sz="1800" spc="-95" dirty="0">
                <a:latin typeface="Arial"/>
                <a:cs typeface="Arial"/>
              </a:rPr>
              <a:t>Add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actual </a:t>
            </a:r>
            <a:r>
              <a:rPr sz="1800" spc="-75" dirty="0">
                <a:latin typeface="Arial"/>
                <a:cs typeface="Arial"/>
              </a:rPr>
              <a:t>cost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5" dirty="0">
                <a:latin typeface="Arial"/>
                <a:cs typeface="Arial"/>
              </a:rPr>
              <a:t>node </a:t>
            </a:r>
            <a:r>
              <a:rPr sz="1800" spc="-95" dirty="0">
                <a:latin typeface="Arial"/>
                <a:cs typeface="Arial"/>
              </a:rPr>
              <a:t>a(x)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minimum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75" dirty="0">
                <a:latin typeface="Arial"/>
                <a:cs typeface="Arial"/>
              </a:rPr>
              <a:t>every </a:t>
            </a:r>
            <a:r>
              <a:rPr sz="1800" spc="-20" dirty="0">
                <a:latin typeface="Arial"/>
                <a:cs typeface="Arial"/>
              </a:rPr>
              <a:t>other </a:t>
            </a:r>
            <a:r>
              <a:rPr sz="1800" spc="-70" dirty="0">
                <a:latin typeface="Arial"/>
                <a:cs typeface="Arial"/>
              </a:rPr>
              <a:t>node 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determine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lower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bound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for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tours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from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through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B,C,.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.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.,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4880609"/>
            <a:ext cx="7683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4. </a:t>
            </a:r>
            <a:r>
              <a:rPr sz="1800" spc="-140" dirty="0">
                <a:latin typeface="Arial"/>
                <a:cs typeface="Arial"/>
              </a:rPr>
              <a:t>Since </a:t>
            </a:r>
            <a:r>
              <a:rPr sz="1800" spc="-65" dirty="0">
                <a:latin typeface="Arial"/>
                <a:cs typeface="Arial"/>
              </a:rPr>
              <a:t>we </a:t>
            </a:r>
            <a:r>
              <a:rPr sz="1800" spc="-75" dirty="0">
                <a:latin typeface="Arial"/>
                <a:cs typeface="Arial"/>
              </a:rPr>
              <a:t>already </a:t>
            </a:r>
            <a:r>
              <a:rPr sz="1800" spc="-100" dirty="0">
                <a:latin typeface="Arial"/>
                <a:cs typeface="Arial"/>
              </a:rPr>
              <a:t>have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candidate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95" dirty="0">
                <a:latin typeface="Arial"/>
                <a:cs typeface="Arial"/>
              </a:rPr>
              <a:t>28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spc="-114" dirty="0">
                <a:latin typeface="Arial"/>
                <a:cs typeface="Arial"/>
              </a:rPr>
              <a:t>can </a:t>
            </a:r>
            <a:r>
              <a:rPr sz="1800" spc="-55" dirty="0">
                <a:latin typeface="Arial"/>
                <a:cs typeface="Arial"/>
              </a:rPr>
              <a:t>prune </a:t>
            </a:r>
            <a:r>
              <a:rPr sz="1800" spc="-40" dirty="0">
                <a:latin typeface="Arial"/>
                <a:cs typeface="Arial"/>
              </a:rPr>
              <a:t>all </a:t>
            </a:r>
            <a:r>
              <a:rPr sz="1800" spc="-95" dirty="0">
                <a:latin typeface="Arial"/>
                <a:cs typeface="Arial"/>
              </a:rPr>
              <a:t>branches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50" dirty="0">
                <a:latin typeface="Arial"/>
                <a:cs typeface="Arial"/>
              </a:rPr>
              <a:t>lower-bound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170" dirty="0">
                <a:latin typeface="Arial"/>
                <a:cs typeface="Arial"/>
              </a:rPr>
              <a:t>? </a:t>
            </a:r>
            <a:r>
              <a:rPr sz="1800" spc="-75" dirty="0">
                <a:latin typeface="Arial"/>
                <a:cs typeface="Arial"/>
              </a:rPr>
              <a:t>28. </a:t>
            </a:r>
            <a:r>
              <a:rPr sz="1800" spc="-120" dirty="0">
                <a:latin typeface="Arial"/>
                <a:cs typeface="Arial"/>
              </a:rPr>
              <a:t>This </a:t>
            </a:r>
            <a:r>
              <a:rPr sz="1800" spc="-105" dirty="0">
                <a:latin typeface="Arial"/>
                <a:cs typeface="Arial"/>
              </a:rPr>
              <a:t>leaves </a:t>
            </a:r>
            <a:r>
              <a:rPr sz="1800" spc="-135" dirty="0">
                <a:latin typeface="Arial"/>
                <a:cs typeface="Arial"/>
              </a:rPr>
              <a:t>B, </a:t>
            </a:r>
            <a:r>
              <a:rPr sz="1800" spc="-195" dirty="0">
                <a:latin typeface="Arial"/>
                <a:cs typeface="Arial"/>
              </a:rPr>
              <a:t>D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325" dirty="0">
                <a:latin typeface="Arial"/>
                <a:cs typeface="Arial"/>
              </a:rPr>
              <a:t>E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only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90" dirty="0">
                <a:latin typeface="Arial"/>
                <a:cs typeface="Arial"/>
              </a:rPr>
              <a:t>nodes. </a:t>
            </a:r>
            <a:r>
              <a:rPr sz="1800" spc="-75" dirty="0">
                <a:latin typeface="Arial"/>
                <a:cs typeface="Arial"/>
              </a:rPr>
              <a:t>5.  </a:t>
            </a:r>
            <a:r>
              <a:rPr sz="1800" spc="-110" dirty="0">
                <a:latin typeface="Arial"/>
                <a:cs typeface="Arial"/>
              </a:rPr>
              <a:t>We </a:t>
            </a:r>
            <a:r>
              <a:rPr sz="1800" spc="-50" dirty="0">
                <a:latin typeface="Arial"/>
                <a:cs typeface="Arial"/>
              </a:rPr>
              <a:t>continue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95" dirty="0">
                <a:latin typeface="Arial"/>
                <a:cs typeface="Arial"/>
              </a:rPr>
              <a:t>expand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100" dirty="0">
                <a:latin typeface="Arial"/>
                <a:cs typeface="Arial"/>
              </a:rPr>
              <a:t>nodes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best-first order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(E1,B1,,D1).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0" y="3124200"/>
            <a:ext cx="594360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828800"/>
            <a:ext cx="5819140" cy="3105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869" y="491490"/>
            <a:ext cx="735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5. </a:t>
            </a:r>
            <a:r>
              <a:rPr sz="1800" spc="-110" dirty="0">
                <a:latin typeface="Arial"/>
                <a:cs typeface="Arial"/>
              </a:rPr>
              <a:t>We </a:t>
            </a:r>
            <a:r>
              <a:rPr sz="1800" spc="-50" dirty="0">
                <a:latin typeface="Arial"/>
                <a:cs typeface="Arial"/>
              </a:rPr>
              <a:t>continue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95" dirty="0">
                <a:latin typeface="Arial"/>
                <a:cs typeface="Arial"/>
              </a:rPr>
              <a:t>expand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95" dirty="0">
                <a:latin typeface="Arial"/>
                <a:cs typeface="Arial"/>
              </a:rPr>
              <a:t>nodes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best-first order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(E1,B1,,D1).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491490"/>
            <a:ext cx="7835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6. </a:t>
            </a:r>
            <a:r>
              <a:rPr sz="1800" spc="-105" dirty="0">
                <a:latin typeface="Arial"/>
                <a:cs typeface="Arial"/>
              </a:rPr>
              <a:t>We </a:t>
            </a:r>
            <a:r>
              <a:rPr sz="1800" spc="-100" dirty="0">
                <a:latin typeface="Arial"/>
                <a:cs typeface="Arial"/>
              </a:rPr>
              <a:t>have </a:t>
            </a:r>
            <a:r>
              <a:rPr sz="1800" spc="-20" dirty="0">
                <a:latin typeface="Arial"/>
                <a:cs typeface="Arial"/>
              </a:rPr>
              <a:t>fully </a:t>
            </a:r>
            <a:r>
              <a:rPr sz="1800" spc="-90" dirty="0">
                <a:latin typeface="Arial"/>
                <a:cs typeface="Arial"/>
              </a:rPr>
              <a:t>expanded </a:t>
            </a:r>
            <a:r>
              <a:rPr sz="1800" spc="-70" dirty="0">
                <a:latin typeface="Arial"/>
                <a:cs typeface="Arial"/>
              </a:rPr>
              <a:t>node </a:t>
            </a:r>
            <a:r>
              <a:rPr sz="1800" spc="-325" dirty="0">
                <a:latin typeface="Arial"/>
                <a:cs typeface="Arial"/>
              </a:rPr>
              <a:t>E </a:t>
            </a:r>
            <a:r>
              <a:rPr sz="1800" spc="-130" dirty="0">
                <a:latin typeface="Arial"/>
                <a:cs typeface="Arial"/>
              </a:rPr>
              <a:t>so </a:t>
            </a:r>
            <a:r>
              <a:rPr sz="1800" spc="50" dirty="0">
                <a:latin typeface="Arial"/>
                <a:cs typeface="Arial"/>
              </a:rPr>
              <a:t>it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65" dirty="0">
                <a:latin typeface="Arial"/>
                <a:cs typeface="Arial"/>
              </a:rPr>
              <a:t>removed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30" dirty="0">
                <a:latin typeface="Arial"/>
                <a:cs typeface="Arial"/>
              </a:rPr>
              <a:t>our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25" dirty="0">
                <a:latin typeface="Arial"/>
                <a:cs typeface="Arial"/>
              </a:rPr>
              <a:t>list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65" dirty="0">
                <a:latin typeface="Arial"/>
                <a:cs typeface="Arial"/>
              </a:rPr>
              <a:t>we  </a:t>
            </a:r>
            <a:r>
              <a:rPr sz="1800" spc="-100" dirty="0">
                <a:latin typeface="Arial"/>
                <a:cs typeface="Arial"/>
              </a:rPr>
              <a:t>have </a:t>
            </a:r>
            <a:r>
              <a:rPr sz="1800" spc="5" dirty="0">
                <a:latin typeface="Arial"/>
                <a:cs typeface="Arial"/>
              </a:rPr>
              <a:t>two </a:t>
            </a:r>
            <a:r>
              <a:rPr sz="1800" spc="-65" dirty="0">
                <a:latin typeface="Arial"/>
                <a:cs typeface="Arial"/>
              </a:rPr>
              <a:t>new </a:t>
            </a:r>
            <a:r>
              <a:rPr sz="1800" spc="-95" dirty="0">
                <a:latin typeface="Arial"/>
                <a:cs typeface="Arial"/>
              </a:rPr>
              <a:t>nodes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85" dirty="0">
                <a:latin typeface="Arial"/>
                <a:cs typeface="Arial"/>
              </a:rPr>
              <a:t>add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list. </a:t>
            </a:r>
            <a:r>
              <a:rPr sz="1800" spc="-80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two </a:t>
            </a:r>
            <a:r>
              <a:rPr sz="1800" spc="-100" dirty="0">
                <a:latin typeface="Arial"/>
                <a:cs typeface="Arial"/>
              </a:rPr>
              <a:t>nodes have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25" dirty="0">
                <a:latin typeface="Arial"/>
                <a:cs typeface="Arial"/>
              </a:rPr>
              <a:t>same </a:t>
            </a:r>
            <a:r>
              <a:rPr sz="1800" spc="-65" dirty="0">
                <a:latin typeface="Arial"/>
                <a:cs typeface="Arial"/>
              </a:rPr>
              <a:t>bounding  </a:t>
            </a:r>
            <a:r>
              <a:rPr sz="1800" spc="-100" dirty="0">
                <a:latin typeface="Arial"/>
                <a:cs typeface="Arial"/>
              </a:rPr>
              <a:t>values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will </a:t>
            </a:r>
            <a:r>
              <a:rPr sz="1800" spc="-105" dirty="0">
                <a:latin typeface="Arial"/>
                <a:cs typeface="Arial"/>
              </a:rPr>
              <a:t>choose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80" dirty="0">
                <a:latin typeface="Arial"/>
                <a:cs typeface="Arial"/>
              </a:rPr>
              <a:t>closer </a:t>
            </a:r>
            <a:r>
              <a:rPr sz="1800" spc="2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solution. </a:t>
            </a:r>
            <a:r>
              <a:rPr sz="1800" spc="-215" dirty="0">
                <a:latin typeface="Arial"/>
                <a:cs typeface="Arial"/>
              </a:rPr>
              <a:t>So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order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100" dirty="0">
                <a:latin typeface="Arial"/>
                <a:cs typeface="Arial"/>
              </a:rPr>
              <a:t>nodes </a:t>
            </a:r>
            <a:r>
              <a:rPr sz="1800" spc="-25" dirty="0">
                <a:latin typeface="Arial"/>
                <a:cs typeface="Arial"/>
              </a:rPr>
              <a:t>in  </a:t>
            </a:r>
            <a:r>
              <a:rPr sz="1800" spc="-30" dirty="0">
                <a:latin typeface="Arial"/>
                <a:cs typeface="Arial"/>
              </a:rPr>
              <a:t>our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25" dirty="0">
                <a:latin typeface="Arial"/>
                <a:cs typeface="Arial"/>
              </a:rPr>
              <a:t>list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(C2,B1,B2,D1).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200" y="2133600"/>
            <a:ext cx="5819140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567690"/>
            <a:ext cx="711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7. </a:t>
            </a:r>
            <a:r>
              <a:rPr sz="1800" spc="-110" dirty="0">
                <a:latin typeface="Arial"/>
                <a:cs typeface="Arial"/>
              </a:rPr>
              <a:t>We </a:t>
            </a:r>
            <a:r>
              <a:rPr sz="1800" spc="-70" dirty="0">
                <a:latin typeface="Arial"/>
                <a:cs typeface="Arial"/>
              </a:rPr>
              <a:t>remove node </a:t>
            </a:r>
            <a:r>
              <a:rPr sz="1800" spc="-220" dirty="0">
                <a:latin typeface="Arial"/>
                <a:cs typeface="Arial"/>
              </a:rPr>
              <a:t>C2 </a:t>
            </a:r>
            <a:r>
              <a:rPr sz="1800" spc="-85" dirty="0">
                <a:latin typeface="Arial"/>
                <a:cs typeface="Arial"/>
              </a:rPr>
              <a:t>and add </a:t>
            </a:r>
            <a:r>
              <a:rPr sz="1800" spc="-70" dirty="0">
                <a:latin typeface="Arial"/>
                <a:cs typeface="Arial"/>
              </a:rPr>
              <a:t>node </a:t>
            </a:r>
            <a:r>
              <a:rPr sz="1800" spc="-175" dirty="0">
                <a:latin typeface="Arial"/>
                <a:cs typeface="Arial"/>
              </a:rPr>
              <a:t>G3 </a:t>
            </a:r>
            <a:r>
              <a:rPr sz="1800" spc="2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30" dirty="0">
                <a:latin typeface="Arial"/>
                <a:cs typeface="Arial"/>
              </a:rPr>
              <a:t>list.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(G3,B1,B2,D1).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400" y="2743200"/>
            <a:ext cx="3295650" cy="147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414020"/>
            <a:ext cx="829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8. </a:t>
            </a:r>
            <a:r>
              <a:rPr sz="1800" spc="-110" dirty="0">
                <a:latin typeface="Arial"/>
                <a:cs typeface="Arial"/>
              </a:rPr>
              <a:t>Expanding </a:t>
            </a:r>
            <a:r>
              <a:rPr sz="1800" spc="-75" dirty="0">
                <a:latin typeface="Arial"/>
                <a:cs typeface="Arial"/>
              </a:rPr>
              <a:t>node </a:t>
            </a:r>
            <a:r>
              <a:rPr sz="1800" spc="-265" dirty="0">
                <a:latin typeface="Arial"/>
                <a:cs typeface="Arial"/>
              </a:rPr>
              <a:t>G </a:t>
            </a:r>
            <a:r>
              <a:rPr sz="1800" spc="-110" dirty="0">
                <a:latin typeface="Arial"/>
                <a:cs typeface="Arial"/>
              </a:rPr>
              <a:t>gives </a:t>
            </a:r>
            <a:r>
              <a:rPr sz="1800" spc="-130" dirty="0">
                <a:latin typeface="Arial"/>
                <a:cs typeface="Arial"/>
              </a:rPr>
              <a:t>us </a:t>
            </a:r>
            <a:r>
              <a:rPr sz="1800" spc="10" dirty="0">
                <a:latin typeface="Arial"/>
                <a:cs typeface="Arial"/>
              </a:rPr>
              <a:t>two </a:t>
            </a:r>
            <a:r>
              <a:rPr sz="1800" spc="-55" dirty="0">
                <a:latin typeface="Arial"/>
                <a:cs typeface="Arial"/>
              </a:rPr>
              <a:t>more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100" dirty="0">
                <a:latin typeface="Arial"/>
                <a:cs typeface="Arial"/>
              </a:rPr>
              <a:t>nodes </a:t>
            </a:r>
            <a:r>
              <a:rPr sz="1800" spc="-185" dirty="0">
                <a:latin typeface="Arial"/>
                <a:cs typeface="Arial"/>
              </a:rPr>
              <a:t>F4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10" dirty="0">
                <a:latin typeface="Arial"/>
                <a:cs typeface="Arial"/>
              </a:rPr>
              <a:t>H4. </a:t>
            </a:r>
            <a:r>
              <a:rPr sz="1800" spc="-85" dirty="0">
                <a:latin typeface="Arial"/>
                <a:cs typeface="Arial"/>
              </a:rPr>
              <a:t>Our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25" dirty="0">
                <a:latin typeface="Arial"/>
                <a:cs typeface="Arial"/>
              </a:rPr>
              <a:t>list </a:t>
            </a:r>
            <a:r>
              <a:rPr sz="1800" spc="-100" dirty="0">
                <a:latin typeface="Arial"/>
                <a:cs typeface="Arial"/>
              </a:rPr>
              <a:t>is  </a:t>
            </a:r>
            <a:r>
              <a:rPr sz="1800" spc="-50" dirty="0">
                <a:latin typeface="Arial"/>
                <a:cs typeface="Arial"/>
              </a:rPr>
              <a:t>now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(F4,B1,H4,B2,D1).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294130"/>
            <a:ext cx="6477000" cy="446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676400"/>
            <a:ext cx="4019550" cy="4295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669" y="414020"/>
            <a:ext cx="748601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9.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1st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level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node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has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moved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front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live-node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list.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(B1,D5,H4,B2,D1)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10.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(H2,D5,H4,B2,D1)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R="626745" algn="r">
              <a:lnSpc>
                <a:spcPct val="100000"/>
              </a:lnSpc>
            </a:pPr>
            <a:r>
              <a:rPr sz="1800" spc="-75" dirty="0">
                <a:latin typeface="Arial"/>
                <a:cs typeface="Arial"/>
              </a:rPr>
              <a:t>11.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(D5,H4,B2,D1)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928620"/>
            <a:ext cx="137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12.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(H4,B2,D1)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0" y="4574540"/>
            <a:ext cx="1057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13.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(B2,D1)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5671820"/>
            <a:ext cx="1074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14.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(H3,D1)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836930"/>
            <a:ext cx="5715000" cy="448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290" y="491490"/>
            <a:ext cx="76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15.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(D1)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AutoShape 2">
            <a:extLst>
              <a:ext uri="{FF2B5EF4-FFF2-40B4-BE49-F238E27FC236}">
                <a16:creationId xmlns:a16="http://schemas.microsoft.com/office/drawing/2014/main" id="{74678B7F-12C4-4529-A340-3D5D0235059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en-US" dirty="0"/>
              <a:t>Introduction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130F8C31-C784-411C-A084-C2D499138FF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2362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rgbClr val="A50021"/>
                </a:solidFill>
              </a:rPr>
              <a:t>branch-and-bound</a:t>
            </a:r>
            <a:r>
              <a:rPr lang="en-US" altLang="en-US" sz="2400"/>
              <a:t> design strategy is very similar to backtracking in that a state space tree is used to solve a problem.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differences are that the branch-and-bound method 1) does not limit us to any particular way of traversing the tree, and 2) is used only for optimization problems.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branch-and-bound algorithm computes a number (</a:t>
            </a:r>
            <a:r>
              <a:rPr lang="en-US" altLang="en-US" sz="2400">
                <a:solidFill>
                  <a:srgbClr val="A50021"/>
                </a:solidFill>
              </a:rPr>
              <a:t>bound</a:t>
            </a:r>
            <a:r>
              <a:rPr lang="en-US" altLang="en-US" sz="2400"/>
              <a:t>) at a node to determine whether the node is promising.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989330"/>
            <a:ext cx="6238240" cy="332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869" y="4757420"/>
            <a:ext cx="8065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16.We </a:t>
            </a:r>
            <a:r>
              <a:rPr sz="1800" spc="-100" dirty="0">
                <a:latin typeface="Arial"/>
                <a:cs typeface="Arial"/>
              </a:rPr>
              <a:t>have </a:t>
            </a:r>
            <a:r>
              <a:rPr sz="1800" spc="-35" dirty="0">
                <a:latin typeface="Arial"/>
                <a:cs typeface="Arial"/>
              </a:rPr>
              <a:t>verified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minimal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135" dirty="0">
                <a:latin typeface="Arial"/>
                <a:cs typeface="Arial"/>
              </a:rPr>
              <a:t>has </a:t>
            </a:r>
            <a:r>
              <a:rPr sz="1800" spc="-50" dirty="0">
                <a:latin typeface="Arial"/>
                <a:cs typeface="Arial"/>
              </a:rPr>
              <a:t>length </a:t>
            </a:r>
            <a:r>
              <a:rPr sz="1800" spc="-155" dirty="0">
                <a:latin typeface="Arial"/>
                <a:cs typeface="Arial"/>
              </a:rPr>
              <a:t>&gt;= </a:t>
            </a:r>
            <a:r>
              <a:rPr sz="1800" spc="-75" dirty="0">
                <a:latin typeface="Arial"/>
                <a:cs typeface="Arial"/>
              </a:rPr>
              <a:t>28. </a:t>
            </a:r>
            <a:r>
              <a:rPr sz="1800" spc="-140" dirty="0">
                <a:latin typeface="Arial"/>
                <a:cs typeface="Arial"/>
              </a:rPr>
              <a:t>Since </a:t>
            </a:r>
            <a:r>
              <a:rPr sz="1800" spc="-35" dirty="0">
                <a:latin typeface="Arial"/>
                <a:cs typeface="Arial"/>
              </a:rPr>
              <a:t>our </a:t>
            </a:r>
            <a:r>
              <a:rPr sz="1800" spc="-70" dirty="0">
                <a:latin typeface="Arial"/>
                <a:cs typeface="Arial"/>
              </a:rPr>
              <a:t>candidate </a:t>
            </a:r>
            <a:r>
              <a:rPr sz="1800" dirty="0">
                <a:latin typeface="Arial"/>
                <a:cs typeface="Arial"/>
              </a:rPr>
              <a:t>tour  </a:t>
            </a:r>
            <a:r>
              <a:rPr sz="1800" spc="-135" dirty="0">
                <a:latin typeface="Arial"/>
                <a:cs typeface="Arial"/>
              </a:rPr>
              <a:t>has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length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28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now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know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minimal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tour,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can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use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further  </a:t>
            </a:r>
            <a:r>
              <a:rPr sz="1800" spc="-95" dirty="0">
                <a:latin typeface="Arial"/>
                <a:cs typeface="Arial"/>
              </a:rPr>
              <a:t>searching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90" dirty="0">
                <a:latin typeface="Arial"/>
                <a:cs typeface="Arial"/>
              </a:rPr>
              <a:t>state-space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tree.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675129"/>
            <a:ext cx="129539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" y="1399539"/>
            <a:ext cx="5934710" cy="2053589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</a:pPr>
            <a:r>
              <a:rPr spc="-105" dirty="0"/>
              <a:t>Positive </a:t>
            </a:r>
            <a:r>
              <a:rPr spc="-65" dirty="0"/>
              <a:t>integer </a:t>
            </a:r>
            <a:r>
              <a:rPr spc="-275" dirty="0"/>
              <a:t>P</a:t>
            </a:r>
            <a:r>
              <a:rPr sz="2775" spc="-412" baseline="-28528" dirty="0"/>
              <a:t>1</a:t>
            </a:r>
            <a:r>
              <a:rPr sz="3200" spc="-275" dirty="0"/>
              <a:t>, </a:t>
            </a:r>
            <a:r>
              <a:rPr sz="3200" spc="-285" dirty="0"/>
              <a:t>P</a:t>
            </a:r>
            <a:r>
              <a:rPr sz="2775" spc="-427" baseline="-28528" dirty="0"/>
              <a:t>2</a:t>
            </a:r>
            <a:r>
              <a:rPr sz="3200" spc="-285" dirty="0"/>
              <a:t>, </a:t>
            </a:r>
            <a:r>
              <a:rPr sz="3200" spc="-45" dirty="0">
                <a:latin typeface="Times New Roman"/>
                <a:cs typeface="Times New Roman"/>
              </a:rPr>
              <a:t>…</a:t>
            </a:r>
            <a:r>
              <a:rPr sz="3200" spc="-45" dirty="0"/>
              <a:t>,</a:t>
            </a:r>
            <a:r>
              <a:rPr sz="3200" spc="260" dirty="0"/>
              <a:t> </a:t>
            </a:r>
            <a:r>
              <a:rPr sz="3200" spc="-400" dirty="0"/>
              <a:t>P</a:t>
            </a:r>
            <a:r>
              <a:rPr sz="2775" spc="-600" baseline="-28528" dirty="0"/>
              <a:t>n </a:t>
            </a:r>
            <a:r>
              <a:rPr sz="3200" spc="-45" dirty="0"/>
              <a:t>(profit)</a:t>
            </a:r>
            <a:endParaRPr sz="3200">
              <a:latin typeface="Times New Roman"/>
              <a:cs typeface="Times New Roman"/>
            </a:endParaRPr>
          </a:p>
          <a:p>
            <a:pPr marL="2230120" marR="104139" indent="-106680">
              <a:lnSpc>
                <a:spcPts val="5330"/>
              </a:lnSpc>
              <a:spcBef>
                <a:spcPts val="415"/>
              </a:spcBef>
            </a:pPr>
            <a:r>
              <a:rPr spc="-305" dirty="0"/>
              <a:t>W</a:t>
            </a:r>
            <a:r>
              <a:rPr sz="2775" spc="-457" baseline="-28528" dirty="0"/>
              <a:t>1</a:t>
            </a:r>
            <a:r>
              <a:rPr sz="3200" spc="-305" dirty="0"/>
              <a:t>, W</a:t>
            </a:r>
            <a:r>
              <a:rPr sz="2775" spc="-457" baseline="-28528" dirty="0"/>
              <a:t>2</a:t>
            </a:r>
            <a:r>
              <a:rPr sz="3200" spc="-305" dirty="0"/>
              <a:t>, </a:t>
            </a:r>
            <a:r>
              <a:rPr sz="3200" spc="-45" dirty="0">
                <a:latin typeface="Times New Roman"/>
                <a:cs typeface="Times New Roman"/>
              </a:rPr>
              <a:t>…</a:t>
            </a:r>
            <a:r>
              <a:rPr sz="3200" spc="-45" dirty="0"/>
              <a:t>, </a:t>
            </a:r>
            <a:r>
              <a:rPr sz="3200" spc="-430" dirty="0"/>
              <a:t>W</a:t>
            </a:r>
            <a:r>
              <a:rPr sz="2775" spc="-644" baseline="-28528" dirty="0"/>
              <a:t>n </a:t>
            </a:r>
            <a:r>
              <a:rPr sz="3200" spc="-100" dirty="0"/>
              <a:t>(weight)  </a:t>
            </a:r>
            <a:r>
              <a:rPr sz="3200" spc="-75" dirty="0"/>
              <a:t>M</a:t>
            </a:r>
            <a:r>
              <a:rPr sz="3200" spc="-95" dirty="0"/>
              <a:t> (capacity)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7379" y="3398520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1000" y="3572509"/>
            <a:ext cx="2359660" cy="791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1458595" algn="l"/>
              </a:tabLst>
            </a:pPr>
            <a:r>
              <a:rPr sz="2450" dirty="0">
                <a:latin typeface="Times New Roman"/>
                <a:cs typeface="Times New Roman"/>
              </a:rPr>
              <a:t>maximize	</a:t>
            </a:r>
            <a:r>
              <a:rPr sz="4425" spc="112" baseline="-6591" dirty="0">
                <a:latin typeface="Symbol"/>
                <a:cs typeface="Symbol"/>
              </a:rPr>
              <a:t></a:t>
            </a:r>
            <a:r>
              <a:rPr sz="2450" spc="75" dirty="0">
                <a:latin typeface="Times New Roman"/>
                <a:cs typeface="Times New Roman"/>
              </a:rPr>
              <a:t>P</a:t>
            </a:r>
            <a:r>
              <a:rPr sz="2925" spc="112" baseline="-17094" dirty="0">
                <a:latin typeface="Times New Roman"/>
                <a:cs typeface="Times New Roman"/>
              </a:rPr>
              <a:t>i</a:t>
            </a:r>
            <a:r>
              <a:rPr sz="2925" spc="-540" baseline="-17094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Times New Roman"/>
                <a:cs typeface="Times New Roman"/>
              </a:rPr>
              <a:t>X</a:t>
            </a:r>
            <a:r>
              <a:rPr sz="2925" spc="112" baseline="-17094" dirty="0">
                <a:latin typeface="Times New Roman"/>
                <a:cs typeface="Times New Roman"/>
              </a:rPr>
              <a:t>i</a:t>
            </a:r>
            <a:endParaRPr sz="2925" baseline="-17094">
              <a:latin typeface="Times New Roman"/>
              <a:cs typeface="Times New Roman"/>
            </a:endParaRPr>
          </a:p>
          <a:p>
            <a:pPr marL="1440180">
              <a:lnSpc>
                <a:spcPct val="100000"/>
              </a:lnSpc>
              <a:spcBef>
                <a:spcPts val="120"/>
              </a:spcBef>
            </a:pPr>
            <a:r>
              <a:rPr sz="1950" dirty="0">
                <a:latin typeface="Times New Roman"/>
                <a:cs typeface="Times New Roman"/>
              </a:rPr>
              <a:t>i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2139" y="4309110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9201" y="4542790"/>
            <a:ext cx="295592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50" spc="10" dirty="0">
                <a:latin typeface="Times New Roman"/>
                <a:cs typeface="Times New Roman"/>
              </a:rPr>
              <a:t>X</a:t>
            </a:r>
            <a:r>
              <a:rPr sz="2175" spc="15" baseline="-19157" dirty="0">
                <a:latin typeface="Times New Roman"/>
                <a:cs typeface="Times New Roman"/>
              </a:rPr>
              <a:t>i </a:t>
            </a:r>
            <a:r>
              <a:rPr sz="2450" spc="15" dirty="0">
                <a:latin typeface="Times New Roman"/>
                <a:cs typeface="Times New Roman"/>
              </a:rPr>
              <a:t>= </a:t>
            </a:r>
            <a:r>
              <a:rPr sz="2450" spc="10" dirty="0">
                <a:latin typeface="Times New Roman"/>
                <a:cs typeface="Times New Roman"/>
              </a:rPr>
              <a:t>0 or 1, </a:t>
            </a:r>
            <a:r>
              <a:rPr sz="2450" spc="5" dirty="0">
                <a:latin typeface="Times New Roman"/>
                <a:cs typeface="Times New Roman"/>
              </a:rPr>
              <a:t>i </a:t>
            </a:r>
            <a:r>
              <a:rPr sz="2450" spc="10" dirty="0">
                <a:latin typeface="Times New Roman"/>
                <a:cs typeface="Times New Roman"/>
              </a:rPr>
              <a:t>=1, </a:t>
            </a:r>
            <a:r>
              <a:rPr sz="2450" spc="15" dirty="0">
                <a:latin typeface="Times New Roman"/>
                <a:cs typeface="Times New Roman"/>
              </a:rPr>
              <a:t>…,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n.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7720" y="5585459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8300" y="4483100"/>
            <a:ext cx="3277870" cy="206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456055" algn="l"/>
              </a:tabLst>
            </a:pPr>
            <a:r>
              <a:rPr sz="2450" spc="5" dirty="0">
                <a:latin typeface="Times New Roman"/>
                <a:cs typeface="Times New Roman"/>
              </a:rPr>
              <a:t>subject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to	</a:t>
            </a:r>
            <a:r>
              <a:rPr sz="4425" spc="135" baseline="-6591" dirty="0">
                <a:latin typeface="Symbol"/>
                <a:cs typeface="Symbol"/>
              </a:rPr>
              <a:t></a:t>
            </a:r>
            <a:r>
              <a:rPr sz="2450" spc="90" dirty="0">
                <a:latin typeface="Times New Roman"/>
                <a:cs typeface="Times New Roman"/>
              </a:rPr>
              <a:t>W</a:t>
            </a:r>
            <a:r>
              <a:rPr sz="2925" spc="135" baseline="-17094" dirty="0">
                <a:latin typeface="Times New Roman"/>
                <a:cs typeface="Times New Roman"/>
              </a:rPr>
              <a:t>i </a:t>
            </a:r>
            <a:r>
              <a:rPr sz="2450" spc="70" dirty="0">
                <a:latin typeface="Times New Roman"/>
                <a:cs typeface="Times New Roman"/>
              </a:rPr>
              <a:t>X</a:t>
            </a:r>
            <a:r>
              <a:rPr sz="2925" spc="104" baseline="-17094" dirty="0">
                <a:latin typeface="Times New Roman"/>
                <a:cs typeface="Times New Roman"/>
              </a:rPr>
              <a:t>i</a:t>
            </a:r>
            <a:r>
              <a:rPr sz="2925" spc="-179" baseline="-17094" dirty="0">
                <a:latin typeface="Times New Roman"/>
                <a:cs typeface="Times New Roman"/>
              </a:rPr>
              <a:t> </a:t>
            </a:r>
            <a:r>
              <a:rPr sz="2450" spc="330" dirty="0">
                <a:latin typeface="Symbol"/>
                <a:cs typeface="Symbol"/>
              </a:rPr>
              <a:t></a:t>
            </a:r>
            <a:r>
              <a:rPr sz="2450" spc="330" dirty="0"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  <a:p>
            <a:pPr marR="65405" algn="ctr">
              <a:lnSpc>
                <a:spcPts val="2235"/>
              </a:lnSpc>
              <a:spcBef>
                <a:spcPts val="110"/>
              </a:spcBef>
            </a:pPr>
            <a:r>
              <a:rPr sz="1950" dirty="0">
                <a:latin typeface="Times New Roman"/>
                <a:cs typeface="Times New Roman"/>
              </a:rPr>
              <a:t>i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ts val="2835"/>
              </a:lnSpc>
            </a:pPr>
            <a:r>
              <a:rPr sz="2450" spc="10" dirty="0">
                <a:latin typeface="Times New Roman"/>
                <a:cs typeface="Times New Roman"/>
              </a:rPr>
              <a:t>The problem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modified:</a:t>
            </a:r>
            <a:endParaRPr sz="2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30"/>
              </a:spcBef>
              <a:tabLst>
                <a:tab pos="1402715" algn="l"/>
              </a:tabLst>
            </a:pPr>
            <a:r>
              <a:rPr sz="2450" dirty="0">
                <a:latin typeface="Times New Roman"/>
                <a:cs typeface="Times New Roman"/>
              </a:rPr>
              <a:t>minimize	</a:t>
            </a:r>
            <a:r>
              <a:rPr sz="2450" spc="210" dirty="0">
                <a:latin typeface="Symbol"/>
                <a:cs typeface="Symbol"/>
              </a:rPr>
              <a:t></a:t>
            </a:r>
            <a:r>
              <a:rPr sz="4425" spc="315" baseline="-6591" dirty="0">
                <a:latin typeface="Symbol"/>
                <a:cs typeface="Symbol"/>
              </a:rPr>
              <a:t></a:t>
            </a:r>
            <a:r>
              <a:rPr sz="2450" spc="210" dirty="0">
                <a:latin typeface="Times New Roman"/>
                <a:cs typeface="Times New Roman"/>
              </a:rPr>
              <a:t>P</a:t>
            </a:r>
            <a:r>
              <a:rPr sz="2925" spc="315" baseline="-17094" dirty="0">
                <a:latin typeface="Times New Roman"/>
                <a:cs typeface="Times New Roman"/>
              </a:rPr>
              <a:t>i</a:t>
            </a:r>
            <a:r>
              <a:rPr sz="2925" spc="-487" baseline="-17094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Times New Roman"/>
                <a:cs typeface="Times New Roman"/>
              </a:rPr>
              <a:t>X</a:t>
            </a:r>
            <a:r>
              <a:rPr sz="2925" spc="112" baseline="-17094" dirty="0">
                <a:latin typeface="Times New Roman"/>
                <a:cs typeface="Times New Roman"/>
              </a:rPr>
              <a:t>i</a:t>
            </a:r>
            <a:endParaRPr sz="2925" baseline="-17094">
              <a:latin typeface="Times New Roman"/>
              <a:cs typeface="Times New Roman"/>
            </a:endParaRPr>
          </a:p>
          <a:p>
            <a:pPr marL="317500" algn="ctr">
              <a:lnSpc>
                <a:spcPct val="100000"/>
              </a:lnSpc>
              <a:spcBef>
                <a:spcPts val="120"/>
              </a:spcBef>
            </a:pPr>
            <a:r>
              <a:rPr sz="1950" dirty="0">
                <a:latin typeface="Times New Roman"/>
                <a:cs typeface="Times New Roman"/>
              </a:rPr>
              <a:t>i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5320" y="5543550"/>
            <a:ext cx="6622415" cy="6184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107440" marR="5080" indent="-1094740">
              <a:lnSpc>
                <a:spcPts val="2270"/>
              </a:lnSpc>
              <a:spcBef>
                <a:spcPts val="284"/>
              </a:spcBef>
            </a:pPr>
            <a:r>
              <a:rPr sz="2000" spc="-100" dirty="0">
                <a:solidFill>
                  <a:srgbClr val="4D3A2F"/>
                </a:solidFill>
                <a:latin typeface="Arial"/>
                <a:cs typeface="Arial"/>
              </a:rPr>
              <a:t>Fig. </a:t>
            </a:r>
            <a:r>
              <a:rPr sz="2000" spc="-20" dirty="0">
                <a:solidFill>
                  <a:srgbClr val="4D3A2F"/>
                </a:solidFill>
                <a:latin typeface="Arial"/>
                <a:cs typeface="Arial"/>
              </a:rPr>
              <a:t>6-27 </a:t>
            </a:r>
            <a:r>
              <a:rPr sz="2000" spc="-125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Branching 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Mechanism </a:t>
            </a:r>
            <a:r>
              <a:rPr sz="2000" spc="-15" dirty="0">
                <a:solidFill>
                  <a:srgbClr val="4D3A2F"/>
                </a:solidFill>
                <a:latin typeface="Arial"/>
                <a:cs typeface="Arial"/>
              </a:rPr>
              <a:t>in </a:t>
            </a:r>
            <a:r>
              <a:rPr sz="2000" spc="-2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D3A2F"/>
                </a:solidFill>
                <a:latin typeface="Arial"/>
                <a:cs typeface="Arial"/>
              </a:rPr>
              <a:t>Branch-and-Bound  </a:t>
            </a:r>
            <a:r>
              <a:rPr sz="2000" spc="-75" dirty="0">
                <a:solidFill>
                  <a:srgbClr val="4D3A2F"/>
                </a:solidFill>
                <a:latin typeface="Arial"/>
                <a:cs typeface="Arial"/>
              </a:rPr>
              <a:t>Strategy </a:t>
            </a:r>
            <a:r>
              <a:rPr sz="2000" spc="-35" dirty="0">
                <a:solidFill>
                  <a:srgbClr val="4D3A2F"/>
                </a:solidFill>
                <a:latin typeface="Arial"/>
                <a:cs typeface="Arial"/>
              </a:rPr>
              <a:t>to </a:t>
            </a:r>
            <a:r>
              <a:rPr sz="2000" spc="-95" dirty="0">
                <a:solidFill>
                  <a:srgbClr val="4D3A2F"/>
                </a:solidFill>
                <a:latin typeface="Arial"/>
                <a:cs typeface="Arial"/>
              </a:rPr>
              <a:t>Solve </a:t>
            </a:r>
            <a:r>
              <a:rPr sz="2000" spc="150" dirty="0">
                <a:solidFill>
                  <a:srgbClr val="4D3A2F"/>
                </a:solidFill>
                <a:latin typeface="Arial"/>
                <a:cs typeface="Arial"/>
              </a:rPr>
              <a:t>0/1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Knapsack</a:t>
            </a:r>
            <a:r>
              <a:rPr sz="2000" spc="-21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D3A2F"/>
                </a:solidFill>
                <a:latin typeface="Arial"/>
                <a:cs typeface="Arial"/>
              </a:rPr>
              <a:t>Problem.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2895600"/>
            <a:ext cx="5943600" cy="2303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619249"/>
            <a:ext cx="129539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661" y="1380787"/>
            <a:ext cx="7886700" cy="38979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69570" marR="5080">
              <a:lnSpc>
                <a:spcPct val="94700"/>
              </a:lnSpc>
              <a:spcBef>
                <a:spcPts val="300"/>
              </a:spcBef>
            </a:pPr>
            <a:r>
              <a:rPr spc="-175" dirty="0"/>
              <a:t>Ans: </a:t>
            </a:r>
            <a:r>
              <a:rPr spc="-195" dirty="0"/>
              <a:t>by </a:t>
            </a:r>
            <a:r>
              <a:rPr spc="-70" dirty="0"/>
              <a:t>quickly </a:t>
            </a:r>
            <a:r>
              <a:rPr spc="-35" dirty="0"/>
              <a:t>finding </a:t>
            </a:r>
            <a:r>
              <a:rPr spc="-90" dirty="0"/>
              <a:t>a </a:t>
            </a:r>
            <a:r>
              <a:rPr spc="-65" dirty="0"/>
              <a:t>feasible </a:t>
            </a:r>
            <a:r>
              <a:rPr spc="-50" dirty="0"/>
              <a:t>solution:  </a:t>
            </a:r>
            <a:r>
              <a:rPr spc="-25" dirty="0"/>
              <a:t>starting </a:t>
            </a:r>
            <a:r>
              <a:rPr spc="-50" dirty="0"/>
              <a:t>from </a:t>
            </a:r>
            <a:r>
              <a:rPr spc="-30" dirty="0"/>
              <a:t>the </a:t>
            </a:r>
            <a:r>
              <a:rPr spc="-50" dirty="0"/>
              <a:t>smallest </a:t>
            </a:r>
            <a:r>
              <a:rPr spc="-80" dirty="0"/>
              <a:t>available </a:t>
            </a:r>
            <a:r>
              <a:rPr spc="-40" dirty="0"/>
              <a:t>i, </a:t>
            </a:r>
            <a:r>
              <a:rPr spc="-85" dirty="0"/>
              <a:t>scanning  </a:t>
            </a:r>
            <a:r>
              <a:rPr spc="-95" dirty="0"/>
              <a:t>towards </a:t>
            </a:r>
            <a:r>
              <a:rPr spc="-30" dirty="0"/>
              <a:t>the </a:t>
            </a:r>
            <a:r>
              <a:rPr spc="-65" dirty="0"/>
              <a:t>largest </a:t>
            </a:r>
            <a:r>
              <a:rPr spc="-30" dirty="0"/>
              <a:t>i</a:t>
            </a:r>
            <a:r>
              <a:rPr spc="-30" dirty="0">
                <a:latin typeface="Times New Roman"/>
                <a:cs typeface="Times New Roman"/>
              </a:rPr>
              <a:t>’</a:t>
            </a:r>
            <a:r>
              <a:rPr spc="-30" dirty="0"/>
              <a:t>s </a:t>
            </a:r>
            <a:r>
              <a:rPr spc="5" dirty="0"/>
              <a:t>until </a:t>
            </a:r>
            <a:r>
              <a:rPr spc="-75" dirty="0"/>
              <a:t>M </a:t>
            </a:r>
            <a:r>
              <a:rPr spc="-50" dirty="0"/>
              <a:t>is </a:t>
            </a:r>
            <a:r>
              <a:rPr spc="-130" dirty="0"/>
              <a:t>exceeded.</a:t>
            </a:r>
            <a:r>
              <a:rPr spc="-365" dirty="0"/>
              <a:t> </a:t>
            </a:r>
            <a:r>
              <a:rPr spc="-195" dirty="0"/>
              <a:t>The  </a:t>
            </a:r>
            <a:r>
              <a:rPr spc="-65" dirty="0"/>
              <a:t>upper </a:t>
            </a:r>
            <a:r>
              <a:rPr spc="-70" dirty="0"/>
              <a:t>bound </a:t>
            </a:r>
            <a:r>
              <a:rPr spc="-90" dirty="0"/>
              <a:t>can be</a:t>
            </a:r>
            <a:r>
              <a:rPr spc="-135" dirty="0"/>
              <a:t> </a:t>
            </a:r>
            <a:r>
              <a:rPr spc="-60" dirty="0"/>
              <a:t>calculated.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710" y="2029459"/>
            <a:ext cx="2278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232" baseline="11904" dirty="0">
                <a:solidFill>
                  <a:srgbClr val="EFA12D"/>
                </a:solidFill>
                <a:latin typeface="UnDotum"/>
                <a:cs typeface="UnDotum"/>
              </a:rPr>
              <a:t> </a:t>
            </a:r>
            <a:r>
              <a:rPr sz="2000" spc="-125" dirty="0"/>
              <a:t>E.g. </a:t>
            </a:r>
            <a:r>
              <a:rPr sz="2000" spc="-30" dirty="0"/>
              <a:t>n </a:t>
            </a:r>
            <a:r>
              <a:rPr sz="2000" dirty="0"/>
              <a:t>= 6, </a:t>
            </a:r>
            <a:r>
              <a:rPr sz="2000" spc="-50" dirty="0"/>
              <a:t>M </a:t>
            </a:r>
            <a:r>
              <a:rPr sz="2000" dirty="0"/>
              <a:t>=</a:t>
            </a:r>
            <a:r>
              <a:rPr sz="2000" spc="-330" dirty="0"/>
              <a:t> </a:t>
            </a:r>
            <a:r>
              <a:rPr sz="2000" spc="60" dirty="0"/>
              <a:t>34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710" y="4742179"/>
            <a:ext cx="236601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480" indent="-273050">
              <a:lnSpc>
                <a:spcPct val="132500"/>
              </a:lnSpc>
              <a:spcBef>
                <a:spcPts val="100"/>
              </a:spcBef>
            </a:pPr>
            <a:r>
              <a:rPr sz="2100" spc="-232" baseline="3968" dirty="0">
                <a:solidFill>
                  <a:srgbClr val="EFA12D"/>
                </a:solidFill>
                <a:latin typeface="UnDotum"/>
                <a:cs typeface="UnDotum"/>
              </a:rPr>
              <a:t> </a:t>
            </a:r>
            <a:r>
              <a:rPr sz="2000" spc="-265" dirty="0">
                <a:solidFill>
                  <a:srgbClr val="4D3A2F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D3A2F"/>
                </a:solidFill>
                <a:latin typeface="Arial"/>
                <a:cs typeface="Arial"/>
              </a:rPr>
              <a:t>feasible </a:t>
            </a:r>
            <a:r>
              <a:rPr sz="2000" spc="-30" dirty="0">
                <a:solidFill>
                  <a:srgbClr val="4D3A2F"/>
                </a:solidFill>
                <a:latin typeface="Arial"/>
                <a:cs typeface="Arial"/>
              </a:rPr>
              <a:t>solution:  </a:t>
            </a: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5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0, </a:t>
            </a: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6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</a:t>
            </a:r>
            <a:r>
              <a:rPr sz="2000" spc="-17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D3A2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8760" y="5548629"/>
            <a:ext cx="6450965" cy="8356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2000" spc="-160" dirty="0">
                <a:solidFill>
                  <a:srgbClr val="4D3A2F"/>
                </a:solidFill>
                <a:latin typeface="Arial"/>
                <a:cs typeface="Arial"/>
              </a:rPr>
              <a:t>-(P</a:t>
            </a:r>
            <a:r>
              <a:rPr sz="1725" spc="-240" baseline="-28985" dirty="0">
                <a:solidFill>
                  <a:srgbClr val="4D3A2F"/>
                </a:solidFill>
                <a:latin typeface="Arial"/>
                <a:cs typeface="Arial"/>
              </a:rPr>
              <a:t>1</a:t>
            </a:r>
            <a:r>
              <a:rPr sz="2000" spc="-160" dirty="0">
                <a:solidFill>
                  <a:srgbClr val="4D3A2F"/>
                </a:solidFill>
                <a:latin typeface="Arial"/>
                <a:cs typeface="Arial"/>
              </a:rPr>
              <a:t>+P</a:t>
            </a:r>
            <a:r>
              <a:rPr sz="1725" spc="-240" baseline="-28985" dirty="0">
                <a:solidFill>
                  <a:srgbClr val="4D3A2F"/>
                </a:solidFill>
                <a:latin typeface="Arial"/>
                <a:cs typeface="Arial"/>
              </a:rPr>
              <a:t>2</a:t>
            </a:r>
            <a:r>
              <a:rPr sz="2000" spc="-160" dirty="0">
                <a:solidFill>
                  <a:srgbClr val="4D3A2F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2000" spc="-40" dirty="0">
                <a:solidFill>
                  <a:srgbClr val="4D3A2F"/>
                </a:solidFill>
                <a:latin typeface="Arial"/>
                <a:cs typeface="Arial"/>
              </a:rPr>
              <a:t>-16 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(</a:t>
            </a:r>
            <a:r>
              <a:rPr sz="2000" spc="-50" dirty="0">
                <a:solidFill>
                  <a:srgbClr val="AC1E1E"/>
                </a:solidFill>
                <a:latin typeface="Arial"/>
                <a:cs typeface="Arial"/>
              </a:rPr>
              <a:t>upper</a:t>
            </a:r>
            <a:r>
              <a:rPr sz="2000" spc="-20" dirty="0">
                <a:solidFill>
                  <a:srgbClr val="AC1E1E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AC1E1E"/>
                </a:solidFill>
                <a:latin typeface="Arial"/>
                <a:cs typeface="Arial"/>
              </a:rPr>
              <a:t>bound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2000" spc="-170" dirty="0">
                <a:solidFill>
                  <a:srgbClr val="4D3A2F"/>
                </a:solidFill>
                <a:latin typeface="Arial"/>
                <a:cs typeface="Arial"/>
              </a:rPr>
              <a:t>Any </a:t>
            </a:r>
            <a:r>
              <a:rPr sz="2000" spc="-30" dirty="0">
                <a:solidFill>
                  <a:srgbClr val="4D3A2F"/>
                </a:solidFill>
                <a:latin typeface="Arial"/>
                <a:cs typeface="Arial"/>
              </a:rPr>
              <a:t>solution 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higher </a:t>
            </a:r>
            <a:r>
              <a:rPr sz="2000" spc="-20" dirty="0">
                <a:solidFill>
                  <a:srgbClr val="4D3A2F"/>
                </a:solidFill>
                <a:latin typeface="Arial"/>
                <a:cs typeface="Arial"/>
              </a:rPr>
              <a:t>than </a:t>
            </a:r>
            <a:r>
              <a:rPr sz="2000" spc="-40" dirty="0">
                <a:solidFill>
                  <a:srgbClr val="4D3A2F"/>
                </a:solidFill>
                <a:latin typeface="Arial"/>
                <a:cs typeface="Arial"/>
              </a:rPr>
              <a:t>-16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can </a:t>
            </a:r>
            <a:r>
              <a:rPr sz="2000" spc="-20" dirty="0">
                <a:solidFill>
                  <a:srgbClr val="4D3A2F"/>
                </a:solidFill>
                <a:latin typeface="Arial"/>
                <a:cs typeface="Arial"/>
              </a:rPr>
              <a:t>not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be 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an </a:t>
            </a:r>
            <a:r>
              <a:rPr sz="2000" spc="-25" dirty="0">
                <a:solidFill>
                  <a:srgbClr val="4D3A2F"/>
                </a:solidFill>
                <a:latin typeface="Arial"/>
                <a:cs typeface="Arial"/>
              </a:rPr>
              <a:t>optimal</a:t>
            </a:r>
            <a:r>
              <a:rPr sz="2000" spc="15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D3A2F"/>
                </a:solidFill>
                <a:latin typeface="Arial"/>
                <a:cs typeface="Arial"/>
              </a:rPr>
              <a:t>solution.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79929" y="2669257"/>
          <a:ext cx="5027927" cy="1444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37">
                <a:tc>
                  <a:txBody>
                    <a:bodyPr/>
                    <a:lstStyle/>
                    <a:p>
                      <a:pPr marL="1384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5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25" baseline="-28985" dirty="0">
                          <a:latin typeface="Times New Roman"/>
                          <a:cs typeface="Times New Roman"/>
                        </a:rPr>
                        <a:t>i</a:t>
                      </a:r>
                      <a:endParaRPr sz="1725" baseline="-28985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25" spc="15" baseline="-28985" dirty="0">
                          <a:latin typeface="Times New Roman"/>
                          <a:cs typeface="Times New Roman"/>
                        </a:rPr>
                        <a:t>i</a:t>
                      </a:r>
                      <a:endParaRPr sz="1725" baseline="-28985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566159" y="4293870"/>
            <a:ext cx="337185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(P</a:t>
            </a:r>
            <a:r>
              <a:rPr sz="1725" baseline="-2898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/W</a:t>
            </a:r>
            <a:r>
              <a:rPr sz="1725" baseline="-28985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1725" spc="7" baseline="-28985" dirty="0">
                <a:latin typeface="Times New Roman"/>
                <a:cs typeface="Times New Roman"/>
              </a:rPr>
              <a:t>i+1</a:t>
            </a:r>
            <a:r>
              <a:rPr sz="2000" spc="5" dirty="0">
                <a:latin typeface="Times New Roman"/>
                <a:cs typeface="Times New Roman"/>
              </a:rPr>
              <a:t>/W</a:t>
            </a:r>
            <a:r>
              <a:rPr sz="1725" spc="7" baseline="-28985" dirty="0">
                <a:latin typeface="Times New Roman"/>
                <a:cs typeface="Times New Roman"/>
              </a:rPr>
              <a:t>i+1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12115" algn="ctr">
              <a:lnSpc>
                <a:spcPct val="100000"/>
              </a:lnSpc>
              <a:spcBef>
                <a:spcPts val="1910"/>
              </a:spcBef>
            </a:pP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4D3A2F"/>
                </a:solidFill>
                <a:latin typeface="Arial"/>
                <a:cs typeface="Arial"/>
              </a:rPr>
              <a:t>1, </a:t>
            </a: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2000" spc="-10" dirty="0">
                <a:solidFill>
                  <a:srgbClr val="4D3A2F"/>
                </a:solidFill>
                <a:latin typeface="Arial"/>
                <a:cs typeface="Arial"/>
              </a:rPr>
              <a:t>1, </a:t>
            </a:r>
            <a:r>
              <a:rPr sz="2000" spc="-265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397" baseline="-28985" dirty="0">
                <a:solidFill>
                  <a:srgbClr val="4D3A2F"/>
                </a:solidFill>
                <a:latin typeface="Arial"/>
                <a:cs typeface="Arial"/>
              </a:rPr>
              <a:t>3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4D3A2F"/>
                </a:solidFill>
                <a:latin typeface="Arial"/>
                <a:cs typeface="Arial"/>
              </a:rPr>
              <a:t>0, </a:t>
            </a: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4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</a:t>
            </a:r>
            <a:r>
              <a:rPr sz="2000" spc="-35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0,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131" y="-32385"/>
            <a:ext cx="7998459" cy="130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9600" y="1377315"/>
            <a:ext cx="12318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100">
              <a:latin typeface="UnDotum"/>
              <a:cs typeface="UnDot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7100" y="1294765"/>
            <a:ext cx="6697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160" dirty="0"/>
              <a:t>Ans: </a:t>
            </a:r>
            <a:r>
              <a:rPr sz="3000" spc="-185" dirty="0"/>
              <a:t>by </a:t>
            </a:r>
            <a:r>
              <a:rPr sz="3000" spc="-85" dirty="0"/>
              <a:t>relaxing </a:t>
            </a:r>
            <a:r>
              <a:rPr sz="3000" spc="-60" dirty="0"/>
              <a:t>our </a:t>
            </a:r>
            <a:r>
              <a:rPr sz="3000" spc="-30" dirty="0"/>
              <a:t>restriction </a:t>
            </a:r>
            <a:r>
              <a:rPr sz="3000" spc="-50" dirty="0"/>
              <a:t>from </a:t>
            </a:r>
            <a:r>
              <a:rPr sz="3000" spc="-265" dirty="0"/>
              <a:t>X</a:t>
            </a:r>
            <a:r>
              <a:rPr sz="2625" spc="-397" baseline="-28571" dirty="0"/>
              <a:t>i </a:t>
            </a:r>
            <a:r>
              <a:rPr sz="3000" spc="5" dirty="0"/>
              <a:t>=</a:t>
            </a:r>
            <a:r>
              <a:rPr sz="3000" spc="25" dirty="0"/>
              <a:t> </a:t>
            </a:r>
            <a:r>
              <a:rPr sz="3000" spc="90" dirty="0"/>
              <a:t>0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927100" y="1834515"/>
            <a:ext cx="5975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65" dirty="0">
                <a:solidFill>
                  <a:srgbClr val="4D3A2F"/>
                </a:solidFill>
                <a:latin typeface="Arial"/>
                <a:cs typeface="Arial"/>
              </a:rPr>
              <a:t>or </a:t>
            </a:r>
            <a:r>
              <a:rPr sz="3000" spc="90" dirty="0">
                <a:solidFill>
                  <a:srgbClr val="4D3A2F"/>
                </a:solidFill>
                <a:latin typeface="Arial"/>
                <a:cs typeface="Arial"/>
              </a:rPr>
              <a:t>1 </a:t>
            </a:r>
            <a:r>
              <a:rPr sz="3000" spc="-55" dirty="0">
                <a:solidFill>
                  <a:srgbClr val="4D3A2F"/>
                </a:solidFill>
                <a:latin typeface="Arial"/>
                <a:cs typeface="Arial"/>
              </a:rPr>
              <a:t>to</a:t>
            </a:r>
            <a:r>
              <a:rPr sz="2925" spc="-82" baseline="-7122" dirty="0">
                <a:latin typeface="Times New Roman"/>
                <a:cs typeface="Times New Roman"/>
              </a:rPr>
              <a:t>n</a:t>
            </a:r>
            <a:r>
              <a:rPr sz="3000" spc="-55" dirty="0">
                <a:solidFill>
                  <a:srgbClr val="4D3A2F"/>
                </a:solidFill>
                <a:latin typeface="Arial"/>
                <a:cs typeface="Arial"/>
              </a:rPr>
              <a:t>0 </a:t>
            </a:r>
            <a:r>
              <a:rPr sz="3000" dirty="0">
                <a:solidFill>
                  <a:srgbClr val="4D3A2F"/>
                </a:solidFill>
                <a:latin typeface="Symbol"/>
                <a:cs typeface="Symbol"/>
              </a:rPr>
              <a:t></a:t>
            </a:r>
            <a:r>
              <a:rPr sz="3000" dirty="0">
                <a:solidFill>
                  <a:srgbClr val="4D3A2F"/>
                </a:solidFill>
                <a:latin typeface="Times New Roman"/>
                <a:cs typeface="Times New Roman"/>
              </a:rPr>
              <a:t> </a:t>
            </a:r>
            <a:r>
              <a:rPr sz="3000" spc="-305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625" spc="-457" baseline="-28571" dirty="0">
                <a:solidFill>
                  <a:srgbClr val="4D3A2F"/>
                </a:solidFill>
                <a:latin typeface="Arial"/>
                <a:cs typeface="Arial"/>
              </a:rPr>
              <a:t>i </a:t>
            </a:r>
            <a:r>
              <a:rPr sz="3000" dirty="0">
                <a:solidFill>
                  <a:srgbClr val="4D3A2F"/>
                </a:solidFill>
                <a:latin typeface="Symbol"/>
                <a:cs typeface="Symbol"/>
              </a:rPr>
              <a:t></a:t>
            </a:r>
            <a:r>
              <a:rPr sz="3000" dirty="0">
                <a:solidFill>
                  <a:srgbClr val="4D3A2F"/>
                </a:solidFill>
                <a:latin typeface="Times New Roman"/>
                <a:cs typeface="Times New Roman"/>
              </a:rPr>
              <a:t> </a:t>
            </a:r>
            <a:r>
              <a:rPr sz="3000" spc="90" dirty="0">
                <a:solidFill>
                  <a:srgbClr val="4D3A2F"/>
                </a:solidFill>
                <a:latin typeface="Arial"/>
                <a:cs typeface="Arial"/>
              </a:rPr>
              <a:t>1 </a:t>
            </a:r>
            <a:r>
              <a:rPr sz="3000" spc="-75" dirty="0">
                <a:solidFill>
                  <a:srgbClr val="4D3A2F"/>
                </a:solidFill>
                <a:latin typeface="Arial"/>
                <a:cs typeface="Arial"/>
              </a:rPr>
              <a:t>(knapsack</a:t>
            </a:r>
            <a:r>
              <a:rPr sz="3000" spc="-465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000" spc="-75" dirty="0">
                <a:solidFill>
                  <a:srgbClr val="4D3A2F"/>
                </a:solidFill>
                <a:latin typeface="Arial"/>
                <a:cs typeface="Arial"/>
              </a:rPr>
              <a:t>problem)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0" y="2169795"/>
            <a:ext cx="6830059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751205" algn="l"/>
                <a:tab pos="2186305" algn="l"/>
                <a:tab pos="2738120" algn="l"/>
                <a:tab pos="3289935" algn="l"/>
                <a:tab pos="4499610" algn="l"/>
                <a:tab pos="5765800" algn="l"/>
                <a:tab pos="6390640" algn="l"/>
              </a:tabLst>
            </a:pPr>
            <a:r>
              <a:rPr sz="2450" spc="5" dirty="0">
                <a:latin typeface="Times New Roman"/>
                <a:cs typeface="Times New Roman"/>
              </a:rPr>
              <a:t>Let	</a:t>
            </a:r>
            <a:r>
              <a:rPr sz="2450" spc="204" dirty="0">
                <a:latin typeface="Symbol"/>
                <a:cs typeface="Symbol"/>
              </a:rPr>
              <a:t></a:t>
            </a:r>
            <a:r>
              <a:rPr sz="4425" spc="307" baseline="-6591" dirty="0">
                <a:latin typeface="Symbol"/>
                <a:cs typeface="Symbol"/>
              </a:rPr>
              <a:t></a:t>
            </a:r>
            <a:r>
              <a:rPr sz="2450" spc="204" dirty="0">
                <a:latin typeface="Times New Roman"/>
                <a:cs typeface="Times New Roman"/>
              </a:rPr>
              <a:t>P</a:t>
            </a:r>
            <a:r>
              <a:rPr sz="2925" spc="307" baseline="-17094" dirty="0">
                <a:latin typeface="Times New Roman"/>
                <a:cs typeface="Times New Roman"/>
              </a:rPr>
              <a:t>i</a:t>
            </a:r>
            <a:r>
              <a:rPr sz="2925" spc="-465" baseline="-17094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X</a:t>
            </a:r>
            <a:r>
              <a:rPr sz="2925" spc="104" baseline="-17094" dirty="0">
                <a:latin typeface="Times New Roman"/>
                <a:cs typeface="Times New Roman"/>
              </a:rPr>
              <a:t>i	</a:t>
            </a:r>
            <a:r>
              <a:rPr sz="2450" spc="10" dirty="0">
                <a:latin typeface="Times New Roman"/>
                <a:cs typeface="Times New Roman"/>
              </a:rPr>
              <a:t>be	an	</a:t>
            </a:r>
            <a:r>
              <a:rPr sz="2450" dirty="0">
                <a:latin typeface="Times New Roman"/>
                <a:cs typeface="Times New Roman"/>
              </a:rPr>
              <a:t>optimal	</a:t>
            </a:r>
            <a:r>
              <a:rPr sz="2450" spc="5" dirty="0">
                <a:latin typeface="Times New Roman"/>
                <a:cs typeface="Times New Roman"/>
              </a:rPr>
              <a:t>solution	</a:t>
            </a:r>
            <a:r>
              <a:rPr sz="2450" spc="10" dirty="0">
                <a:latin typeface="Times New Roman"/>
                <a:cs typeface="Times New Roman"/>
              </a:rPr>
              <a:t>for	</a:t>
            </a:r>
            <a:r>
              <a:rPr sz="2450" spc="5" dirty="0">
                <a:latin typeface="Times New Roman"/>
                <a:cs typeface="Times New Roman"/>
              </a:rPr>
              <a:t>0/1</a:t>
            </a:r>
            <a:endParaRPr sz="2450" dirty="0">
              <a:latin typeface="Times New Roman"/>
              <a:cs typeface="Times New Roman"/>
            </a:endParaRPr>
          </a:p>
          <a:p>
            <a:pPr marL="981710">
              <a:lnSpc>
                <a:spcPct val="100000"/>
              </a:lnSpc>
              <a:spcBef>
                <a:spcPts val="110"/>
              </a:spcBef>
            </a:pPr>
            <a:r>
              <a:rPr sz="1950" spc="-5" dirty="0">
                <a:latin typeface="Times New Roman"/>
                <a:cs typeface="Times New Roman"/>
              </a:rPr>
              <a:t>i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1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950" y="3137536"/>
            <a:ext cx="299085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30960" algn="l"/>
                <a:tab pos="2522855" algn="l"/>
              </a:tabLst>
            </a:pPr>
            <a:r>
              <a:rPr sz="2450" spc="10" dirty="0">
                <a:latin typeface="Times New Roman"/>
                <a:cs typeface="Times New Roman"/>
              </a:rPr>
              <a:t>kn</a:t>
            </a: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20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sac</a:t>
            </a:r>
            <a:r>
              <a:rPr sz="2450" spc="10" dirty="0">
                <a:latin typeface="Times New Roman"/>
                <a:cs typeface="Times New Roman"/>
              </a:rPr>
              <a:t>k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Times New Roman"/>
                <a:cs typeface="Times New Roman"/>
              </a:rPr>
              <a:t>pr</a:t>
            </a:r>
            <a:r>
              <a:rPr sz="2450" spc="5" dirty="0">
                <a:latin typeface="Times New Roman"/>
                <a:cs typeface="Times New Roman"/>
              </a:rPr>
              <a:t>o</a:t>
            </a:r>
            <a:r>
              <a:rPr sz="2450" spc="20" dirty="0">
                <a:latin typeface="Times New Roman"/>
                <a:cs typeface="Times New Roman"/>
              </a:rPr>
              <a:t>b</a:t>
            </a:r>
            <a:r>
              <a:rPr sz="2450" spc="-5" dirty="0">
                <a:latin typeface="Times New Roman"/>
                <a:cs typeface="Times New Roman"/>
              </a:rPr>
              <a:t>le</a:t>
            </a:r>
            <a:r>
              <a:rPr sz="2450" spc="15" dirty="0">
                <a:latin typeface="Times New Roman"/>
                <a:cs typeface="Times New Roman"/>
              </a:rPr>
              <a:t>m</a:t>
            </a:r>
            <a:r>
              <a:rPr sz="2450" dirty="0">
                <a:latin typeface="Times New Roman"/>
                <a:cs typeface="Times New Roman"/>
              </a:rPr>
              <a:t>	a</a:t>
            </a:r>
            <a:r>
              <a:rPr sz="2450" spc="20" dirty="0">
                <a:latin typeface="Times New Roman"/>
                <a:cs typeface="Times New Roman"/>
              </a:rPr>
              <a:t>n</a:t>
            </a:r>
            <a:r>
              <a:rPr sz="2450" spc="10" dirty="0"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1399" y="2894965"/>
            <a:ext cx="15113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7230" y="3080386"/>
            <a:ext cx="1196340" cy="776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50" spc="204" dirty="0">
                <a:latin typeface="Symbol"/>
                <a:cs typeface="Symbol"/>
              </a:rPr>
              <a:t></a:t>
            </a:r>
            <a:r>
              <a:rPr sz="4425" spc="307" baseline="-4708" dirty="0">
                <a:latin typeface="Symbol"/>
                <a:cs typeface="Symbol"/>
              </a:rPr>
              <a:t></a:t>
            </a:r>
            <a:r>
              <a:rPr sz="2450" spc="204" dirty="0">
                <a:latin typeface="Times New Roman"/>
                <a:cs typeface="Times New Roman"/>
              </a:rPr>
              <a:t>P</a:t>
            </a:r>
            <a:r>
              <a:rPr sz="2925" spc="307" baseline="-17094" dirty="0">
                <a:latin typeface="Times New Roman"/>
                <a:cs typeface="Times New Roman"/>
              </a:rPr>
              <a:t>i</a:t>
            </a:r>
            <a:r>
              <a:rPr sz="2925" spc="-509" baseline="-17094" dirty="0">
                <a:latin typeface="Times New Roman"/>
                <a:cs typeface="Times New Roman"/>
              </a:rPr>
              <a:t> </a:t>
            </a:r>
            <a:r>
              <a:rPr sz="2450" spc="-775" dirty="0">
                <a:latin typeface="Times New Roman"/>
                <a:cs typeface="Times New Roman"/>
              </a:rPr>
              <a:t>X</a:t>
            </a:r>
            <a:r>
              <a:rPr sz="2450" spc="-775" dirty="0">
                <a:latin typeface="Symbol"/>
                <a:cs typeface="Symbol"/>
              </a:rPr>
              <a:t></a:t>
            </a:r>
            <a:r>
              <a:rPr sz="2925" spc="-1162" baseline="-17094" dirty="0">
                <a:latin typeface="Times New Roman"/>
                <a:cs typeface="Times New Roman"/>
              </a:rPr>
              <a:t>i</a:t>
            </a:r>
            <a:endParaRPr sz="2925" baseline="-17094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  <a:spcBef>
                <a:spcPts val="20"/>
              </a:spcBef>
            </a:pPr>
            <a:r>
              <a:rPr sz="1950" spc="-5" dirty="0">
                <a:latin typeface="Times New Roman"/>
                <a:cs typeface="Times New Roman"/>
              </a:rPr>
              <a:t>i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3344" y="3137536"/>
            <a:ext cx="187325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8470" algn="l"/>
                <a:tab pos="906144" algn="l"/>
              </a:tabLst>
            </a:pPr>
            <a:r>
              <a:rPr sz="2450" spc="5" dirty="0">
                <a:latin typeface="Times New Roman"/>
                <a:cs typeface="Times New Roman"/>
              </a:rPr>
              <a:t>b</a:t>
            </a:r>
            <a:r>
              <a:rPr sz="2450" spc="10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Times New Roman"/>
                <a:cs typeface="Times New Roman"/>
              </a:rPr>
              <a:t>an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opt</a:t>
            </a:r>
            <a:r>
              <a:rPr sz="2450" spc="-5" dirty="0">
                <a:latin typeface="Times New Roman"/>
                <a:cs typeface="Times New Roman"/>
              </a:rPr>
              <a:t>i</a:t>
            </a:r>
            <a:r>
              <a:rPr sz="2450" spc="-20" dirty="0">
                <a:latin typeface="Times New Roman"/>
                <a:cs typeface="Times New Roman"/>
              </a:rPr>
              <a:t>m</a:t>
            </a: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5" dirty="0">
                <a:latin typeface="Times New Roman"/>
                <a:cs typeface="Times New Roman"/>
              </a:rPr>
              <a:t>l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9240" y="3797936"/>
            <a:ext cx="15113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550" y="3970656"/>
            <a:ext cx="625729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50" spc="5" dirty="0">
                <a:latin typeface="Times New Roman"/>
                <a:cs typeface="Times New Roman"/>
              </a:rPr>
              <a:t>solution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for </a:t>
            </a:r>
            <a:r>
              <a:rPr sz="2450" spc="5" dirty="0">
                <a:latin typeface="Times New Roman"/>
                <a:cs typeface="Times New Roman"/>
              </a:rPr>
              <a:t>knapsack problem. </a:t>
            </a:r>
            <a:r>
              <a:rPr sz="2450" dirty="0">
                <a:latin typeface="Times New Roman"/>
                <a:cs typeface="Times New Roman"/>
              </a:rPr>
              <a:t>Let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Y=</a:t>
            </a:r>
            <a:r>
              <a:rPr sz="2450" spc="-335" dirty="0">
                <a:latin typeface="Times New Roman"/>
                <a:cs typeface="Times New Roman"/>
              </a:rPr>
              <a:t> </a:t>
            </a:r>
            <a:r>
              <a:rPr sz="2450" spc="204" dirty="0">
                <a:latin typeface="Symbol"/>
                <a:cs typeface="Symbol"/>
              </a:rPr>
              <a:t></a:t>
            </a:r>
            <a:r>
              <a:rPr sz="4425" spc="307" baseline="-6591" dirty="0">
                <a:latin typeface="Symbol"/>
                <a:cs typeface="Symbol"/>
              </a:rPr>
              <a:t></a:t>
            </a:r>
            <a:r>
              <a:rPr sz="2450" spc="204" dirty="0">
                <a:latin typeface="Times New Roman"/>
                <a:cs typeface="Times New Roman"/>
              </a:rPr>
              <a:t>P</a:t>
            </a:r>
            <a:r>
              <a:rPr sz="2925" spc="307" baseline="-17094" dirty="0">
                <a:latin typeface="Times New Roman"/>
                <a:cs typeface="Times New Roman"/>
              </a:rPr>
              <a:t>i</a:t>
            </a:r>
            <a:r>
              <a:rPr sz="2925" spc="-465" baseline="-17094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X</a:t>
            </a:r>
            <a:r>
              <a:rPr sz="2925" spc="104" baseline="-17094" dirty="0">
                <a:latin typeface="Times New Roman"/>
                <a:cs typeface="Times New Roman"/>
              </a:rPr>
              <a:t>i</a:t>
            </a:r>
            <a:r>
              <a:rPr sz="2925" spc="-44" baseline="-1709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,</a:t>
            </a:r>
            <a:endParaRPr sz="2450">
              <a:latin typeface="Times New Roman"/>
              <a:cs typeface="Times New Roman"/>
            </a:endParaRPr>
          </a:p>
          <a:p>
            <a:pPr marR="731520" algn="r">
              <a:lnSpc>
                <a:spcPct val="100000"/>
              </a:lnSpc>
              <a:spcBef>
                <a:spcPts val="110"/>
              </a:spcBef>
            </a:pPr>
            <a:r>
              <a:rPr sz="1950" spc="85" dirty="0">
                <a:latin typeface="Times New Roman"/>
                <a:cs typeface="Times New Roman"/>
              </a:rPr>
              <a:t>i</a:t>
            </a:r>
            <a:r>
              <a:rPr sz="1950" spc="-114" dirty="0">
                <a:latin typeface="Symbol"/>
                <a:cs typeface="Symbol"/>
              </a:rPr>
              <a:t></a:t>
            </a:r>
            <a:r>
              <a:rPr sz="1950" spc="1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2550" y="4938395"/>
            <a:ext cx="62166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Y</a:t>
            </a:r>
            <a:r>
              <a:rPr sz="2175" spc="15" baseline="38314" dirty="0">
                <a:latin typeface="Times New Roman"/>
                <a:cs typeface="Times New Roman"/>
              </a:rPr>
              <a:t>’</a:t>
            </a:r>
            <a:r>
              <a:rPr sz="2175" spc="277" baseline="38314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=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5719" y="4695826"/>
            <a:ext cx="15113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6819" y="5330826"/>
            <a:ext cx="35306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85" dirty="0">
                <a:latin typeface="Times New Roman"/>
                <a:cs typeface="Times New Roman"/>
              </a:rPr>
              <a:t>i</a:t>
            </a:r>
            <a:r>
              <a:rPr sz="1950" spc="-114" dirty="0">
                <a:latin typeface="Symbol"/>
                <a:cs typeface="Symbol"/>
              </a:rPr>
              <a:t></a:t>
            </a:r>
            <a:r>
              <a:rPr sz="1950" spc="1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1550" y="4881245"/>
            <a:ext cx="131699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50" spc="204" dirty="0">
                <a:latin typeface="Symbol"/>
                <a:cs typeface="Symbol"/>
              </a:rPr>
              <a:t></a:t>
            </a:r>
            <a:r>
              <a:rPr sz="4425" spc="307" baseline="-4708" dirty="0">
                <a:latin typeface="Symbol"/>
                <a:cs typeface="Symbol"/>
              </a:rPr>
              <a:t></a:t>
            </a:r>
            <a:r>
              <a:rPr sz="2450" spc="204" dirty="0">
                <a:latin typeface="Times New Roman"/>
                <a:cs typeface="Times New Roman"/>
              </a:rPr>
              <a:t>P</a:t>
            </a:r>
            <a:r>
              <a:rPr sz="2925" spc="307" baseline="-17094" dirty="0">
                <a:latin typeface="Times New Roman"/>
                <a:cs typeface="Times New Roman"/>
              </a:rPr>
              <a:t>i</a:t>
            </a:r>
            <a:r>
              <a:rPr sz="2925" spc="-509" baseline="-17094" dirty="0">
                <a:latin typeface="Times New Roman"/>
                <a:cs typeface="Times New Roman"/>
              </a:rPr>
              <a:t> </a:t>
            </a:r>
            <a:r>
              <a:rPr sz="2450" spc="-770" dirty="0">
                <a:latin typeface="Times New Roman"/>
                <a:cs typeface="Times New Roman"/>
              </a:rPr>
              <a:t>X</a:t>
            </a:r>
            <a:r>
              <a:rPr sz="2450" spc="-770" dirty="0">
                <a:latin typeface="Symbol"/>
                <a:cs typeface="Symbol"/>
              </a:rPr>
              <a:t></a:t>
            </a:r>
            <a:r>
              <a:rPr sz="2925" spc="-1155" baseline="-17094" dirty="0">
                <a:latin typeface="Times New Roman"/>
                <a:cs typeface="Times New Roman"/>
              </a:rPr>
              <a:t>i</a:t>
            </a:r>
            <a:r>
              <a:rPr sz="2925" spc="-292" baseline="-17094" dirty="0">
                <a:latin typeface="Times New Roman"/>
                <a:cs typeface="Times New Roman"/>
              </a:rPr>
              <a:t> </a:t>
            </a:r>
            <a:r>
              <a:rPr sz="3675" spc="7" baseline="1133" dirty="0">
                <a:latin typeface="Times New Roman"/>
                <a:cs typeface="Times New Roman"/>
              </a:rPr>
              <a:t>.</a:t>
            </a:r>
            <a:endParaRPr sz="3675" baseline="11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2550" y="5617845"/>
            <a:ext cx="131254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225" dirty="0">
                <a:latin typeface="Symbol"/>
                <a:cs typeface="Symbol"/>
              </a:rPr>
              <a:t></a:t>
            </a:r>
            <a:r>
              <a:rPr sz="2450" spc="225" dirty="0">
                <a:latin typeface="Times New Roman"/>
                <a:cs typeface="Times New Roman"/>
              </a:rPr>
              <a:t>Y</a:t>
            </a:r>
            <a:r>
              <a:rPr sz="2175" spc="337" baseline="38314" dirty="0">
                <a:latin typeface="Times New Roman"/>
                <a:cs typeface="Times New Roman"/>
              </a:rPr>
              <a:t>’</a:t>
            </a:r>
            <a:r>
              <a:rPr sz="2175" spc="292" baseline="38314" dirty="0">
                <a:latin typeface="Times New Roman"/>
                <a:cs typeface="Times New Roman"/>
              </a:rPr>
              <a:t> </a:t>
            </a:r>
            <a:r>
              <a:rPr sz="2450" spc="320" dirty="0">
                <a:latin typeface="Symbol"/>
                <a:cs typeface="Symbol"/>
              </a:rPr>
              <a:t></a:t>
            </a:r>
            <a:r>
              <a:rPr sz="2450" spc="320" dirty="0"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3709" y="2082800"/>
            <a:ext cx="129539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09" y="2941320"/>
            <a:ext cx="129539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5400" marR="967105">
              <a:lnSpc>
                <a:spcPct val="75800"/>
              </a:lnSpc>
              <a:spcBef>
                <a:spcPts val="1030"/>
              </a:spcBef>
            </a:pPr>
            <a:r>
              <a:rPr spc="-300" dirty="0"/>
              <a:t>We </a:t>
            </a:r>
            <a:r>
              <a:rPr spc="-90" dirty="0"/>
              <a:t>can </a:t>
            </a:r>
            <a:r>
              <a:rPr spc="-95" dirty="0"/>
              <a:t>use </a:t>
            </a:r>
            <a:r>
              <a:rPr spc="-30" dirty="0"/>
              <a:t>the </a:t>
            </a:r>
            <a:r>
              <a:rPr spc="-135" dirty="0"/>
              <a:t>greedy </a:t>
            </a:r>
            <a:r>
              <a:rPr spc="-55" dirty="0"/>
              <a:t>method </a:t>
            </a:r>
            <a:r>
              <a:rPr spc="-35" dirty="0"/>
              <a:t>to </a:t>
            </a:r>
            <a:r>
              <a:rPr dirty="0"/>
              <a:t>find </a:t>
            </a:r>
            <a:r>
              <a:rPr spc="-75" dirty="0"/>
              <a:t>an  </a:t>
            </a:r>
            <a:r>
              <a:rPr spc="-30" dirty="0"/>
              <a:t>optimal </a:t>
            </a:r>
            <a:r>
              <a:rPr spc="-45" dirty="0"/>
              <a:t>solution for </a:t>
            </a:r>
            <a:r>
              <a:rPr spc="-70" dirty="0"/>
              <a:t>knapsack</a:t>
            </a:r>
            <a:r>
              <a:rPr spc="-245" dirty="0"/>
              <a:t> </a:t>
            </a:r>
            <a:r>
              <a:rPr spc="-75" dirty="0"/>
              <a:t>problem.</a:t>
            </a:r>
          </a:p>
          <a:p>
            <a:pPr marL="25400" marR="17780">
              <a:lnSpc>
                <a:spcPts val="3410"/>
              </a:lnSpc>
              <a:spcBef>
                <a:spcPts val="229"/>
              </a:spcBef>
            </a:pPr>
            <a:r>
              <a:rPr spc="-175" dirty="0"/>
              <a:t>For </a:t>
            </a:r>
            <a:r>
              <a:rPr spc="-110" dirty="0"/>
              <a:t>example, </a:t>
            </a:r>
            <a:r>
              <a:rPr spc="-50" dirty="0"/>
              <a:t>for </a:t>
            </a:r>
            <a:r>
              <a:rPr spc="-30" dirty="0"/>
              <a:t>the </a:t>
            </a:r>
            <a:r>
              <a:rPr spc="-40" dirty="0"/>
              <a:t>state </a:t>
            </a:r>
            <a:r>
              <a:rPr spc="-25" dirty="0"/>
              <a:t>of </a:t>
            </a:r>
            <a:r>
              <a:rPr spc="-180" dirty="0"/>
              <a:t>X</a:t>
            </a:r>
            <a:r>
              <a:rPr sz="2775" spc="-270" baseline="-24024" dirty="0"/>
              <a:t>1</a:t>
            </a:r>
            <a:r>
              <a:rPr sz="3200" spc="-180" dirty="0"/>
              <a:t>=1 </a:t>
            </a:r>
            <a:r>
              <a:rPr sz="3200" spc="-65" dirty="0"/>
              <a:t>and </a:t>
            </a:r>
            <a:r>
              <a:rPr sz="3200" spc="-175" dirty="0"/>
              <a:t>X</a:t>
            </a:r>
            <a:r>
              <a:rPr sz="2775" spc="-262" baseline="-24024" dirty="0"/>
              <a:t>2</a:t>
            </a:r>
            <a:r>
              <a:rPr sz="3200" spc="-175" dirty="0"/>
              <a:t>=1, we  </a:t>
            </a:r>
            <a:r>
              <a:rPr sz="3200" spc="-140" dirty="0"/>
              <a:t>have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03909" y="3732529"/>
            <a:ext cx="8084184" cy="20434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5400" marR="17780">
              <a:lnSpc>
                <a:spcPts val="3440"/>
              </a:lnSpc>
              <a:spcBef>
                <a:spcPts val="545"/>
              </a:spcBef>
            </a:pPr>
            <a:r>
              <a:rPr sz="3200" spc="-44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60" baseline="-28528" dirty="0">
                <a:solidFill>
                  <a:srgbClr val="4D3A2F"/>
                </a:solidFill>
                <a:latin typeface="Arial"/>
                <a:cs typeface="Arial"/>
              </a:rPr>
              <a:t>1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3200" spc="-10" dirty="0">
                <a:solidFill>
                  <a:srgbClr val="4D3A2F"/>
                </a:solidFill>
                <a:latin typeface="Arial"/>
                <a:cs typeface="Arial"/>
              </a:rPr>
              <a:t>1, </a:t>
            </a:r>
            <a:r>
              <a:rPr sz="3200" spc="-43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44" baseline="-28528" dirty="0">
                <a:solidFill>
                  <a:srgbClr val="4D3A2F"/>
                </a:solidFill>
                <a:latin typeface="Arial"/>
                <a:cs typeface="Arial"/>
              </a:rPr>
              <a:t>2 </a:t>
            </a:r>
            <a:r>
              <a:rPr sz="3200" spc="-5" dirty="0">
                <a:solidFill>
                  <a:srgbClr val="4D3A2F"/>
                </a:solidFill>
                <a:latin typeface="Arial"/>
                <a:cs typeface="Arial"/>
              </a:rPr>
              <a:t>=1, </a:t>
            </a:r>
            <a:r>
              <a:rPr sz="3200" spc="-43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44" baseline="-28528" dirty="0">
                <a:solidFill>
                  <a:srgbClr val="4D3A2F"/>
                </a:solidFill>
                <a:latin typeface="Arial"/>
                <a:cs typeface="Arial"/>
              </a:rPr>
              <a:t>3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3200" spc="55" dirty="0">
                <a:solidFill>
                  <a:srgbClr val="4D3A2F"/>
                </a:solidFill>
                <a:latin typeface="Arial"/>
                <a:cs typeface="Arial"/>
              </a:rPr>
              <a:t>(34-6-10)/8=5/8, </a:t>
            </a:r>
            <a:r>
              <a:rPr sz="3200" spc="-42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30" baseline="-28528" dirty="0">
                <a:solidFill>
                  <a:srgbClr val="4D3A2F"/>
                </a:solidFill>
                <a:latin typeface="Arial"/>
                <a:cs typeface="Arial"/>
              </a:rPr>
              <a:t>4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3200" dirty="0">
                <a:solidFill>
                  <a:srgbClr val="4D3A2F"/>
                </a:solidFill>
                <a:latin typeface="Arial"/>
                <a:cs typeface="Arial"/>
              </a:rPr>
              <a:t>0, </a:t>
            </a:r>
            <a:r>
              <a:rPr sz="3200" spc="-43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44" baseline="-28528" dirty="0">
                <a:solidFill>
                  <a:srgbClr val="4D3A2F"/>
                </a:solidFill>
                <a:latin typeface="Arial"/>
                <a:cs typeface="Arial"/>
              </a:rPr>
              <a:t>5</a:t>
            </a:r>
            <a:r>
              <a:rPr sz="2775" spc="-607" baseline="-28528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 </a:t>
            </a:r>
            <a:r>
              <a:rPr sz="3200" dirty="0">
                <a:solidFill>
                  <a:srgbClr val="4D3A2F"/>
                </a:solidFill>
                <a:latin typeface="Arial"/>
                <a:cs typeface="Arial"/>
              </a:rPr>
              <a:t>0, </a:t>
            </a:r>
            <a:r>
              <a:rPr sz="3200" spc="-43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44" baseline="-28528" dirty="0">
                <a:solidFill>
                  <a:srgbClr val="4D3A2F"/>
                </a:solidFill>
                <a:latin typeface="Arial"/>
                <a:cs typeface="Arial"/>
              </a:rPr>
              <a:t>6</a:t>
            </a:r>
            <a:r>
              <a:rPr sz="2775" spc="-600" baseline="-28528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4D3A2F"/>
                </a:solidFill>
                <a:latin typeface="Arial"/>
                <a:cs typeface="Arial"/>
              </a:rPr>
              <a:t>=0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55"/>
              </a:spcBef>
            </a:pPr>
            <a:r>
              <a:rPr sz="3200" spc="-145" dirty="0">
                <a:solidFill>
                  <a:srgbClr val="4D3A2F"/>
                </a:solidFill>
                <a:latin typeface="Arial"/>
                <a:cs typeface="Arial"/>
              </a:rPr>
              <a:t>-(P</a:t>
            </a:r>
            <a:r>
              <a:rPr sz="2775" spc="-217" baseline="-28528" dirty="0">
                <a:solidFill>
                  <a:srgbClr val="4D3A2F"/>
                </a:solidFill>
                <a:latin typeface="Arial"/>
                <a:cs typeface="Arial"/>
              </a:rPr>
              <a:t>1</a:t>
            </a:r>
            <a:r>
              <a:rPr sz="3200" spc="-145" dirty="0">
                <a:solidFill>
                  <a:srgbClr val="4D3A2F"/>
                </a:solidFill>
                <a:latin typeface="Arial"/>
                <a:cs typeface="Arial"/>
              </a:rPr>
              <a:t>+P</a:t>
            </a:r>
            <a:r>
              <a:rPr sz="2775" spc="-217" baseline="-28528" dirty="0">
                <a:solidFill>
                  <a:srgbClr val="4D3A2F"/>
                </a:solidFill>
                <a:latin typeface="Arial"/>
                <a:cs typeface="Arial"/>
              </a:rPr>
              <a:t>2</a:t>
            </a:r>
            <a:r>
              <a:rPr sz="3200" spc="-145" dirty="0">
                <a:solidFill>
                  <a:srgbClr val="4D3A2F"/>
                </a:solidFill>
                <a:latin typeface="Arial"/>
                <a:cs typeface="Arial"/>
              </a:rPr>
              <a:t>+5/8P</a:t>
            </a:r>
            <a:r>
              <a:rPr sz="2775" spc="-217" baseline="-28528" dirty="0">
                <a:solidFill>
                  <a:srgbClr val="4D3A2F"/>
                </a:solidFill>
                <a:latin typeface="Arial"/>
                <a:cs typeface="Arial"/>
              </a:rPr>
              <a:t>3</a:t>
            </a:r>
            <a:r>
              <a:rPr sz="3200" spc="-145" dirty="0">
                <a:solidFill>
                  <a:srgbClr val="4D3A2F"/>
                </a:solidFill>
                <a:latin typeface="Arial"/>
                <a:cs typeface="Arial"/>
              </a:rPr>
              <a:t>)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3200" spc="-15" dirty="0">
                <a:solidFill>
                  <a:srgbClr val="4D3A2F"/>
                </a:solidFill>
                <a:latin typeface="Arial"/>
                <a:cs typeface="Arial"/>
              </a:rPr>
              <a:t>-18.5 </a:t>
            </a:r>
            <a:r>
              <a:rPr sz="3200" spc="-110" dirty="0">
                <a:solidFill>
                  <a:srgbClr val="4D3A2F"/>
                </a:solidFill>
                <a:latin typeface="Arial"/>
                <a:cs typeface="Arial"/>
              </a:rPr>
              <a:t>(lower</a:t>
            </a:r>
            <a:r>
              <a:rPr sz="3200" spc="-20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4D3A2F"/>
                </a:solidFill>
                <a:latin typeface="Arial"/>
                <a:cs typeface="Arial"/>
              </a:rPr>
              <a:t>bound)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sz="3200" spc="-35" dirty="0">
                <a:solidFill>
                  <a:srgbClr val="4D3A2F"/>
                </a:solidFill>
                <a:latin typeface="Arial"/>
                <a:cs typeface="Arial"/>
              </a:rPr>
              <a:t>-18 </a:t>
            </a:r>
            <a:r>
              <a:rPr sz="3200" spc="-50" dirty="0">
                <a:solidFill>
                  <a:srgbClr val="4D3A2F"/>
                </a:solidFill>
                <a:latin typeface="Arial"/>
                <a:cs typeface="Arial"/>
              </a:rPr>
              <a:t>is </a:t>
            </a:r>
            <a:r>
              <a:rPr sz="3200" spc="-60" dirty="0">
                <a:solidFill>
                  <a:srgbClr val="4D3A2F"/>
                </a:solidFill>
                <a:latin typeface="Arial"/>
                <a:cs typeface="Arial"/>
              </a:rPr>
              <a:t>our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lower </a:t>
            </a:r>
            <a:r>
              <a:rPr sz="3200" spc="-75" dirty="0">
                <a:solidFill>
                  <a:srgbClr val="4D3A2F"/>
                </a:solidFill>
                <a:latin typeface="Arial"/>
                <a:cs typeface="Arial"/>
              </a:rPr>
              <a:t>bound. </a:t>
            </a:r>
            <a:r>
              <a:rPr sz="3200" spc="-114" dirty="0">
                <a:solidFill>
                  <a:srgbClr val="4D3A2F"/>
                </a:solidFill>
                <a:latin typeface="Arial"/>
                <a:cs typeface="Arial"/>
              </a:rPr>
              <a:t>(only </a:t>
            </a:r>
            <a:r>
              <a:rPr sz="3200" spc="-70" dirty="0">
                <a:solidFill>
                  <a:srgbClr val="4D3A2F"/>
                </a:solidFill>
                <a:latin typeface="Arial"/>
                <a:cs typeface="Arial"/>
              </a:rPr>
              <a:t>consider</a:t>
            </a:r>
            <a:r>
              <a:rPr sz="3200" spc="-17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4D3A2F"/>
                </a:solidFill>
                <a:latin typeface="Arial"/>
                <a:cs typeface="Arial"/>
              </a:rPr>
              <a:t>integers)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40" y="1554479"/>
            <a:ext cx="5417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By </a:t>
            </a:r>
            <a:r>
              <a:rPr spc="-30" dirty="0"/>
              <a:t>the </a:t>
            </a:r>
            <a:r>
              <a:rPr spc="-40" dirty="0"/>
              <a:t>best-first </a:t>
            </a:r>
            <a:r>
              <a:rPr spc="-95" dirty="0"/>
              <a:t>search</a:t>
            </a:r>
            <a:r>
              <a:rPr spc="-85" dirty="0"/>
              <a:t> </a:t>
            </a:r>
            <a:r>
              <a:rPr spc="-100" dirty="0"/>
              <a:t>scheme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619249"/>
            <a:ext cx="129539" cy="929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2117090"/>
            <a:ext cx="8039100" cy="18986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300"/>
              </a:spcBef>
            </a:pPr>
            <a:r>
              <a:rPr sz="3200" spc="-114" dirty="0">
                <a:solidFill>
                  <a:srgbClr val="4D3A2F"/>
                </a:solidFill>
                <a:latin typeface="Arial"/>
                <a:cs typeface="Arial"/>
              </a:rPr>
              <a:t>That </a:t>
            </a:r>
            <a:r>
              <a:rPr sz="3200" spc="-65" dirty="0">
                <a:solidFill>
                  <a:srgbClr val="4D3A2F"/>
                </a:solidFill>
                <a:latin typeface="Arial"/>
                <a:cs typeface="Arial"/>
              </a:rPr>
              <a:t>is, </a:t>
            </a:r>
            <a:r>
              <a:rPr sz="3200" spc="-200" dirty="0">
                <a:solidFill>
                  <a:srgbClr val="4D3A2F"/>
                </a:solidFill>
                <a:latin typeface="Arial"/>
                <a:cs typeface="Arial"/>
              </a:rPr>
              <a:t>by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expanding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85" dirty="0">
                <a:solidFill>
                  <a:srgbClr val="4D3A2F"/>
                </a:solidFill>
                <a:latin typeface="Arial"/>
                <a:cs typeface="Arial"/>
              </a:rPr>
              <a:t>node </a:t>
            </a:r>
            <a:r>
              <a:rPr sz="3200" spc="-35" dirty="0">
                <a:solidFill>
                  <a:srgbClr val="4D3A2F"/>
                </a:solidFill>
                <a:latin typeface="Arial"/>
                <a:cs typeface="Arial"/>
              </a:rPr>
              <a:t>with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55" dirty="0">
                <a:solidFill>
                  <a:srgbClr val="4D3A2F"/>
                </a:solidFill>
                <a:latin typeface="Arial"/>
                <a:cs typeface="Arial"/>
              </a:rPr>
              <a:t>best 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lower </a:t>
            </a:r>
            <a:r>
              <a:rPr sz="3200" spc="-75" dirty="0">
                <a:solidFill>
                  <a:srgbClr val="4D3A2F"/>
                </a:solidFill>
                <a:latin typeface="Arial"/>
                <a:cs typeface="Arial"/>
              </a:rPr>
              <a:t>bound. </a:t>
            </a:r>
            <a:r>
              <a:rPr sz="3200" spc="-10" dirty="0">
                <a:solidFill>
                  <a:srgbClr val="4D3A2F"/>
                </a:solidFill>
                <a:latin typeface="Arial"/>
                <a:cs typeface="Arial"/>
              </a:rPr>
              <a:t>If </a:t>
            </a:r>
            <a:r>
              <a:rPr sz="3200" spc="-85" dirty="0">
                <a:solidFill>
                  <a:srgbClr val="4D3A2F"/>
                </a:solidFill>
                <a:latin typeface="Arial"/>
                <a:cs typeface="Arial"/>
              </a:rPr>
              <a:t>two </a:t>
            </a:r>
            <a:r>
              <a:rPr sz="3200" spc="-95" dirty="0">
                <a:solidFill>
                  <a:srgbClr val="4D3A2F"/>
                </a:solidFill>
                <a:latin typeface="Arial"/>
                <a:cs typeface="Arial"/>
              </a:rPr>
              <a:t>nodes </a:t>
            </a:r>
            <a:r>
              <a:rPr sz="3200" spc="-140" dirty="0">
                <a:solidFill>
                  <a:srgbClr val="4D3A2F"/>
                </a:solidFill>
                <a:latin typeface="Arial"/>
                <a:cs typeface="Arial"/>
              </a:rPr>
              <a:t>have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100" dirty="0">
                <a:solidFill>
                  <a:srgbClr val="4D3A2F"/>
                </a:solidFill>
                <a:latin typeface="Arial"/>
                <a:cs typeface="Arial"/>
              </a:rPr>
              <a:t>same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lower  </a:t>
            </a:r>
            <a:r>
              <a:rPr sz="3200" spc="-80" dirty="0">
                <a:solidFill>
                  <a:srgbClr val="4D3A2F"/>
                </a:solidFill>
                <a:latin typeface="Arial"/>
                <a:cs typeface="Arial"/>
              </a:rPr>
              <a:t>bounds, </a:t>
            </a:r>
            <a:r>
              <a:rPr sz="3200" spc="-114" dirty="0">
                <a:solidFill>
                  <a:srgbClr val="4D3A2F"/>
                </a:solidFill>
                <a:latin typeface="Arial"/>
                <a:cs typeface="Arial"/>
              </a:rPr>
              <a:t>expand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85" dirty="0">
                <a:solidFill>
                  <a:srgbClr val="4D3A2F"/>
                </a:solidFill>
                <a:latin typeface="Arial"/>
                <a:cs typeface="Arial"/>
              </a:rPr>
              <a:t>node </a:t>
            </a:r>
            <a:r>
              <a:rPr sz="3200" spc="-35" dirty="0">
                <a:solidFill>
                  <a:srgbClr val="4D3A2F"/>
                </a:solidFill>
                <a:latin typeface="Arial"/>
                <a:cs typeface="Arial"/>
              </a:rPr>
              <a:t>with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lower </a:t>
            </a:r>
            <a:r>
              <a:rPr sz="3200" spc="-65" dirty="0">
                <a:solidFill>
                  <a:srgbClr val="4D3A2F"/>
                </a:solidFill>
                <a:latin typeface="Arial"/>
                <a:cs typeface="Arial"/>
              </a:rPr>
              <a:t>upper  </a:t>
            </a:r>
            <a:r>
              <a:rPr sz="3200" spc="-75" dirty="0">
                <a:solidFill>
                  <a:srgbClr val="4D3A2F"/>
                </a:solidFill>
                <a:latin typeface="Arial"/>
                <a:cs typeface="Arial"/>
              </a:rPr>
              <a:t>bound.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3210" y="6469379"/>
            <a:ext cx="6603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0" dirty="0">
                <a:solidFill>
                  <a:srgbClr val="4D3A2F"/>
                </a:solidFill>
                <a:latin typeface="Arial"/>
                <a:cs typeface="Arial"/>
              </a:rPr>
              <a:t>0/1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Knapsack </a:t>
            </a:r>
            <a:r>
              <a:rPr sz="2000" spc="-70" dirty="0">
                <a:solidFill>
                  <a:srgbClr val="4D3A2F"/>
                </a:solidFill>
                <a:latin typeface="Arial"/>
                <a:cs typeface="Arial"/>
              </a:rPr>
              <a:t>Problem </a:t>
            </a:r>
            <a:r>
              <a:rPr sz="2000" spc="-90" dirty="0">
                <a:solidFill>
                  <a:srgbClr val="4D3A2F"/>
                </a:solidFill>
                <a:latin typeface="Arial"/>
                <a:cs typeface="Arial"/>
              </a:rPr>
              <a:t>Solved </a:t>
            </a:r>
            <a:r>
              <a:rPr sz="2000" spc="-125" dirty="0">
                <a:solidFill>
                  <a:srgbClr val="4D3A2F"/>
                </a:solidFill>
                <a:latin typeface="Arial"/>
                <a:cs typeface="Arial"/>
              </a:rPr>
              <a:t>by </a:t>
            </a:r>
            <a:r>
              <a:rPr sz="2000" spc="-70" dirty="0">
                <a:solidFill>
                  <a:srgbClr val="4D3A2F"/>
                </a:solidFill>
                <a:latin typeface="Arial"/>
                <a:cs typeface="Arial"/>
              </a:rPr>
              <a:t>Branch-and-Bound</a:t>
            </a:r>
            <a:r>
              <a:rPr sz="2000" spc="-8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D3A2F"/>
                </a:solidFill>
                <a:latin typeface="Arial"/>
                <a:cs typeface="Arial"/>
              </a:rPr>
              <a:t>Strategy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5400" y="326390"/>
            <a:ext cx="7091680" cy="6087110"/>
            <a:chOff x="1295400" y="326390"/>
            <a:chExt cx="7091680" cy="6087110"/>
          </a:xfrm>
        </p:grpSpPr>
        <p:sp>
          <p:nvSpPr>
            <p:cNvPr id="6" name="object 6"/>
            <p:cNvSpPr/>
            <p:nvPr/>
          </p:nvSpPr>
          <p:spPr>
            <a:xfrm>
              <a:off x="1295400" y="326390"/>
              <a:ext cx="7010400" cy="6087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5200" y="16764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  <a:path w="228600" h="304800">
                  <a:moveTo>
                    <a:pt x="0" y="228600"/>
                  </a:moveTo>
                  <a:lnTo>
                    <a:pt x="228600" y="0"/>
                  </a:lnTo>
                </a:path>
              </a:pathLst>
            </a:custGeom>
            <a:ln w="38097">
              <a:solidFill>
                <a:srgbClr val="AC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6200" y="4267199"/>
              <a:ext cx="685800" cy="1295400"/>
            </a:xfrm>
            <a:custGeom>
              <a:avLst/>
              <a:gdLst/>
              <a:ahLst/>
              <a:cxnLst/>
              <a:rect l="l" t="t" r="r" b="b"/>
              <a:pathLst>
                <a:path w="685800" h="1295400">
                  <a:moveTo>
                    <a:pt x="341629" y="0"/>
                  </a:moveTo>
                  <a:lnTo>
                    <a:pt x="404943" y="2979"/>
                  </a:lnTo>
                  <a:lnTo>
                    <a:pt x="463940" y="11602"/>
                  </a:lnTo>
                  <a:lnTo>
                    <a:pt x="517783" y="25400"/>
                  </a:lnTo>
                  <a:lnTo>
                    <a:pt x="565637" y="43901"/>
                  </a:lnTo>
                  <a:lnTo>
                    <a:pt x="606666" y="66635"/>
                  </a:lnTo>
                  <a:lnTo>
                    <a:pt x="640032" y="93133"/>
                  </a:lnTo>
                  <a:lnTo>
                    <a:pt x="664901" y="122923"/>
                  </a:lnTo>
                  <a:lnTo>
                    <a:pt x="685800" y="190500"/>
                  </a:lnTo>
                  <a:lnTo>
                    <a:pt x="680436" y="225464"/>
                  </a:lnTo>
                  <a:lnTo>
                    <a:pt x="640032" y="287866"/>
                  </a:lnTo>
                  <a:lnTo>
                    <a:pt x="606666" y="314364"/>
                  </a:lnTo>
                  <a:lnTo>
                    <a:pt x="565637" y="337098"/>
                  </a:lnTo>
                  <a:lnTo>
                    <a:pt x="517783" y="355600"/>
                  </a:lnTo>
                  <a:lnTo>
                    <a:pt x="463940" y="369397"/>
                  </a:lnTo>
                  <a:lnTo>
                    <a:pt x="404943" y="378020"/>
                  </a:lnTo>
                  <a:lnTo>
                    <a:pt x="341629" y="381000"/>
                  </a:lnTo>
                  <a:lnTo>
                    <a:pt x="278737" y="378020"/>
                  </a:lnTo>
                  <a:lnTo>
                    <a:pt x="220152" y="369397"/>
                  </a:lnTo>
                  <a:lnTo>
                    <a:pt x="166699" y="355600"/>
                  </a:lnTo>
                  <a:lnTo>
                    <a:pt x="119204" y="337098"/>
                  </a:lnTo>
                  <a:lnTo>
                    <a:pt x="78492" y="314364"/>
                  </a:lnTo>
                  <a:lnTo>
                    <a:pt x="45390" y="287866"/>
                  </a:lnTo>
                  <a:lnTo>
                    <a:pt x="20724" y="258076"/>
                  </a:lnTo>
                  <a:lnTo>
                    <a:pt x="0" y="190500"/>
                  </a:lnTo>
                  <a:lnTo>
                    <a:pt x="5318" y="155535"/>
                  </a:lnTo>
                  <a:lnTo>
                    <a:pt x="45390" y="93133"/>
                  </a:lnTo>
                  <a:lnTo>
                    <a:pt x="78492" y="66635"/>
                  </a:lnTo>
                  <a:lnTo>
                    <a:pt x="119204" y="43901"/>
                  </a:lnTo>
                  <a:lnTo>
                    <a:pt x="166699" y="25400"/>
                  </a:lnTo>
                  <a:lnTo>
                    <a:pt x="220152" y="11602"/>
                  </a:lnTo>
                  <a:lnTo>
                    <a:pt x="278737" y="2979"/>
                  </a:lnTo>
                  <a:lnTo>
                    <a:pt x="341629" y="0"/>
                  </a:lnTo>
                  <a:close/>
                </a:path>
                <a:path w="685800" h="1295400">
                  <a:moveTo>
                    <a:pt x="0" y="0"/>
                  </a:moveTo>
                  <a:lnTo>
                    <a:pt x="0" y="0"/>
                  </a:lnTo>
                </a:path>
                <a:path w="685800" h="1295400">
                  <a:moveTo>
                    <a:pt x="685800" y="381000"/>
                  </a:moveTo>
                  <a:lnTo>
                    <a:pt x="685800" y="381000"/>
                  </a:lnTo>
                </a:path>
                <a:path w="685800" h="1295400">
                  <a:moveTo>
                    <a:pt x="304800" y="838200"/>
                  </a:moveTo>
                  <a:lnTo>
                    <a:pt x="360742" y="841774"/>
                  </a:lnTo>
                  <a:lnTo>
                    <a:pt x="412922" y="852122"/>
                  </a:lnTo>
                  <a:lnTo>
                    <a:pt x="460586" y="868680"/>
                  </a:lnTo>
                  <a:lnTo>
                    <a:pt x="502982" y="890881"/>
                  </a:lnTo>
                  <a:lnTo>
                    <a:pt x="539358" y="918162"/>
                  </a:lnTo>
                  <a:lnTo>
                    <a:pt x="568960" y="949960"/>
                  </a:lnTo>
                  <a:lnTo>
                    <a:pt x="591036" y="985708"/>
                  </a:lnTo>
                  <a:lnTo>
                    <a:pt x="604833" y="1024842"/>
                  </a:lnTo>
                  <a:lnTo>
                    <a:pt x="609600" y="1066800"/>
                  </a:lnTo>
                  <a:lnTo>
                    <a:pt x="604833" y="1108757"/>
                  </a:lnTo>
                  <a:lnTo>
                    <a:pt x="591036" y="1147891"/>
                  </a:lnTo>
                  <a:lnTo>
                    <a:pt x="568960" y="1183639"/>
                  </a:lnTo>
                  <a:lnTo>
                    <a:pt x="539358" y="1215437"/>
                  </a:lnTo>
                  <a:lnTo>
                    <a:pt x="502982" y="1242718"/>
                  </a:lnTo>
                  <a:lnTo>
                    <a:pt x="460586" y="1264920"/>
                  </a:lnTo>
                  <a:lnTo>
                    <a:pt x="412922" y="1281477"/>
                  </a:lnTo>
                  <a:lnTo>
                    <a:pt x="360742" y="1291825"/>
                  </a:lnTo>
                  <a:lnTo>
                    <a:pt x="304800" y="1295400"/>
                  </a:lnTo>
                  <a:lnTo>
                    <a:pt x="248857" y="1291825"/>
                  </a:lnTo>
                  <a:lnTo>
                    <a:pt x="196677" y="1281477"/>
                  </a:lnTo>
                  <a:lnTo>
                    <a:pt x="149013" y="1264920"/>
                  </a:lnTo>
                  <a:lnTo>
                    <a:pt x="106617" y="1242718"/>
                  </a:lnTo>
                  <a:lnTo>
                    <a:pt x="70241" y="1215437"/>
                  </a:lnTo>
                  <a:lnTo>
                    <a:pt x="40639" y="1183640"/>
                  </a:lnTo>
                  <a:lnTo>
                    <a:pt x="18563" y="1147891"/>
                  </a:lnTo>
                  <a:lnTo>
                    <a:pt x="4766" y="1108757"/>
                  </a:lnTo>
                  <a:lnTo>
                    <a:pt x="0" y="1066800"/>
                  </a:lnTo>
                  <a:lnTo>
                    <a:pt x="4766" y="1024842"/>
                  </a:lnTo>
                  <a:lnTo>
                    <a:pt x="18563" y="985708"/>
                  </a:lnTo>
                  <a:lnTo>
                    <a:pt x="40639" y="949960"/>
                  </a:lnTo>
                  <a:lnTo>
                    <a:pt x="70241" y="918162"/>
                  </a:lnTo>
                  <a:lnTo>
                    <a:pt x="106617" y="890881"/>
                  </a:lnTo>
                  <a:lnTo>
                    <a:pt x="149013" y="868680"/>
                  </a:lnTo>
                  <a:lnTo>
                    <a:pt x="196677" y="852122"/>
                  </a:lnTo>
                  <a:lnTo>
                    <a:pt x="248857" y="841774"/>
                  </a:lnTo>
                  <a:lnTo>
                    <a:pt x="304800" y="838200"/>
                  </a:lnTo>
                  <a:close/>
                </a:path>
                <a:path w="685800" h="1295400">
                  <a:moveTo>
                    <a:pt x="0" y="838200"/>
                  </a:moveTo>
                  <a:lnTo>
                    <a:pt x="0" y="838200"/>
                  </a:lnTo>
                </a:path>
                <a:path w="685800" h="1295400">
                  <a:moveTo>
                    <a:pt x="609600" y="1295400"/>
                  </a:moveTo>
                  <a:lnTo>
                    <a:pt x="609600" y="1295400"/>
                  </a:lnTo>
                </a:path>
              </a:pathLst>
            </a:custGeom>
            <a:ln w="9344">
              <a:solidFill>
                <a:srgbClr val="AC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772400" y="6477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C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869" y="872490"/>
            <a:ext cx="7758430" cy="34378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66370">
              <a:lnSpc>
                <a:spcPts val="3350"/>
              </a:lnSpc>
              <a:spcBef>
                <a:spcPts val="219"/>
              </a:spcBef>
            </a:pPr>
            <a:r>
              <a:rPr sz="2800" spc="-10" dirty="0">
                <a:latin typeface="Arial"/>
                <a:cs typeface="Arial"/>
              </a:rPr>
              <a:t>Node </a:t>
            </a:r>
            <a:r>
              <a:rPr sz="2800" dirty="0">
                <a:latin typeface="Arial"/>
                <a:cs typeface="Arial"/>
              </a:rPr>
              <a:t>2 is </a:t>
            </a:r>
            <a:r>
              <a:rPr sz="2800" spc="-5" dirty="0">
                <a:latin typeface="Arial"/>
                <a:cs typeface="Arial"/>
              </a:rPr>
              <a:t>terminated because its </a:t>
            </a:r>
            <a:r>
              <a:rPr sz="2800" spc="-10" dirty="0">
                <a:latin typeface="Arial"/>
                <a:cs typeface="Arial"/>
              </a:rPr>
              <a:t>lower </a:t>
            </a:r>
            <a:r>
              <a:rPr sz="2800" spc="-5" dirty="0">
                <a:latin typeface="Arial"/>
                <a:cs typeface="Arial"/>
              </a:rPr>
              <a:t>bound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equal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upper bound of node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14.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Nodes </a:t>
            </a:r>
            <a:r>
              <a:rPr sz="2800" spc="-5" dirty="0">
                <a:latin typeface="Arial"/>
                <a:cs typeface="Arial"/>
              </a:rPr>
              <a:t>16, 18 and others are terminated because  the local </a:t>
            </a:r>
            <a:r>
              <a:rPr sz="2800" spc="-10" dirty="0">
                <a:latin typeface="Arial"/>
                <a:cs typeface="Arial"/>
              </a:rPr>
              <a:t>lower </a:t>
            </a:r>
            <a:r>
              <a:rPr sz="2800" spc="-5" dirty="0">
                <a:latin typeface="Arial"/>
                <a:cs typeface="Arial"/>
              </a:rPr>
              <a:t>bound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equal </a:t>
            </a:r>
            <a:r>
              <a:rPr sz="2800" dirty="0">
                <a:latin typeface="Arial"/>
                <a:cs typeface="Arial"/>
              </a:rPr>
              <a:t>to the </a:t>
            </a:r>
            <a:r>
              <a:rPr sz="2800" spc="-5" dirty="0">
                <a:latin typeface="Arial"/>
                <a:cs typeface="Arial"/>
              </a:rPr>
              <a:t>local upper  bound.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(lower </a:t>
            </a:r>
            <a:r>
              <a:rPr sz="2800" spc="-5" dirty="0">
                <a:latin typeface="Arial"/>
                <a:cs typeface="Arial"/>
              </a:rPr>
              <a:t>bound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optimal </a:t>
            </a:r>
            <a:r>
              <a:rPr sz="2800" spc="-5" dirty="0">
                <a:latin typeface="Arial"/>
                <a:cs typeface="Arial"/>
              </a:rPr>
              <a:t>solution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upper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bound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AutoShape 2">
            <a:extLst>
              <a:ext uri="{FF2B5EF4-FFF2-40B4-BE49-F238E27FC236}">
                <a16:creationId xmlns:a16="http://schemas.microsoft.com/office/drawing/2014/main" id="{1C8C59E5-0E55-45BE-9CB7-C7F43ADEDFA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en-US"/>
              <a:t>Introduction …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776C3412-06C2-4C1C-8B21-486ED303CB8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2362200"/>
            <a:ext cx="75438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number is a bound on the value of the solution that could be obtained by expanding beyond the node.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If that bound is no better than the value of the best solution found so far, the node is </a:t>
            </a:r>
            <a:r>
              <a:rPr lang="en-US" altLang="en-US" sz="2400">
                <a:solidFill>
                  <a:srgbClr val="A50021"/>
                </a:solidFill>
              </a:rPr>
              <a:t>nonpromising</a:t>
            </a:r>
            <a:r>
              <a:rPr lang="en-US" altLang="en-US" sz="2400"/>
              <a:t>.  Otherwise, it is </a:t>
            </a:r>
            <a:r>
              <a:rPr lang="en-US" altLang="en-US" sz="2400">
                <a:solidFill>
                  <a:srgbClr val="A50021"/>
                </a:solidFill>
              </a:rPr>
              <a:t>promising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backtracking algorithm for the 0-1 Knapsack problem is actually a branch-and-bound algorithm.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A backtracking algorithm, however, does not exploit the real advantage of using branch-and-bound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0620" y="2548890"/>
            <a:ext cx="3141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064" algn="l"/>
              </a:tabLst>
            </a:pPr>
            <a:r>
              <a:rPr sz="4800" spc="15" dirty="0">
                <a:solidFill>
                  <a:srgbClr val="000000"/>
                </a:solidFill>
              </a:rPr>
              <a:t>T</a:t>
            </a:r>
            <a:r>
              <a:rPr sz="4800" spc="-5" dirty="0">
                <a:solidFill>
                  <a:srgbClr val="000000"/>
                </a:solidFill>
              </a:rPr>
              <a:t>h</a:t>
            </a:r>
            <a:r>
              <a:rPr sz="4800" spc="-15" dirty="0">
                <a:solidFill>
                  <a:srgbClr val="000000"/>
                </a:solidFill>
              </a:rPr>
              <a:t>a</a:t>
            </a:r>
            <a:r>
              <a:rPr sz="4800" spc="-5" dirty="0">
                <a:solidFill>
                  <a:srgbClr val="000000"/>
                </a:solidFill>
              </a:rPr>
              <a:t>n</a:t>
            </a:r>
            <a:r>
              <a:rPr sz="4800" dirty="0">
                <a:solidFill>
                  <a:srgbClr val="000000"/>
                </a:solidFill>
              </a:rPr>
              <a:t>k	Y</a:t>
            </a:r>
            <a:r>
              <a:rPr sz="4800" spc="-15" dirty="0">
                <a:solidFill>
                  <a:srgbClr val="000000"/>
                </a:solidFill>
              </a:rPr>
              <a:t>o</a:t>
            </a:r>
            <a:r>
              <a:rPr sz="4800" dirty="0">
                <a:solidFill>
                  <a:srgbClr val="000000"/>
                </a:solidFill>
              </a:rPr>
              <a:t>u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AutoShape 2">
            <a:extLst>
              <a:ext uri="{FF2B5EF4-FFF2-40B4-BE49-F238E27FC236}">
                <a16:creationId xmlns:a16="http://schemas.microsoft.com/office/drawing/2014/main" id="{600C729C-CB94-4949-A6F9-D2ECEA11EF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en-US"/>
              <a:t>Introduction …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3CD13BBC-0143-41C5-AFE1-8BBC7F522F2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2438400"/>
            <a:ext cx="75438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Besides using the bound to determine whether a node is promising, we can compare the bounds of promising nodes and visit the children of the one with the best bound.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This approach is called </a:t>
            </a:r>
            <a:r>
              <a:rPr lang="en-US" altLang="en-US" sz="2400" dirty="0">
                <a:solidFill>
                  <a:srgbClr val="A50021"/>
                </a:solidFill>
              </a:rPr>
              <a:t>best-first search with branch-and-bound pruning</a:t>
            </a:r>
            <a:r>
              <a:rPr lang="en-US" altLang="en-US" sz="2400" dirty="0"/>
              <a:t>.  The implementation of this approach is a modification of the </a:t>
            </a:r>
            <a:r>
              <a:rPr lang="en-US" altLang="en-US" sz="2400" dirty="0">
                <a:solidFill>
                  <a:srgbClr val="A50021"/>
                </a:solidFill>
              </a:rPr>
              <a:t>breadth-first search with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A50021"/>
                </a:solidFill>
              </a:rPr>
              <a:t>branch-and-bound pruning.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AutoShape 2">
            <a:extLst>
              <a:ext uri="{FF2B5EF4-FFF2-40B4-BE49-F238E27FC236}">
                <a16:creationId xmlns:a16="http://schemas.microsoft.com/office/drawing/2014/main" id="{584C92F1-D5B6-4D04-8BED-E3592B558F9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and Bound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380BCDEA-0A8D-4861-B195-D300AED4ADE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2362200"/>
            <a:ext cx="7620000" cy="3733800"/>
          </a:xfrm>
        </p:spPr>
        <p:txBody>
          <a:bodyPr/>
          <a:lstStyle/>
          <a:p>
            <a:r>
              <a:rPr lang="en-US" altLang="en-US"/>
              <a:t>An enhancement of backtracking</a:t>
            </a:r>
          </a:p>
          <a:p>
            <a:r>
              <a:rPr lang="en-US" altLang="en-US"/>
              <a:t>Applicable to optimization problems</a:t>
            </a:r>
          </a:p>
          <a:p>
            <a:r>
              <a:rPr lang="en-US" altLang="en-US"/>
              <a:t>Uses a lower bound for the value of the objective function for each node (partial solution) so as to:</a:t>
            </a:r>
          </a:p>
          <a:p>
            <a:pPr lvl="1"/>
            <a:r>
              <a:rPr lang="en-US" altLang="en-US" sz="2800"/>
              <a:t> guide the search through state-space</a:t>
            </a:r>
          </a:p>
          <a:p>
            <a:pPr lvl="1"/>
            <a:r>
              <a:rPr lang="en-US" altLang="en-US" sz="2800"/>
              <a:t> rule out certain branches as “unpromising”</a:t>
            </a:r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AutoShape 2">
            <a:extLst>
              <a:ext uri="{FF2B5EF4-FFF2-40B4-BE49-F238E27FC236}">
                <a16:creationId xmlns:a16="http://schemas.microsoft.com/office/drawing/2014/main" id="{1B711305-16D6-42C1-BFD9-015F792D4DA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C7884798-7FC7-4A37-8A00-BC3DFBDEF77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2362200"/>
            <a:ext cx="7543800" cy="3505200"/>
          </a:xfrm>
        </p:spPr>
        <p:txBody>
          <a:bodyPr/>
          <a:lstStyle/>
          <a:p>
            <a:r>
              <a:rPr lang="en-US" altLang="en-US" sz="2400"/>
              <a:t>We can implement this search using a queue.</a:t>
            </a:r>
          </a:p>
          <a:p>
            <a:r>
              <a:rPr lang="en-US" altLang="en-US" sz="2400"/>
              <a:t>All child nodes are placed in the queue for later processing if they are promising.  </a:t>
            </a:r>
          </a:p>
          <a:p>
            <a:r>
              <a:rPr lang="en-US" altLang="en-US" sz="2400"/>
              <a:t>Calculate an integer value for each node that represents the maximum possible profit if we pick that node.</a:t>
            </a:r>
          </a:p>
          <a:p>
            <a:r>
              <a:rPr lang="en-US" altLang="en-US" sz="2400"/>
              <a:t>If the maximum possible profit is not greater than the best total so far, don’t expand the branch.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AutoShape 2">
            <a:extLst>
              <a:ext uri="{FF2B5EF4-FFF2-40B4-BE49-F238E27FC236}">
                <a16:creationId xmlns:a16="http://schemas.microsoft.com/office/drawing/2014/main" id="{9FBEC888-A218-44CB-ACC2-2A54F88562F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1B748598-DB25-487E-91DF-2CC59A44E0F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2362200"/>
            <a:ext cx="7543800" cy="3505200"/>
          </a:xfrm>
        </p:spPr>
        <p:txBody>
          <a:bodyPr/>
          <a:lstStyle/>
          <a:p>
            <a:r>
              <a:rPr lang="en-US" altLang="en-US" sz="2400"/>
              <a:t>The breadth-first search strategy has no advantage over a depth-first search (backtracking).</a:t>
            </a:r>
          </a:p>
          <a:p>
            <a:r>
              <a:rPr lang="en-US" altLang="en-US" sz="2400"/>
              <a:t>However, we can improve our search by using our bound to do more than just determine whether a node is promising.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AutoShape 2">
            <a:extLst>
              <a:ext uri="{FF2B5EF4-FFF2-40B4-BE49-F238E27FC236}">
                <a16:creationId xmlns:a16="http://schemas.microsoft.com/office/drawing/2014/main" id="{06F448CF-31CA-4E07-B5A3-FE7284A7D0C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Best-first Search</a:t>
            </a: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CCCC144F-FC90-4AE6-8FE2-1E704723775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2438400"/>
            <a:ext cx="78486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Best-first search expands the node with the best bounds next.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would you implement a best-first search?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Depth-first is a stack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Breadth-first is a queue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Best-first is a ???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72584"/>
            <a:ext cx="7086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z="1800" b="1" i="1" spc="-19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/>
              <a:t>of Traversal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600200"/>
            <a:ext cx="829246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When </a:t>
            </a:r>
            <a:r>
              <a:rPr sz="1800" spc="-50" dirty="0">
                <a:latin typeface="Arial"/>
                <a:cs typeface="Arial"/>
              </a:rPr>
              <a:t>implementing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branch-and-bound </a:t>
            </a:r>
            <a:r>
              <a:rPr sz="1800" spc="-80" dirty="0">
                <a:latin typeface="Arial"/>
                <a:cs typeface="Arial"/>
              </a:rPr>
              <a:t>approach </a:t>
            </a:r>
            <a:r>
              <a:rPr sz="1800" spc="-35" dirty="0">
                <a:latin typeface="Arial"/>
                <a:cs typeface="Arial"/>
              </a:rPr>
              <a:t>there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55" dirty="0">
                <a:latin typeface="Arial"/>
                <a:cs typeface="Arial"/>
              </a:rPr>
              <a:t>no </a:t>
            </a:r>
            <a:r>
              <a:rPr sz="1800" spc="-30" dirty="0">
                <a:latin typeface="Arial"/>
                <a:cs typeface="Arial"/>
              </a:rPr>
              <a:t>restriction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type 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90" dirty="0">
                <a:latin typeface="Arial"/>
                <a:cs typeface="Arial"/>
              </a:rPr>
              <a:t>state-space </a:t>
            </a:r>
            <a:r>
              <a:rPr sz="1800" spc="-25" dirty="0">
                <a:latin typeface="Arial"/>
                <a:cs typeface="Arial"/>
              </a:rPr>
              <a:t>tree </a:t>
            </a:r>
            <a:r>
              <a:rPr sz="1800" spc="-60" dirty="0">
                <a:latin typeface="Arial"/>
                <a:cs typeface="Arial"/>
              </a:rPr>
              <a:t>traversal </a:t>
            </a:r>
            <a:r>
              <a:rPr sz="1800" spc="-95" dirty="0">
                <a:latin typeface="Arial"/>
                <a:cs typeface="Arial"/>
              </a:rPr>
              <a:t>used. </a:t>
            </a:r>
            <a:r>
              <a:rPr sz="1800" spc="-90" dirty="0">
                <a:latin typeface="Arial"/>
                <a:cs typeface="Arial"/>
              </a:rPr>
              <a:t>Backtracking,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80" dirty="0">
                <a:latin typeface="Arial"/>
                <a:cs typeface="Arial"/>
              </a:rPr>
              <a:t>example,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simple </a:t>
            </a:r>
            <a:r>
              <a:rPr sz="1800" spc="-4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45" dirty="0">
                <a:latin typeface="Arial"/>
                <a:cs typeface="Arial"/>
              </a:rPr>
              <a:t>B&amp;B 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45" dirty="0">
                <a:latin typeface="Arial"/>
                <a:cs typeface="Arial"/>
              </a:rPr>
              <a:t>uses </a:t>
            </a:r>
            <a:r>
              <a:rPr sz="1800" spc="-25" dirty="0">
                <a:latin typeface="Arial"/>
                <a:cs typeface="Arial"/>
              </a:rPr>
              <a:t>depth-first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search.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better </a:t>
            </a:r>
            <a:r>
              <a:rPr sz="1800" spc="-80" dirty="0">
                <a:latin typeface="Arial"/>
                <a:cs typeface="Arial"/>
              </a:rPr>
              <a:t>approach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10" dirty="0">
                <a:latin typeface="Arial"/>
                <a:cs typeface="Arial"/>
              </a:rPr>
              <a:t>check </a:t>
            </a:r>
            <a:r>
              <a:rPr sz="1800" spc="-45" dirty="0">
                <a:latin typeface="Arial"/>
                <a:cs typeface="Arial"/>
              </a:rPr>
              <a:t>all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nodes </a:t>
            </a:r>
            <a:r>
              <a:rPr sz="1800" spc="-85" dirty="0">
                <a:latin typeface="Arial"/>
                <a:cs typeface="Arial"/>
              </a:rPr>
              <a:t>reachable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currently </a:t>
            </a:r>
            <a:r>
              <a:rPr sz="1800" spc="-65" dirty="0">
                <a:latin typeface="Arial"/>
                <a:cs typeface="Arial"/>
              </a:rPr>
              <a:t>active </a:t>
            </a:r>
            <a:r>
              <a:rPr sz="1800" spc="-75" dirty="0">
                <a:latin typeface="Arial"/>
                <a:cs typeface="Arial"/>
              </a:rPr>
              <a:t>node  </a:t>
            </a:r>
            <a:r>
              <a:rPr sz="1800" spc="-35" dirty="0">
                <a:latin typeface="Arial"/>
                <a:cs typeface="Arial"/>
              </a:rPr>
              <a:t>(breadth-first)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30" dirty="0">
                <a:latin typeface="Arial"/>
                <a:cs typeface="Arial"/>
              </a:rPr>
              <a:t>then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choose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most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promising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node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(best-first)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expand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next.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1800" spc="-110" dirty="0">
                <a:latin typeface="Arial"/>
                <a:cs typeface="Arial"/>
              </a:rPr>
              <a:t>An </a:t>
            </a:r>
            <a:r>
              <a:rPr sz="1800" spc="-80" dirty="0">
                <a:latin typeface="Arial"/>
                <a:cs typeface="Arial"/>
              </a:rPr>
              <a:t>essential </a:t>
            </a:r>
            <a:r>
              <a:rPr sz="1800" spc="-50" dirty="0">
                <a:latin typeface="Arial"/>
                <a:cs typeface="Arial"/>
              </a:rPr>
              <a:t>element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45" dirty="0">
                <a:latin typeface="Arial"/>
                <a:cs typeface="Arial"/>
              </a:rPr>
              <a:t>B&amp;B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5" dirty="0">
                <a:latin typeface="Arial"/>
                <a:cs typeface="Arial"/>
              </a:rPr>
              <a:t>greedy way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55" dirty="0">
                <a:latin typeface="Arial"/>
                <a:cs typeface="Arial"/>
              </a:rPr>
              <a:t>estimate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value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90" dirty="0">
                <a:latin typeface="Arial"/>
                <a:cs typeface="Arial"/>
              </a:rPr>
              <a:t>choosing </a:t>
            </a:r>
            <a:r>
              <a:rPr sz="1800" spc="-75" dirty="0">
                <a:latin typeface="Arial"/>
                <a:cs typeface="Arial"/>
              </a:rPr>
              <a:t>one </a:t>
            </a:r>
            <a:r>
              <a:rPr sz="1800" spc="-70" dirty="0">
                <a:latin typeface="Arial"/>
                <a:cs typeface="Arial"/>
              </a:rPr>
              <a:t>node  </a:t>
            </a:r>
            <a:r>
              <a:rPr sz="1800" spc="-60" dirty="0">
                <a:latin typeface="Arial"/>
                <a:cs typeface="Arial"/>
              </a:rPr>
              <a:t>over </a:t>
            </a:r>
            <a:r>
              <a:rPr sz="1800" spc="-45" dirty="0">
                <a:latin typeface="Arial"/>
                <a:cs typeface="Arial"/>
              </a:rPr>
              <a:t>another. </a:t>
            </a:r>
            <a:r>
              <a:rPr sz="1800" spc="-120" dirty="0">
                <a:latin typeface="Arial"/>
                <a:cs typeface="Arial"/>
              </a:rPr>
              <a:t>This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called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bound </a:t>
            </a:r>
            <a:r>
              <a:rPr sz="1800" spc="-20" dirty="0">
                <a:latin typeface="Arial"/>
                <a:cs typeface="Arial"/>
              </a:rPr>
              <a:t>or </a:t>
            </a:r>
            <a:r>
              <a:rPr sz="1800" spc="-65" dirty="0">
                <a:latin typeface="Arial"/>
                <a:cs typeface="Arial"/>
              </a:rPr>
              <a:t>bounding </a:t>
            </a:r>
            <a:r>
              <a:rPr sz="1800" spc="-50" dirty="0">
                <a:latin typeface="Arial"/>
                <a:cs typeface="Arial"/>
              </a:rPr>
              <a:t>heuristic. </a:t>
            </a:r>
            <a:r>
              <a:rPr sz="1800" spc="30" dirty="0">
                <a:latin typeface="Arial"/>
                <a:cs typeface="Arial"/>
              </a:rPr>
              <a:t>It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95" dirty="0">
                <a:latin typeface="Arial"/>
                <a:cs typeface="Arial"/>
              </a:rPr>
              <a:t>an </a:t>
            </a:r>
            <a:r>
              <a:rPr sz="1800" spc="-55" dirty="0">
                <a:latin typeface="Arial"/>
                <a:cs typeface="Arial"/>
              </a:rPr>
              <a:t>underestimate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45" dirty="0">
                <a:latin typeface="Arial"/>
                <a:cs typeface="Arial"/>
              </a:rPr>
              <a:t>minimal </a:t>
            </a:r>
            <a:r>
              <a:rPr sz="1800" spc="-105" dirty="0">
                <a:latin typeface="Arial"/>
                <a:cs typeface="Arial"/>
              </a:rPr>
              <a:t>search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55" dirty="0">
                <a:latin typeface="Arial"/>
                <a:cs typeface="Arial"/>
              </a:rPr>
              <a:t>overestimate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5" dirty="0">
                <a:latin typeface="Arial"/>
                <a:cs typeface="Arial"/>
              </a:rPr>
              <a:t>maximal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search.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85" dirty="0">
                <a:latin typeface="Arial"/>
                <a:cs typeface="Arial"/>
              </a:rPr>
              <a:t>When </a:t>
            </a:r>
            <a:r>
              <a:rPr sz="1800" spc="-40" dirty="0">
                <a:latin typeface="Arial"/>
                <a:cs typeface="Arial"/>
              </a:rPr>
              <a:t>performing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breadth-first </a:t>
            </a:r>
            <a:r>
              <a:rPr sz="1800" spc="-60" dirty="0">
                <a:latin typeface="Arial"/>
                <a:cs typeface="Arial"/>
              </a:rPr>
              <a:t>traversal,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bound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05" dirty="0">
                <a:latin typeface="Arial"/>
                <a:cs typeface="Arial"/>
              </a:rPr>
              <a:t>used </a:t>
            </a:r>
            <a:r>
              <a:rPr sz="1800" spc="-50" dirty="0">
                <a:latin typeface="Arial"/>
                <a:cs typeface="Arial"/>
              </a:rPr>
              <a:t>only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55" dirty="0">
                <a:latin typeface="Arial"/>
                <a:cs typeface="Arial"/>
              </a:rPr>
              <a:t>prune </a:t>
            </a:r>
            <a:r>
              <a:rPr sz="1800" spc="-25" dirty="0">
                <a:latin typeface="Arial"/>
                <a:cs typeface="Arial"/>
              </a:rPr>
              <a:t>the  </a:t>
            </a:r>
            <a:r>
              <a:rPr sz="1800" spc="-65" dirty="0">
                <a:latin typeface="Arial"/>
                <a:cs typeface="Arial"/>
              </a:rPr>
              <a:t>unpromising </a:t>
            </a:r>
            <a:r>
              <a:rPr sz="1800" spc="-95" dirty="0">
                <a:latin typeface="Arial"/>
                <a:cs typeface="Arial"/>
              </a:rPr>
              <a:t>nodes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90" dirty="0">
                <a:latin typeface="Arial"/>
                <a:cs typeface="Arial"/>
              </a:rPr>
              <a:t>state-space </a:t>
            </a:r>
            <a:r>
              <a:rPr sz="1800" spc="-30" dirty="0">
                <a:latin typeface="Arial"/>
                <a:cs typeface="Arial"/>
              </a:rPr>
              <a:t>tree. </a:t>
            </a:r>
            <a:r>
              <a:rPr sz="1800" spc="-50" dirty="0">
                <a:latin typeface="Arial"/>
                <a:cs typeface="Arial"/>
              </a:rPr>
              <a:t>In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best-first </a:t>
            </a:r>
            <a:r>
              <a:rPr sz="1800" spc="-60" dirty="0">
                <a:latin typeface="Arial"/>
                <a:cs typeface="Arial"/>
              </a:rPr>
              <a:t>traversal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bound </a:t>
            </a:r>
            <a:r>
              <a:rPr sz="1800" spc="-114" dirty="0">
                <a:latin typeface="Arial"/>
                <a:cs typeface="Arial"/>
              </a:rPr>
              <a:t>cab  </a:t>
            </a:r>
            <a:r>
              <a:rPr sz="1800" spc="-100" dirty="0">
                <a:latin typeface="Arial"/>
                <a:cs typeface="Arial"/>
              </a:rPr>
              <a:t>also </a:t>
            </a:r>
            <a:r>
              <a:rPr sz="1800" spc="-105" dirty="0">
                <a:latin typeface="Arial"/>
                <a:cs typeface="Arial"/>
              </a:rPr>
              <a:t>used </a:t>
            </a:r>
            <a:r>
              <a:rPr sz="1800" spc="25" dirty="0">
                <a:latin typeface="Arial"/>
                <a:cs typeface="Arial"/>
              </a:rPr>
              <a:t>to</a:t>
            </a:r>
            <a:r>
              <a:rPr sz="1800" spc="-38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order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100" dirty="0">
                <a:latin typeface="Arial"/>
                <a:cs typeface="Arial"/>
              </a:rPr>
              <a:t>nodes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30" dirty="0">
                <a:latin typeface="Arial"/>
                <a:cs typeface="Arial"/>
              </a:rPr>
              <a:t>list.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1751</Words>
  <Application>Microsoft Office PowerPoint</Application>
  <PresentationFormat>On-screen Show (4:3)</PresentationFormat>
  <Paragraphs>176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Carlito</vt:lpstr>
      <vt:lpstr>Symbol</vt:lpstr>
      <vt:lpstr>Times New Roman</vt:lpstr>
      <vt:lpstr>UnDotum</vt:lpstr>
      <vt:lpstr>Office Theme</vt:lpstr>
      <vt:lpstr>Branch-and-Bound Traveling Salesperson Problem</vt:lpstr>
      <vt:lpstr>Introduction</vt:lpstr>
      <vt:lpstr>Introduction …</vt:lpstr>
      <vt:lpstr>Introduction …</vt:lpstr>
      <vt:lpstr>Branch and Bound</vt:lpstr>
      <vt:lpstr>Breadth-first Search</vt:lpstr>
      <vt:lpstr>Breadth-first Search</vt:lpstr>
      <vt:lpstr>Best-first Search</vt:lpstr>
      <vt:lpstr>Types of Traversal</vt:lpstr>
      <vt:lpstr>Traveling Salesperson B&amp;B</vt:lpstr>
      <vt:lpstr>PowerPoint Presentation</vt:lpstr>
      <vt:lpstr>Defining a Bounding Heuristic</vt:lpstr>
      <vt:lpstr>Finding the Minimal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integer P1, P2, …, Pn (profit) W1, W2, …, Wn (weight)  M (capacity)</vt:lpstr>
      <vt:lpstr>PowerPoint Presentation</vt:lpstr>
      <vt:lpstr>Ans: by quickly finding a feasible solution:  starting from the smallest available i, scanning  towards the largest i’s until M is exceeded. The  upper bound can be calculated.</vt:lpstr>
      <vt:lpstr> E.g. n = 6, M = 34</vt:lpstr>
      <vt:lpstr>Ans: by relaxing our restriction from Xi = 0</vt:lpstr>
      <vt:lpstr>PowerPoint Presentation</vt:lpstr>
      <vt:lpstr>By the best-first search scheme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Branch-and-Bound Traveling Salesperson Problem</dc:title>
  <dc:creator>Bushra</dc:creator>
  <cp:lastModifiedBy>Bushra Fazal BUKC</cp:lastModifiedBy>
  <cp:revision>2</cp:revision>
  <dcterms:created xsi:type="dcterms:W3CDTF">2020-12-28T05:53:44Z</dcterms:created>
  <dcterms:modified xsi:type="dcterms:W3CDTF">2020-12-28T06:26:13Z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2020-12-28T00:00:00Z</vt:filetime>
  </property>
</Properties>
</file>