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68" r:id="rId3"/>
    <p:sldId id="369" r:id="rId4"/>
    <p:sldId id="370" r:id="rId5"/>
    <p:sldId id="350" r:id="rId6"/>
    <p:sldId id="372" r:id="rId7"/>
    <p:sldId id="380" r:id="rId8"/>
    <p:sldId id="381" r:id="rId9"/>
    <p:sldId id="382" r:id="rId10"/>
    <p:sldId id="383" r:id="rId11"/>
    <p:sldId id="259" r:id="rId12"/>
    <p:sldId id="260" r:id="rId13"/>
    <p:sldId id="261" r:id="rId14"/>
    <p:sldId id="262" r:id="rId15"/>
    <p:sldId id="295" r:id="rId16"/>
    <p:sldId id="294" r:id="rId17"/>
    <p:sldId id="264" r:id="rId18"/>
    <p:sldId id="374" r:id="rId19"/>
    <p:sldId id="375" r:id="rId20"/>
    <p:sldId id="376" r:id="rId21"/>
    <p:sldId id="287" r:id="rId22"/>
    <p:sldId id="288" r:id="rId23"/>
    <p:sldId id="304" r:id="rId24"/>
    <p:sldId id="293" r:id="rId25"/>
    <p:sldId id="296" r:id="rId26"/>
    <p:sldId id="277" r:id="rId27"/>
    <p:sldId id="391" r:id="rId28"/>
    <p:sldId id="386" r:id="rId29"/>
    <p:sldId id="396" r:id="rId30"/>
    <p:sldId id="397" r:id="rId31"/>
    <p:sldId id="398" r:id="rId32"/>
    <p:sldId id="399" r:id="rId33"/>
    <p:sldId id="387" r:id="rId34"/>
    <p:sldId id="290" r:id="rId35"/>
    <p:sldId id="317" r:id="rId36"/>
    <p:sldId id="343" r:id="rId37"/>
    <p:sldId id="318" r:id="rId38"/>
    <p:sldId id="344" r:id="rId39"/>
    <p:sldId id="346" r:id="rId40"/>
    <p:sldId id="349" r:id="rId41"/>
    <p:sldId id="347" r:id="rId42"/>
    <p:sldId id="325" r:id="rId43"/>
    <p:sldId id="352" r:id="rId44"/>
    <p:sldId id="354" r:id="rId45"/>
    <p:sldId id="393" r:id="rId46"/>
    <p:sldId id="394" r:id="rId47"/>
    <p:sldId id="395" r:id="rId48"/>
    <p:sldId id="355" r:id="rId49"/>
    <p:sldId id="39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6T08:22:23.077"/>
    </inkml:context>
    <inkml:brush xml:id="br0">
      <inkml:brushProperty name="width" value="0.05" units="cm"/>
      <inkml:brushProperty name="height" value="0.05" units="cm"/>
    </inkml:brush>
  </inkml:definitions>
  <inkml:trace contextRef="#ctx0" brushRef="#br0">170 0 6973,'7'7'4426,"-8"-4"96,-11-6 2780,-2 0-6071,0 9-3316,0-1-1,0 2 1,-1 0 2085,2 0-3210,0-1 0,-1 0-1,-9 2 3211,-7-1-4579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6T07:10:44.741"/>
    </inkml:context>
    <inkml:brush xml:id="br0">
      <inkml:brushProperty name="width" value="0.05" units="cm"/>
      <inkml:brushProperty name="height" value="0.05" units="cm"/>
    </inkml:brush>
  </inkml:definitions>
  <inkml:trace contextRef="#ctx0" brushRef="#br0">1 151 6737,'85'-71'15261,"-33"19"-8812,-46 46-6001,5-6 0,-10 12-496,-1 0 1,0-1-1,0 1 0,1 0 1,-1 0-1,0 0 1,0-1-1,0 1 1,0 0-1,1-1 1,-1 1-1,0 0 1,0 0-1,0-1 1,0 1-1,0 0 0,0-1 1,0 1-1,0 0 1,0 0-1,0-1 1,0 1-1,0 0 1,0-1-1,0 1 1,0 0-1,0-1 1,0 1-1,0 0 0,0 0 1,0-1-1,0 1 1,-1 0 47,1-1-1838,0 1-841,0 1-1537,5 5 1202,0-3-3565,15 9 963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AC686-43AF-4DC5-82BD-0F0B99A582E8}" type="datetimeFigureOut">
              <a:rPr lang="en-GB" smtClean="0"/>
              <a:t>14/10/2020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336AD-01D6-4A30-BD32-E12712201909}" type="slidenum">
              <a:rPr lang="en-GB" smtClean="0"/>
              <a:t>‹#›</a:t>
            </a:fld>
            <a:endParaRPr lang="en-GB"/>
          </a:p>
        </p:txBody>
      </p:sp>
    </p:spTree>
    <p:extLst>
      <p:ext uri="{BB962C8B-B14F-4D97-AF65-F5344CB8AC3E}">
        <p14:creationId xmlns:p14="http://schemas.microsoft.com/office/powerpoint/2010/main" val="63793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072437-C854-46EE-9082-8CE8393BE581}"/>
              </a:ext>
            </a:extLst>
          </p:cNvPr>
          <p:cNvSpPr>
            <a:spLocks noGrp="1" noChangeArrowheads="1"/>
          </p:cNvSpPr>
          <p:nvPr>
            <p:ph type="sldNum" sz="quarter" idx="5"/>
          </p:nvPr>
        </p:nvSpPr>
        <p:spPr>
          <a:ln/>
        </p:spPr>
        <p:txBody>
          <a:bodyPr/>
          <a:lstStyle/>
          <a:p>
            <a:fld id="{2CF7059A-689C-4559-AB7E-82C86F42EC18}" type="slidenum">
              <a:rPr lang="en-US" altLang="en-US"/>
              <a:pPr/>
              <a:t>2</a:t>
            </a:fld>
            <a:endParaRPr lang="en-US" altLang="en-US"/>
          </a:p>
        </p:txBody>
      </p:sp>
      <p:sp>
        <p:nvSpPr>
          <p:cNvPr id="337922" name="Rectangle 2">
            <a:extLst>
              <a:ext uri="{FF2B5EF4-FFF2-40B4-BE49-F238E27FC236}">
                <a16:creationId xmlns:a16="http://schemas.microsoft.com/office/drawing/2014/main" id="{1D788D63-7951-4380-8839-0B81FAF97397}"/>
              </a:ext>
            </a:extLst>
          </p:cNvPr>
          <p:cNvSpPr>
            <a:spLocks noGrp="1" noRot="1" noChangeAspect="1" noChangeArrowheads="1" noTextEdit="1"/>
          </p:cNvSpPr>
          <p:nvPr>
            <p:ph type="sldImg"/>
          </p:nvPr>
        </p:nvSpPr>
        <p:spPr>
          <a:xfrm>
            <a:off x="457200" y="685800"/>
            <a:ext cx="6400800" cy="3600450"/>
          </a:xfrm>
          <a:ln/>
        </p:spPr>
      </p:sp>
      <p:sp>
        <p:nvSpPr>
          <p:cNvPr id="337923" name="Rectangle 3">
            <a:extLst>
              <a:ext uri="{FF2B5EF4-FFF2-40B4-BE49-F238E27FC236}">
                <a16:creationId xmlns:a16="http://schemas.microsoft.com/office/drawing/2014/main" id="{1F66BB1B-0E3E-4E1F-B0BD-624A37EC38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11</a:t>
            </a:fld>
            <a:endParaRPr lang="en-US"/>
          </a:p>
        </p:txBody>
      </p:sp>
    </p:spTree>
    <p:extLst>
      <p:ext uri="{BB962C8B-B14F-4D97-AF65-F5344CB8AC3E}">
        <p14:creationId xmlns:p14="http://schemas.microsoft.com/office/powerpoint/2010/main" val="852896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12</a:t>
            </a:fld>
            <a:endParaRPr lang="en-US"/>
          </a:p>
        </p:txBody>
      </p:sp>
    </p:spTree>
    <p:extLst>
      <p:ext uri="{BB962C8B-B14F-4D97-AF65-F5344CB8AC3E}">
        <p14:creationId xmlns:p14="http://schemas.microsoft.com/office/powerpoint/2010/main" val="265894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Example:5,9,2,7,1</a:t>
            </a:r>
          </a:p>
        </p:txBody>
      </p:sp>
      <p:sp>
        <p:nvSpPr>
          <p:cNvPr id="4" name="Slide Number Placeholder 3"/>
          <p:cNvSpPr>
            <a:spLocks noGrp="1"/>
          </p:cNvSpPr>
          <p:nvPr>
            <p:ph type="sldNum" sz="quarter" idx="10"/>
          </p:nvPr>
        </p:nvSpPr>
        <p:spPr/>
        <p:txBody>
          <a:bodyPr/>
          <a:lstStyle/>
          <a:p>
            <a:fld id="{D99310CE-F1CF-49F2-A4CF-6A98E0D3F144}" type="slidenum">
              <a:rPr lang="en-US" smtClean="0"/>
              <a:pPr/>
              <a:t>13</a:t>
            </a:fld>
            <a:endParaRPr lang="en-US"/>
          </a:p>
        </p:txBody>
      </p:sp>
    </p:spTree>
    <p:extLst>
      <p:ext uri="{BB962C8B-B14F-4D97-AF65-F5344CB8AC3E}">
        <p14:creationId xmlns:p14="http://schemas.microsoft.com/office/powerpoint/2010/main" val="1573771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15</a:t>
            </a:fld>
            <a:endParaRPr lang="en-US"/>
          </a:p>
        </p:txBody>
      </p:sp>
    </p:spTree>
    <p:extLst>
      <p:ext uri="{BB962C8B-B14F-4D97-AF65-F5344CB8AC3E}">
        <p14:creationId xmlns:p14="http://schemas.microsoft.com/office/powerpoint/2010/main" val="723535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make </a:t>
            </a:r>
            <a:r>
              <a:rPr lang="en-US" baseline="0" dirty="0"/>
              <a:t>(n-1) comparisons during the first pass, the next time we make (n-2)passes so we get</a:t>
            </a:r>
          </a:p>
          <a:p>
            <a:r>
              <a:rPr lang="en-US" baseline="0" dirty="0"/>
              <a:t>C=(n-1)+(n-2)+…..+1</a:t>
            </a:r>
          </a:p>
          <a:p>
            <a:r>
              <a:rPr lang="en-US" baseline="0" dirty="0"/>
              <a:t>C=n(n-1)/2</a:t>
            </a:r>
          </a:p>
          <a:p>
            <a:r>
              <a:rPr lang="en-US" baseline="0" dirty="0"/>
              <a:t>C=n</a:t>
            </a:r>
            <a:r>
              <a:rPr lang="en-US" baseline="30000" dirty="0"/>
              <a:t>2</a:t>
            </a:r>
            <a:r>
              <a:rPr lang="en-US" baseline="0" dirty="0"/>
              <a:t>/2-n/2</a:t>
            </a:r>
          </a:p>
          <a:p>
            <a:r>
              <a:rPr lang="en-US" baseline="0" dirty="0"/>
              <a:t>C=O(n</a:t>
            </a:r>
            <a:r>
              <a:rPr lang="en-US" baseline="30000" dirty="0"/>
              <a:t>2</a:t>
            </a:r>
            <a:r>
              <a:rPr lang="en-US" baseline="0" dirty="0"/>
              <a:t>)</a:t>
            </a:r>
          </a:p>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16</a:t>
            </a:fld>
            <a:endParaRPr lang="en-US"/>
          </a:p>
        </p:txBody>
      </p:sp>
    </p:spTree>
    <p:extLst>
      <p:ext uri="{BB962C8B-B14F-4D97-AF65-F5344CB8AC3E}">
        <p14:creationId xmlns:p14="http://schemas.microsoft.com/office/powerpoint/2010/main" val="365341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20</a:t>
            </a:fld>
            <a:endParaRPr lang="en-US"/>
          </a:p>
        </p:txBody>
      </p:sp>
    </p:spTree>
    <p:extLst>
      <p:ext uri="{BB962C8B-B14F-4D97-AF65-F5344CB8AC3E}">
        <p14:creationId xmlns:p14="http://schemas.microsoft.com/office/powerpoint/2010/main" val="2670040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63071-C6B4-4F25-B11C-2CA7C508DEC4}" type="slidenum">
              <a:rPr lang="en-US"/>
              <a:pPr/>
              <a:t>21</a:t>
            </a:fld>
            <a:endParaRPr lang="en-US"/>
          </a:p>
        </p:txBody>
      </p:sp>
      <p:sp>
        <p:nvSpPr>
          <p:cNvPr id="118786" name="Rectangle 2"/>
          <p:cNvSpPr>
            <a:spLocks noGrp="1" noRot="1" noChangeAspect="1" noChangeArrowheads="1" noTextEdit="1"/>
          </p:cNvSpPr>
          <p:nvPr>
            <p:ph type="sldImg"/>
          </p:nvPr>
        </p:nvSpPr>
        <p:spPr>
          <a:xfrm>
            <a:off x="387350" y="685800"/>
            <a:ext cx="6091238" cy="3427413"/>
          </a:xfrm>
          <a:ln/>
        </p:spPr>
      </p:sp>
      <p:sp>
        <p:nvSpPr>
          <p:cNvPr id="118787" name="Rectangle 3"/>
          <p:cNvSpPr>
            <a:spLocks noGrp="1" noChangeArrowheads="1"/>
          </p:cNvSpPr>
          <p:nvPr>
            <p:ph type="body" idx="1"/>
          </p:nvPr>
        </p:nvSpPr>
        <p:spPr>
          <a:xfrm>
            <a:off x="915816" y="4341405"/>
            <a:ext cx="5026369" cy="4116721"/>
          </a:xfrm>
        </p:spPr>
        <p:txBody>
          <a:bodyPr/>
          <a:lstStyle/>
          <a:p>
            <a:endParaRPr lang="en-US"/>
          </a:p>
        </p:txBody>
      </p:sp>
    </p:spTree>
    <p:extLst>
      <p:ext uri="{BB962C8B-B14F-4D97-AF65-F5344CB8AC3E}">
        <p14:creationId xmlns:p14="http://schemas.microsoft.com/office/powerpoint/2010/main" val="526599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B7E84-3F4D-4A26-99DC-AE5A484AB4B0}" type="slidenum">
              <a:rPr lang="en-US"/>
              <a:pPr/>
              <a:t>22</a:t>
            </a:fld>
            <a:endParaRPr lang="en-US"/>
          </a:p>
        </p:txBody>
      </p:sp>
      <p:sp>
        <p:nvSpPr>
          <p:cNvPr id="120834" name="Rectangle 2"/>
          <p:cNvSpPr>
            <a:spLocks noGrp="1" noRot="1" noChangeAspect="1" noChangeArrowheads="1" noTextEdit="1"/>
          </p:cNvSpPr>
          <p:nvPr>
            <p:ph type="sldImg"/>
          </p:nvPr>
        </p:nvSpPr>
        <p:spPr>
          <a:xfrm>
            <a:off x="387350" y="685800"/>
            <a:ext cx="6091238" cy="3427413"/>
          </a:xfrm>
          <a:ln/>
        </p:spPr>
      </p:sp>
      <p:sp>
        <p:nvSpPr>
          <p:cNvPr id="120835" name="Rectangle 3"/>
          <p:cNvSpPr>
            <a:spLocks noGrp="1" noChangeArrowheads="1"/>
          </p:cNvSpPr>
          <p:nvPr>
            <p:ph type="body" idx="1"/>
          </p:nvPr>
        </p:nvSpPr>
        <p:spPr>
          <a:xfrm>
            <a:off x="915816" y="4341405"/>
            <a:ext cx="5026369" cy="4116721"/>
          </a:xfrm>
        </p:spPr>
        <p:txBody>
          <a:bodyPr/>
          <a:lstStyle/>
          <a:p>
            <a:r>
              <a:rPr lang="en-US" dirty="0"/>
              <a:t>Merge Sort Example=9,2,6,5,3,10,1,7    </a:t>
            </a:r>
          </a:p>
          <a:p>
            <a:r>
              <a:rPr lang="en-US" dirty="0"/>
              <a:t>2,9     5,6</a:t>
            </a:r>
            <a:r>
              <a:rPr lang="en-US" baseline="0" dirty="0"/>
              <a:t>      3,10    1,7</a:t>
            </a:r>
          </a:p>
          <a:p>
            <a:r>
              <a:rPr lang="en-US" baseline="0" dirty="0"/>
              <a:t>2,5,6,9           1,3,7,10</a:t>
            </a:r>
          </a:p>
          <a:p>
            <a:r>
              <a:rPr lang="en-US" baseline="0" dirty="0"/>
              <a:t>1,2,3,5,6,7,9,10     </a:t>
            </a:r>
          </a:p>
          <a:p>
            <a:endParaRPr lang="en-US" baseline="0" dirty="0"/>
          </a:p>
          <a:p>
            <a:endParaRPr lang="en-US" baseline="0"/>
          </a:p>
          <a:p>
            <a:endParaRPr lang="en-US" dirty="0"/>
          </a:p>
        </p:txBody>
      </p:sp>
    </p:spTree>
    <p:extLst>
      <p:ext uri="{BB962C8B-B14F-4D97-AF65-F5344CB8AC3E}">
        <p14:creationId xmlns:p14="http://schemas.microsoft.com/office/powerpoint/2010/main" val="1838648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line are the indices of the arrays </a:t>
            </a:r>
            <a:r>
              <a:rPr lang="en-US" dirty="0" err="1"/>
              <a:t>I,j</a:t>
            </a:r>
            <a:r>
              <a:rPr lang="en-US" baseline="0" dirty="0"/>
              <a:t> and k. the first while loop compares the two array I and j and places the smallest element in k .the next 2 while loop places the remaining highest elements in temp and the last for loop moves the elements from tem to the original array .</a:t>
            </a:r>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24</a:t>
            </a:fld>
            <a:endParaRPr lang="en-US"/>
          </a:p>
        </p:txBody>
      </p:sp>
    </p:spTree>
    <p:extLst>
      <p:ext uri="{BB962C8B-B14F-4D97-AF65-F5344CB8AC3E}">
        <p14:creationId xmlns:p14="http://schemas.microsoft.com/office/powerpoint/2010/main" val="25947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ADE2B7-4355-44E8-88CA-19D3830C42F9}" type="slidenum">
              <a:rPr lang="en-US" altLang="en-US"/>
              <a:pPr eaLnBrk="1" hangingPunct="1"/>
              <a:t>45</a:t>
            </a:fld>
            <a:endParaRPr lang="en-US" altLang="en-US"/>
          </a:p>
        </p:txBody>
      </p:sp>
      <p:sp>
        <p:nvSpPr>
          <p:cNvPr id="43011" name="Rectangle 2"/>
          <p:cNvSpPr>
            <a:spLocks noGrp="1" noRot="1" noChangeAspect="1" noChangeArrowheads="1" noTextEdit="1"/>
          </p:cNvSpPr>
          <p:nvPr>
            <p:ph type="sldImg"/>
          </p:nvPr>
        </p:nvSpPr>
        <p:spPr>
          <a:xfrm>
            <a:off x="1211263" y="708025"/>
            <a:ext cx="4837112"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1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ACFEB6-5B35-4AA5-8B9D-11ACFBEA9FC8}"/>
              </a:ext>
            </a:extLst>
          </p:cNvPr>
          <p:cNvSpPr>
            <a:spLocks noGrp="1" noChangeArrowheads="1"/>
          </p:cNvSpPr>
          <p:nvPr>
            <p:ph type="sldNum" sz="quarter" idx="5"/>
          </p:nvPr>
        </p:nvSpPr>
        <p:spPr>
          <a:ln/>
        </p:spPr>
        <p:txBody>
          <a:bodyPr/>
          <a:lstStyle/>
          <a:p>
            <a:fld id="{C58E7B98-9039-4770-8EA3-C623B4A5E4D7}" type="slidenum">
              <a:rPr lang="en-US" altLang="en-US"/>
              <a:pPr/>
              <a:t>3</a:t>
            </a:fld>
            <a:endParaRPr lang="en-US" altLang="en-US"/>
          </a:p>
        </p:txBody>
      </p:sp>
      <p:sp>
        <p:nvSpPr>
          <p:cNvPr id="342018" name="Rectangle 1026">
            <a:extLst>
              <a:ext uri="{FF2B5EF4-FFF2-40B4-BE49-F238E27FC236}">
                <a16:creationId xmlns:a16="http://schemas.microsoft.com/office/drawing/2014/main" id="{A4371204-5992-47D6-9853-2AA56B800D1C}"/>
              </a:ext>
            </a:extLst>
          </p:cNvPr>
          <p:cNvSpPr>
            <a:spLocks noGrp="1" noRot="1" noChangeAspect="1" noChangeArrowheads="1" noTextEdit="1"/>
          </p:cNvSpPr>
          <p:nvPr>
            <p:ph type="sldImg"/>
          </p:nvPr>
        </p:nvSpPr>
        <p:spPr>
          <a:xfrm>
            <a:off x="457200" y="685800"/>
            <a:ext cx="6400800" cy="3600450"/>
          </a:xfrm>
          <a:ln/>
        </p:spPr>
      </p:sp>
      <p:sp>
        <p:nvSpPr>
          <p:cNvPr id="342019" name="Rectangle 1027">
            <a:extLst>
              <a:ext uri="{FF2B5EF4-FFF2-40B4-BE49-F238E27FC236}">
                <a16:creationId xmlns:a16="http://schemas.microsoft.com/office/drawing/2014/main" id="{AA33E5A9-1D23-4974-9E38-93896A4E8EC7}"/>
              </a:ext>
            </a:extLst>
          </p:cNvPr>
          <p:cNvSpPr>
            <a:spLocks noGrp="1" noChangeArrowheads="1"/>
          </p:cNvSpPr>
          <p:nvPr>
            <p:ph type="body" idx="1"/>
          </p:nvPr>
        </p:nvSpPr>
        <p:spPr/>
        <p:txBody>
          <a:bodyPr/>
          <a:lstStyle/>
          <a:p>
            <a:endParaRPr lang="en-US" altLang="en-US"/>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C04C5E-F2CF-4A3F-98B8-DB08E683160D}" type="slidenum">
              <a:rPr lang="en-US" altLang="en-US"/>
              <a:pPr eaLnBrk="1" hangingPunct="1"/>
              <a:t>46</a:t>
            </a:fld>
            <a:endParaRPr lang="en-US" altLang="en-US"/>
          </a:p>
        </p:txBody>
      </p:sp>
      <p:sp>
        <p:nvSpPr>
          <p:cNvPr id="44035" name="Rectangle 2"/>
          <p:cNvSpPr>
            <a:spLocks noGrp="1" noRot="1" noChangeAspect="1" noChangeArrowheads="1" noTextEdit="1"/>
          </p:cNvSpPr>
          <p:nvPr>
            <p:ph type="sldImg"/>
          </p:nvPr>
        </p:nvSpPr>
        <p:spPr>
          <a:xfrm>
            <a:off x="1211263" y="708025"/>
            <a:ext cx="4837112" cy="3627438"/>
          </a:xfrm>
          <a:ln/>
        </p:spPr>
      </p:sp>
      <p:sp>
        <p:nvSpPr>
          <p:cNvPr id="44036"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457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1AB966-944A-4832-9462-420400BC81DC}" type="slidenum">
              <a:rPr lang="en-US" altLang="en-US"/>
              <a:pPr eaLnBrk="1" hangingPunct="1"/>
              <a:t>47</a:t>
            </a:fld>
            <a:endParaRPr lang="en-US" altLang="en-US"/>
          </a:p>
        </p:txBody>
      </p:sp>
      <p:sp>
        <p:nvSpPr>
          <p:cNvPr id="45059" name="Rectangle 2"/>
          <p:cNvSpPr>
            <a:spLocks noGrp="1" noRot="1" noChangeAspect="1" noChangeArrowheads="1" noTextEdit="1"/>
          </p:cNvSpPr>
          <p:nvPr>
            <p:ph type="sldImg"/>
          </p:nvPr>
        </p:nvSpPr>
        <p:spPr>
          <a:xfrm>
            <a:off x="1211263" y="708025"/>
            <a:ext cx="4837112" cy="3627438"/>
          </a:xfrm>
          <a:ln/>
        </p:spPr>
      </p:sp>
      <p:sp>
        <p:nvSpPr>
          <p:cNvPr id="45060"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30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5768E0-8201-4AD1-995E-61C6A2F3AE37}"/>
              </a:ext>
            </a:extLst>
          </p:cNvPr>
          <p:cNvSpPr>
            <a:spLocks noGrp="1" noChangeArrowheads="1"/>
          </p:cNvSpPr>
          <p:nvPr>
            <p:ph type="sldNum" sz="quarter" idx="5"/>
          </p:nvPr>
        </p:nvSpPr>
        <p:spPr>
          <a:ln/>
        </p:spPr>
        <p:txBody>
          <a:bodyPr/>
          <a:lstStyle/>
          <a:p>
            <a:fld id="{B3F619C7-4E38-4C50-AD94-13EE6B22C500}" type="slidenum">
              <a:rPr lang="en-US" altLang="en-US"/>
              <a:pPr/>
              <a:t>4</a:t>
            </a:fld>
            <a:endParaRPr lang="en-US" altLang="en-US"/>
          </a:p>
        </p:txBody>
      </p:sp>
      <p:sp>
        <p:nvSpPr>
          <p:cNvPr id="345090" name="Rectangle 2">
            <a:extLst>
              <a:ext uri="{FF2B5EF4-FFF2-40B4-BE49-F238E27FC236}">
                <a16:creationId xmlns:a16="http://schemas.microsoft.com/office/drawing/2014/main" id="{CE8F2B2C-74FE-4280-A8FB-358D97F83A79}"/>
              </a:ext>
            </a:extLst>
          </p:cNvPr>
          <p:cNvSpPr>
            <a:spLocks noGrp="1" noRot="1" noChangeAspect="1" noChangeArrowheads="1" noTextEdit="1"/>
          </p:cNvSpPr>
          <p:nvPr>
            <p:ph type="sldImg"/>
          </p:nvPr>
        </p:nvSpPr>
        <p:spPr>
          <a:xfrm>
            <a:off x="1257300" y="685800"/>
            <a:ext cx="4800600" cy="3600450"/>
          </a:xfrm>
          <a:ln/>
        </p:spPr>
      </p:sp>
      <p:sp>
        <p:nvSpPr>
          <p:cNvPr id="345091" name="Rectangle 3">
            <a:extLst>
              <a:ext uri="{FF2B5EF4-FFF2-40B4-BE49-F238E27FC236}">
                <a16:creationId xmlns:a16="http://schemas.microsoft.com/office/drawing/2014/main" id="{F13731CA-759D-421E-A458-7A4018B426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2656A5-DE9F-43A5-9E8A-735EDE140E51}"/>
              </a:ext>
            </a:extLst>
          </p:cNvPr>
          <p:cNvSpPr>
            <a:spLocks noGrp="1" noChangeArrowheads="1"/>
          </p:cNvSpPr>
          <p:nvPr>
            <p:ph type="sldNum" sz="quarter" idx="5"/>
          </p:nvPr>
        </p:nvSpPr>
        <p:spPr>
          <a:ln/>
        </p:spPr>
        <p:txBody>
          <a:bodyPr/>
          <a:lstStyle/>
          <a:p>
            <a:fld id="{F1A184E4-27D5-47AC-AB0B-451F1F2A9F21}" type="slidenum">
              <a:rPr lang="en-US" altLang="en-US"/>
              <a:pPr/>
              <a:t>5</a:t>
            </a:fld>
            <a:endParaRPr lang="en-US" altLang="en-US"/>
          </a:p>
        </p:txBody>
      </p:sp>
      <p:sp>
        <p:nvSpPr>
          <p:cNvPr id="369666" name="Rectangle 2">
            <a:extLst>
              <a:ext uri="{FF2B5EF4-FFF2-40B4-BE49-F238E27FC236}">
                <a16:creationId xmlns:a16="http://schemas.microsoft.com/office/drawing/2014/main" id="{2D2B76A4-6D6B-4BFF-8F31-597605B6BD57}"/>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7C722AA3-8FEA-422D-9399-ACE1FE946F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7756A6-74E5-4A5A-9B1D-31F8E82EDC17}"/>
              </a:ext>
            </a:extLst>
          </p:cNvPr>
          <p:cNvSpPr>
            <a:spLocks noGrp="1" noChangeArrowheads="1"/>
          </p:cNvSpPr>
          <p:nvPr>
            <p:ph type="sldNum" sz="quarter" idx="5"/>
          </p:nvPr>
        </p:nvSpPr>
        <p:spPr>
          <a:ln/>
        </p:spPr>
        <p:txBody>
          <a:bodyPr/>
          <a:lstStyle/>
          <a:p>
            <a:fld id="{5E4DF3A9-A3DB-4D05-93EF-76ED5A5B1F6E}" type="slidenum">
              <a:rPr lang="en-US" altLang="en-US"/>
              <a:pPr/>
              <a:t>6</a:t>
            </a:fld>
            <a:endParaRPr lang="en-US" altLang="en-US"/>
          </a:p>
        </p:txBody>
      </p:sp>
      <p:sp>
        <p:nvSpPr>
          <p:cNvPr id="370690" name="Rectangle 2">
            <a:extLst>
              <a:ext uri="{FF2B5EF4-FFF2-40B4-BE49-F238E27FC236}">
                <a16:creationId xmlns:a16="http://schemas.microsoft.com/office/drawing/2014/main" id="{EC09E1F5-87CC-4245-9905-DEDA06461F9A}"/>
              </a:ext>
            </a:extLst>
          </p:cNvPr>
          <p:cNvSpPr>
            <a:spLocks noGrp="1" noRot="1" noChangeAspect="1" noChangeArrowheads="1" noTextEdit="1"/>
          </p:cNvSpPr>
          <p:nvPr>
            <p:ph type="sldImg"/>
          </p:nvPr>
        </p:nvSpPr>
        <p:spPr>
          <a:ln/>
        </p:spPr>
      </p:sp>
      <p:sp>
        <p:nvSpPr>
          <p:cNvPr id="370691" name="Rectangle 3">
            <a:extLst>
              <a:ext uri="{FF2B5EF4-FFF2-40B4-BE49-F238E27FC236}">
                <a16:creationId xmlns:a16="http://schemas.microsoft.com/office/drawing/2014/main" id="{77513310-B10C-44FF-8B14-2FDF2B6DA2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list is Linked</a:t>
            </a:r>
            <a:r>
              <a:rPr lang="en-US" baseline="0" dirty="0"/>
              <a:t> List Ѳ(n) worst-case time to find the right portion</a:t>
            </a:r>
          </a:p>
          <a:p>
            <a:r>
              <a:rPr lang="en-US" baseline="0" dirty="0"/>
              <a:t>If list is Array Ѳ(n) worst-case time to shift higher items over</a:t>
            </a:r>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7</a:t>
            </a:fld>
            <a:endParaRPr lang="en-US"/>
          </a:p>
        </p:txBody>
      </p:sp>
    </p:spTree>
    <p:extLst>
      <p:ext uri="{BB962C8B-B14F-4D97-AF65-F5344CB8AC3E}">
        <p14:creationId xmlns:p14="http://schemas.microsoft.com/office/powerpoint/2010/main" val="149463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Insertion sort takes advantage of presorting.</a:t>
            </a:r>
          </a:p>
          <a:p>
            <a:pPr>
              <a:buFont typeface="Arial" pitchFamily="34" charset="0"/>
              <a:buChar char="•"/>
            </a:pPr>
            <a:r>
              <a:rPr lang="en-US" dirty="0"/>
              <a:t>It requires fewer</a:t>
            </a:r>
            <a:r>
              <a:rPr lang="en-US" baseline="0" dirty="0"/>
              <a:t> comparisons than bubble-sort, unless the lit is backward.</a:t>
            </a:r>
          </a:p>
          <a:p>
            <a:pPr>
              <a:buFont typeface="Arial" pitchFamily="34" charset="0"/>
              <a:buChar char="•"/>
            </a:pPr>
            <a:r>
              <a:rPr lang="en-US" baseline="0" dirty="0"/>
              <a:t>It only requires one comparison per element for a presorted list.</a:t>
            </a:r>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8</a:t>
            </a:fld>
            <a:endParaRPr lang="en-US"/>
          </a:p>
        </p:txBody>
      </p:sp>
    </p:spTree>
    <p:extLst>
      <p:ext uri="{BB962C8B-B14F-4D97-AF65-F5344CB8AC3E}">
        <p14:creationId xmlns:p14="http://schemas.microsoft.com/office/powerpoint/2010/main" val="190809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 24,13,9,64,7,23,34,47</a:t>
            </a:r>
          </a:p>
        </p:txBody>
      </p:sp>
      <p:sp>
        <p:nvSpPr>
          <p:cNvPr id="4" name="Slide Number Placeholder 3"/>
          <p:cNvSpPr>
            <a:spLocks noGrp="1"/>
          </p:cNvSpPr>
          <p:nvPr>
            <p:ph type="sldNum" sz="quarter" idx="10"/>
          </p:nvPr>
        </p:nvSpPr>
        <p:spPr/>
        <p:txBody>
          <a:bodyPr/>
          <a:lstStyle/>
          <a:p>
            <a:fld id="{D99310CE-F1CF-49F2-A4CF-6A98E0D3F144}" type="slidenum">
              <a:rPr lang="en-US" smtClean="0"/>
              <a:pPr/>
              <a:t>9</a:t>
            </a:fld>
            <a:endParaRPr lang="en-US"/>
          </a:p>
        </p:txBody>
      </p:sp>
    </p:spTree>
    <p:extLst>
      <p:ext uri="{BB962C8B-B14F-4D97-AF65-F5344CB8AC3E}">
        <p14:creationId xmlns:p14="http://schemas.microsoft.com/office/powerpoint/2010/main" val="95954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10</a:t>
            </a:fld>
            <a:endParaRPr lang="en-US"/>
          </a:p>
        </p:txBody>
      </p:sp>
    </p:spTree>
    <p:extLst>
      <p:ext uri="{BB962C8B-B14F-4D97-AF65-F5344CB8AC3E}">
        <p14:creationId xmlns:p14="http://schemas.microsoft.com/office/powerpoint/2010/main" val="107707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1271-4234-400B-91F0-563704F25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698882-32D0-402C-B1C2-AEF9FF668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D07936-4491-4A0B-AF48-3D62CC0A942B}"/>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5" name="Footer Placeholder 4">
            <a:extLst>
              <a:ext uri="{FF2B5EF4-FFF2-40B4-BE49-F238E27FC236}">
                <a16:creationId xmlns:a16="http://schemas.microsoft.com/office/drawing/2014/main" id="{4A3AC361-FF79-4357-AA50-C3624384A7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EE2778-CD6C-415F-8528-EAF841086662}"/>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414861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D980-5644-48BD-982B-A6B1CD3C23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4E5C06-FDAB-4EEE-8650-0385CEB431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248539-1EBD-44CB-BEF8-27BCBB3478BD}"/>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5" name="Footer Placeholder 4">
            <a:extLst>
              <a:ext uri="{FF2B5EF4-FFF2-40B4-BE49-F238E27FC236}">
                <a16:creationId xmlns:a16="http://schemas.microsoft.com/office/drawing/2014/main" id="{7CFBBECD-5F83-4EB5-817E-289609B414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E781A2-DE40-4974-9E78-50EB86C142F0}"/>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60081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2C5EC-664C-4F65-812E-04C585C7BC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755F6D-E7D3-4386-89A9-CADEBBF1E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80A653-466D-488E-A8FF-21C88F051726}"/>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5" name="Footer Placeholder 4">
            <a:extLst>
              <a:ext uri="{FF2B5EF4-FFF2-40B4-BE49-F238E27FC236}">
                <a16:creationId xmlns:a16="http://schemas.microsoft.com/office/drawing/2014/main" id="{F6CA567B-F53A-480E-8A82-DEDC8957DC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965A5B-31D6-4A8D-9CAE-0D20D54A1AAB}"/>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182192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5AFC-C663-48F0-B3C8-6D84AE60E595}"/>
              </a:ext>
            </a:extLst>
          </p:cNvPr>
          <p:cNvSpPr>
            <a:spLocks noGrp="1"/>
          </p:cNvSpPr>
          <p:nvPr>
            <p:ph type="title"/>
          </p:nvPr>
        </p:nvSpPr>
        <p:spPr>
          <a:xfrm>
            <a:off x="812800" y="228600"/>
            <a:ext cx="10117667" cy="6858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A3F5D6-AE9A-4BA2-AE79-28CD3F2AC5D5}"/>
              </a:ext>
            </a:extLst>
          </p:cNvPr>
          <p:cNvSpPr>
            <a:spLocks noGrp="1"/>
          </p:cNvSpPr>
          <p:nvPr>
            <p:ph type="body" sz="half" idx="1"/>
          </p:nvPr>
        </p:nvSpPr>
        <p:spPr>
          <a:xfrm>
            <a:off x="8128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7B13BA-9E12-4D02-A2AA-A36A875B69E3}"/>
              </a:ext>
            </a:extLst>
          </p:cNvPr>
          <p:cNvSpPr>
            <a:spLocks noGrp="1"/>
          </p:cNvSpPr>
          <p:nvPr>
            <p:ph sz="half" idx="2"/>
          </p:nvPr>
        </p:nvSpPr>
        <p:spPr>
          <a:xfrm>
            <a:off x="64516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2ED69D2-4D32-4754-BFBF-34C984D8372E}"/>
              </a:ext>
            </a:extLst>
          </p:cNvPr>
          <p:cNvSpPr>
            <a:spLocks noGrp="1"/>
          </p:cNvSpPr>
          <p:nvPr>
            <p:ph type="dt" sz="half" idx="10"/>
          </p:nvPr>
        </p:nvSpPr>
        <p:spPr>
          <a:xfrm>
            <a:off x="812800" y="6248400"/>
            <a:ext cx="2540000" cy="457200"/>
          </a:xfrm>
        </p:spPr>
        <p:txBody>
          <a:bodyPr/>
          <a:lstStyle>
            <a:lvl1pPr>
              <a:defRPr/>
            </a:lvl1pPr>
          </a:lstStyle>
          <a:p>
            <a:endParaRPr lang="en-US" altLang="en-US"/>
          </a:p>
        </p:txBody>
      </p:sp>
    </p:spTree>
    <p:extLst>
      <p:ext uri="{BB962C8B-B14F-4D97-AF65-F5344CB8AC3E}">
        <p14:creationId xmlns:p14="http://schemas.microsoft.com/office/powerpoint/2010/main" val="417299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3297-BF2D-46CD-BFE1-00582F5A27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A50C4B-6CCF-4DCB-8340-3C8DA42C71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B31A8-03B4-4F94-AC69-BF427FE62974}"/>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5" name="Footer Placeholder 4">
            <a:extLst>
              <a:ext uri="{FF2B5EF4-FFF2-40B4-BE49-F238E27FC236}">
                <a16:creationId xmlns:a16="http://schemas.microsoft.com/office/drawing/2014/main" id="{9A539F92-851D-4AA3-8FAF-B1C8580447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FA159C-B1B0-49D3-BDC4-508FB081845B}"/>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29765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C611-DB06-4ADE-9E10-44978C774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64DA75-DB8E-4AEA-80A9-5D532880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B8159-8C7F-4D31-95F1-631D4D460F7D}"/>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5" name="Footer Placeholder 4">
            <a:extLst>
              <a:ext uri="{FF2B5EF4-FFF2-40B4-BE49-F238E27FC236}">
                <a16:creationId xmlns:a16="http://schemas.microsoft.com/office/drawing/2014/main" id="{9B3392A3-DFF5-4219-9DDF-D4109C7CFA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46AA65-5738-425B-9DAC-F66ABD4865C0}"/>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403309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5A8F-5E4A-495D-9333-69DF4F62C5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0BD2D5-DD7A-4A36-A7FE-CBB62DADA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E3061D-E061-49AE-83BA-7826C0F8C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ADF1B0-2A01-4C29-8B23-539BE0000240}"/>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6" name="Footer Placeholder 5">
            <a:extLst>
              <a:ext uri="{FF2B5EF4-FFF2-40B4-BE49-F238E27FC236}">
                <a16:creationId xmlns:a16="http://schemas.microsoft.com/office/drawing/2014/main" id="{9ABFEEDD-E913-48D4-985D-6089BC4B21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EA6E16-0A71-4C26-A41C-90191B52FC79}"/>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249148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DEF5-ED66-4E84-AF45-60CC8A2868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66676D-80B5-425F-BAFD-88502CB51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96C20-421F-4F7A-B5AF-527E5E7BA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55B621-8CB6-4E02-85AC-693E8858D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575CE7-0FFE-4734-B5C2-97C2ECA885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602AE56-2C29-462A-A416-A50E1BC07483}"/>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8" name="Footer Placeholder 7">
            <a:extLst>
              <a:ext uri="{FF2B5EF4-FFF2-40B4-BE49-F238E27FC236}">
                <a16:creationId xmlns:a16="http://schemas.microsoft.com/office/drawing/2014/main" id="{5CE485FE-00C1-4CAC-8EFA-06F8D92BC00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CCCE65-CD4F-4324-85BD-A1A42BCC1126}"/>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18719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71F1-AA41-41D9-8F0B-6713D9F4D8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E822DA-11F6-41D1-BE57-97817B4CB730}"/>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4" name="Footer Placeholder 3">
            <a:extLst>
              <a:ext uri="{FF2B5EF4-FFF2-40B4-BE49-F238E27FC236}">
                <a16:creationId xmlns:a16="http://schemas.microsoft.com/office/drawing/2014/main" id="{41F25380-C1C6-45BC-AD42-B6532F31981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461E93F-3001-49FD-973D-DDE713F75F21}"/>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340584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885DE-B319-489F-9B89-523D057E501A}"/>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3" name="Footer Placeholder 2">
            <a:extLst>
              <a:ext uri="{FF2B5EF4-FFF2-40B4-BE49-F238E27FC236}">
                <a16:creationId xmlns:a16="http://schemas.microsoft.com/office/drawing/2014/main" id="{60386E82-C0E2-4AA0-99C6-88B0A3F5D4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821D48-73D9-40F1-9AC0-1D10D8662B82}"/>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6136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50C7-2F82-41AC-BB7B-37F1A4206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EC81AC-3629-4FD3-B9EB-2BBF7366F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EBB963-D15E-4A26-BF84-C42506EE9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2D5CB-8BA9-420B-A377-D8892C2EC50B}"/>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6" name="Footer Placeholder 5">
            <a:extLst>
              <a:ext uri="{FF2B5EF4-FFF2-40B4-BE49-F238E27FC236}">
                <a16:creationId xmlns:a16="http://schemas.microsoft.com/office/drawing/2014/main" id="{DD6CFDB1-4E90-4E42-A310-E511AB6296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6F7685-54C8-4532-8927-9F0B257E34C5}"/>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171431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1539-1F44-4833-86CA-BF6941103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D13AF92-CAC3-47FC-AED1-D50AE8BF4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EEA4F3-9FD9-442D-9A8F-6AAE8BD30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E6440-37C4-46F3-BBC7-8256BD79A759}"/>
              </a:ext>
            </a:extLst>
          </p:cNvPr>
          <p:cNvSpPr>
            <a:spLocks noGrp="1"/>
          </p:cNvSpPr>
          <p:nvPr>
            <p:ph type="dt" sz="half" idx="10"/>
          </p:nvPr>
        </p:nvSpPr>
        <p:spPr/>
        <p:txBody>
          <a:bodyPr/>
          <a:lstStyle/>
          <a:p>
            <a:fld id="{324AB641-951B-4D83-BD46-3F5D0A8E0A09}" type="datetimeFigureOut">
              <a:rPr lang="en-GB" smtClean="0"/>
              <a:t>14/10/2020</a:t>
            </a:fld>
            <a:endParaRPr lang="en-GB"/>
          </a:p>
        </p:txBody>
      </p:sp>
      <p:sp>
        <p:nvSpPr>
          <p:cNvPr id="6" name="Footer Placeholder 5">
            <a:extLst>
              <a:ext uri="{FF2B5EF4-FFF2-40B4-BE49-F238E27FC236}">
                <a16:creationId xmlns:a16="http://schemas.microsoft.com/office/drawing/2014/main" id="{203E66C0-7375-4DCE-940F-32DF1CEDE5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BE76EC-1EEE-4136-8982-8412491BE00A}"/>
              </a:ext>
            </a:extLst>
          </p:cNvPr>
          <p:cNvSpPr>
            <a:spLocks noGrp="1"/>
          </p:cNvSpPr>
          <p:nvPr>
            <p:ph type="sldNum" sz="quarter" idx="12"/>
          </p:nvPr>
        </p:nvSpPr>
        <p:spPr/>
        <p:txBody>
          <a:bodyPr/>
          <a:lstStyle/>
          <a:p>
            <a:fld id="{88D86623-7DA2-47E9-A47C-991A5D9D555A}" type="slidenum">
              <a:rPr lang="en-GB" smtClean="0"/>
              <a:t>‹#›</a:t>
            </a:fld>
            <a:endParaRPr lang="en-GB"/>
          </a:p>
        </p:txBody>
      </p:sp>
    </p:spTree>
    <p:extLst>
      <p:ext uri="{BB962C8B-B14F-4D97-AF65-F5344CB8AC3E}">
        <p14:creationId xmlns:p14="http://schemas.microsoft.com/office/powerpoint/2010/main" val="238981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856E9-8516-403F-931F-48E387D9F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871C4C-25CB-43A4-B900-C3CC92A02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A2B2-96C7-48F7-9DC4-F333A55BD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AB641-951B-4D83-BD46-3F5D0A8E0A09}" type="datetimeFigureOut">
              <a:rPr lang="en-GB" smtClean="0"/>
              <a:t>14/10/2020</a:t>
            </a:fld>
            <a:endParaRPr lang="en-GB"/>
          </a:p>
        </p:txBody>
      </p:sp>
      <p:sp>
        <p:nvSpPr>
          <p:cNvPr id="5" name="Footer Placeholder 4">
            <a:extLst>
              <a:ext uri="{FF2B5EF4-FFF2-40B4-BE49-F238E27FC236}">
                <a16:creationId xmlns:a16="http://schemas.microsoft.com/office/drawing/2014/main" id="{BAF36DAD-0CCF-475A-896B-472D34260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FDC082A-77AA-44F0-80C8-119D35C2F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86623-7DA2-47E9-A47C-991A5D9D555A}" type="slidenum">
              <a:rPr lang="en-GB" smtClean="0"/>
              <a:t>‹#›</a:t>
            </a:fld>
            <a:endParaRPr lang="en-GB"/>
          </a:p>
        </p:txBody>
      </p:sp>
    </p:spTree>
    <p:extLst>
      <p:ext uri="{BB962C8B-B14F-4D97-AF65-F5344CB8AC3E}">
        <p14:creationId xmlns:p14="http://schemas.microsoft.com/office/powerpoint/2010/main" val="1856491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s.usfca.edu/~galles/visualization/BucketSort.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19.xml"/><Relationship Id="rId2" Type="http://schemas.openxmlformats.org/officeDocument/2006/relationships/tags" Target="../tags/tag2.xml"/><Relationship Id="rId16"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2.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3970-E0E9-40C3-9957-C3C93895BEF1}"/>
              </a:ext>
            </a:extLst>
          </p:cNvPr>
          <p:cNvSpPr>
            <a:spLocks noGrp="1"/>
          </p:cNvSpPr>
          <p:nvPr>
            <p:ph type="ctrTitle"/>
          </p:nvPr>
        </p:nvSpPr>
        <p:spPr>
          <a:xfrm>
            <a:off x="1362075" y="2036762"/>
            <a:ext cx="9144000" cy="2387600"/>
          </a:xfrm>
        </p:spPr>
        <p:txBody>
          <a:bodyPr/>
          <a:lstStyle/>
          <a:p>
            <a:r>
              <a:rPr lang="en-US" dirty="0"/>
              <a:t>Lecture 3</a:t>
            </a:r>
            <a:endParaRPr lang="en-GB" dirty="0"/>
          </a:p>
        </p:txBody>
      </p:sp>
      <p:sp>
        <p:nvSpPr>
          <p:cNvPr id="3" name="Subtitle 2">
            <a:extLst>
              <a:ext uri="{FF2B5EF4-FFF2-40B4-BE49-F238E27FC236}">
                <a16:creationId xmlns:a16="http://schemas.microsoft.com/office/drawing/2014/main" id="{6FD89990-846D-4EA5-8055-64D0B9E9BFED}"/>
              </a:ext>
            </a:extLst>
          </p:cNvPr>
          <p:cNvSpPr>
            <a:spLocks noGrp="1"/>
          </p:cNvSpPr>
          <p:nvPr>
            <p:ph type="subTitle" idx="1"/>
          </p:nvPr>
        </p:nvSpPr>
        <p:spPr>
          <a:xfrm>
            <a:off x="1362075" y="4764088"/>
            <a:ext cx="9144000" cy="1655762"/>
          </a:xfrm>
        </p:spPr>
        <p:txBody>
          <a:bodyPr/>
          <a:lstStyle/>
          <a:p>
            <a:r>
              <a:rPr lang="en-US" dirty="0"/>
              <a:t>Sorting Algorithms and exercise</a:t>
            </a:r>
            <a:endParaRPr lang="en-GB" dirty="0"/>
          </a:p>
        </p:txBody>
      </p:sp>
      <p:pic>
        <p:nvPicPr>
          <p:cNvPr id="7" name="Picture 6" descr="Text&#10;&#10;Description automatically generated">
            <a:extLst>
              <a:ext uri="{FF2B5EF4-FFF2-40B4-BE49-F238E27FC236}">
                <a16:creationId xmlns:a16="http://schemas.microsoft.com/office/drawing/2014/main" id="{769F564C-4780-4BF7-A6AF-7FF00C5FB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221" y="633656"/>
            <a:ext cx="7249679" cy="2068017"/>
          </a:xfrm>
          <a:prstGeom prst="rect">
            <a:avLst/>
          </a:prstGeom>
        </p:spPr>
      </p:pic>
    </p:spTree>
    <p:extLst>
      <p:ext uri="{BB962C8B-B14F-4D97-AF65-F5344CB8AC3E}">
        <p14:creationId xmlns:p14="http://schemas.microsoft.com/office/powerpoint/2010/main" val="273089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Algorithm</a:t>
            </a:r>
          </a:p>
        </p:txBody>
      </p:sp>
      <p:sp>
        <p:nvSpPr>
          <p:cNvPr id="3" name="Content Placeholder 2"/>
          <p:cNvSpPr>
            <a:spLocks noGrp="1"/>
          </p:cNvSpPr>
          <p:nvPr>
            <p:ph idx="1"/>
          </p:nvPr>
        </p:nvSpPr>
        <p:spPr>
          <a:xfrm>
            <a:off x="2152650" y="1676400"/>
            <a:ext cx="7886700" cy="4351338"/>
          </a:xfrm>
        </p:spPr>
        <p:txBody>
          <a:bodyPr>
            <a:normAutofit fontScale="55000" lnSpcReduction="20000"/>
          </a:bodyPr>
          <a:lstStyle/>
          <a:p>
            <a:pPr>
              <a:buNone/>
            </a:pPr>
            <a:r>
              <a:rPr lang="en-US" dirty="0"/>
              <a:t>Insertion sort (A)</a:t>
            </a:r>
          </a:p>
          <a:p>
            <a:pPr>
              <a:buNone/>
            </a:pPr>
            <a:r>
              <a:rPr lang="en-US" dirty="0"/>
              <a:t>{</a:t>
            </a:r>
          </a:p>
          <a:p>
            <a:pPr>
              <a:buNone/>
            </a:pPr>
            <a:r>
              <a:rPr lang="en-US" dirty="0"/>
              <a:t>for (</a:t>
            </a:r>
            <a:r>
              <a:rPr lang="en-US" dirty="0" err="1"/>
              <a:t>i</a:t>
            </a:r>
            <a:r>
              <a:rPr lang="en-US" dirty="0"/>
              <a:t>=1;i&lt;</a:t>
            </a:r>
            <a:r>
              <a:rPr lang="en-US" dirty="0" err="1"/>
              <a:t>n;i</a:t>
            </a:r>
            <a:r>
              <a:rPr lang="en-US" dirty="0"/>
              <a:t>++)</a:t>
            </a:r>
          </a:p>
          <a:p>
            <a:pPr>
              <a:buNone/>
            </a:pPr>
            <a:r>
              <a:rPr lang="en-US" dirty="0"/>
              <a:t>{</a:t>
            </a:r>
          </a:p>
          <a:p>
            <a:pPr>
              <a:buNone/>
            </a:pPr>
            <a:r>
              <a:rPr lang="en-US" dirty="0"/>
              <a:t>   key=A[</a:t>
            </a:r>
            <a:r>
              <a:rPr lang="en-US" dirty="0" err="1"/>
              <a:t>i</a:t>
            </a:r>
            <a:r>
              <a:rPr lang="en-US" dirty="0"/>
              <a:t>]</a:t>
            </a:r>
          </a:p>
          <a:p>
            <a:pPr>
              <a:buNone/>
            </a:pPr>
            <a:r>
              <a:rPr lang="en-US" dirty="0"/>
              <a:t>   j=i-1;</a:t>
            </a:r>
          </a:p>
          <a:p>
            <a:pPr>
              <a:buNone/>
            </a:pPr>
            <a:r>
              <a:rPr lang="en-US" dirty="0"/>
              <a:t>   while (j&gt;0 &amp;&amp; A[j]&gt;key)</a:t>
            </a:r>
          </a:p>
          <a:p>
            <a:pPr>
              <a:buNone/>
            </a:pPr>
            <a:r>
              <a:rPr lang="en-US" dirty="0"/>
              <a:t>      {</a:t>
            </a:r>
          </a:p>
          <a:p>
            <a:pPr>
              <a:buNone/>
            </a:pPr>
            <a:r>
              <a:rPr lang="en-US" dirty="0"/>
              <a:t>       A[j+1]=A[j];</a:t>
            </a:r>
          </a:p>
          <a:p>
            <a:pPr>
              <a:buNone/>
            </a:pPr>
            <a:r>
              <a:rPr lang="en-US" dirty="0"/>
              <a:t>       j--;</a:t>
            </a:r>
          </a:p>
          <a:p>
            <a:pPr>
              <a:buNone/>
            </a:pPr>
            <a:r>
              <a:rPr lang="en-US" dirty="0"/>
              <a:t>       }</a:t>
            </a:r>
          </a:p>
          <a:p>
            <a:pPr>
              <a:buNone/>
            </a:pPr>
            <a:r>
              <a:rPr lang="en-US" dirty="0"/>
              <a:t>   A[j+1]=key;</a:t>
            </a:r>
          </a:p>
          <a:p>
            <a:pPr>
              <a:buNone/>
            </a:pPr>
            <a:r>
              <a:rPr lang="en-US" dirty="0"/>
              <a:t>  }</a:t>
            </a:r>
          </a:p>
          <a:p>
            <a:pPr>
              <a:buNone/>
            </a:pPr>
            <a:r>
              <a:rPr lang="en-US" dirty="0"/>
              <a:t>}</a:t>
            </a:r>
          </a:p>
          <a:p>
            <a:pPr>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D08F752-C306-48CC-AE21-7D63E265D2F4}"/>
                  </a:ext>
                </a:extLst>
              </p14:cNvPr>
              <p14:cNvContentPartPr/>
              <p14:nvPr/>
            </p14:nvContentPartPr>
            <p14:xfrm>
              <a:off x="4220670" y="4675860"/>
              <a:ext cx="67320" cy="54720"/>
            </p14:xfrm>
          </p:contentPart>
        </mc:Choice>
        <mc:Fallback xmlns="">
          <p:pic>
            <p:nvPicPr>
              <p:cNvPr id="4" name="Ink 3">
                <a:extLst>
                  <a:ext uri="{FF2B5EF4-FFF2-40B4-BE49-F238E27FC236}">
                    <a16:creationId xmlns:a16="http://schemas.microsoft.com/office/drawing/2014/main" id="{BD08F752-C306-48CC-AE21-7D63E265D2F4}"/>
                  </a:ext>
                </a:extLst>
              </p:cNvPr>
              <p:cNvPicPr/>
              <p:nvPr/>
            </p:nvPicPr>
            <p:blipFill>
              <a:blip r:embed="rId4"/>
              <a:stretch>
                <a:fillRect/>
              </a:stretch>
            </p:blipFill>
            <p:spPr>
              <a:xfrm>
                <a:off x="4212030" y="4666860"/>
                <a:ext cx="84960" cy="72360"/>
              </a:xfrm>
              <a:prstGeom prst="rect">
                <a:avLst/>
              </a:prstGeom>
            </p:spPr>
          </p:pic>
        </mc:Fallback>
      </mc:AlternateContent>
    </p:spTree>
    <p:extLst>
      <p:ext uri="{BB962C8B-B14F-4D97-AF65-F5344CB8AC3E}">
        <p14:creationId xmlns:p14="http://schemas.microsoft.com/office/powerpoint/2010/main" val="275206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Bubble Sort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general idea of the bubble sort is that each element is compared to all the elements in the data.</a:t>
            </a:r>
          </a:p>
          <a:p>
            <a:r>
              <a:rPr lang="en-US" dirty="0"/>
              <a:t>The bubble sort algorithm requires </a:t>
            </a:r>
            <a:r>
              <a:rPr lang="en-US" i="1" dirty="0"/>
              <a:t>N-1 </a:t>
            </a:r>
            <a:r>
              <a:rPr lang="en-US" dirty="0"/>
              <a:t>passes to sort N items of data.</a:t>
            </a:r>
          </a:p>
          <a:p>
            <a:r>
              <a:rPr lang="en-US" dirty="0"/>
              <a:t>The bubble sort is notoriously slow, but it is conceptually the simplest of the sorting algorithms.</a:t>
            </a:r>
          </a:p>
          <a:p>
            <a:pPr marL="971550" lvl="1" indent="-514350">
              <a:buFont typeface="+mj-lt"/>
              <a:buAutoNum type="arabicPeriod"/>
            </a:pPr>
            <a:r>
              <a:rPr lang="en-US" dirty="0"/>
              <a:t>The result of the first pass is that the largest item is in the last location of the array. </a:t>
            </a:r>
          </a:p>
          <a:p>
            <a:pPr marL="971550" lvl="1" indent="-514350">
              <a:buFont typeface="+mj-lt"/>
              <a:buAutoNum type="arabicPeriod"/>
            </a:pPr>
            <a:r>
              <a:rPr lang="en-US" dirty="0"/>
              <a:t>The result of the second pass is that the second largest item is in the second last location of the array. </a:t>
            </a:r>
          </a:p>
          <a:p>
            <a:pPr marL="971550" lvl="1" indent="-514350">
              <a:buFont typeface="+mj-lt"/>
              <a:buAutoNum type="arabicPeriod"/>
            </a:pPr>
            <a:r>
              <a:rPr lang="en-US" dirty="0"/>
              <a:t>etc. </a:t>
            </a:r>
          </a:p>
          <a:p>
            <a:pPr marL="971550" lvl="1" indent="-514350">
              <a:buFont typeface="+mj-lt"/>
              <a:buAutoNum type="arabicPeriod"/>
            </a:pPr>
            <a:r>
              <a:rPr lang="en-US" dirty="0"/>
              <a:t>After N passes, the entire array is sorted. </a:t>
            </a:r>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Bubble Sort</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dirty="0"/>
              <a:t>The operation in each pass is as follows: </a:t>
            </a:r>
          </a:p>
          <a:p>
            <a:pPr marL="914400" lvl="1" indent="-514350">
              <a:buFont typeface="+mj-lt"/>
              <a:buAutoNum type="arabicPeriod"/>
            </a:pPr>
            <a:r>
              <a:rPr lang="en-US" dirty="0"/>
              <a:t>First, the values in the first two locations are compared. If necessary the values are exchanged, so that the largest one is last. </a:t>
            </a:r>
          </a:p>
          <a:p>
            <a:pPr marL="914400" lvl="1" indent="-514350">
              <a:buFont typeface="+mj-lt"/>
              <a:buAutoNum type="arabicPeriod"/>
            </a:pPr>
            <a:r>
              <a:rPr lang="en-US" dirty="0"/>
              <a:t>Then, the values in the second and third locations are compared. If necessary the values are exchanged, so that again the largest one is last. </a:t>
            </a:r>
          </a:p>
          <a:p>
            <a:pPr marL="914400" lvl="1" indent="-514350">
              <a:buFont typeface="+mj-lt"/>
              <a:buAutoNum type="arabicPeriod"/>
            </a:pPr>
            <a:r>
              <a:rPr lang="en-US" dirty="0"/>
              <a:t>This process repeats to the end of the array. </a:t>
            </a:r>
          </a:p>
          <a:p>
            <a:pPr marL="914400" lvl="1" indent="-514350">
              <a:buFont typeface="+mj-lt"/>
              <a:buAutoNum type="arabicPeriod"/>
            </a:pPr>
            <a:r>
              <a:rPr lang="en-US" dirty="0"/>
              <a:t>In effect, the largest item bubbles its way towards the top. It keeps on going until either it reaches the top and the pass ends. </a:t>
            </a:r>
          </a:p>
          <a:p>
            <a:r>
              <a:rPr lang="en-US" dirty="0"/>
              <a:t>If a complete pass is made without any exchanges being made, the data must already be sorted.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dirty="0"/>
              <a:t>Example</a:t>
            </a:r>
            <a:br>
              <a:rPr lang="en-US" b="1" dirty="0"/>
            </a:br>
            <a:endParaRPr lang="en-US" dirty="0"/>
          </a:p>
        </p:txBody>
      </p:sp>
      <p:sp>
        <p:nvSpPr>
          <p:cNvPr id="3" name="Content Placeholder 2"/>
          <p:cNvSpPr>
            <a:spLocks noGrp="1"/>
          </p:cNvSpPr>
          <p:nvPr>
            <p:ph idx="1"/>
          </p:nvPr>
        </p:nvSpPr>
        <p:spPr>
          <a:xfrm>
            <a:off x="1981200" y="1371600"/>
            <a:ext cx="8229600" cy="5181600"/>
          </a:xfrm>
        </p:spPr>
        <p:txBody>
          <a:bodyPr>
            <a:normAutofit lnSpcReduction="10000"/>
          </a:bodyPr>
          <a:lstStyle/>
          <a:p>
            <a:r>
              <a:rPr lang="en-US" dirty="0"/>
              <a:t>Suppose the following numbers are stored in an array A:</a:t>
            </a:r>
          </a:p>
          <a:p>
            <a:pPr lvl="1">
              <a:buNone/>
            </a:pPr>
            <a:r>
              <a:rPr lang="en-US" dirty="0"/>
              <a:t>			32,51,27,85,66,23,13,57</a:t>
            </a:r>
          </a:p>
          <a:p>
            <a:pPr lvl="1">
              <a:buNone/>
            </a:pPr>
            <a:r>
              <a:rPr lang="en-US" dirty="0"/>
              <a:t>Pass 1:</a:t>
            </a:r>
          </a:p>
          <a:p>
            <a:pPr marL="1828800" lvl="3" indent="-514350">
              <a:buFont typeface="+mj-lt"/>
              <a:buAutoNum type="alphaLcParenR"/>
            </a:pPr>
            <a:r>
              <a:rPr lang="en-US" dirty="0"/>
              <a:t>Compare A[1] and A[2]:Since 32&lt;51 the list is not altered.</a:t>
            </a:r>
          </a:p>
          <a:p>
            <a:pPr marL="1828800" lvl="3" indent="-514350">
              <a:buFont typeface="+mj-lt"/>
              <a:buAutoNum type="alphaLcParenR"/>
            </a:pPr>
            <a:r>
              <a:rPr lang="en-US" dirty="0"/>
              <a:t>Compare A[2] and A[3]: Since 51&gt;27 interchange 51 and 27.</a:t>
            </a:r>
          </a:p>
          <a:p>
            <a:pPr marL="2286000" lvl="4" indent="-514350">
              <a:buNone/>
            </a:pPr>
            <a:r>
              <a:rPr lang="en-US" dirty="0"/>
              <a:t>32,27,51,85,66,23,13,57</a:t>
            </a:r>
          </a:p>
          <a:p>
            <a:pPr marL="1828800" lvl="3" indent="-514350">
              <a:buFont typeface="+mj-lt"/>
              <a:buAutoNum type="alphaLcParenR"/>
            </a:pPr>
            <a:r>
              <a:rPr lang="en-US" dirty="0"/>
              <a:t>Compare A[3] and A[4]:Since 51&lt;85 the list is not altered.</a:t>
            </a:r>
          </a:p>
          <a:p>
            <a:pPr marL="1828800" lvl="3" indent="-514350">
              <a:buFont typeface="+mj-lt"/>
              <a:buAutoNum type="alphaLcParenR"/>
            </a:pPr>
            <a:r>
              <a:rPr lang="en-US" dirty="0"/>
              <a:t>Compare A[4] and A[5]: Since 85&gt;66 interchange 85 and 66.</a:t>
            </a:r>
          </a:p>
          <a:p>
            <a:pPr marL="2286000" lvl="4" indent="-514350">
              <a:buNone/>
            </a:pPr>
            <a:r>
              <a:rPr lang="en-US" dirty="0"/>
              <a:t>32,27,51,66,85,23,13,57</a:t>
            </a:r>
          </a:p>
          <a:p>
            <a:pPr marL="1828800" lvl="3" indent="-514350">
              <a:buFont typeface="+mj-lt"/>
              <a:buAutoNum type="alphaLcParenR"/>
            </a:pPr>
            <a:r>
              <a:rPr lang="en-US" dirty="0"/>
              <a:t>Compare A[5] and A[6]: Since 85&gt;23 interchange 85 and 23.</a:t>
            </a:r>
          </a:p>
          <a:p>
            <a:pPr marL="2286000" lvl="4" indent="-514350">
              <a:buNone/>
            </a:pPr>
            <a:r>
              <a:rPr lang="en-US" dirty="0"/>
              <a:t>32,27,51,66,23,85,13,57</a:t>
            </a:r>
          </a:p>
          <a:p>
            <a:pPr marL="1828800" lvl="3" indent="-514350">
              <a:buFont typeface="+mj-lt"/>
              <a:buAutoNum type="alphaLcParenR"/>
            </a:pPr>
            <a:r>
              <a:rPr lang="en-US" dirty="0"/>
              <a:t>Compare A[6] and A[7]: Since 85&gt;13 interchange 85 and 13.</a:t>
            </a:r>
          </a:p>
          <a:p>
            <a:pPr marL="1828800" lvl="3" indent="-514350">
              <a:buFont typeface="+mj-lt"/>
              <a:buAutoNum type="alphaLcParenR"/>
            </a:pPr>
            <a:r>
              <a:rPr lang="en-US" dirty="0"/>
              <a:t>32,27,51,66,23,13,85,57</a:t>
            </a:r>
          </a:p>
          <a:p>
            <a:pPr marL="1828800" lvl="3" indent="-514350">
              <a:buFont typeface="+mj-lt"/>
              <a:buAutoNum type="alphaLcParenR"/>
            </a:pPr>
            <a:r>
              <a:rPr lang="en-US" dirty="0"/>
              <a:t>Compare A[7] and A[8]: Since 85&gt;57 interchange 85 and 57.</a:t>
            </a:r>
          </a:p>
          <a:p>
            <a:pPr marL="1828800" lvl="3" indent="-514350">
              <a:buFont typeface="+mj-lt"/>
              <a:buAutoNum type="alphaLcParenR"/>
            </a:pPr>
            <a:r>
              <a:rPr lang="en-US" dirty="0"/>
              <a:t>32,27,51,66,23,13,57,85</a:t>
            </a:r>
          </a:p>
          <a:p>
            <a:pPr marL="1828800" lvl="3" indent="-514350">
              <a:buFont typeface="+mj-lt"/>
              <a:buAutoNum type="alphaLcParen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Bubble Sort Algorithm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Bubble sort (A)</a:t>
            </a:r>
          </a:p>
          <a:p>
            <a:pPr>
              <a:buNone/>
            </a:pPr>
            <a:r>
              <a:rPr lang="en-US" dirty="0"/>
              <a:t>{</a:t>
            </a:r>
          </a:p>
          <a:p>
            <a:pPr>
              <a:buNone/>
            </a:pPr>
            <a:r>
              <a:rPr lang="en-US" dirty="0"/>
              <a:t>	for (pass=1;pass&lt;</a:t>
            </a:r>
            <a:r>
              <a:rPr lang="en-US" dirty="0" err="1"/>
              <a:t>n;pass</a:t>
            </a:r>
            <a:r>
              <a:rPr lang="en-US" dirty="0"/>
              <a:t>++)</a:t>
            </a:r>
          </a:p>
          <a:p>
            <a:pPr>
              <a:buNone/>
            </a:pPr>
            <a:r>
              <a:rPr lang="en-US" dirty="0"/>
              <a:t>     for (c=1;c&lt;=(n-pass);</a:t>
            </a:r>
            <a:r>
              <a:rPr lang="en-US" dirty="0" err="1"/>
              <a:t>c++</a:t>
            </a:r>
            <a:r>
              <a:rPr lang="en-US" dirty="0"/>
              <a:t>)</a:t>
            </a:r>
          </a:p>
          <a:p>
            <a:pPr>
              <a:buNone/>
            </a:pPr>
            <a:r>
              <a:rPr lang="en-US" dirty="0"/>
              <a:t>         if (A[c]&gt;A[c+1])</a:t>
            </a:r>
          </a:p>
          <a:p>
            <a:pPr>
              <a:buNone/>
            </a:pPr>
            <a:r>
              <a:rPr lang="en-US" dirty="0"/>
              <a:t>                     {</a:t>
            </a:r>
          </a:p>
          <a:p>
            <a:pPr>
              <a:buNone/>
            </a:pPr>
            <a:r>
              <a:rPr lang="en-US" dirty="0"/>
              <a:t>         swap (A[c], A[c+1])</a:t>
            </a:r>
          </a:p>
          <a:p>
            <a:pPr>
              <a:buNone/>
            </a:pPr>
            <a:r>
              <a:rPr lang="en-US" dirty="0"/>
              <a:t>                     }</a:t>
            </a:r>
          </a:p>
          <a:p>
            <a:pPr>
              <a:buNone/>
            </a:pPr>
            <a:r>
              <a:rPr lang="en-US" dirty="0"/>
              <a:t> </a:t>
            </a:r>
          </a:p>
          <a:p>
            <a:pPr>
              <a:buNone/>
            </a:pPr>
            <a:r>
              <a:rPr lang="en-US" dirty="0"/>
              <a:t>}</a:t>
            </a:r>
          </a:p>
          <a:p>
            <a:pPr marL="2286000" lvl="4" indent="-514350">
              <a:buFont typeface="+mj-lt"/>
              <a:buAutoNum type="alphaLcParenR"/>
            </a:pPr>
            <a:endParaRPr lang="en-US"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Complexity of Bubble Sort</a:t>
            </a:r>
            <a:br>
              <a:rPr lang="en-US" dirty="0"/>
            </a:br>
            <a:endParaRPr lang="en-US" dirty="0"/>
          </a:p>
        </p:txBody>
      </p:sp>
      <p:sp>
        <p:nvSpPr>
          <p:cNvPr id="3" name="Content Placeholder 2"/>
          <p:cNvSpPr>
            <a:spLocks noGrp="1"/>
          </p:cNvSpPr>
          <p:nvPr>
            <p:ph idx="1"/>
          </p:nvPr>
        </p:nvSpPr>
        <p:spPr/>
        <p:txBody>
          <a:bodyPr>
            <a:normAutofit/>
          </a:bodyPr>
          <a:lstStyle/>
          <a:p>
            <a:r>
              <a:rPr lang="en-US" dirty="0"/>
              <a:t>Worst Case:</a:t>
            </a:r>
          </a:p>
          <a:p>
            <a:pPr lvl="1">
              <a:buNone/>
            </a:pPr>
            <a:r>
              <a:rPr lang="en-US" dirty="0"/>
              <a:t>	The worst case occurs when we have to search through the entire array of data and the item does not appear in data. In this case the algorithm requires </a:t>
            </a:r>
            <a:r>
              <a:rPr lang="en-US" i="1" dirty="0"/>
              <a:t>f(n) = n-1 comparisons.</a:t>
            </a:r>
          </a:p>
          <a:p>
            <a:r>
              <a:rPr lang="en-US" dirty="0"/>
              <a:t>Average Case:</a:t>
            </a:r>
          </a:p>
          <a:p>
            <a:pPr lvl="1">
              <a:buNone/>
            </a:pPr>
            <a:r>
              <a:rPr lang="en-US" dirty="0"/>
              <a:t>	The average number of comparisons required to find the location item is approximately equal to half number of elements in the array that is :</a:t>
            </a:r>
          </a:p>
          <a:p>
            <a:pPr lvl="1">
              <a:buNone/>
            </a:pPr>
            <a:r>
              <a:rPr lang="en-US" i="1" dirty="0"/>
              <a:t>			f(n) = (n-1)/2  comparisons.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Bubble Sort</a:t>
            </a:r>
          </a:p>
        </p:txBody>
      </p:sp>
      <p:sp>
        <p:nvSpPr>
          <p:cNvPr id="3" name="Content Placeholder 2"/>
          <p:cNvSpPr>
            <a:spLocks noGrp="1"/>
          </p:cNvSpPr>
          <p:nvPr>
            <p:ph idx="1"/>
          </p:nvPr>
        </p:nvSpPr>
        <p:spPr/>
        <p:txBody>
          <a:bodyPr>
            <a:normAutofit fontScale="92500" lnSpcReduction="10000"/>
          </a:bodyPr>
          <a:lstStyle/>
          <a:p>
            <a:pPr>
              <a:lnSpc>
                <a:spcPct val="80000"/>
              </a:lnSpc>
            </a:pPr>
            <a:r>
              <a:rPr lang="en-US" altLang="zh-TW" dirty="0">
                <a:ea typeface="新細明體" pitchFamily="18" charset="-120"/>
              </a:rPr>
              <a:t>Time consuming operations</a:t>
            </a:r>
          </a:p>
          <a:p>
            <a:pPr lvl="1">
              <a:lnSpc>
                <a:spcPct val="80000"/>
              </a:lnSpc>
            </a:pPr>
            <a:r>
              <a:rPr lang="en-US" altLang="zh-TW" dirty="0">
                <a:ea typeface="新細明體" pitchFamily="18" charset="-120"/>
              </a:rPr>
              <a:t>compares, swaps.</a:t>
            </a:r>
          </a:p>
          <a:p>
            <a:pPr>
              <a:lnSpc>
                <a:spcPct val="80000"/>
              </a:lnSpc>
            </a:pPr>
            <a:r>
              <a:rPr lang="en-US" altLang="zh-TW" dirty="0">
                <a:ea typeface="新細明體" pitchFamily="18" charset="-120"/>
              </a:rPr>
              <a:t>Compares</a:t>
            </a:r>
          </a:p>
          <a:p>
            <a:pPr lvl="1">
              <a:lnSpc>
                <a:spcPct val="80000"/>
              </a:lnSpc>
            </a:pPr>
            <a:r>
              <a:rPr lang="en-US" altLang="zh-TW" dirty="0">
                <a:ea typeface="新細明體" pitchFamily="18" charset="-120"/>
              </a:rPr>
              <a:t>a </a:t>
            </a:r>
            <a:r>
              <a:rPr lang="en-US" altLang="zh-TW" i="1" dirty="0">
                <a:ea typeface="新細明體" pitchFamily="18" charset="-120"/>
              </a:rPr>
              <a:t>for </a:t>
            </a:r>
            <a:r>
              <a:rPr lang="en-US" altLang="zh-TW" dirty="0">
                <a:ea typeface="新細明體" pitchFamily="18" charset="-120"/>
              </a:rPr>
              <a:t>loop embedded inside a </a:t>
            </a:r>
            <a:r>
              <a:rPr lang="en-US" altLang="zh-TW" i="1" dirty="0">
                <a:ea typeface="新細明體" pitchFamily="18" charset="-120"/>
              </a:rPr>
              <a:t>for </a:t>
            </a:r>
            <a:r>
              <a:rPr lang="en-US" altLang="zh-TW" dirty="0">
                <a:ea typeface="新細明體" pitchFamily="18" charset="-120"/>
              </a:rPr>
              <a:t>loop</a:t>
            </a:r>
          </a:p>
          <a:p>
            <a:pPr lvl="1">
              <a:lnSpc>
                <a:spcPct val="80000"/>
              </a:lnSpc>
            </a:pPr>
            <a:r>
              <a:rPr lang="en-US" altLang="zh-TW" dirty="0">
                <a:ea typeface="新細明體" pitchFamily="18" charset="-120"/>
              </a:rPr>
              <a:t>(n-1)+(n-2)+(n-3) …+1 , or </a:t>
            </a:r>
            <a:r>
              <a:rPr lang="en-US" altLang="zh-TW" dirty="0">
                <a:solidFill>
                  <a:srgbClr val="FF0000"/>
                </a:solidFill>
                <a:ea typeface="新細明體" pitchFamily="18" charset="-120"/>
              </a:rPr>
              <a:t>O(n</a:t>
            </a:r>
            <a:r>
              <a:rPr lang="en-US" altLang="zh-TW" baseline="30000" dirty="0">
                <a:solidFill>
                  <a:srgbClr val="FF0000"/>
                </a:solidFill>
                <a:ea typeface="新細明體" pitchFamily="18" charset="-120"/>
              </a:rPr>
              <a:t>2</a:t>
            </a:r>
            <a:r>
              <a:rPr lang="en-US" altLang="zh-TW" dirty="0">
                <a:solidFill>
                  <a:srgbClr val="FF0000"/>
                </a:solidFill>
                <a:ea typeface="新細明體" pitchFamily="18" charset="-120"/>
              </a:rPr>
              <a:t>)</a:t>
            </a:r>
          </a:p>
          <a:p>
            <a:pPr>
              <a:lnSpc>
                <a:spcPct val="80000"/>
              </a:lnSpc>
            </a:pPr>
            <a:r>
              <a:rPr lang="en-US" altLang="zh-TW" dirty="0">
                <a:ea typeface="新細明體" pitchFamily="18" charset="-120"/>
              </a:rPr>
              <a:t>Swaps</a:t>
            </a:r>
          </a:p>
          <a:p>
            <a:pPr lvl="1">
              <a:lnSpc>
                <a:spcPct val="80000"/>
              </a:lnSpc>
            </a:pPr>
            <a:r>
              <a:rPr lang="en-US" altLang="zh-TW" dirty="0">
                <a:ea typeface="新細明體" pitchFamily="18" charset="-120"/>
              </a:rPr>
              <a:t>inside a conditional -&gt; #swaps data dependent !!</a:t>
            </a:r>
          </a:p>
          <a:p>
            <a:pPr lvl="1">
              <a:lnSpc>
                <a:spcPct val="80000"/>
              </a:lnSpc>
            </a:pPr>
            <a:r>
              <a:rPr lang="en-US" altLang="zh-TW" dirty="0">
                <a:ea typeface="新細明體" pitchFamily="18" charset="-120"/>
              </a:rPr>
              <a:t>Best Case 0, or </a:t>
            </a:r>
            <a:r>
              <a:rPr lang="en-US" altLang="zh-TW" dirty="0">
                <a:solidFill>
                  <a:srgbClr val="FF0000"/>
                </a:solidFill>
                <a:ea typeface="新細明體" pitchFamily="18" charset="-120"/>
              </a:rPr>
              <a:t>O(1)</a:t>
            </a:r>
          </a:p>
          <a:p>
            <a:pPr lvl="1">
              <a:lnSpc>
                <a:spcPct val="80000"/>
              </a:lnSpc>
            </a:pPr>
            <a:r>
              <a:rPr lang="en-US" altLang="zh-TW" dirty="0">
                <a:ea typeface="新細明體" pitchFamily="18" charset="-120"/>
              </a:rPr>
              <a:t>Worst Case (n-1)+(n-2)+(n-3) …+1 , or </a:t>
            </a:r>
            <a:r>
              <a:rPr lang="en-US" altLang="zh-TW" dirty="0">
                <a:solidFill>
                  <a:srgbClr val="FF0000"/>
                </a:solidFill>
                <a:ea typeface="新細明體" pitchFamily="18" charset="-120"/>
              </a:rPr>
              <a:t>O(n</a:t>
            </a:r>
            <a:r>
              <a:rPr lang="en-US" altLang="zh-TW" baseline="30000" dirty="0">
                <a:solidFill>
                  <a:srgbClr val="FF0000"/>
                </a:solidFill>
                <a:ea typeface="新細明體" pitchFamily="18" charset="-120"/>
              </a:rPr>
              <a:t>2</a:t>
            </a:r>
            <a:r>
              <a:rPr lang="en-US" altLang="zh-TW" dirty="0">
                <a:solidFill>
                  <a:srgbClr val="FF0000"/>
                </a:solidFill>
                <a:ea typeface="新細明體" pitchFamily="18" charset="-120"/>
              </a:rPr>
              <a:t>)</a:t>
            </a:r>
          </a:p>
          <a:p>
            <a:pPr lvl="1">
              <a:lnSpc>
                <a:spcPct val="80000"/>
              </a:lnSpc>
            </a:pPr>
            <a:r>
              <a:rPr lang="en-US" altLang="zh-TW" dirty="0">
                <a:ea typeface="新細明體" pitchFamily="18" charset="-120"/>
              </a:rPr>
              <a:t>Average Case </a:t>
            </a:r>
            <a:r>
              <a:rPr lang="en-US" altLang="zh-TW" dirty="0">
                <a:solidFill>
                  <a:srgbClr val="FF0000"/>
                </a:solidFill>
                <a:ea typeface="新細明體" pitchFamily="18" charset="-120"/>
              </a:rPr>
              <a:t>O(n</a:t>
            </a:r>
            <a:r>
              <a:rPr lang="en-US" altLang="zh-TW" baseline="30000" dirty="0">
                <a:solidFill>
                  <a:srgbClr val="FF0000"/>
                </a:solidFill>
                <a:ea typeface="新細明體" pitchFamily="18" charset="-120"/>
              </a:rPr>
              <a:t>2</a:t>
            </a:r>
            <a:r>
              <a:rPr lang="en-US" altLang="zh-TW" dirty="0">
                <a:solidFill>
                  <a:srgbClr val="FF0000"/>
                </a:solidFill>
                <a:ea typeface="新細明體" pitchFamily="18" charset="-120"/>
              </a:rPr>
              <a:t>)</a:t>
            </a:r>
            <a:endParaRPr lang="en-US" altLang="zh-TW" dirty="0">
              <a:ea typeface="新細明體" pitchFamily="18" charset="-120"/>
            </a:endParaRPr>
          </a:p>
          <a:p>
            <a:pPr>
              <a:lnSpc>
                <a:spcPct val="80000"/>
              </a:lnSpc>
            </a:pPr>
            <a:r>
              <a:rPr lang="en-US" altLang="zh-TW" dirty="0">
                <a:ea typeface="新細明體" pitchFamily="18" charset="-120"/>
              </a:rPr>
              <a:t>Space </a:t>
            </a:r>
          </a:p>
          <a:p>
            <a:pPr lvl="1">
              <a:lnSpc>
                <a:spcPct val="80000"/>
              </a:lnSpc>
            </a:pPr>
            <a:r>
              <a:rPr lang="en-US" altLang="zh-TW" dirty="0">
                <a:ea typeface="新細明體" pitchFamily="18" charset="-120"/>
              </a:rPr>
              <a:t>size of the array</a:t>
            </a:r>
          </a:p>
          <a:p>
            <a:pPr lvl="1">
              <a:lnSpc>
                <a:spcPct val="80000"/>
              </a:lnSpc>
            </a:pPr>
            <a:r>
              <a:rPr lang="en-US" altLang="zh-TW" dirty="0">
                <a:ea typeface="新細明體" pitchFamily="18" charset="-120"/>
              </a:rPr>
              <a:t>an </a:t>
            </a:r>
            <a:r>
              <a:rPr lang="en-US" altLang="zh-TW" i="1" dirty="0">
                <a:ea typeface="新細明體" pitchFamily="18" charset="-120"/>
              </a:rPr>
              <a:t>in-place </a:t>
            </a:r>
            <a:r>
              <a:rPr lang="en-US" altLang="zh-TW" dirty="0">
                <a:ea typeface="新細明體" pitchFamily="18" charset="-120"/>
              </a:rPr>
              <a:t>algorithm</a:t>
            </a:r>
            <a:endParaRPr lang="zh-TW" altLang="en-US" dirty="0">
              <a:ea typeface="新細明體" pitchFamily="18" charset="-12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lstStyle/>
          <a:p>
            <a:r>
              <a:rPr lang="en-US" dirty="0"/>
              <a:t>The general idea of the selection sort is that for each slot, find the element that belongs there.</a:t>
            </a:r>
          </a:p>
          <a:p>
            <a:r>
              <a:rPr lang="en-US" dirty="0"/>
              <a:t>The selection sort improves on the bubble sort by reducing the number of swaps.</a:t>
            </a:r>
          </a:p>
          <a:p>
            <a:r>
              <a:rPr lang="en-US" dirty="0"/>
              <a:t>The number of comparisons remains the same that is to sort N items you make N-1 passes through them. </a:t>
            </a: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a:bodyPr>
          <a:lstStyle/>
          <a:p>
            <a:r>
              <a:rPr lang="en-US" dirty="0"/>
              <a:t>The operation in each pass is as follows: </a:t>
            </a:r>
          </a:p>
          <a:p>
            <a:pPr marL="971550" lvl="1" indent="-514350">
              <a:buFont typeface="+mj-lt"/>
              <a:buAutoNum type="arabicPeriod"/>
            </a:pPr>
            <a:r>
              <a:rPr lang="en-US" dirty="0"/>
              <a:t>First find the smallest element in the list and swap it with the element in the first position.</a:t>
            </a:r>
          </a:p>
          <a:p>
            <a:pPr marL="971550" lvl="1" indent="-514350">
              <a:buFont typeface="+mj-lt"/>
              <a:buAutoNum type="arabicPeriod"/>
            </a:pPr>
            <a:r>
              <a:rPr lang="en-US" dirty="0"/>
              <a:t>On the second pass you scan through just the first N-1 entries. Then find the second smallest element in the list and swap it in the element </a:t>
            </a:r>
            <a:r>
              <a:rPr lang="en-US"/>
              <a:t>in the second </a:t>
            </a:r>
            <a:r>
              <a:rPr lang="en-US" dirty="0"/>
              <a:t>position.</a:t>
            </a:r>
          </a:p>
          <a:p>
            <a:pPr marL="971550" lvl="1" indent="-514350">
              <a:buFont typeface="+mj-lt"/>
              <a:buAutoNum type="arabicPeriod"/>
            </a:pPr>
            <a:r>
              <a:rPr lang="en-US" dirty="0"/>
              <a:t>This process is repeated, with one item being placed in its correct location each time. </a:t>
            </a:r>
          </a:p>
          <a:p>
            <a:pPr marL="971550" lvl="1" indent="-514350">
              <a:buFont typeface="+mj-lt"/>
              <a:buAutoNum type="arabicPeriod"/>
            </a:pPr>
            <a:r>
              <a:rPr lang="en-US" dirty="0"/>
              <a:t>After N-1 passes, the entire collection of data is sorted. </a:t>
            </a:r>
          </a:p>
          <a:p>
            <a:pPr marL="971550" lvl="1" indent="-514350">
              <a:buFont typeface="+mj-lt"/>
              <a:buAutoNum type="arabicPeriod"/>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dirty="0"/>
              <a:t>Example</a:t>
            </a:r>
            <a:br>
              <a:rPr lang="en-US" dirty="0"/>
            </a:br>
            <a:endParaRPr lang="en-US" dirty="0"/>
          </a:p>
        </p:txBody>
      </p:sp>
      <p:sp>
        <p:nvSpPr>
          <p:cNvPr id="3" name="Content Placeholder 2"/>
          <p:cNvSpPr>
            <a:spLocks noGrp="1"/>
          </p:cNvSpPr>
          <p:nvPr>
            <p:ph idx="1"/>
          </p:nvPr>
        </p:nvSpPr>
        <p:spPr/>
        <p:txBody>
          <a:bodyPr>
            <a:normAutofit/>
          </a:bodyPr>
          <a:lstStyle/>
          <a:p>
            <a:r>
              <a:rPr lang="en-US" dirty="0"/>
              <a:t>Suppose the following numbers are stored in an array A:</a:t>
            </a:r>
          </a:p>
          <a:p>
            <a:pPr lvl="3">
              <a:buNone/>
            </a:pPr>
            <a:r>
              <a:rPr lang="en-US" dirty="0"/>
              <a:t>		</a:t>
            </a:r>
            <a:r>
              <a:rPr lang="en-US" sz="3000" dirty="0"/>
              <a:t>77,33,44,11,88,22,66,55</a:t>
            </a:r>
          </a:p>
          <a:p>
            <a:pPr lvl="3">
              <a:buNone/>
            </a:pPr>
            <a:endParaRPr lang="en-US" sz="3000" dirty="0"/>
          </a:p>
          <a:p>
            <a:pPr marL="342900" lvl="1" indent="-342900">
              <a:buNone/>
            </a:pPr>
            <a:r>
              <a:rPr lang="en-US" dirty="0"/>
              <a:t>	Pass 1: </a:t>
            </a:r>
            <a:r>
              <a:rPr lang="en-US" u="sng" dirty="0"/>
              <a:t>77</a:t>
            </a:r>
            <a:r>
              <a:rPr lang="en-US" dirty="0"/>
              <a:t>,33,44,</a:t>
            </a:r>
            <a:r>
              <a:rPr lang="en-US" u="sng" dirty="0"/>
              <a:t>11</a:t>
            </a:r>
            <a:r>
              <a:rPr lang="en-US" dirty="0"/>
              <a:t>,88,22,66,55</a:t>
            </a:r>
          </a:p>
          <a:p>
            <a:pPr marL="342900" lvl="1" indent="-342900">
              <a:buNone/>
            </a:pPr>
            <a:r>
              <a:rPr lang="en-US" dirty="0"/>
              <a:t>	Pass 2: 11,</a:t>
            </a:r>
            <a:r>
              <a:rPr lang="en-US" u="sng" dirty="0"/>
              <a:t>33</a:t>
            </a:r>
            <a:r>
              <a:rPr lang="en-US" dirty="0"/>
              <a:t>,44,77,88,</a:t>
            </a:r>
            <a:r>
              <a:rPr lang="en-US" u="sng" dirty="0"/>
              <a:t>22</a:t>
            </a:r>
            <a:r>
              <a:rPr lang="en-US" dirty="0"/>
              <a:t>,66,55</a:t>
            </a:r>
          </a:p>
          <a:p>
            <a:pPr marL="342900" lvl="1" indent="-342900">
              <a:buNone/>
            </a:pPr>
            <a:r>
              <a:rPr lang="en-US" dirty="0"/>
              <a:t>	Pass 3: 11,22,</a:t>
            </a:r>
            <a:r>
              <a:rPr lang="en-US" u="sng" dirty="0"/>
              <a:t>44</a:t>
            </a:r>
            <a:r>
              <a:rPr lang="en-US" dirty="0"/>
              <a:t>,77,88,</a:t>
            </a:r>
            <a:r>
              <a:rPr lang="en-US" u="sng" dirty="0"/>
              <a:t>33</a:t>
            </a:r>
            <a:r>
              <a:rPr lang="en-US" dirty="0"/>
              <a:t>,66,55</a:t>
            </a:r>
          </a:p>
          <a:p>
            <a:pPr marL="342900" lvl="1" indent="-342900">
              <a:buNone/>
            </a:pPr>
            <a:r>
              <a:rPr lang="en-US" dirty="0"/>
              <a:t>	Pass 4: 11,22,33,</a:t>
            </a:r>
            <a:r>
              <a:rPr lang="en-US" u="sng" dirty="0"/>
              <a:t>77</a:t>
            </a:r>
            <a:r>
              <a:rPr lang="en-US" dirty="0"/>
              <a:t>,88,</a:t>
            </a:r>
            <a:r>
              <a:rPr lang="en-US" u="sng" dirty="0"/>
              <a:t>44</a:t>
            </a:r>
            <a:r>
              <a:rPr lang="en-US" dirty="0"/>
              <a:t>,66,55</a:t>
            </a:r>
          </a:p>
          <a:p>
            <a:pPr marL="342900" lvl="1" indent="-342900">
              <a:buNone/>
            </a:pPr>
            <a:r>
              <a:rPr lang="en-US" dirty="0"/>
              <a:t>	Pass 5: 11,22,33,44,</a:t>
            </a:r>
            <a:r>
              <a:rPr lang="en-US" u="sng" dirty="0"/>
              <a:t>88</a:t>
            </a:r>
            <a:r>
              <a:rPr lang="en-US" dirty="0"/>
              <a:t>,77,66,</a:t>
            </a:r>
            <a:r>
              <a:rPr lang="en-US" u="sng" dirty="0"/>
              <a:t>55</a:t>
            </a:r>
          </a:p>
          <a:p>
            <a:pPr marL="342900" lvl="1" indent="-342900">
              <a:buNone/>
            </a:pPr>
            <a:r>
              <a:rPr lang="en-US" dirty="0"/>
              <a:t>	Pass 6: 11,22,33,44,55,</a:t>
            </a:r>
            <a:r>
              <a:rPr lang="en-US" u="sng" dirty="0"/>
              <a:t>77</a:t>
            </a:r>
            <a:r>
              <a:rPr lang="en-US" dirty="0"/>
              <a:t>,</a:t>
            </a:r>
            <a:r>
              <a:rPr lang="en-US" u="sng" dirty="0"/>
              <a:t>66</a:t>
            </a:r>
            <a:r>
              <a:rPr lang="en-US" dirty="0"/>
              <a:t>,88</a:t>
            </a:r>
          </a:p>
          <a:p>
            <a:pPr marL="342900" lvl="1" indent="-342900">
              <a:buNone/>
            </a:pPr>
            <a:r>
              <a:rPr lang="en-US" dirty="0"/>
              <a:t>	Pass 7: 11,22,33,44,55,66,77,88</a:t>
            </a:r>
            <a:endParaRPr lang="en-US" u="sng" dirty="0"/>
          </a:p>
          <a:p>
            <a:pPr marL="342900" lvl="1" indent="-342900">
              <a:buNone/>
            </a:pPr>
            <a:endParaRPr lang="en-US" u="sng" dirty="0"/>
          </a:p>
          <a:p>
            <a:pPr marL="342900" lvl="1" indent="-342900">
              <a:buNone/>
            </a:pPr>
            <a:endParaRPr lang="en-US" u="sng" dirty="0"/>
          </a:p>
          <a:p>
            <a:pPr marL="342900" lvl="1" indent="-342900">
              <a:buNone/>
            </a:pPr>
            <a:endParaRPr lang="en-US" dirty="0"/>
          </a:p>
          <a:p>
            <a:pPr marL="342900" lvl="1" indent="-342900">
              <a:buNone/>
            </a:pPr>
            <a:endParaRPr lang="en-US" dirty="0"/>
          </a:p>
          <a:p>
            <a:endParaRPr lang="en-US" dirty="0"/>
          </a:p>
          <a:p>
            <a:pPr marL="342900" lvl="1" indent="-342900">
              <a:buNone/>
            </a:pPr>
            <a:endParaRPr lang="en-US" dirty="0"/>
          </a:p>
          <a:p>
            <a:pPr marL="342900" lvl="1" indent="-342900">
              <a:buNone/>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F6FC8B63-472E-4252-89E8-8CCD85182AEE}"/>
              </a:ext>
            </a:extLst>
          </p:cNvPr>
          <p:cNvSpPr>
            <a:spLocks noGrp="1" noChangeArrowheads="1"/>
          </p:cNvSpPr>
          <p:nvPr>
            <p:ph type="title"/>
          </p:nvPr>
        </p:nvSpPr>
        <p:spPr/>
        <p:txBody>
          <a:bodyPr>
            <a:normAutofit fontScale="90000"/>
          </a:bodyPr>
          <a:lstStyle/>
          <a:p>
            <a:r>
              <a:rPr lang="en-US" altLang="en-US"/>
              <a:t>Example 1: Maximum element</a:t>
            </a:r>
          </a:p>
        </p:txBody>
      </p:sp>
      <p:sp>
        <p:nvSpPr>
          <p:cNvPr id="336899" name="Rectangle 3">
            <a:extLst>
              <a:ext uri="{FF2B5EF4-FFF2-40B4-BE49-F238E27FC236}">
                <a16:creationId xmlns:a16="http://schemas.microsoft.com/office/drawing/2014/main" id="{760CB7C9-CB6F-4359-9A88-065A1AF1DF2F}"/>
              </a:ext>
            </a:extLst>
          </p:cNvPr>
          <p:cNvSpPr>
            <a:spLocks noGrp="1" noChangeArrowheads="1"/>
          </p:cNvSpPr>
          <p:nvPr>
            <p:ph type="body" sz="half" idx="1"/>
          </p:nvPr>
        </p:nvSpPr>
        <p:spPr/>
        <p:txBody>
          <a:bodyPr/>
          <a:lstStyle/>
          <a:p>
            <a:pPr>
              <a:buFont typeface="Monotype Sorts" pitchFamily="2" charset="2"/>
              <a:buNone/>
            </a:pPr>
            <a:endParaRPr lang="en-US" altLang="en-US" sz="2000">
              <a:cs typeface="Times New Roman" panose="02020603050405020304" pitchFamily="18" charset="0"/>
            </a:endParaRPr>
          </a:p>
          <a:p>
            <a:endParaRPr lang="en-US" altLang="en-US" sz="2000"/>
          </a:p>
        </p:txBody>
      </p:sp>
      <p:pic>
        <p:nvPicPr>
          <p:cNvPr id="336900" name="Picture 4">
            <a:extLst>
              <a:ext uri="{FF2B5EF4-FFF2-40B4-BE49-F238E27FC236}">
                <a16:creationId xmlns:a16="http://schemas.microsoft.com/office/drawing/2014/main" id="{02F6A6BA-C075-4B19-827A-55C44E1ED09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1295401"/>
            <a:ext cx="8077200" cy="338137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Algorithm</a:t>
            </a:r>
          </a:p>
        </p:txBody>
      </p:sp>
      <p:sp>
        <p:nvSpPr>
          <p:cNvPr id="3" name="Content Placeholder 2"/>
          <p:cNvSpPr>
            <a:spLocks noGrp="1"/>
          </p:cNvSpPr>
          <p:nvPr>
            <p:ph idx="1"/>
          </p:nvPr>
        </p:nvSpPr>
        <p:spPr/>
        <p:txBody>
          <a:bodyPr>
            <a:normAutofit fontScale="55000" lnSpcReduction="20000"/>
          </a:bodyPr>
          <a:lstStyle/>
          <a:p>
            <a:pPr>
              <a:buNone/>
            </a:pPr>
            <a:r>
              <a:rPr lang="en-US" dirty="0"/>
              <a:t>Selection sort (A)</a:t>
            </a:r>
          </a:p>
          <a:p>
            <a:pPr>
              <a:buNone/>
            </a:pPr>
            <a:r>
              <a:rPr lang="en-US" dirty="0"/>
              <a:t>{</a:t>
            </a:r>
          </a:p>
          <a:p>
            <a:pPr>
              <a:buNone/>
            </a:pPr>
            <a:r>
              <a:rPr lang="en-US" dirty="0"/>
              <a:t>for (</a:t>
            </a:r>
            <a:r>
              <a:rPr lang="en-US" dirty="0" err="1"/>
              <a:t>i</a:t>
            </a:r>
            <a:r>
              <a:rPr lang="en-US" dirty="0"/>
              <a:t>=1;i&lt;</a:t>
            </a:r>
            <a:r>
              <a:rPr lang="en-US" dirty="0" err="1"/>
              <a:t>n;i</a:t>
            </a:r>
            <a:r>
              <a:rPr lang="en-US" dirty="0"/>
              <a:t>++)</a:t>
            </a:r>
          </a:p>
          <a:p>
            <a:pPr>
              <a:buNone/>
            </a:pPr>
            <a:r>
              <a:rPr lang="en-US" dirty="0"/>
              <a:t>{</a:t>
            </a:r>
          </a:p>
          <a:p>
            <a:pPr>
              <a:buNone/>
            </a:pPr>
            <a:r>
              <a:rPr lang="en-US" dirty="0"/>
              <a:t>   min=</a:t>
            </a:r>
            <a:r>
              <a:rPr lang="en-US" dirty="0" err="1"/>
              <a:t>i</a:t>
            </a:r>
            <a:r>
              <a:rPr lang="en-US" dirty="0"/>
              <a:t>;</a:t>
            </a:r>
          </a:p>
          <a:p>
            <a:pPr>
              <a:buNone/>
            </a:pPr>
            <a:r>
              <a:rPr lang="en-US" dirty="0"/>
              <a:t>     for (j=i+1;j&lt;</a:t>
            </a:r>
            <a:r>
              <a:rPr lang="en-US" dirty="0" err="1"/>
              <a:t>n;j</a:t>
            </a:r>
            <a:r>
              <a:rPr lang="en-US" dirty="0"/>
              <a:t>++)</a:t>
            </a:r>
          </a:p>
          <a:p>
            <a:pPr>
              <a:buNone/>
            </a:pPr>
            <a:r>
              <a:rPr lang="en-US" dirty="0"/>
              <a:t>     {</a:t>
            </a:r>
          </a:p>
          <a:p>
            <a:pPr>
              <a:buNone/>
            </a:pPr>
            <a:r>
              <a:rPr lang="en-US" dirty="0"/>
              <a:t>       if (A[j]&lt;A[min])</a:t>
            </a:r>
          </a:p>
          <a:p>
            <a:pPr>
              <a:buNone/>
            </a:pPr>
            <a:r>
              <a:rPr lang="en-US" dirty="0"/>
              <a:t>                   min=j;</a:t>
            </a:r>
          </a:p>
          <a:p>
            <a:pPr>
              <a:buNone/>
            </a:pPr>
            <a:r>
              <a:rPr lang="en-US" dirty="0"/>
              <a:t>     }</a:t>
            </a:r>
          </a:p>
          <a:p>
            <a:pPr>
              <a:buNone/>
            </a:pPr>
            <a:r>
              <a:rPr lang="en-US" dirty="0"/>
              <a:t>   swap (A[min],A[</a:t>
            </a:r>
            <a:r>
              <a:rPr lang="en-US" dirty="0" err="1"/>
              <a:t>i</a:t>
            </a:r>
            <a:r>
              <a:rPr lang="en-US" dirty="0"/>
              <a:t>])</a:t>
            </a:r>
          </a:p>
          <a:p>
            <a:pPr>
              <a:buNone/>
            </a:pPr>
            <a:r>
              <a:rPr lang="en-US" dirty="0"/>
              <a:t> } </a:t>
            </a:r>
          </a:p>
          <a:p>
            <a:pPr>
              <a:buNone/>
            </a:pPr>
            <a:r>
              <a:rPr lang="en-US" dirty="0"/>
              <a:t>}</a:t>
            </a:r>
          </a:p>
          <a:p>
            <a:pPr>
              <a:buNone/>
            </a:pPr>
            <a:r>
              <a:rPr lang="en-US" dirty="0"/>
              <a:t> </a:t>
            </a:r>
          </a:p>
          <a:p>
            <a:pPr marL="1371600" lvl="2" indent="-51435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765" name="Rectangle 13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62" name="Rectangle 2"/>
          <p:cNvSpPr>
            <a:spLocks noGrp="1" noChangeArrowheads="1"/>
          </p:cNvSpPr>
          <p:nvPr>
            <p:ph type="title"/>
          </p:nvPr>
        </p:nvSpPr>
        <p:spPr>
          <a:xfrm>
            <a:off x="838200" y="365125"/>
            <a:ext cx="10515600" cy="1306443"/>
          </a:xfrm>
        </p:spPr>
        <p:txBody>
          <a:bodyPr>
            <a:normAutofit/>
          </a:bodyPr>
          <a:lstStyle/>
          <a:p>
            <a:r>
              <a:rPr lang="en-US" sz="4000"/>
              <a:t>Mergesort</a:t>
            </a:r>
          </a:p>
        </p:txBody>
      </p:sp>
      <p:sp>
        <p:nvSpPr>
          <p:cNvPr id="117763" name="Rectangle 3"/>
          <p:cNvSpPr>
            <a:spLocks noGrp="1" noChangeArrowheads="1"/>
          </p:cNvSpPr>
          <p:nvPr>
            <p:ph idx="1"/>
          </p:nvPr>
        </p:nvSpPr>
        <p:spPr>
          <a:xfrm>
            <a:off x="838200" y="1825625"/>
            <a:ext cx="4152774" cy="4303464"/>
          </a:xfrm>
        </p:spPr>
        <p:txBody>
          <a:bodyPr>
            <a:normAutofit/>
          </a:bodyPr>
          <a:lstStyle/>
          <a:p>
            <a:pPr marL="0" indent="0"/>
            <a:r>
              <a:rPr lang="en-US" sz="2000"/>
              <a:t>Mergesort  (divide-and-conquer)</a:t>
            </a:r>
          </a:p>
          <a:p>
            <a:pPr marL="346075" lvl="1" indent="-231775"/>
            <a:r>
              <a:rPr lang="en-US" sz="2000"/>
              <a:t>Divide array into two halves.</a:t>
            </a:r>
          </a:p>
        </p:txBody>
      </p:sp>
      <p:pic>
        <p:nvPicPr>
          <p:cNvPr id="1026" name="Picture 2">
            <a:extLst>
              <a:ext uri="{FF2B5EF4-FFF2-40B4-BE49-F238E27FC236}">
                <a16:creationId xmlns:a16="http://schemas.microsoft.com/office/drawing/2014/main" id="{1DB595E3-1D99-48B4-A481-5EABF61434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9" r="1997" b="-1"/>
          <a:stretch/>
        </p:blipFill>
        <p:spPr bwMode="auto">
          <a:xfrm>
            <a:off x="5183500" y="751840"/>
            <a:ext cx="6170299" cy="5377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10" name="Rectangle 2"/>
          <p:cNvSpPr>
            <a:spLocks noGrp="1" noChangeArrowheads="1"/>
          </p:cNvSpPr>
          <p:nvPr>
            <p:ph type="title"/>
          </p:nvPr>
        </p:nvSpPr>
        <p:spPr>
          <a:xfrm>
            <a:off x="600200" y="743242"/>
            <a:ext cx="3986156" cy="994901"/>
          </a:xfrm>
        </p:spPr>
        <p:txBody>
          <a:bodyPr anchor="b">
            <a:normAutofit/>
          </a:bodyPr>
          <a:lstStyle/>
          <a:p>
            <a:r>
              <a:rPr lang="en-US" sz="4000" dirty="0" err="1"/>
              <a:t>Mergesort</a:t>
            </a:r>
            <a:endParaRPr lang="en-US" sz="4000" dirty="0"/>
          </a:p>
        </p:txBody>
      </p:sp>
      <p:sp>
        <p:nvSpPr>
          <p:cNvPr id="119811" name="Rectangle 3"/>
          <p:cNvSpPr>
            <a:spLocks noGrp="1" noChangeArrowheads="1"/>
          </p:cNvSpPr>
          <p:nvPr>
            <p:ph idx="1"/>
          </p:nvPr>
        </p:nvSpPr>
        <p:spPr>
          <a:xfrm>
            <a:off x="695960" y="2134771"/>
            <a:ext cx="3986156" cy="2588458"/>
          </a:xfrm>
        </p:spPr>
        <p:txBody>
          <a:bodyPr>
            <a:normAutofit/>
          </a:bodyPr>
          <a:lstStyle/>
          <a:p>
            <a:pPr marL="0" indent="0"/>
            <a:r>
              <a:rPr lang="en-US" sz="2000" dirty="0" err="1"/>
              <a:t>Mergesort</a:t>
            </a:r>
            <a:r>
              <a:rPr lang="en-US" sz="2000" dirty="0"/>
              <a:t>  (divide-and-conquer)</a:t>
            </a:r>
          </a:p>
          <a:p>
            <a:pPr marL="346075" lvl="1" indent="-231775"/>
            <a:r>
              <a:rPr lang="en-US" sz="2000" dirty="0"/>
              <a:t>Divide array into two halves.</a:t>
            </a:r>
          </a:p>
          <a:p>
            <a:pPr marL="346075" lvl="1" indent="-231775"/>
            <a:r>
              <a:rPr lang="en-US" sz="2000" dirty="0"/>
              <a:t>Recursively sort each half.</a:t>
            </a:r>
          </a:p>
          <a:p>
            <a:pPr marL="346075" lvl="1" indent="-231775"/>
            <a:r>
              <a:rPr lang="en-US" sz="2000" dirty="0"/>
              <a:t>Merge two halves to make sorted whole.</a:t>
            </a:r>
          </a:p>
          <a:p>
            <a:pPr marL="346075" lvl="1" indent="-231775"/>
            <a:endParaRPr lang="en-US" sz="2000" dirty="0"/>
          </a:p>
        </p:txBody>
      </p:sp>
      <p:pic>
        <p:nvPicPr>
          <p:cNvPr id="3074" name="Picture 2">
            <a:extLst>
              <a:ext uri="{FF2B5EF4-FFF2-40B4-BE49-F238E27FC236}">
                <a16:creationId xmlns:a16="http://schemas.microsoft.com/office/drawing/2014/main" id="{036620C8-EC37-41EE-92C6-501ACEC269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3"/>
          <a:stretch/>
        </p:blipFill>
        <p:spPr bwMode="auto">
          <a:xfrm>
            <a:off x="5186557" y="162853"/>
            <a:ext cx="6830817" cy="6137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C825-53F3-476F-8F4C-12A82BCE4ACA}"/>
              </a:ext>
            </a:extLst>
          </p:cNvPr>
          <p:cNvSpPr>
            <a:spLocks noGrp="1"/>
          </p:cNvSpPr>
          <p:nvPr>
            <p:ph type="title"/>
          </p:nvPr>
        </p:nvSpPr>
        <p:spPr/>
        <p:txBody>
          <a:bodyPr/>
          <a:lstStyle/>
          <a:p>
            <a:r>
              <a:rPr lang="en-US" dirty="0" err="1"/>
              <a:t>Mergesort</a:t>
            </a:r>
            <a:r>
              <a:rPr lang="en-US" dirty="0"/>
              <a:t> recursive</a:t>
            </a:r>
            <a:endParaRPr lang="en-GB" dirty="0"/>
          </a:p>
        </p:txBody>
      </p:sp>
      <p:sp>
        <p:nvSpPr>
          <p:cNvPr id="3" name="Content Placeholder 2">
            <a:extLst>
              <a:ext uri="{FF2B5EF4-FFF2-40B4-BE49-F238E27FC236}">
                <a16:creationId xmlns:a16="http://schemas.microsoft.com/office/drawing/2014/main" id="{51C223E9-803B-45EB-BCD8-7E6853D866FF}"/>
              </a:ext>
            </a:extLst>
          </p:cNvPr>
          <p:cNvSpPr>
            <a:spLocks noGrp="1"/>
          </p:cNvSpPr>
          <p:nvPr>
            <p:ph idx="1"/>
          </p:nvPr>
        </p:nvSpPr>
        <p:spPr>
          <a:xfrm>
            <a:off x="838200" y="1816100"/>
            <a:ext cx="10515600" cy="4351338"/>
          </a:xfrm>
        </p:spPr>
        <p:txBody>
          <a:bodyPr>
            <a:normAutofit lnSpcReduction="10000"/>
          </a:bodyPr>
          <a:lstStyle/>
          <a:p>
            <a:pPr marL="0" indent="0">
              <a:buNone/>
            </a:pPr>
            <a:r>
              <a:rPr lang="pt-BR" dirty="0"/>
              <a:t>int MergeSort(int A[],int  lb,int ub)</a:t>
            </a:r>
          </a:p>
          <a:p>
            <a:pPr marL="0" indent="0">
              <a:buNone/>
            </a:pPr>
            <a:r>
              <a:rPr lang="pt-BR" dirty="0"/>
              <a:t> {</a:t>
            </a:r>
          </a:p>
          <a:p>
            <a:pPr marL="0" indent="0">
              <a:buNone/>
            </a:pPr>
            <a:r>
              <a:rPr lang="pt-BR" dirty="0"/>
              <a:t>      if lb &gt; ub</a:t>
            </a:r>
          </a:p>
          <a:p>
            <a:pPr marL="0" indent="0">
              <a:buNone/>
            </a:pPr>
            <a:r>
              <a:rPr lang="pt-BR" dirty="0"/>
              <a:t>          return</a:t>
            </a:r>
          </a:p>
          <a:p>
            <a:pPr marL="0" indent="0">
              <a:buNone/>
            </a:pPr>
            <a:r>
              <a:rPr lang="pt-BR" dirty="0"/>
              <a:t>         int mid = (lb+ub)/2</a:t>
            </a:r>
          </a:p>
          <a:p>
            <a:pPr marL="0" indent="0">
              <a:buNone/>
            </a:pPr>
            <a:r>
              <a:rPr lang="pt-BR" dirty="0"/>
              <a:t>         mergeSort(A, lb, mid)</a:t>
            </a:r>
          </a:p>
          <a:p>
            <a:pPr marL="0" indent="0">
              <a:buNone/>
            </a:pPr>
            <a:r>
              <a:rPr lang="pt-BR" dirty="0"/>
              <a:t>         mergeSort(A, mid+1, ub)</a:t>
            </a:r>
          </a:p>
          <a:p>
            <a:pPr marL="0" indent="0">
              <a:buNone/>
            </a:pPr>
            <a:r>
              <a:rPr lang="pt-BR" dirty="0"/>
              <a:t>         merge(A, lb, ub, mid)</a:t>
            </a:r>
          </a:p>
          <a:p>
            <a:pPr marL="0" indent="0">
              <a:buNone/>
            </a:pPr>
            <a:r>
              <a:rPr lang="pt-BR" dirty="0"/>
              <a:t>}</a:t>
            </a:r>
            <a:endParaRPr lang="en-GB" dirty="0"/>
          </a:p>
        </p:txBody>
      </p:sp>
    </p:spTree>
    <p:extLst>
      <p:ext uri="{BB962C8B-B14F-4D97-AF65-F5344CB8AC3E}">
        <p14:creationId xmlns:p14="http://schemas.microsoft.com/office/powerpoint/2010/main" val="2567987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lstStyle/>
          <a:p>
            <a:r>
              <a:rPr lang="en-US" dirty="0"/>
              <a:t>Merge Function </a:t>
            </a:r>
          </a:p>
        </p:txBody>
      </p:sp>
      <p:sp>
        <p:nvSpPr>
          <p:cNvPr id="3" name="Content Placeholder 2"/>
          <p:cNvSpPr>
            <a:spLocks noGrp="1"/>
          </p:cNvSpPr>
          <p:nvPr>
            <p:ph idx="1"/>
          </p:nvPr>
        </p:nvSpPr>
        <p:spPr>
          <a:xfrm>
            <a:off x="1981200" y="609600"/>
            <a:ext cx="8229600" cy="6248400"/>
          </a:xfrm>
        </p:spPr>
        <p:txBody>
          <a:bodyPr>
            <a:normAutofit fontScale="55000" lnSpcReduction="20000"/>
          </a:bodyPr>
          <a:lstStyle/>
          <a:p>
            <a:pPr>
              <a:buNone/>
            </a:pPr>
            <a:r>
              <a:rPr lang="en-US" dirty="0"/>
              <a:t>Merge(A, end1,end2)</a:t>
            </a:r>
          </a:p>
          <a:p>
            <a:pPr>
              <a:buNone/>
            </a:pPr>
            <a:r>
              <a:rPr lang="en-US" dirty="0"/>
              <a:t>{</a:t>
            </a:r>
          </a:p>
          <a:p>
            <a:pPr>
              <a:buNone/>
            </a:pPr>
            <a:r>
              <a:rPr lang="en-US" dirty="0"/>
              <a:t>	</a:t>
            </a:r>
            <a:r>
              <a:rPr lang="en-US" dirty="0" err="1"/>
              <a:t>i</a:t>
            </a:r>
            <a:r>
              <a:rPr lang="en-US" dirty="0"/>
              <a:t>=0, j=end1,k=0</a:t>
            </a:r>
          </a:p>
          <a:p>
            <a:pPr>
              <a:buNone/>
            </a:pPr>
            <a:r>
              <a:rPr lang="en-US" dirty="0"/>
              <a:t>	{</a:t>
            </a:r>
          </a:p>
          <a:p>
            <a:pPr>
              <a:buNone/>
            </a:pPr>
            <a:r>
              <a:rPr lang="en-US" dirty="0"/>
              <a:t>	while </a:t>
            </a:r>
            <a:r>
              <a:rPr lang="en-US" dirty="0" err="1"/>
              <a:t>i</a:t>
            </a:r>
            <a:r>
              <a:rPr lang="en-US" dirty="0"/>
              <a:t>&lt;end1 and j&lt;end2</a:t>
            </a:r>
          </a:p>
          <a:p>
            <a:pPr>
              <a:buNone/>
            </a:pPr>
            <a:r>
              <a:rPr lang="en-US" dirty="0"/>
              <a:t>	{	if(a[</a:t>
            </a:r>
            <a:r>
              <a:rPr lang="en-US" dirty="0" err="1"/>
              <a:t>i</a:t>
            </a:r>
            <a:r>
              <a:rPr lang="en-US" dirty="0"/>
              <a:t>]&lt;A[j])</a:t>
            </a:r>
          </a:p>
          <a:p>
            <a:pPr>
              <a:buNone/>
            </a:pPr>
            <a:r>
              <a:rPr lang="en-US" dirty="0"/>
              <a:t>			temp[k]=A[</a:t>
            </a:r>
            <a:r>
              <a:rPr lang="en-US" dirty="0" err="1"/>
              <a:t>i</a:t>
            </a:r>
            <a:r>
              <a:rPr lang="en-US" dirty="0"/>
              <a:t>]</a:t>
            </a:r>
          </a:p>
          <a:p>
            <a:pPr>
              <a:buNone/>
            </a:pPr>
            <a:r>
              <a:rPr lang="en-US" dirty="0"/>
              <a:t>			</a:t>
            </a:r>
            <a:r>
              <a:rPr lang="en-US" dirty="0" err="1"/>
              <a:t>i</a:t>
            </a:r>
            <a:r>
              <a:rPr lang="en-US" dirty="0"/>
              <a:t>=i+1,k=K+1</a:t>
            </a:r>
          </a:p>
          <a:p>
            <a:pPr>
              <a:buNone/>
            </a:pPr>
            <a:r>
              <a:rPr lang="en-US" dirty="0"/>
              <a:t>	else</a:t>
            </a:r>
          </a:p>
          <a:p>
            <a:pPr>
              <a:buNone/>
            </a:pPr>
            <a:r>
              <a:rPr lang="en-US" dirty="0"/>
              <a:t>		temp[k]=A[j]</a:t>
            </a:r>
          </a:p>
          <a:p>
            <a:pPr>
              <a:buNone/>
            </a:pPr>
            <a:r>
              <a:rPr lang="en-US" dirty="0"/>
              <a:t>		J=j+1, k=k+1	}</a:t>
            </a:r>
          </a:p>
          <a:p>
            <a:pPr>
              <a:buNone/>
            </a:pPr>
            <a:r>
              <a:rPr lang="en-US" dirty="0"/>
              <a:t>}</a:t>
            </a:r>
          </a:p>
          <a:p>
            <a:pPr>
              <a:buNone/>
            </a:pPr>
            <a:r>
              <a:rPr lang="en-US" dirty="0"/>
              <a:t>	while </a:t>
            </a:r>
            <a:r>
              <a:rPr lang="en-US" dirty="0" err="1"/>
              <a:t>i</a:t>
            </a:r>
            <a:r>
              <a:rPr lang="en-US" dirty="0"/>
              <a:t>&lt;end1</a:t>
            </a:r>
          </a:p>
          <a:p>
            <a:pPr>
              <a:buNone/>
            </a:pPr>
            <a:r>
              <a:rPr lang="en-US" dirty="0"/>
              <a:t>		temp[k]=A[</a:t>
            </a:r>
            <a:r>
              <a:rPr lang="en-US" dirty="0" err="1"/>
              <a:t>i</a:t>
            </a:r>
            <a:r>
              <a:rPr lang="en-US" dirty="0"/>
              <a:t>]</a:t>
            </a:r>
          </a:p>
          <a:p>
            <a:pPr>
              <a:buNone/>
            </a:pPr>
            <a:r>
              <a:rPr lang="en-US" dirty="0"/>
              <a:t>		</a:t>
            </a:r>
            <a:r>
              <a:rPr lang="en-US" dirty="0" err="1"/>
              <a:t>i</a:t>
            </a:r>
            <a:r>
              <a:rPr lang="en-US" dirty="0"/>
              <a:t>=i+1, k=k+1</a:t>
            </a:r>
          </a:p>
          <a:p>
            <a:pPr>
              <a:buNone/>
            </a:pPr>
            <a:r>
              <a:rPr lang="en-US" dirty="0"/>
              <a:t>	while </a:t>
            </a:r>
            <a:r>
              <a:rPr lang="en-US" dirty="0" err="1"/>
              <a:t>i</a:t>
            </a:r>
            <a:r>
              <a:rPr lang="en-US" dirty="0"/>
              <a:t>&lt;end2</a:t>
            </a:r>
          </a:p>
          <a:p>
            <a:pPr>
              <a:buNone/>
            </a:pPr>
            <a:r>
              <a:rPr lang="en-US" dirty="0"/>
              <a:t>		temp[k]=A[</a:t>
            </a:r>
            <a:r>
              <a:rPr lang="en-US" dirty="0" err="1"/>
              <a:t>i</a:t>
            </a:r>
            <a:r>
              <a:rPr lang="en-US" dirty="0"/>
              <a:t>]</a:t>
            </a:r>
          </a:p>
          <a:p>
            <a:pPr>
              <a:buNone/>
            </a:pPr>
            <a:r>
              <a:rPr lang="en-US" dirty="0"/>
              <a:t>		j=j+1, k=k+1</a:t>
            </a:r>
          </a:p>
          <a:p>
            <a:pPr>
              <a:buNone/>
            </a:pPr>
            <a:r>
              <a:rPr lang="en-US" dirty="0"/>
              <a:t>For(</a:t>
            </a:r>
            <a:r>
              <a:rPr lang="en-US" dirty="0" err="1"/>
              <a:t>i</a:t>
            </a:r>
            <a:r>
              <a:rPr lang="en-US" dirty="0"/>
              <a:t>=0;i&lt;end2.i++)</a:t>
            </a:r>
          </a:p>
          <a:p>
            <a:pPr>
              <a:buNone/>
            </a:pPr>
            <a:r>
              <a:rPr lang="en-US" dirty="0"/>
              <a:t>	A[</a:t>
            </a:r>
            <a:r>
              <a:rPr lang="en-US" dirty="0" err="1"/>
              <a:t>i</a:t>
            </a:r>
            <a:r>
              <a:rPr lang="en-US" dirty="0"/>
              <a:t>]=temp[</a:t>
            </a:r>
            <a:r>
              <a:rPr lang="en-US" dirty="0" err="1"/>
              <a:t>i</a:t>
            </a:r>
            <a:r>
              <a:rPr lang="en-US" dirty="0"/>
              <a:t>]</a:t>
            </a:r>
          </a:p>
          <a:p>
            <a:pPr>
              <a:buNone/>
            </a:pPr>
            <a:endParaRPr lang="en-US"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14500" y="381000"/>
            <a:ext cx="8763000" cy="6248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Sorting Algorithms</a:t>
            </a:r>
          </a:p>
        </p:txBody>
      </p:sp>
      <p:sp>
        <p:nvSpPr>
          <p:cNvPr id="3" name="Slide Number Placeholder 2"/>
          <p:cNvSpPr>
            <a:spLocks noGrp="1"/>
          </p:cNvSpPr>
          <p:nvPr>
            <p:ph type="sldNum" sz="quarter" idx="12"/>
          </p:nvPr>
        </p:nvSpPr>
        <p:spPr/>
        <p:txBody>
          <a:bodyPr/>
          <a:lstStyle/>
          <a:p>
            <a:fld id="{2C6B1FF6-39B9-40F5-8B67-33C6354A3D4F}" type="slidenum">
              <a:rPr kumimoji="0" lang="en-US" smtClean="0"/>
              <a:pPr/>
              <a:t>26</a:t>
            </a:fld>
            <a:endParaRPr kumimoji="0" lang="en-US" dirty="0"/>
          </a:p>
        </p:txBody>
      </p:sp>
      <p:sp>
        <p:nvSpPr>
          <p:cNvPr id="4" name="Content Placeholder 3"/>
          <p:cNvSpPr>
            <a:spLocks noGrp="1"/>
          </p:cNvSpPr>
          <p:nvPr>
            <p:ph sz="quarter" idx="1"/>
          </p:nvPr>
        </p:nvSpPr>
        <p:spPr/>
        <p:txBody>
          <a:bodyPr>
            <a:normAutofit/>
          </a:bodyPr>
          <a:lstStyle/>
          <a:p>
            <a:r>
              <a:rPr lang="en-NZ" dirty="0"/>
              <a:t>Quick Sort</a:t>
            </a:r>
          </a:p>
          <a:p>
            <a:pPr lvl="1"/>
            <a:r>
              <a:rPr lang="en-NZ" dirty="0"/>
              <a:t>The quick sort algorithm works by sub-dividing an array into two pieces and then calling itself recursively to sort the pieces</a:t>
            </a:r>
          </a:p>
          <a:p>
            <a:pPr lvl="1"/>
            <a:r>
              <a:rPr lang="en-NZ" dirty="0"/>
              <a:t>The following pseudo-code shows the algorithm at a high level:</a:t>
            </a:r>
          </a:p>
          <a:p>
            <a:pPr lvl="2">
              <a:buNone/>
            </a:pPr>
            <a:endParaRPr lang="en-NZ" dirty="0">
              <a:solidFill>
                <a:schemeClr val="tx1"/>
              </a:solidFill>
              <a:latin typeface="Calibri" pitchFamily="34" charset="0"/>
            </a:endParaRPr>
          </a:p>
          <a:p>
            <a:pPr lvl="1">
              <a:buNone/>
            </a:pPr>
            <a:endParaRPr lang="en-NZ" dirty="0"/>
          </a:p>
          <a:p>
            <a:pPr lvl="1"/>
            <a:endParaRPr lang="en-NZ"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306F-E615-4ED6-9819-0936C02D69CD}"/>
              </a:ext>
            </a:extLst>
          </p:cNvPr>
          <p:cNvSpPr>
            <a:spLocks noGrp="1"/>
          </p:cNvSpPr>
          <p:nvPr>
            <p:ph type="title"/>
          </p:nvPr>
        </p:nvSpPr>
        <p:spPr/>
        <p:txBody>
          <a:bodyPr/>
          <a:lstStyle/>
          <a:p>
            <a:r>
              <a:rPr lang="en-NZ" dirty="0"/>
              <a:t>Quick Sort</a:t>
            </a:r>
            <a:endParaRPr lang="en-GB" dirty="0"/>
          </a:p>
        </p:txBody>
      </p:sp>
      <p:sp>
        <p:nvSpPr>
          <p:cNvPr id="3" name="Content Placeholder 2">
            <a:extLst>
              <a:ext uri="{FF2B5EF4-FFF2-40B4-BE49-F238E27FC236}">
                <a16:creationId xmlns:a16="http://schemas.microsoft.com/office/drawing/2014/main" id="{31A03203-6C69-46D2-A9DD-679DF4937FDA}"/>
              </a:ext>
            </a:extLst>
          </p:cNvPr>
          <p:cNvSpPr>
            <a:spLocks noGrp="1"/>
          </p:cNvSpPr>
          <p:nvPr>
            <p:ph sz="half" idx="1"/>
          </p:nvPr>
        </p:nvSpPr>
        <p:spPr/>
        <p:txBody>
          <a:bodyPr>
            <a:noAutofit/>
          </a:bodyPr>
          <a:lstStyle/>
          <a:p>
            <a:pPr marL="0" indent="0">
              <a:buNone/>
            </a:pPr>
            <a:r>
              <a:rPr lang="en-GB" sz="1800" dirty="0"/>
              <a:t>/* low  --&gt; Starting index,  high  --&gt; Ending index */</a:t>
            </a:r>
          </a:p>
          <a:p>
            <a:pPr marL="0" indent="0">
              <a:buNone/>
            </a:pPr>
            <a:r>
              <a:rPr lang="en-GB" sz="1800" dirty="0" err="1"/>
              <a:t>quickSort</a:t>
            </a:r>
            <a:r>
              <a:rPr lang="en-GB" sz="1800" dirty="0"/>
              <a:t>(</a:t>
            </a:r>
            <a:r>
              <a:rPr lang="en-GB" sz="1800" dirty="0" err="1"/>
              <a:t>arr</a:t>
            </a:r>
            <a:r>
              <a:rPr lang="en-GB" sz="1800" dirty="0"/>
              <a:t>[], low, high)</a:t>
            </a:r>
          </a:p>
          <a:p>
            <a:pPr marL="0" indent="0">
              <a:buNone/>
            </a:pPr>
            <a:r>
              <a:rPr lang="en-GB" sz="1800" dirty="0"/>
              <a:t>{</a:t>
            </a:r>
          </a:p>
          <a:p>
            <a:pPr marL="0" indent="0">
              <a:buNone/>
            </a:pPr>
            <a:r>
              <a:rPr lang="en-GB" sz="1800" dirty="0"/>
              <a:t>    if (low &lt; high)</a:t>
            </a:r>
          </a:p>
          <a:p>
            <a:pPr marL="0" indent="0">
              <a:buNone/>
            </a:pPr>
            <a:r>
              <a:rPr lang="en-GB" sz="1800" dirty="0"/>
              <a:t>    {</a:t>
            </a:r>
          </a:p>
          <a:p>
            <a:pPr marL="0" indent="0">
              <a:buNone/>
            </a:pPr>
            <a:r>
              <a:rPr lang="en-GB" sz="1800" dirty="0"/>
              <a:t>        /* pi is partitioning index, </a:t>
            </a:r>
            <a:r>
              <a:rPr lang="en-GB" sz="1800" dirty="0" err="1"/>
              <a:t>arr</a:t>
            </a:r>
            <a:r>
              <a:rPr lang="en-GB" sz="1800" dirty="0"/>
              <a:t>[pi] is now</a:t>
            </a:r>
          </a:p>
          <a:p>
            <a:pPr marL="0" indent="0">
              <a:buNone/>
            </a:pPr>
            <a:r>
              <a:rPr lang="en-GB" sz="1800" dirty="0"/>
              <a:t>           at right place */</a:t>
            </a:r>
          </a:p>
          <a:p>
            <a:pPr marL="0" indent="0">
              <a:buNone/>
            </a:pPr>
            <a:r>
              <a:rPr lang="en-GB" sz="1800" dirty="0"/>
              <a:t>        pi = partition(</a:t>
            </a:r>
            <a:r>
              <a:rPr lang="en-GB" sz="1800" dirty="0" err="1"/>
              <a:t>arr</a:t>
            </a:r>
            <a:r>
              <a:rPr lang="en-GB" sz="1800" dirty="0"/>
              <a:t>, low, high);</a:t>
            </a:r>
          </a:p>
          <a:p>
            <a:pPr marL="0" indent="0">
              <a:buNone/>
            </a:pPr>
            <a:endParaRPr lang="en-GB" sz="1800" dirty="0"/>
          </a:p>
          <a:p>
            <a:pPr marL="0" indent="0">
              <a:buNone/>
            </a:pPr>
            <a:r>
              <a:rPr lang="en-GB" sz="1800" dirty="0"/>
              <a:t>        </a:t>
            </a:r>
            <a:r>
              <a:rPr lang="en-GB" sz="1800" dirty="0" err="1"/>
              <a:t>quickSort</a:t>
            </a:r>
            <a:r>
              <a:rPr lang="en-GB" sz="1800" dirty="0"/>
              <a:t>(</a:t>
            </a:r>
            <a:r>
              <a:rPr lang="en-GB" sz="1800" dirty="0" err="1"/>
              <a:t>arr</a:t>
            </a:r>
            <a:r>
              <a:rPr lang="en-GB" sz="1800" dirty="0"/>
              <a:t>, low, pi - 1);  // Before pi</a:t>
            </a:r>
          </a:p>
          <a:p>
            <a:pPr marL="0" indent="0">
              <a:buNone/>
            </a:pPr>
            <a:r>
              <a:rPr lang="en-GB" sz="1800" dirty="0"/>
              <a:t>        </a:t>
            </a:r>
            <a:r>
              <a:rPr lang="en-GB" sz="1800" dirty="0" err="1"/>
              <a:t>quickSort</a:t>
            </a:r>
            <a:r>
              <a:rPr lang="en-GB" sz="1800" dirty="0"/>
              <a:t>(</a:t>
            </a:r>
            <a:r>
              <a:rPr lang="en-GB" sz="1800" dirty="0" err="1"/>
              <a:t>arr</a:t>
            </a:r>
            <a:r>
              <a:rPr lang="en-GB" sz="1800" dirty="0"/>
              <a:t>, pi + 1, high); // After pi</a:t>
            </a:r>
          </a:p>
          <a:p>
            <a:pPr marL="0" indent="0">
              <a:buNone/>
            </a:pPr>
            <a:r>
              <a:rPr lang="en-GB" sz="1800" dirty="0"/>
              <a:t>    }</a:t>
            </a:r>
          </a:p>
          <a:p>
            <a:pPr marL="0" indent="0">
              <a:buNone/>
            </a:pPr>
            <a:r>
              <a:rPr lang="en-GB" sz="1800" dirty="0"/>
              <a:t>}</a:t>
            </a:r>
          </a:p>
        </p:txBody>
      </p:sp>
      <p:sp>
        <p:nvSpPr>
          <p:cNvPr id="4" name="Content Placeholder 3">
            <a:extLst>
              <a:ext uri="{FF2B5EF4-FFF2-40B4-BE49-F238E27FC236}">
                <a16:creationId xmlns:a16="http://schemas.microsoft.com/office/drawing/2014/main" id="{6423FCA8-008E-41B5-9B31-8C9A4D388EE5}"/>
              </a:ext>
            </a:extLst>
          </p:cNvPr>
          <p:cNvSpPr>
            <a:spLocks noGrp="1"/>
          </p:cNvSpPr>
          <p:nvPr>
            <p:ph sz="half" idx="2"/>
          </p:nvPr>
        </p:nvSpPr>
        <p:spPr/>
        <p:txBody>
          <a:bodyPr>
            <a:normAutofit fontScale="40000" lnSpcReduction="20000"/>
          </a:bodyPr>
          <a:lstStyle/>
          <a:p>
            <a:pPr marL="0" indent="0">
              <a:lnSpc>
                <a:spcPct val="120000"/>
              </a:lnSpc>
              <a:spcBef>
                <a:spcPts val="0"/>
              </a:spcBef>
              <a:buNone/>
            </a:pPr>
            <a:r>
              <a:rPr lang="en-US" dirty="0"/>
              <a:t>/* This function takes last element as pivot, places   the pivot element at its correct position in sorted  array, and places all smaller (smaller than pivot) to left of pivot and all greater elements to right of pivot */</a:t>
            </a:r>
          </a:p>
          <a:p>
            <a:pPr marL="0" indent="0">
              <a:lnSpc>
                <a:spcPct val="120000"/>
              </a:lnSpc>
              <a:spcBef>
                <a:spcPts val="0"/>
              </a:spcBef>
              <a:buNone/>
            </a:pPr>
            <a:r>
              <a:rPr lang="en-US" dirty="0"/>
              <a:t>partition (</a:t>
            </a:r>
            <a:r>
              <a:rPr lang="en-US" dirty="0" err="1"/>
              <a:t>arr</a:t>
            </a:r>
            <a:r>
              <a:rPr lang="en-US" dirty="0"/>
              <a:t>[], low, high)</a:t>
            </a:r>
          </a:p>
          <a:p>
            <a:pPr marL="0" indent="0">
              <a:lnSpc>
                <a:spcPct val="120000"/>
              </a:lnSpc>
              <a:spcBef>
                <a:spcPts val="0"/>
              </a:spcBef>
              <a:buNone/>
            </a:pPr>
            <a:r>
              <a:rPr lang="en-US" dirty="0"/>
              <a:t>{</a:t>
            </a:r>
          </a:p>
          <a:p>
            <a:pPr marL="0" indent="0">
              <a:lnSpc>
                <a:spcPct val="120000"/>
              </a:lnSpc>
              <a:spcBef>
                <a:spcPts val="0"/>
              </a:spcBef>
              <a:buNone/>
            </a:pPr>
            <a:r>
              <a:rPr lang="en-US" dirty="0"/>
              <a:t>    // pivot (Element to be placed at right position)</a:t>
            </a:r>
          </a:p>
          <a:p>
            <a:pPr marL="0" indent="0">
              <a:lnSpc>
                <a:spcPct val="120000"/>
              </a:lnSpc>
              <a:spcBef>
                <a:spcPts val="0"/>
              </a:spcBef>
              <a:buNone/>
            </a:pPr>
            <a:r>
              <a:rPr lang="en-US" dirty="0"/>
              <a:t>    pivot = </a:t>
            </a:r>
            <a:r>
              <a:rPr lang="en-US" dirty="0" err="1"/>
              <a:t>arr</a:t>
            </a:r>
            <a:r>
              <a:rPr lang="en-US" dirty="0"/>
              <a:t>[high];  </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i</a:t>
            </a:r>
            <a:r>
              <a:rPr lang="en-US" dirty="0"/>
              <a:t> = (low - 1)  // Index of smaller element</a:t>
            </a:r>
          </a:p>
          <a:p>
            <a:pPr marL="0" indent="0">
              <a:lnSpc>
                <a:spcPct val="120000"/>
              </a:lnSpc>
              <a:spcBef>
                <a:spcPts val="0"/>
              </a:spcBef>
              <a:buNone/>
            </a:pPr>
            <a:endParaRPr lang="en-US" dirty="0"/>
          </a:p>
          <a:p>
            <a:pPr marL="0" indent="0">
              <a:lnSpc>
                <a:spcPct val="120000"/>
              </a:lnSpc>
              <a:spcBef>
                <a:spcPts val="0"/>
              </a:spcBef>
              <a:buNone/>
            </a:pPr>
            <a:r>
              <a:rPr lang="en-US" dirty="0"/>
              <a:t>    for (j = low; j &lt;= high- 1; </a:t>
            </a:r>
            <a:r>
              <a:rPr lang="en-US" dirty="0" err="1"/>
              <a:t>j++</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 If current element is smaller than the pivot</a:t>
            </a:r>
          </a:p>
          <a:p>
            <a:pPr marL="0" indent="0">
              <a:lnSpc>
                <a:spcPct val="120000"/>
              </a:lnSpc>
              <a:spcBef>
                <a:spcPts val="0"/>
              </a:spcBef>
              <a:buNone/>
            </a:pPr>
            <a:r>
              <a:rPr lang="en-US" dirty="0"/>
              <a:t>        if (</a:t>
            </a:r>
            <a:r>
              <a:rPr lang="en-US" dirty="0" err="1"/>
              <a:t>arr</a:t>
            </a:r>
            <a:r>
              <a:rPr lang="en-US" dirty="0"/>
              <a:t>[j] &lt; pivot)</a:t>
            </a:r>
          </a:p>
          <a:p>
            <a:pPr marL="0" indent="0">
              <a:lnSpc>
                <a:spcPct val="120000"/>
              </a:lnSpc>
              <a:spcBef>
                <a:spcPts val="0"/>
              </a:spcBef>
              <a:buNone/>
            </a:pPr>
            <a:r>
              <a:rPr lang="en-US" dirty="0"/>
              <a:t>{</a:t>
            </a:r>
          </a:p>
          <a:p>
            <a:pPr marL="0" indent="0">
              <a:lnSpc>
                <a:spcPct val="120000"/>
              </a:lnSpc>
              <a:spcBef>
                <a:spcPts val="0"/>
              </a:spcBef>
              <a:buNone/>
            </a:pPr>
            <a:r>
              <a:rPr lang="en-US" dirty="0"/>
              <a:t>            </a:t>
            </a:r>
            <a:r>
              <a:rPr lang="en-US" dirty="0" err="1"/>
              <a:t>i</a:t>
            </a:r>
            <a:r>
              <a:rPr lang="en-US" dirty="0"/>
              <a:t>++;    // increment index of smaller element</a:t>
            </a:r>
          </a:p>
          <a:p>
            <a:pPr marL="0" indent="0">
              <a:lnSpc>
                <a:spcPct val="120000"/>
              </a:lnSpc>
              <a:spcBef>
                <a:spcPts val="0"/>
              </a:spcBef>
              <a:buNone/>
            </a:pPr>
            <a:r>
              <a:rPr lang="en-US" dirty="0"/>
              <a:t>            swap </a:t>
            </a:r>
            <a:r>
              <a:rPr lang="en-US" dirty="0" err="1"/>
              <a:t>arr</a:t>
            </a:r>
            <a:r>
              <a:rPr lang="en-US" dirty="0"/>
              <a:t>[</a:t>
            </a:r>
            <a:r>
              <a:rPr lang="en-US" dirty="0" err="1"/>
              <a:t>i</a:t>
            </a:r>
            <a:r>
              <a:rPr lang="en-US" dirty="0"/>
              <a:t>] and </a:t>
            </a:r>
            <a:r>
              <a:rPr lang="en-US" dirty="0" err="1"/>
              <a:t>arr</a:t>
            </a:r>
            <a:r>
              <a:rPr lang="en-US" dirty="0"/>
              <a:t>[j]</a:t>
            </a:r>
          </a:p>
          <a:p>
            <a:pPr marL="0" indent="0">
              <a:lnSpc>
                <a:spcPct val="120000"/>
              </a:lnSpc>
              <a:spcBef>
                <a:spcPts val="0"/>
              </a:spcBef>
              <a:buNone/>
            </a:pPr>
            <a:r>
              <a:rPr lang="en-US" dirty="0"/>
              <a:t>        }</a:t>
            </a:r>
          </a:p>
          <a:p>
            <a:pPr marL="0" indent="0">
              <a:lnSpc>
                <a:spcPct val="120000"/>
              </a:lnSpc>
              <a:spcBef>
                <a:spcPts val="0"/>
              </a:spcBef>
              <a:buNone/>
            </a:pPr>
            <a:r>
              <a:rPr lang="en-US" dirty="0"/>
              <a:t>    }</a:t>
            </a:r>
          </a:p>
          <a:p>
            <a:pPr marL="0" indent="0">
              <a:lnSpc>
                <a:spcPct val="120000"/>
              </a:lnSpc>
              <a:spcBef>
                <a:spcPts val="0"/>
              </a:spcBef>
              <a:buNone/>
            </a:pPr>
            <a:r>
              <a:rPr lang="en-US" dirty="0"/>
              <a:t>    swap </a:t>
            </a:r>
            <a:r>
              <a:rPr lang="en-US" dirty="0" err="1"/>
              <a:t>arr</a:t>
            </a:r>
            <a:r>
              <a:rPr lang="en-US" dirty="0"/>
              <a:t>[</a:t>
            </a:r>
            <a:r>
              <a:rPr lang="en-US" dirty="0" err="1"/>
              <a:t>i</a:t>
            </a:r>
            <a:r>
              <a:rPr lang="en-US" dirty="0"/>
              <a:t> + 1] and </a:t>
            </a:r>
            <a:r>
              <a:rPr lang="en-US" dirty="0" err="1"/>
              <a:t>arr</a:t>
            </a:r>
            <a:r>
              <a:rPr lang="en-US" dirty="0"/>
              <a:t>[high])</a:t>
            </a:r>
          </a:p>
          <a:p>
            <a:pPr marL="0" indent="0">
              <a:lnSpc>
                <a:spcPct val="120000"/>
              </a:lnSpc>
              <a:spcBef>
                <a:spcPts val="0"/>
              </a:spcBef>
              <a:buNone/>
            </a:pPr>
            <a:r>
              <a:rPr lang="en-US" dirty="0"/>
              <a:t>    return (</a:t>
            </a:r>
            <a:r>
              <a:rPr lang="en-US" dirty="0" err="1"/>
              <a:t>i</a:t>
            </a:r>
            <a:r>
              <a:rPr lang="en-US" dirty="0"/>
              <a:t> + 1)</a:t>
            </a:r>
          </a:p>
          <a:p>
            <a:pPr marL="0" indent="0">
              <a:lnSpc>
                <a:spcPct val="120000"/>
              </a:lnSpc>
              <a:spcBef>
                <a:spcPts val="0"/>
              </a:spcBef>
              <a:buNone/>
            </a:pPr>
            <a:r>
              <a:rPr lang="en-US" dirty="0"/>
              <a:t>}</a:t>
            </a:r>
            <a:endParaRPr lang="en-GB" dirty="0"/>
          </a:p>
        </p:txBody>
      </p:sp>
    </p:spTree>
    <p:extLst>
      <p:ext uri="{BB962C8B-B14F-4D97-AF65-F5344CB8AC3E}">
        <p14:creationId xmlns:p14="http://schemas.microsoft.com/office/powerpoint/2010/main" val="694794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C6B1FF6-39B9-40F5-8B67-33C6354A3D4F}" type="slidenum">
              <a:rPr kumimoji="0" lang="en-US" smtClean="0"/>
              <a:pPr/>
              <a:t>28</a:t>
            </a:fld>
            <a:endParaRPr kumimoji="0" lang="en-US" dirty="0"/>
          </a:p>
        </p:txBody>
      </p:sp>
      <p:sp>
        <p:nvSpPr>
          <p:cNvPr id="4" name="Content Placeholder 3"/>
          <p:cNvSpPr>
            <a:spLocks noGrp="1"/>
          </p:cNvSpPr>
          <p:nvPr>
            <p:ph sz="quarter" idx="1"/>
          </p:nvPr>
        </p:nvSpPr>
        <p:spPr/>
        <p:txBody>
          <a:bodyPr>
            <a:normAutofit/>
          </a:bodyPr>
          <a:lstStyle/>
          <a:p>
            <a:r>
              <a:rPr lang="en-NZ" dirty="0"/>
              <a:t>Counting Sort</a:t>
            </a:r>
          </a:p>
          <a:p>
            <a:pPr lvl="1"/>
            <a:r>
              <a:rPr lang="en-NZ" dirty="0" err="1"/>
              <a:t>Countingsort</a:t>
            </a:r>
            <a:r>
              <a:rPr lang="en-NZ" dirty="0"/>
              <a:t> works if the values we are sorting are integers that lie in a relatively small range</a:t>
            </a:r>
          </a:p>
          <a:p>
            <a:pPr lvl="1"/>
            <a:r>
              <a:rPr lang="en-NZ" dirty="0"/>
              <a:t>For example, if we need to sort 1 million integers with values between 0 and 1,000, </a:t>
            </a:r>
            <a:r>
              <a:rPr lang="en-NZ" dirty="0" err="1"/>
              <a:t>coutingsort</a:t>
            </a:r>
            <a:r>
              <a:rPr lang="en-NZ" dirty="0"/>
              <a:t> can provide amazingly fast performance</a:t>
            </a:r>
          </a:p>
          <a:p>
            <a:pPr lvl="1"/>
            <a:r>
              <a:rPr lang="en-NZ" dirty="0"/>
              <a:t>The basic idea behind </a:t>
            </a:r>
            <a:r>
              <a:rPr lang="en-NZ" dirty="0" err="1"/>
              <a:t>countingsort</a:t>
            </a:r>
            <a:r>
              <a:rPr lang="en-NZ" dirty="0"/>
              <a:t> is to count the number of items in the array that have each value</a:t>
            </a:r>
          </a:p>
          <a:p>
            <a:pPr lvl="1"/>
            <a:r>
              <a:rPr lang="en-NZ" dirty="0"/>
              <a:t>Then it is relatively easy to copy each value, in order, the required number of times back into the array</a:t>
            </a:r>
          </a:p>
          <a:p>
            <a:pPr marL="457200" lvl="1" indent="0">
              <a:buNone/>
            </a:pPr>
            <a:endParaRPr lang="en-NZ" dirty="0">
              <a:solidFill>
                <a:schemeClr val="tx1"/>
              </a:solidFill>
              <a:latin typeface="Calibri" pitchFamily="34" charset="0"/>
            </a:endParaRPr>
          </a:p>
        </p:txBody>
      </p:sp>
      <p:sp>
        <p:nvSpPr>
          <p:cNvPr id="6" name="Title 1"/>
          <p:cNvSpPr>
            <a:spLocks noGrp="1"/>
          </p:cNvSpPr>
          <p:nvPr>
            <p:ph type="title"/>
          </p:nvPr>
        </p:nvSpPr>
        <p:spPr/>
        <p:txBody>
          <a:bodyPr/>
          <a:lstStyle/>
          <a:p>
            <a:r>
              <a:rPr lang="en-NZ" dirty="0"/>
              <a:t>     More Sorting Algorithms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C2D9-BA8C-4BC4-85D8-24DE89F5DB3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32A4652F-0090-4FA6-B6B7-048349C97F36}"/>
              </a:ext>
            </a:extLst>
          </p:cNvPr>
          <p:cNvSpPr>
            <a:spLocks noGrp="1"/>
          </p:cNvSpPr>
          <p:nvPr>
            <p:ph idx="1"/>
          </p:nvPr>
        </p:nvSpPr>
        <p:spPr/>
        <p:txBody>
          <a:bodyPr>
            <a:normAutofit/>
          </a:bodyPr>
          <a:lstStyle/>
          <a:p>
            <a:r>
              <a:rPr lang="en-US" dirty="0"/>
              <a:t>How Counting Sort Works?</a:t>
            </a:r>
          </a:p>
          <a:p>
            <a:r>
              <a:rPr lang="en-US" dirty="0"/>
              <a:t>Find out the maximum element (let it be max) from the given array.</a:t>
            </a:r>
          </a:p>
          <a:p>
            <a:endParaRPr lang="en-US" dirty="0"/>
          </a:p>
          <a:p>
            <a:endParaRPr lang="en-US" dirty="0"/>
          </a:p>
          <a:p>
            <a:r>
              <a:rPr lang="en-US" dirty="0"/>
              <a:t>Initialize an array of length max+1 with all elements 0. This array is used for storing the count of the elements in the array.</a:t>
            </a:r>
          </a:p>
          <a:p>
            <a:r>
              <a:rPr lang="en-US" dirty="0"/>
              <a:t>	</a:t>
            </a:r>
            <a:endParaRPr lang="en-GB" dirty="0"/>
          </a:p>
        </p:txBody>
      </p:sp>
      <p:pic>
        <p:nvPicPr>
          <p:cNvPr id="2053" name="Picture 5" descr="Counting Sort steps">
            <a:extLst>
              <a:ext uri="{FF2B5EF4-FFF2-40B4-BE49-F238E27FC236}">
                <a16:creationId xmlns:a16="http://schemas.microsoft.com/office/drawing/2014/main" id="{03D09CEB-7B58-4030-B3E3-E30CF6014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935" y="2336165"/>
            <a:ext cx="6844665" cy="137581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ounting Sort Step">
            <a:extLst>
              <a:ext uri="{FF2B5EF4-FFF2-40B4-BE49-F238E27FC236}">
                <a16:creationId xmlns:a16="http://schemas.microsoft.com/office/drawing/2014/main" id="{FC4CD197-086A-44D3-A3A6-3E8BE92A6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4840034"/>
            <a:ext cx="7376160" cy="133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08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27028102-E829-4B1C-ACD3-055A6FBB25FC}"/>
              </a:ext>
            </a:extLst>
          </p:cNvPr>
          <p:cNvSpPr>
            <a:spLocks noGrp="1" noChangeArrowheads="1"/>
          </p:cNvSpPr>
          <p:nvPr>
            <p:ph type="title"/>
          </p:nvPr>
        </p:nvSpPr>
        <p:spPr>
          <a:xfrm>
            <a:off x="2133600" y="152400"/>
            <a:ext cx="8534400" cy="685800"/>
          </a:xfrm>
        </p:spPr>
        <p:txBody>
          <a:bodyPr>
            <a:normAutofit fontScale="90000"/>
          </a:bodyPr>
          <a:lstStyle/>
          <a:p>
            <a:r>
              <a:rPr lang="en-US" altLang="en-US"/>
              <a:t>Example 2: Element uniqueness problem</a:t>
            </a:r>
          </a:p>
        </p:txBody>
      </p:sp>
      <p:pic>
        <p:nvPicPr>
          <p:cNvPr id="340996" name="Picture 4">
            <a:extLst>
              <a:ext uri="{FF2B5EF4-FFF2-40B4-BE49-F238E27FC236}">
                <a16:creationId xmlns:a16="http://schemas.microsoft.com/office/drawing/2014/main" id="{C98330B5-44F7-4066-A4E3-9F1E7D5641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371600"/>
            <a:ext cx="8153400" cy="3257550"/>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DDDA-C76F-460D-9A97-02EDEE8100A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0237B1-1E85-4EAD-BD50-35A1CB392135}"/>
              </a:ext>
            </a:extLst>
          </p:cNvPr>
          <p:cNvSpPr>
            <a:spLocks noGrp="1"/>
          </p:cNvSpPr>
          <p:nvPr>
            <p:ph idx="1"/>
          </p:nvPr>
        </p:nvSpPr>
        <p:spPr/>
        <p:txBody>
          <a:bodyPr/>
          <a:lstStyle/>
          <a:p>
            <a:r>
              <a:rPr lang="en-US" dirty="0"/>
              <a:t>Store the count of each element at their respective index in count array</a:t>
            </a:r>
          </a:p>
          <a:p>
            <a:endParaRPr lang="en-US" dirty="0"/>
          </a:p>
          <a:p>
            <a:r>
              <a:rPr lang="en-US" dirty="0"/>
              <a:t>For example: if the count of element 3 is 2 then, 2 is stored in the 3rd position of count array. If element "5" is not present in the array, then 0 is stored in 5th position</a:t>
            </a:r>
            <a:endParaRPr lang="en-GB" dirty="0"/>
          </a:p>
        </p:txBody>
      </p:sp>
      <p:pic>
        <p:nvPicPr>
          <p:cNvPr id="3075" name="Picture 3" descr="Counting Sort Step">
            <a:extLst>
              <a:ext uri="{FF2B5EF4-FFF2-40B4-BE49-F238E27FC236}">
                <a16:creationId xmlns:a16="http://schemas.microsoft.com/office/drawing/2014/main" id="{4C9555B8-4E96-4BF3-B01D-E00264493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4592256"/>
            <a:ext cx="9326880" cy="17196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ounting Sort steps">
            <a:extLst>
              <a:ext uri="{FF2B5EF4-FFF2-40B4-BE49-F238E27FC236}">
                <a16:creationId xmlns:a16="http://schemas.microsoft.com/office/drawing/2014/main" id="{B18BEB03-6204-4946-9696-A32FF501E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010" y="2053188"/>
            <a:ext cx="6844665" cy="137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23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B6B-EA00-4C64-B059-E93B59F55F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1BB34F3-7847-4E75-9C3E-6DE5F63E864F}"/>
              </a:ext>
            </a:extLst>
          </p:cNvPr>
          <p:cNvSpPr>
            <a:spLocks noGrp="1"/>
          </p:cNvSpPr>
          <p:nvPr>
            <p:ph idx="1"/>
          </p:nvPr>
        </p:nvSpPr>
        <p:spPr>
          <a:xfrm>
            <a:off x="838200" y="1816100"/>
            <a:ext cx="10515600" cy="4351338"/>
          </a:xfrm>
        </p:spPr>
        <p:txBody>
          <a:bodyPr/>
          <a:lstStyle/>
          <a:p>
            <a:r>
              <a:rPr lang="en-US" dirty="0"/>
              <a:t>Store cumulative sum of the elements of the count array. It helps in placing the elements into the correct index of the sorted array.</a:t>
            </a:r>
            <a:endParaRPr lang="en-GB" dirty="0"/>
          </a:p>
        </p:txBody>
      </p:sp>
      <p:pic>
        <p:nvPicPr>
          <p:cNvPr id="5" name="Picture 3" descr="Counting Sort Step">
            <a:extLst>
              <a:ext uri="{FF2B5EF4-FFF2-40B4-BE49-F238E27FC236}">
                <a16:creationId xmlns:a16="http://schemas.microsoft.com/office/drawing/2014/main" id="{F65A9F00-DE1F-44B6-8431-83242BCE0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425" y="3429000"/>
            <a:ext cx="9326880" cy="171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375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54B0-37BA-492B-A39F-22B1ECC18C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55A262B-C284-4CE9-A828-D65DC98B683B}"/>
              </a:ext>
            </a:extLst>
          </p:cNvPr>
          <p:cNvSpPr>
            <a:spLocks noGrp="1"/>
          </p:cNvSpPr>
          <p:nvPr>
            <p:ph idx="1"/>
          </p:nvPr>
        </p:nvSpPr>
        <p:spPr>
          <a:xfrm>
            <a:off x="767080" y="1027905"/>
            <a:ext cx="10866120" cy="5464969"/>
          </a:xfrm>
        </p:spPr>
        <p:txBody>
          <a:bodyPr>
            <a:normAutofit fontScale="92500" lnSpcReduction="10000"/>
          </a:bodyPr>
          <a:lstStyle/>
          <a:p>
            <a:r>
              <a:rPr lang="en-US" dirty="0"/>
              <a:t>Find the index of each element of the original array in the count array. This gives the cumulative count. Place the element at the index calculated as shown in figure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placing each element at its correct position, decrease its count by one.</a:t>
            </a:r>
          </a:p>
          <a:p>
            <a:endParaRPr lang="en-GB" dirty="0"/>
          </a:p>
        </p:txBody>
      </p:sp>
      <p:pic>
        <p:nvPicPr>
          <p:cNvPr id="5" name="Picture 4">
            <a:extLst>
              <a:ext uri="{FF2B5EF4-FFF2-40B4-BE49-F238E27FC236}">
                <a16:creationId xmlns:a16="http://schemas.microsoft.com/office/drawing/2014/main" id="{6E4393AD-45EA-4C66-82FB-84A87E811C1D}"/>
              </a:ext>
            </a:extLst>
          </p:cNvPr>
          <p:cNvPicPr>
            <a:picLocks noChangeAspect="1"/>
          </p:cNvPicPr>
          <p:nvPr/>
        </p:nvPicPr>
        <p:blipFill>
          <a:blip r:embed="rId2"/>
          <a:stretch>
            <a:fillRect/>
          </a:stretch>
        </p:blipFill>
        <p:spPr>
          <a:xfrm>
            <a:off x="2826385" y="2157412"/>
            <a:ext cx="7372350" cy="3457575"/>
          </a:xfrm>
          <a:prstGeom prst="rect">
            <a:avLst/>
          </a:prstGeom>
        </p:spPr>
      </p:pic>
    </p:spTree>
    <p:extLst>
      <p:ext uri="{BB962C8B-B14F-4D97-AF65-F5344CB8AC3E}">
        <p14:creationId xmlns:p14="http://schemas.microsoft.com/office/powerpoint/2010/main" val="3076321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C6B1FF6-39B9-40F5-8B67-33C6354A3D4F}" type="slidenum">
              <a:rPr kumimoji="0" lang="en-US" smtClean="0"/>
              <a:pPr/>
              <a:t>33</a:t>
            </a:fld>
            <a:endParaRPr kumimoji="0" lang="en-US" dirty="0"/>
          </a:p>
        </p:txBody>
      </p:sp>
      <p:sp>
        <p:nvSpPr>
          <p:cNvPr id="4" name="Content Placeholder 3"/>
          <p:cNvSpPr>
            <a:spLocks noGrp="1"/>
          </p:cNvSpPr>
          <p:nvPr>
            <p:ph sz="quarter" idx="1"/>
          </p:nvPr>
        </p:nvSpPr>
        <p:spPr/>
        <p:txBody>
          <a:bodyPr>
            <a:normAutofit/>
          </a:bodyPr>
          <a:lstStyle/>
          <a:p>
            <a:r>
              <a:rPr lang="en-NZ" dirty="0"/>
              <a:t>Counting Sort (contd.)</a:t>
            </a:r>
          </a:p>
          <a:p>
            <a:pPr lvl="2">
              <a:buNone/>
            </a:pPr>
            <a:r>
              <a:rPr lang="en-US" dirty="0" err="1">
                <a:latin typeface="Calibri" pitchFamily="34" charset="0"/>
              </a:rPr>
              <a:t>countingSort</a:t>
            </a:r>
            <a:r>
              <a:rPr lang="en-US" dirty="0">
                <a:latin typeface="Calibri" pitchFamily="34" charset="0"/>
              </a:rPr>
              <a:t>(array, size)</a:t>
            </a:r>
          </a:p>
          <a:p>
            <a:pPr lvl="2">
              <a:buNone/>
            </a:pPr>
            <a:r>
              <a:rPr lang="en-US" dirty="0">
                <a:latin typeface="Calibri" pitchFamily="34" charset="0"/>
              </a:rPr>
              <a:t>  max &lt;- find largest element in array</a:t>
            </a:r>
          </a:p>
          <a:p>
            <a:pPr lvl="2">
              <a:buNone/>
            </a:pPr>
            <a:r>
              <a:rPr lang="en-US" dirty="0">
                <a:latin typeface="Calibri" pitchFamily="34" charset="0"/>
              </a:rPr>
              <a:t>  initialize count array with all zeros</a:t>
            </a:r>
          </a:p>
          <a:p>
            <a:pPr lvl="2">
              <a:buNone/>
            </a:pPr>
            <a:r>
              <a:rPr lang="en-US" dirty="0">
                <a:latin typeface="Calibri" pitchFamily="34" charset="0"/>
              </a:rPr>
              <a:t>  for j &lt;- 0 to size</a:t>
            </a:r>
          </a:p>
          <a:p>
            <a:pPr lvl="2">
              <a:buNone/>
            </a:pPr>
            <a:r>
              <a:rPr lang="en-US" dirty="0">
                <a:latin typeface="Calibri" pitchFamily="34" charset="0"/>
              </a:rPr>
              <a:t>    find the total count of each unique element and </a:t>
            </a:r>
          </a:p>
          <a:p>
            <a:pPr lvl="2">
              <a:buNone/>
            </a:pPr>
            <a:r>
              <a:rPr lang="en-US" dirty="0">
                <a:latin typeface="Calibri" pitchFamily="34" charset="0"/>
              </a:rPr>
              <a:t>    store the count at </a:t>
            </a:r>
            <a:r>
              <a:rPr lang="en-US" dirty="0" err="1">
                <a:latin typeface="Calibri" pitchFamily="34" charset="0"/>
              </a:rPr>
              <a:t>jth</a:t>
            </a:r>
            <a:r>
              <a:rPr lang="en-US" dirty="0">
                <a:latin typeface="Calibri" pitchFamily="34" charset="0"/>
              </a:rPr>
              <a:t> index in count array</a:t>
            </a:r>
          </a:p>
          <a:p>
            <a:pPr lvl="2">
              <a:buNone/>
            </a:pPr>
            <a:r>
              <a:rPr lang="en-US" dirty="0">
                <a:latin typeface="Calibri" pitchFamily="34" charset="0"/>
              </a:rPr>
              <a:t>  for </a:t>
            </a:r>
            <a:r>
              <a:rPr lang="en-US" dirty="0" err="1">
                <a:latin typeface="Calibri" pitchFamily="34" charset="0"/>
              </a:rPr>
              <a:t>i</a:t>
            </a:r>
            <a:r>
              <a:rPr lang="en-US" dirty="0">
                <a:latin typeface="Calibri" pitchFamily="34" charset="0"/>
              </a:rPr>
              <a:t> &lt;- 1 to max</a:t>
            </a:r>
          </a:p>
          <a:p>
            <a:pPr lvl="2">
              <a:buNone/>
            </a:pPr>
            <a:r>
              <a:rPr lang="en-US" dirty="0">
                <a:latin typeface="Calibri" pitchFamily="34" charset="0"/>
              </a:rPr>
              <a:t>    find the cumulative sum and store it in count array itself</a:t>
            </a:r>
          </a:p>
          <a:p>
            <a:pPr lvl="2">
              <a:buNone/>
            </a:pPr>
            <a:r>
              <a:rPr lang="en-US" dirty="0">
                <a:latin typeface="Calibri" pitchFamily="34" charset="0"/>
              </a:rPr>
              <a:t>  for j &lt;- size down to 1</a:t>
            </a:r>
          </a:p>
          <a:p>
            <a:pPr lvl="2">
              <a:buNone/>
            </a:pPr>
            <a:r>
              <a:rPr lang="en-US" dirty="0">
                <a:latin typeface="Calibri" pitchFamily="34" charset="0"/>
              </a:rPr>
              <a:t>    restore the elements to array</a:t>
            </a:r>
          </a:p>
          <a:p>
            <a:pPr lvl="2">
              <a:buNone/>
            </a:pPr>
            <a:r>
              <a:rPr lang="en-US" dirty="0">
                <a:latin typeface="Calibri" pitchFamily="34" charset="0"/>
              </a:rPr>
              <a:t>    decrease count of each element restored by 1</a:t>
            </a:r>
            <a:endParaRPr lang="en-NZ" dirty="0">
              <a:solidFill>
                <a:schemeClr val="tx1"/>
              </a:solidFill>
              <a:latin typeface="Calibri" pitchFamily="34" charset="0"/>
            </a:endParaRPr>
          </a:p>
        </p:txBody>
      </p:sp>
      <p:sp>
        <p:nvSpPr>
          <p:cNvPr id="6" name="Title 1"/>
          <p:cNvSpPr>
            <a:spLocks noGrp="1"/>
          </p:cNvSpPr>
          <p:nvPr>
            <p:ph type="title"/>
          </p:nvPr>
        </p:nvSpPr>
        <p:spPr/>
        <p:txBody>
          <a:bodyPr/>
          <a:lstStyle/>
          <a:p>
            <a:r>
              <a:rPr lang="en-NZ" dirty="0"/>
              <a:t>     More Sorting Algorithms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C6B1FF6-39B9-40F5-8B67-33C6354A3D4F}" type="slidenum">
              <a:rPr kumimoji="0" lang="en-US" smtClean="0"/>
              <a:pPr/>
              <a:t>34</a:t>
            </a:fld>
            <a:endParaRPr kumimoji="0" lang="en-US" dirty="0"/>
          </a:p>
        </p:txBody>
      </p:sp>
      <p:sp>
        <p:nvSpPr>
          <p:cNvPr id="4" name="Content Placeholder 3"/>
          <p:cNvSpPr>
            <a:spLocks noGrp="1"/>
          </p:cNvSpPr>
          <p:nvPr>
            <p:ph sz="quarter" idx="1"/>
          </p:nvPr>
        </p:nvSpPr>
        <p:spPr/>
        <p:txBody>
          <a:bodyPr>
            <a:normAutofit fontScale="85000" lnSpcReduction="20000"/>
          </a:bodyPr>
          <a:lstStyle/>
          <a:p>
            <a:r>
              <a:rPr lang="en-NZ" dirty="0"/>
              <a:t>Counting Sort (contd.)</a:t>
            </a:r>
          </a:p>
          <a:p>
            <a:pPr lvl="1"/>
            <a:r>
              <a:rPr lang="en-NZ" dirty="0"/>
              <a:t>Let M be the number of items in the counts array (so M = </a:t>
            </a:r>
            <a:r>
              <a:rPr lang="en-NZ" dirty="0" err="1"/>
              <a:t>max_value</a:t>
            </a:r>
            <a:r>
              <a:rPr lang="en-NZ" dirty="0"/>
              <a:t> +1) and let N be the number of items in the </a:t>
            </a:r>
            <a:r>
              <a:rPr lang="en-NZ" b="1" dirty="0"/>
              <a:t>values</a:t>
            </a:r>
            <a:r>
              <a:rPr lang="en-NZ" dirty="0"/>
              <a:t> array, if your programming language doesn’t automatically initialize the </a:t>
            </a:r>
            <a:r>
              <a:rPr lang="en-NZ" b="1" dirty="0"/>
              <a:t>counts</a:t>
            </a:r>
            <a:r>
              <a:rPr lang="en-NZ" dirty="0"/>
              <a:t> array so that it contains 0s, the algorithm spends M steps initializing the array. It then takes N steps to count the values in the array</a:t>
            </a:r>
          </a:p>
          <a:p>
            <a:pPr lvl="1"/>
            <a:r>
              <a:rPr lang="en-NZ" dirty="0"/>
              <a:t>The algorithm finishes by copying the values back into the original array</a:t>
            </a:r>
          </a:p>
          <a:p>
            <a:pPr lvl="1"/>
            <a:r>
              <a:rPr lang="en-NZ" dirty="0"/>
              <a:t>Each value is copied once, so that part takes N steps. If any of the entries in the </a:t>
            </a:r>
            <a:r>
              <a:rPr lang="en-NZ" b="1" dirty="0"/>
              <a:t>counts</a:t>
            </a:r>
            <a:r>
              <a:rPr lang="en-NZ" dirty="0"/>
              <a:t> array is still 0, the program also spends some time skipping over that entry</a:t>
            </a:r>
          </a:p>
          <a:p>
            <a:pPr lvl="1"/>
            <a:r>
              <a:rPr lang="en-NZ" dirty="0"/>
              <a:t>In the worst-case, if all the values are the same, so that the counts array contains mostly 0s, it takes M steps to skip over the 0 entities</a:t>
            </a:r>
          </a:p>
          <a:p>
            <a:pPr lvl="1"/>
            <a:r>
              <a:rPr lang="en-NZ" dirty="0"/>
              <a:t>That makes the total runtime O(2 * N + M) = O(N+M)</a:t>
            </a:r>
          </a:p>
          <a:p>
            <a:pPr lvl="1"/>
            <a:r>
              <a:rPr lang="en-NZ" dirty="0"/>
              <a:t>If M is relatively small compared to N, this is much smaller than the O(N log N) performance given by other algorithms previously</a:t>
            </a:r>
          </a:p>
          <a:p>
            <a:pPr lvl="1"/>
            <a:r>
              <a:rPr lang="en-NZ" dirty="0"/>
              <a:t>In one test, </a:t>
            </a:r>
            <a:r>
              <a:rPr lang="en-NZ" dirty="0" err="1"/>
              <a:t>quicksort</a:t>
            </a:r>
            <a:r>
              <a:rPr lang="en-NZ" dirty="0"/>
              <a:t>(worst-case) took 4.29 seconds to sort 1 million items with values between 0 and 1,000, but it took </a:t>
            </a:r>
            <a:r>
              <a:rPr lang="en-NZ" dirty="0" err="1"/>
              <a:t>countingsort</a:t>
            </a:r>
            <a:r>
              <a:rPr lang="en-NZ" dirty="0"/>
              <a:t> only 0.03 seconds. </a:t>
            </a:r>
          </a:p>
          <a:p>
            <a:pPr lvl="1"/>
            <a:r>
              <a:rPr lang="en-NZ" dirty="0"/>
              <a:t>With Similar values, </a:t>
            </a:r>
            <a:r>
              <a:rPr lang="en-NZ" dirty="0" err="1"/>
              <a:t>heapsort</a:t>
            </a:r>
            <a:r>
              <a:rPr lang="en-NZ" dirty="0"/>
              <a:t> took </a:t>
            </a:r>
            <a:r>
              <a:rPr lang="en-NZ" dirty="0" err="1"/>
              <a:t>roughtly</a:t>
            </a:r>
            <a:r>
              <a:rPr lang="en-NZ" dirty="0"/>
              <a:t> 1.02 seconds</a:t>
            </a:r>
          </a:p>
        </p:txBody>
      </p:sp>
      <p:sp>
        <p:nvSpPr>
          <p:cNvPr id="6" name="Title 1"/>
          <p:cNvSpPr>
            <a:spLocks noGrp="1"/>
          </p:cNvSpPr>
          <p:nvPr>
            <p:ph type="title"/>
          </p:nvPr>
        </p:nvSpPr>
        <p:spPr/>
        <p:txBody>
          <a:bodyPr/>
          <a:lstStyle/>
          <a:p>
            <a:r>
              <a:rPr lang="en-NZ" dirty="0"/>
              <a:t>     More Sorting Algorithms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a:t>
            </a:r>
          </a:p>
        </p:txBody>
      </p:sp>
      <p:sp>
        <p:nvSpPr>
          <p:cNvPr id="3" name="Content Placeholder 2"/>
          <p:cNvSpPr>
            <a:spLocks noGrp="1"/>
          </p:cNvSpPr>
          <p:nvPr>
            <p:ph idx="1"/>
          </p:nvPr>
        </p:nvSpPr>
        <p:spPr/>
        <p:txBody>
          <a:bodyPr>
            <a:normAutofit/>
          </a:bodyPr>
          <a:lstStyle/>
          <a:p>
            <a:r>
              <a:rPr lang="en-US" dirty="0"/>
              <a:t>Bucket sort works by partitioning the elements into buckets and the return the result</a:t>
            </a:r>
          </a:p>
          <a:p>
            <a:r>
              <a:rPr lang="en-US" dirty="0"/>
              <a:t>Buckets are assigned based on each element’s search key</a:t>
            </a:r>
          </a:p>
          <a:p>
            <a:r>
              <a:rPr lang="en-US" dirty="0"/>
              <a:t>To return the result, concatenate each bucket and return as a single array</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a:t>
            </a:r>
          </a:p>
        </p:txBody>
      </p:sp>
      <p:sp>
        <p:nvSpPr>
          <p:cNvPr id="3" name="Content Placeholder 2"/>
          <p:cNvSpPr>
            <a:spLocks noGrp="1"/>
          </p:cNvSpPr>
          <p:nvPr>
            <p:ph idx="1"/>
          </p:nvPr>
        </p:nvSpPr>
        <p:spPr/>
        <p:txBody>
          <a:bodyPr>
            <a:normAutofit/>
          </a:bodyPr>
          <a:lstStyle/>
          <a:p>
            <a:r>
              <a:rPr lang="en-US" dirty="0"/>
              <a:t>Some variations</a:t>
            </a:r>
          </a:p>
          <a:p>
            <a:pPr lvl="1"/>
            <a:r>
              <a:rPr lang="en-US" dirty="0"/>
              <a:t>Make enough buckets so that each will only hold one element, use a count for duplicates</a:t>
            </a:r>
          </a:p>
          <a:p>
            <a:pPr lvl="1"/>
            <a:r>
              <a:rPr lang="en-US" dirty="0"/>
              <a:t>Use fewer buckets and then sort the contents of each bucket</a:t>
            </a:r>
          </a:p>
          <a:p>
            <a:pPr lvl="1"/>
            <a:r>
              <a:rPr lang="en-US" dirty="0"/>
              <a:t>Radix sort (which I’ll demonstrate next)</a:t>
            </a:r>
          </a:p>
          <a:p>
            <a:pPr lvl="1"/>
            <a:endParaRPr lang="en-US" dirty="0"/>
          </a:p>
          <a:p>
            <a:r>
              <a:rPr lang="en-US" dirty="0"/>
              <a:t>The more buckets you use, the faster the algorithm will run but it uses more memory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a:t>
            </a:r>
          </a:p>
        </p:txBody>
      </p:sp>
      <p:sp>
        <p:nvSpPr>
          <p:cNvPr id="3" name="Content Placeholder 2"/>
          <p:cNvSpPr>
            <a:spLocks noGrp="1"/>
          </p:cNvSpPr>
          <p:nvPr>
            <p:ph idx="1"/>
          </p:nvPr>
        </p:nvSpPr>
        <p:spPr/>
        <p:txBody>
          <a:bodyPr>
            <a:normAutofit/>
          </a:bodyPr>
          <a:lstStyle/>
          <a:p>
            <a:r>
              <a:rPr lang="en-US" dirty="0"/>
              <a:t>Time complexity is reduced when the number of items per bucket is evenly distributed and as close to 1 per bucket as possible</a:t>
            </a:r>
          </a:p>
          <a:p>
            <a:endParaRPr lang="en-US" dirty="0"/>
          </a:p>
          <a:p>
            <a:r>
              <a:rPr lang="en-US" dirty="0"/>
              <a:t>Buckets require extra space, so we are trading increased space consumption for a lower time complexity</a:t>
            </a:r>
          </a:p>
          <a:p>
            <a:endParaRPr lang="en-US" dirty="0"/>
          </a:p>
          <a:p>
            <a:r>
              <a:rPr lang="en-US" dirty="0"/>
              <a:t>In fact Bucket Sort beats all other sorting routines in time complexity but can require a lot of space</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a:t>
            </a:r>
          </a:p>
        </p:txBody>
      </p:sp>
      <p:sp>
        <p:nvSpPr>
          <p:cNvPr id="3" name="Content Placeholder 2"/>
          <p:cNvSpPr>
            <a:spLocks noGrp="1"/>
          </p:cNvSpPr>
          <p:nvPr>
            <p:ph idx="1"/>
          </p:nvPr>
        </p:nvSpPr>
        <p:spPr/>
        <p:txBody>
          <a:bodyPr/>
          <a:lstStyle/>
          <a:p>
            <a:pPr>
              <a:buNone/>
            </a:pPr>
            <a:r>
              <a:rPr lang="en-US" dirty="0"/>
              <a:t>Multiple items per bucket:</a:t>
            </a:r>
          </a:p>
          <a:p>
            <a:pPr>
              <a:buNone/>
            </a:pPr>
            <a:endParaRPr lang="en-US" dirty="0"/>
          </a:p>
          <a:p>
            <a:pPr>
              <a:buNone/>
            </a:pPr>
            <a:endParaRPr lang="en-US" dirty="0"/>
          </a:p>
        </p:txBody>
      </p:sp>
      <p:pic>
        <p:nvPicPr>
          <p:cNvPr id="4" name="Picture 3"/>
          <p:cNvPicPr>
            <a:picLocks noChangeAspect="1"/>
          </p:cNvPicPr>
          <p:nvPr/>
        </p:nvPicPr>
        <p:blipFill>
          <a:blip r:embed="rId2"/>
          <a:stretch>
            <a:fillRect/>
          </a:stretch>
        </p:blipFill>
        <p:spPr>
          <a:xfrm>
            <a:off x="4836160" y="1891665"/>
            <a:ext cx="4522557" cy="1905000"/>
          </a:xfrm>
          <a:prstGeom prst="rect">
            <a:avLst/>
          </a:prstGeom>
        </p:spPr>
      </p:pic>
      <p:pic>
        <p:nvPicPr>
          <p:cNvPr id="6146" name="Picture 2">
            <a:extLst>
              <a:ext uri="{FF2B5EF4-FFF2-40B4-BE49-F238E27FC236}">
                <a16:creationId xmlns:a16="http://schemas.microsoft.com/office/drawing/2014/main" id="{07C8773A-3AE4-4112-8652-5AA4E8B51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159" y="4034314"/>
            <a:ext cx="4522557"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a:t>
            </a:r>
          </a:p>
        </p:txBody>
      </p:sp>
      <p:sp>
        <p:nvSpPr>
          <p:cNvPr id="3" name="Content Placeholder 2"/>
          <p:cNvSpPr>
            <a:spLocks noGrp="1"/>
          </p:cNvSpPr>
          <p:nvPr>
            <p:ph idx="1"/>
          </p:nvPr>
        </p:nvSpPr>
        <p:spPr/>
        <p:txBody>
          <a:bodyPr/>
          <a:lstStyle/>
          <a:p>
            <a:pPr>
              <a:buNone/>
            </a:pPr>
            <a:r>
              <a:rPr lang="en-US" dirty="0"/>
              <a:t>In array form:</a:t>
            </a:r>
          </a:p>
          <a:p>
            <a:pPr>
              <a:buNone/>
            </a:pPr>
            <a:endParaRPr lang="en-US" dirty="0"/>
          </a:p>
        </p:txBody>
      </p:sp>
      <p:pic>
        <p:nvPicPr>
          <p:cNvPr id="4" name="Picture 3"/>
          <p:cNvPicPr>
            <a:picLocks noChangeAspect="1"/>
          </p:cNvPicPr>
          <p:nvPr/>
        </p:nvPicPr>
        <p:blipFill>
          <a:blip r:embed="rId2"/>
          <a:stretch>
            <a:fillRect/>
          </a:stretch>
        </p:blipFill>
        <p:spPr>
          <a:xfrm>
            <a:off x="3962400" y="2374900"/>
            <a:ext cx="4559300" cy="342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AA391FF8-0EDE-4B37-8515-418D4DE84AAD}"/>
              </a:ext>
            </a:extLst>
          </p:cNvPr>
          <p:cNvSpPr>
            <a:spLocks noGrp="1" noChangeArrowheads="1"/>
          </p:cNvSpPr>
          <p:nvPr>
            <p:ph type="title"/>
          </p:nvPr>
        </p:nvSpPr>
        <p:spPr/>
        <p:txBody>
          <a:bodyPr/>
          <a:lstStyle/>
          <a:p>
            <a:r>
              <a:rPr lang="en-US" altLang="en-US"/>
              <a:t>Example 3: Matrix multiplication</a:t>
            </a:r>
          </a:p>
        </p:txBody>
      </p:sp>
      <p:pic>
        <p:nvPicPr>
          <p:cNvPr id="344068" name="Picture 4">
            <a:extLst>
              <a:ext uri="{FF2B5EF4-FFF2-40B4-BE49-F238E27FC236}">
                <a16:creationId xmlns:a16="http://schemas.microsoft.com/office/drawing/2014/main" id="{320446F5-9B9B-453D-9760-26A51BC1BA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295400"/>
            <a:ext cx="8305800" cy="3252788"/>
          </a:xfrm>
          <a:solidFill>
            <a:schemeClr val="tx1"/>
          </a:solidFill>
          <a:ln>
            <a:solidFill>
              <a:schemeClr val="tx1"/>
            </a:solid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 Algorithm</a:t>
            </a:r>
          </a:p>
        </p:txBody>
      </p:sp>
      <p:sp>
        <p:nvSpPr>
          <p:cNvPr id="3" name="Content Placeholder 2"/>
          <p:cNvSpPr>
            <a:spLocks noGrp="1"/>
          </p:cNvSpPr>
          <p:nvPr>
            <p:ph idx="1"/>
          </p:nvPr>
        </p:nvSpPr>
        <p:spPr/>
        <p:txBody>
          <a:bodyPr>
            <a:normAutofit fontScale="92500" lnSpcReduction="20000"/>
          </a:bodyPr>
          <a:lstStyle/>
          <a:p>
            <a:pPr>
              <a:buNone/>
            </a:pPr>
            <a:r>
              <a:rPr lang="en-US" dirty="0" err="1"/>
              <a:t>bucketSort</a:t>
            </a:r>
            <a:r>
              <a:rPr lang="en-US" dirty="0"/>
              <a:t>()</a:t>
            </a:r>
          </a:p>
          <a:p>
            <a:pPr>
              <a:buNone/>
            </a:pPr>
            <a:r>
              <a:rPr lang="en-US" dirty="0"/>
              <a:t>  create N buckets each of which can hold a range of values</a:t>
            </a:r>
          </a:p>
          <a:p>
            <a:pPr>
              <a:buNone/>
            </a:pPr>
            <a:r>
              <a:rPr lang="en-US" dirty="0"/>
              <a:t>  for all the buckets</a:t>
            </a:r>
          </a:p>
          <a:p>
            <a:pPr>
              <a:buNone/>
            </a:pPr>
            <a:r>
              <a:rPr lang="en-US" dirty="0"/>
              <a:t>    initialize each bucket with 0 values</a:t>
            </a:r>
          </a:p>
          <a:p>
            <a:pPr>
              <a:buNone/>
            </a:pPr>
            <a:r>
              <a:rPr lang="en-US" dirty="0"/>
              <a:t>  for all the buckets</a:t>
            </a:r>
          </a:p>
          <a:p>
            <a:pPr>
              <a:buNone/>
            </a:pPr>
            <a:r>
              <a:rPr lang="en-US" dirty="0"/>
              <a:t>    put elements into buckets matching the range</a:t>
            </a:r>
          </a:p>
          <a:p>
            <a:pPr>
              <a:buNone/>
            </a:pPr>
            <a:r>
              <a:rPr lang="en-US" dirty="0"/>
              <a:t>  for all the buckets </a:t>
            </a:r>
          </a:p>
          <a:p>
            <a:pPr>
              <a:buNone/>
            </a:pPr>
            <a:r>
              <a:rPr lang="en-US" dirty="0"/>
              <a:t>    sort elements in each bucket</a:t>
            </a:r>
          </a:p>
          <a:p>
            <a:pPr>
              <a:buNone/>
            </a:pPr>
            <a:r>
              <a:rPr lang="en-US" dirty="0"/>
              <a:t>  gather elements from each bucket</a:t>
            </a:r>
          </a:p>
          <a:p>
            <a:pPr>
              <a:buNone/>
            </a:pPr>
            <a:r>
              <a:rPr lang="en-US" dirty="0"/>
              <a:t>end </a:t>
            </a:r>
            <a:r>
              <a:rPr lang="en-US" dirty="0" err="1"/>
              <a:t>bucketSort</a:t>
            </a:r>
            <a:endParaRPr lang="en-US" dirty="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 Animation</a:t>
            </a:r>
          </a:p>
        </p:txBody>
      </p:sp>
      <p:sp>
        <p:nvSpPr>
          <p:cNvPr id="3" name="Content Placeholder 2"/>
          <p:cNvSpPr>
            <a:spLocks noGrp="1"/>
          </p:cNvSpPr>
          <p:nvPr>
            <p:ph idx="1"/>
          </p:nvPr>
        </p:nvSpPr>
        <p:spPr/>
        <p:txBody>
          <a:bodyPr/>
          <a:lstStyle/>
          <a:p>
            <a:pPr>
              <a:buNone/>
            </a:pPr>
            <a:r>
              <a:rPr lang="en-US" dirty="0">
                <a:hlinkClick r:id="rId2"/>
              </a:rPr>
              <a:t>https://www.cs.usfca.edu/~galles/visualization/BucketSort.html</a:t>
            </a:r>
            <a:endParaRPr lang="en-US" dirty="0"/>
          </a:p>
          <a:p>
            <a:pPr>
              <a:buNone/>
            </a:pPr>
            <a:r>
              <a:rPr lang="en-US" dirty="0"/>
              <a:t>Linked List array index= Value* #of Elements/(Max Value+1)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Sort Complexity</a:t>
            </a:r>
          </a:p>
        </p:txBody>
      </p:sp>
      <p:sp>
        <p:nvSpPr>
          <p:cNvPr id="3" name="Content Placeholder 2"/>
          <p:cNvSpPr>
            <a:spLocks noGrp="1"/>
          </p:cNvSpPr>
          <p:nvPr>
            <p:ph idx="1"/>
          </p:nvPr>
        </p:nvSpPr>
        <p:spPr/>
        <p:txBody>
          <a:bodyPr>
            <a:normAutofit fontScale="70000" lnSpcReduction="20000"/>
          </a:bodyPr>
          <a:lstStyle/>
          <a:p>
            <a:r>
              <a:rPr lang="en-US" dirty="0"/>
              <a:t>Worst Case Complexity: O(n2)</a:t>
            </a:r>
          </a:p>
          <a:p>
            <a:pPr lvl="1"/>
            <a:r>
              <a:rPr lang="en-US" dirty="0"/>
              <a:t>When there are elements of close range in the array, they are likely to be placed in the same bucket. This may result in some buckets having more number of elements than others.</a:t>
            </a:r>
          </a:p>
          <a:p>
            <a:pPr lvl="1"/>
            <a:r>
              <a:rPr lang="en-US" dirty="0"/>
              <a:t>It makes the complexity depend on the sorting algorithm used to sort the elements of the bucket.</a:t>
            </a:r>
          </a:p>
          <a:p>
            <a:pPr lvl="1"/>
            <a:r>
              <a:rPr lang="en-US" dirty="0"/>
              <a:t>The complexity becomes even worse when the elements are in reverse order. If insertion sort is used to sort elements of the bucket, then the time complexity becomes O(n2).</a:t>
            </a:r>
          </a:p>
          <a:p>
            <a:r>
              <a:rPr lang="en-US" dirty="0"/>
              <a:t>Best Case Complexity: O(</a:t>
            </a:r>
            <a:r>
              <a:rPr lang="en-US" dirty="0" err="1"/>
              <a:t>n+k</a:t>
            </a:r>
            <a:r>
              <a:rPr lang="en-US" dirty="0"/>
              <a:t>)</a:t>
            </a:r>
          </a:p>
          <a:p>
            <a:pPr lvl="1"/>
            <a:r>
              <a:rPr lang="en-US" dirty="0"/>
              <a:t>It occurs when the elements are uniformly distributed in the buckets with a nearly equal number of elements in each bucket.</a:t>
            </a:r>
          </a:p>
          <a:p>
            <a:pPr lvl="1"/>
            <a:r>
              <a:rPr lang="en-US" dirty="0"/>
              <a:t>The complexity becomes even better if the elements inside the buckets are already sorted.</a:t>
            </a:r>
          </a:p>
          <a:p>
            <a:pPr lvl="1"/>
            <a:r>
              <a:rPr lang="en-US" dirty="0"/>
              <a:t>If insertion sort is used to sort elements of a bucket then the overall complexity in the best case will be linear </a:t>
            </a:r>
            <a:r>
              <a:rPr lang="en-US" dirty="0" err="1"/>
              <a:t>ie</a:t>
            </a:r>
            <a:r>
              <a:rPr lang="en-US" dirty="0"/>
              <a:t>. O(</a:t>
            </a:r>
            <a:r>
              <a:rPr lang="en-US" dirty="0" err="1"/>
              <a:t>n+k</a:t>
            </a:r>
            <a:r>
              <a:rPr lang="en-US" dirty="0"/>
              <a:t>). O(n) is the complexity for making the buckets and O(k) is the complexity for sorting the elements of the bucket using algorithms having linear time complexity at the best case.</a:t>
            </a:r>
          </a:p>
          <a:p>
            <a:r>
              <a:rPr lang="en-US" dirty="0"/>
              <a:t>Average Case Complexity: O(n)</a:t>
            </a:r>
          </a:p>
          <a:p>
            <a:pPr lvl="1"/>
            <a:r>
              <a:rPr lang="en-US" dirty="0"/>
              <a:t>It occurs when the elements are distributed randomly in the array. Even if the elements are not distributed uniformly, bucket sort runs in linear time. It holds true until the sum of the squares of the bucket sizes is linear in the total number of elements.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3" name="Content Placeholder 2"/>
          <p:cNvSpPr>
            <a:spLocks noGrp="1"/>
          </p:cNvSpPr>
          <p:nvPr>
            <p:ph idx="1"/>
          </p:nvPr>
        </p:nvSpPr>
        <p:spPr/>
        <p:txBody>
          <a:bodyPr/>
          <a:lstStyle/>
          <a:p>
            <a:r>
              <a:rPr lang="en-US" dirty="0"/>
              <a:t>Improves on bucket sort by reducing the number of buckets</a:t>
            </a:r>
          </a:p>
          <a:p>
            <a:r>
              <a:rPr lang="en-US" dirty="0"/>
              <a:t>Maintains time complexity of </a:t>
            </a:r>
            <a:r>
              <a:rPr lang="en-US" dirty="0" err="1"/>
              <a:t>O(n</a:t>
            </a:r>
            <a:r>
              <a:rPr lang="en-US" dirty="0"/>
              <a:t>)</a:t>
            </a:r>
          </a:p>
          <a:p>
            <a:endParaRPr lang="en-US" dirty="0"/>
          </a:p>
          <a:p>
            <a:r>
              <a:rPr lang="en-US" dirty="0"/>
              <a:t>Radix sort executes a bucket sort for each significant digit in the data-set</a:t>
            </a:r>
          </a:p>
          <a:p>
            <a:pPr lvl="1"/>
            <a:r>
              <a:rPr lang="en-US" dirty="0"/>
              <a:t>100’s would require 3 bucket sorts</a:t>
            </a:r>
          </a:p>
          <a:p>
            <a:pPr lvl="1"/>
            <a:r>
              <a:rPr lang="en-US" dirty="0"/>
              <a:t>100000’s would require 6 bucket sorts</a:t>
            </a:r>
          </a:p>
          <a:p>
            <a:pPr lvl="1"/>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3" name="Content Placeholder 2"/>
          <p:cNvSpPr>
            <a:spLocks noGrp="1"/>
          </p:cNvSpPr>
          <p:nvPr>
            <p:ph idx="1"/>
          </p:nvPr>
        </p:nvSpPr>
        <p:spPr/>
        <p:txBody>
          <a:bodyPr/>
          <a:lstStyle/>
          <a:p>
            <a:pPr>
              <a:buNone/>
            </a:pPr>
            <a:r>
              <a:rPr lang="en-US" dirty="0"/>
              <a:t>Sort: 36 9 0 25 1 49 64 16 81 4</a:t>
            </a:r>
          </a:p>
          <a:p>
            <a:pPr>
              <a:buNone/>
            </a:pPr>
            <a:endParaRPr lang="en-US" dirty="0"/>
          </a:p>
          <a:p>
            <a:pPr>
              <a:buNone/>
            </a:pPr>
            <a:r>
              <a:rPr lang="en-US" dirty="0"/>
              <a:t>First Buckets:</a:t>
            </a:r>
          </a:p>
          <a:p>
            <a:pPr>
              <a:buNone/>
            </a:pPr>
            <a:endParaRPr lang="en-US" dirty="0"/>
          </a:p>
          <a:p>
            <a:pPr>
              <a:buNone/>
            </a:pPr>
            <a:endParaRPr lang="en-US" dirty="0"/>
          </a:p>
          <a:p>
            <a:pPr>
              <a:buNone/>
            </a:pPr>
            <a:r>
              <a:rPr lang="en-US" dirty="0"/>
              <a:t>Second Buckets:</a:t>
            </a:r>
          </a:p>
        </p:txBody>
      </p:sp>
      <p:pic>
        <p:nvPicPr>
          <p:cNvPr id="4" name="Picture 3" descr="Picture 1.png"/>
          <p:cNvPicPr>
            <a:picLocks noChangeAspect="1"/>
          </p:cNvPicPr>
          <p:nvPr/>
        </p:nvPicPr>
        <p:blipFill>
          <a:blip r:embed="rId2"/>
          <a:stretch>
            <a:fillRect/>
          </a:stretch>
        </p:blipFill>
        <p:spPr>
          <a:xfrm>
            <a:off x="1524000" y="3381375"/>
            <a:ext cx="9144000" cy="1009650"/>
          </a:xfrm>
          <a:prstGeom prst="rect">
            <a:avLst/>
          </a:prstGeom>
        </p:spPr>
      </p:pic>
      <p:pic>
        <p:nvPicPr>
          <p:cNvPr id="5" name="Picture 4" descr="Picture 2.png"/>
          <p:cNvPicPr>
            <a:picLocks noChangeAspect="1"/>
          </p:cNvPicPr>
          <p:nvPr/>
        </p:nvPicPr>
        <p:blipFill>
          <a:blip r:embed="rId3"/>
          <a:stretch>
            <a:fillRect/>
          </a:stretch>
        </p:blipFill>
        <p:spPr>
          <a:xfrm>
            <a:off x="2578100" y="5080000"/>
            <a:ext cx="7632700" cy="16002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pPr eaLnBrk="1" hangingPunct="1"/>
            <a:r>
              <a:rPr lang="en-US" altLang="en-US" dirty="0"/>
              <a:t>Radix sort</a:t>
            </a:r>
          </a:p>
        </p:txBody>
      </p:sp>
      <p:sp>
        <p:nvSpPr>
          <p:cNvPr id="20483" name="Rectangle 3"/>
          <p:cNvSpPr>
            <a:spLocks noGrp="1" noChangeArrowheads="1"/>
          </p:cNvSpPr>
          <p:nvPr>
            <p:ph type="body" idx="1"/>
            <p:custDataLst>
              <p:tags r:id="rId2"/>
            </p:custDataLst>
          </p:nvPr>
        </p:nvSpPr>
        <p:spPr>
          <a:xfrm>
            <a:off x="1981200" y="1806575"/>
            <a:ext cx="8229600" cy="615950"/>
          </a:xfrm>
        </p:spPr>
        <p:txBody>
          <a:bodyPr/>
          <a:lstStyle/>
          <a:p>
            <a:pPr eaLnBrk="1" hangingPunct="1"/>
            <a:r>
              <a:rPr lang="en-US" altLang="en-US"/>
              <a:t>Example:</a:t>
            </a:r>
          </a:p>
        </p:txBody>
      </p:sp>
      <p:sp>
        <p:nvSpPr>
          <p:cNvPr id="301060" name="AutoShape 4"/>
          <p:cNvSpPr>
            <a:spLocks noChangeArrowheads="1"/>
          </p:cNvSpPr>
          <p:nvPr>
            <p:custDataLst>
              <p:tags r:id="rId3"/>
            </p:custDataLst>
          </p:nvPr>
        </p:nvSpPr>
        <p:spPr bwMode="auto">
          <a:xfrm>
            <a:off x="3170238" y="2514600"/>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4"/>
            </p:custDataLst>
          </p:nvPr>
        </p:nvSpPr>
        <p:spPr bwMode="auto">
          <a:xfrm>
            <a:off x="2073275" y="2514600"/>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2</a:t>
            </a:r>
          </a:p>
          <a:p>
            <a:pPr algn="ctr"/>
            <a:r>
              <a:rPr lang="en-US" altLang="en-US" sz="2400" dirty="0">
                <a:latin typeface="Verdana" panose="020B0604030504040204" pitchFamily="34" charset="0"/>
              </a:rPr>
              <a:t>0</a:t>
            </a:r>
          </a:p>
          <a:p>
            <a:pPr algn="ctr"/>
            <a:r>
              <a:rPr lang="en-US" altLang="en-US" sz="2400" dirty="0">
                <a:latin typeface="Verdana" panose="020B0604030504040204" pitchFamily="34" charset="0"/>
              </a:rPr>
              <a:t>5</a:t>
            </a:r>
          </a:p>
          <a:p>
            <a:pPr algn="ctr"/>
            <a:r>
              <a:rPr lang="en-US" altLang="en-US" sz="2400" dirty="0">
                <a:latin typeface="Verdana" panose="020B0604030504040204" pitchFamily="34" charset="0"/>
              </a:rPr>
              <a:t>1</a:t>
            </a:r>
          </a:p>
          <a:p>
            <a:pPr algn="ctr"/>
            <a:r>
              <a:rPr lang="en-US" altLang="en-US" sz="2400" dirty="0">
                <a:latin typeface="Verdana" panose="020B0604030504040204" pitchFamily="34" charset="0"/>
              </a:rPr>
              <a:t>7</a:t>
            </a:r>
          </a:p>
          <a:p>
            <a:pPr algn="ctr"/>
            <a:r>
              <a:rPr lang="en-US" altLang="en-US" sz="2400" dirty="0">
                <a:latin typeface="Verdana" panose="020B0604030504040204" pitchFamily="34" charset="0"/>
              </a:rPr>
              <a:t>3</a:t>
            </a:r>
          </a:p>
          <a:p>
            <a:pPr algn="ctr"/>
            <a:r>
              <a:rPr lang="en-US" altLang="en-US" sz="2400" dirty="0">
                <a:latin typeface="Verdana" panose="020B0604030504040204" pitchFamily="34" charset="0"/>
              </a:rPr>
              <a:t>4</a:t>
            </a:r>
          </a:p>
          <a:p>
            <a:pPr algn="ctr"/>
            <a:r>
              <a:rPr lang="en-US" altLang="en-US" sz="2400" dirty="0">
                <a:latin typeface="Verdana" panose="020B0604030504040204" pitchFamily="34" charset="0"/>
              </a:rPr>
              <a:t>6</a:t>
            </a:r>
          </a:p>
        </p:txBody>
      </p:sp>
      <p:sp>
        <p:nvSpPr>
          <p:cNvPr id="301062" name="AutoShape 6"/>
          <p:cNvSpPr>
            <a:spLocks noChangeArrowheads="1"/>
          </p:cNvSpPr>
          <p:nvPr>
            <p:custDataLst>
              <p:tags r:id="rId5"/>
            </p:custDataLst>
          </p:nvPr>
        </p:nvSpPr>
        <p:spPr bwMode="auto">
          <a:xfrm>
            <a:off x="9693275" y="2514600"/>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2</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6</a:t>
            </a:r>
          </a:p>
          <a:p>
            <a:pPr algn="ctr"/>
            <a:r>
              <a:rPr lang="en-US" altLang="en-US" sz="2400">
                <a:latin typeface="Verdana" panose="020B0604030504040204" pitchFamily="34" charset="0"/>
              </a:rPr>
              <a:t>7</a:t>
            </a:r>
          </a:p>
        </p:txBody>
      </p:sp>
      <p:grpSp>
        <p:nvGrpSpPr>
          <p:cNvPr id="2" name="Group 7"/>
          <p:cNvGrpSpPr>
            <a:grpSpLocks/>
          </p:cNvGrpSpPr>
          <p:nvPr>
            <p:custDataLst>
              <p:tags r:id="rId6"/>
            </p:custDataLst>
          </p:nvPr>
        </p:nvGrpSpPr>
        <p:grpSpPr bwMode="auto">
          <a:xfrm>
            <a:off x="4800600" y="2438400"/>
            <a:ext cx="1066800" cy="3200400"/>
            <a:chOff x="2006" y="1824"/>
            <a:chExt cx="672" cy="2016"/>
          </a:xfrm>
        </p:grpSpPr>
        <p:sp>
          <p:nvSpPr>
            <p:cNvPr id="20495" name="AutoShape 8"/>
            <p:cNvSpPr>
              <a:spLocks noChangeArrowheads="1"/>
            </p:cNvSpPr>
            <p:nvPr>
              <p:custDataLst>
                <p:tags r:id="rId14"/>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6" name="Rectangle 9"/>
            <p:cNvSpPr>
              <a:spLocks noChangeArrowheads="1"/>
            </p:cNvSpPr>
            <p:nvPr>
              <p:custDataLst>
                <p:tags r:id="rId15"/>
              </p:custDataLst>
            </p:nvPr>
          </p:nvSpPr>
          <p:spPr bwMode="auto">
            <a:xfrm>
              <a:off x="2448"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7"/>
            </p:custDataLst>
          </p:nvPr>
        </p:nvGrpSpPr>
        <p:grpSpPr bwMode="auto">
          <a:xfrm>
            <a:off x="6430963" y="2438400"/>
            <a:ext cx="1066800" cy="3200400"/>
            <a:chOff x="3033" y="1824"/>
            <a:chExt cx="672" cy="2016"/>
          </a:xfrm>
        </p:grpSpPr>
        <p:sp>
          <p:nvSpPr>
            <p:cNvPr id="20493" name="AutoShape 11"/>
            <p:cNvSpPr>
              <a:spLocks noChangeArrowheads="1"/>
            </p:cNvSpPr>
            <p:nvPr>
              <p:custDataLst>
                <p:tags r:id="rId12"/>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3"/>
              </p:custDataLst>
            </p:nvPr>
          </p:nvSpPr>
          <p:spPr bwMode="auto">
            <a:xfrm>
              <a:off x="3264"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3"/>
          <p:cNvGrpSpPr>
            <a:grpSpLocks/>
          </p:cNvGrpSpPr>
          <p:nvPr>
            <p:custDataLst>
              <p:tags r:id="rId8"/>
            </p:custDataLst>
          </p:nvPr>
        </p:nvGrpSpPr>
        <p:grpSpPr bwMode="auto">
          <a:xfrm>
            <a:off x="8061325" y="2438400"/>
            <a:ext cx="1066800" cy="3200400"/>
            <a:chOff x="4060" y="1824"/>
            <a:chExt cx="672" cy="2016"/>
          </a:xfrm>
        </p:grpSpPr>
        <p:sp>
          <p:nvSpPr>
            <p:cNvPr id="20491" name="AutoShape 14"/>
            <p:cNvSpPr>
              <a:spLocks noChangeArrowheads="1"/>
            </p:cNvSpPr>
            <p:nvPr>
              <p:custDataLst>
                <p:tags r:id="rId10"/>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p:txBody>
        </p:sp>
        <p:sp>
          <p:nvSpPr>
            <p:cNvPr id="20492" name="Rectangle 15"/>
            <p:cNvSpPr>
              <a:spLocks noChangeArrowheads="1"/>
            </p:cNvSpPr>
            <p:nvPr>
              <p:custDataLst>
                <p:tags r:id="rId11"/>
              </p:custDataLst>
            </p:nvPr>
          </p:nvSpPr>
          <p:spPr bwMode="auto">
            <a:xfrm>
              <a:off x="4128"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301072" name="Text Box 16"/>
          <p:cNvSpPr txBox="1">
            <a:spLocks noChangeArrowheads="1"/>
          </p:cNvSpPr>
          <p:nvPr>
            <p:custDataLst>
              <p:tags r:id="rId9"/>
            </p:custDataLst>
          </p:nvPr>
        </p:nvSpPr>
        <p:spPr bwMode="auto">
          <a:xfrm>
            <a:off x="3581400" y="582295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i="1" dirty="0">
                <a:latin typeface="Verdana" panose="020B0604030504040204" pitchFamily="34" charset="0"/>
              </a:rPr>
              <a:t>Each sorting step must be stable.</a:t>
            </a:r>
          </a:p>
        </p:txBody>
      </p:sp>
    </p:spTree>
    <p:extLst>
      <p:ext uri="{BB962C8B-B14F-4D97-AF65-F5344CB8AC3E}">
        <p14:creationId xmlns:p14="http://schemas.microsoft.com/office/powerpoint/2010/main" val="1545651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dissolve">
                                      <p:cBhvr>
                                        <p:cTn id="7" dur="5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10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1072"/>
                                        </p:tgtEl>
                                        <p:attrNameLst>
                                          <p:attrName>style.visibility</p:attrName>
                                        </p:attrNameLst>
                                      </p:cBhvr>
                                      <p:to>
                                        <p:strVal val="visible"/>
                                      </p:to>
                                    </p:set>
                                    <p:anim calcmode="lin" valueType="num">
                                      <p:cBhvr additive="base">
                                        <p:cTn id="31" dur="500" fill="hold"/>
                                        <p:tgtEl>
                                          <p:spTgt spid="301072"/>
                                        </p:tgtEl>
                                        <p:attrNameLst>
                                          <p:attrName>ppt_x</p:attrName>
                                        </p:attrNameLst>
                                      </p:cBhvr>
                                      <p:tavLst>
                                        <p:tav tm="0">
                                          <p:val>
                                            <p:strVal val="#ppt_x"/>
                                          </p:val>
                                        </p:tav>
                                        <p:tav tm="100000">
                                          <p:val>
                                            <p:strVal val="#ppt_x"/>
                                          </p:val>
                                        </p:tav>
                                      </p:tavLst>
                                    </p:anim>
                                    <p:anim calcmode="lin" valueType="num">
                                      <p:cBhvr additive="base">
                                        <p:cTn id="32" dur="500" fill="hold"/>
                                        <p:tgtEl>
                                          <p:spTgt spid="301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autoUpdateAnimBg="0"/>
      <p:bldP spid="301062" grpId="0" animBg="1" autoUpdateAnimBg="0"/>
      <p:bldP spid="30107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pPr eaLnBrk="1" hangingPunct="1"/>
            <a:r>
              <a:rPr lang="en-US" altLang="en-US" dirty="0"/>
              <a:t>Radix sort characteristics</a:t>
            </a:r>
          </a:p>
        </p:txBody>
      </p:sp>
      <p:sp>
        <p:nvSpPr>
          <p:cNvPr id="21507" name="Rectangle 3"/>
          <p:cNvSpPr>
            <a:spLocks noGrp="1" noChangeArrowheads="1"/>
          </p:cNvSpPr>
          <p:nvPr>
            <p:ph type="body" idx="1"/>
            <p:custDataLst>
              <p:tags r:id="rId2"/>
            </p:custDataLst>
          </p:nvPr>
        </p:nvSpPr>
        <p:spPr/>
        <p:txBody>
          <a:bodyPr/>
          <a:lstStyle/>
          <a:p>
            <a:pPr eaLnBrk="1" hangingPunct="1">
              <a:spcBef>
                <a:spcPct val="100000"/>
              </a:spcBef>
            </a:pPr>
            <a:r>
              <a:rPr lang="en-US" altLang="en-US" dirty="0"/>
              <a:t>Each sorting step can be performed via bucket sort, and is thus </a:t>
            </a:r>
            <a:r>
              <a:rPr lang="en-US" altLang="en-US" i="1" dirty="0"/>
              <a:t>O</a:t>
            </a:r>
            <a:r>
              <a:rPr lang="en-US" altLang="en-US" dirty="0"/>
              <a:t>(N).</a:t>
            </a:r>
          </a:p>
          <a:p>
            <a:pPr eaLnBrk="1" hangingPunct="1">
              <a:spcBef>
                <a:spcPct val="100000"/>
              </a:spcBef>
            </a:pPr>
            <a:r>
              <a:rPr lang="en-US" altLang="en-US" dirty="0"/>
              <a:t>If the numbers are all b bits long, then there are b sorting steps.</a:t>
            </a:r>
          </a:p>
          <a:p>
            <a:pPr eaLnBrk="1" hangingPunct="1">
              <a:spcBef>
                <a:spcPct val="100000"/>
              </a:spcBef>
            </a:pPr>
            <a:r>
              <a:rPr lang="en-US" altLang="en-US" dirty="0"/>
              <a:t>Hence, radix sort is </a:t>
            </a:r>
            <a:r>
              <a:rPr lang="en-US" altLang="en-US" i="1" dirty="0"/>
              <a:t>O</a:t>
            </a:r>
            <a:r>
              <a:rPr lang="en-US" altLang="en-US" dirty="0"/>
              <a:t>(</a:t>
            </a:r>
            <a:r>
              <a:rPr lang="en-US" altLang="en-US" dirty="0" err="1"/>
              <a:t>bN</a:t>
            </a:r>
            <a:r>
              <a:rPr lang="en-US" altLang="en-US" dirty="0"/>
              <a:t>).</a:t>
            </a:r>
          </a:p>
        </p:txBody>
      </p:sp>
    </p:spTree>
    <p:extLst>
      <p:ext uri="{BB962C8B-B14F-4D97-AF65-F5344CB8AC3E}">
        <p14:creationId xmlns:p14="http://schemas.microsoft.com/office/powerpoint/2010/main" val="145432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p:txBody>
          <a:bodyPr/>
          <a:lstStyle/>
          <a:p>
            <a:pPr eaLnBrk="1" hangingPunct="1"/>
            <a:r>
              <a:rPr lang="en-US" altLang="en-US" dirty="0"/>
              <a:t>What about non-binary?</a:t>
            </a:r>
          </a:p>
        </p:txBody>
      </p:sp>
      <p:sp>
        <p:nvSpPr>
          <p:cNvPr id="22531" name="Rectangle 3"/>
          <p:cNvSpPr>
            <a:spLocks noGrp="1" noChangeArrowheads="1"/>
          </p:cNvSpPr>
          <p:nvPr>
            <p:ph type="body" idx="1"/>
            <p:custDataLst>
              <p:tags r:id="rId2"/>
            </p:custDataLst>
          </p:nvPr>
        </p:nvSpPr>
        <p:spPr>
          <a:xfrm>
            <a:off x="1981200" y="1371600"/>
            <a:ext cx="8458200" cy="1143000"/>
          </a:xfrm>
        </p:spPr>
        <p:txBody>
          <a:bodyPr/>
          <a:lstStyle/>
          <a:p>
            <a:pPr eaLnBrk="1" hangingPunct="1"/>
            <a:r>
              <a:rPr lang="en-US" altLang="en-US"/>
              <a:t>Radix sort can be used for decimal numbers and alphanumeric strings.</a:t>
            </a:r>
          </a:p>
        </p:txBody>
      </p:sp>
      <p:sp>
        <p:nvSpPr>
          <p:cNvPr id="22532" name="AutoShape 4"/>
          <p:cNvSpPr>
            <a:spLocks noChangeArrowheads="1"/>
          </p:cNvSpPr>
          <p:nvPr>
            <p:custDataLst>
              <p:tags r:id="rId3"/>
            </p:custDataLst>
          </p:nvPr>
        </p:nvSpPr>
        <p:spPr bwMode="auto">
          <a:xfrm>
            <a:off x="3078163" y="2971800"/>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0 3 2</a:t>
            </a:r>
          </a:p>
          <a:p>
            <a:pPr algn="ctr"/>
            <a:r>
              <a:rPr lang="en-US" altLang="en-US" sz="2400">
                <a:latin typeface="Verdana" panose="020B0604030504040204" pitchFamily="34" charset="0"/>
              </a:rPr>
              <a:t>2 2 4</a:t>
            </a:r>
          </a:p>
          <a:p>
            <a:pPr algn="ctr"/>
            <a:r>
              <a:rPr lang="en-US" altLang="en-US" sz="2400">
                <a:latin typeface="Verdana" panose="020B0604030504040204" pitchFamily="34" charset="0"/>
              </a:rPr>
              <a:t>0 1 6</a:t>
            </a:r>
          </a:p>
          <a:p>
            <a:pPr algn="ctr"/>
            <a:r>
              <a:rPr lang="en-US" altLang="en-US" sz="2400">
                <a:latin typeface="Verdana" panose="020B0604030504040204" pitchFamily="34" charset="0"/>
              </a:rPr>
              <a:t>0 1 5</a:t>
            </a:r>
          </a:p>
          <a:p>
            <a:pPr algn="ctr"/>
            <a:r>
              <a:rPr lang="en-US" altLang="en-US" sz="2400">
                <a:latin typeface="Verdana" panose="020B0604030504040204" pitchFamily="34" charset="0"/>
              </a:rPr>
              <a:t>0 3 1</a:t>
            </a:r>
          </a:p>
          <a:p>
            <a:pPr algn="ctr"/>
            <a:r>
              <a:rPr lang="en-US" altLang="en-US" sz="2400">
                <a:latin typeface="Verdana" panose="020B0604030504040204" pitchFamily="34" charset="0"/>
              </a:rPr>
              <a:t>1 6 9</a:t>
            </a:r>
          </a:p>
          <a:p>
            <a:pPr algn="ctr"/>
            <a:r>
              <a:rPr lang="en-US" altLang="en-US" sz="2400">
                <a:latin typeface="Verdana" panose="020B0604030504040204" pitchFamily="34" charset="0"/>
              </a:rPr>
              <a:t>1 2 3</a:t>
            </a:r>
          </a:p>
          <a:p>
            <a:pPr algn="ctr"/>
            <a:r>
              <a:rPr lang="en-US" altLang="en-US" sz="2400">
                <a:latin typeface="Verdana" panose="020B0604030504040204" pitchFamily="34" charset="0"/>
              </a:rPr>
              <a:t>2 5 2</a:t>
            </a:r>
          </a:p>
        </p:txBody>
      </p:sp>
      <p:grpSp>
        <p:nvGrpSpPr>
          <p:cNvPr id="2" name="Group 5"/>
          <p:cNvGrpSpPr>
            <a:grpSpLocks/>
          </p:cNvGrpSpPr>
          <p:nvPr>
            <p:custDataLst>
              <p:tags r:id="rId4"/>
            </p:custDataLst>
          </p:nvPr>
        </p:nvGrpSpPr>
        <p:grpSpPr bwMode="auto">
          <a:xfrm>
            <a:off x="4708525" y="2895600"/>
            <a:ext cx="1066800" cy="3200400"/>
            <a:chOff x="2006" y="1824"/>
            <a:chExt cx="672" cy="2016"/>
          </a:xfrm>
        </p:grpSpPr>
        <p:sp>
          <p:nvSpPr>
            <p:cNvPr id="22540" name="AutoShape 6"/>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0 3 1</a:t>
              </a:r>
            </a:p>
            <a:p>
              <a:pPr algn="ctr"/>
              <a:r>
                <a:rPr lang="en-US" altLang="en-US" sz="2400">
                  <a:latin typeface="Verdana" panose="020B0604030504040204" pitchFamily="34" charset="0"/>
                </a:rPr>
                <a:t>0 3 2</a:t>
              </a:r>
            </a:p>
            <a:p>
              <a:pPr algn="ctr"/>
              <a:r>
                <a:rPr lang="en-US" altLang="en-US" sz="2400">
                  <a:latin typeface="Verdana" panose="020B0604030504040204" pitchFamily="34" charset="0"/>
                </a:rPr>
                <a:t>2 5 2</a:t>
              </a:r>
            </a:p>
            <a:p>
              <a:pPr algn="ctr"/>
              <a:r>
                <a:rPr lang="en-US" altLang="en-US" sz="2400">
                  <a:latin typeface="Verdana" panose="020B0604030504040204" pitchFamily="34" charset="0"/>
                </a:rPr>
                <a:t>1 2 3</a:t>
              </a:r>
            </a:p>
            <a:p>
              <a:pPr algn="ctr"/>
              <a:r>
                <a:rPr lang="en-US" altLang="en-US" sz="2400">
                  <a:latin typeface="Verdana" panose="020B0604030504040204" pitchFamily="34" charset="0"/>
                </a:rPr>
                <a:t>2 2 4</a:t>
              </a:r>
            </a:p>
            <a:p>
              <a:pPr algn="ctr"/>
              <a:r>
                <a:rPr lang="en-US" altLang="en-US" sz="2400">
                  <a:latin typeface="Verdana" panose="020B0604030504040204" pitchFamily="34" charset="0"/>
                </a:rPr>
                <a:t>0 1 5</a:t>
              </a:r>
            </a:p>
            <a:p>
              <a:pPr algn="ctr"/>
              <a:r>
                <a:rPr lang="en-US" altLang="en-US" sz="2400">
                  <a:latin typeface="Verdana" panose="020B0604030504040204" pitchFamily="34" charset="0"/>
                </a:rPr>
                <a:t>0 1 6</a:t>
              </a:r>
            </a:p>
            <a:p>
              <a:pPr algn="ctr"/>
              <a:r>
                <a:rPr lang="en-US" altLang="en-US" sz="2400">
                  <a:latin typeface="Verdana" panose="020B0604030504040204" pitchFamily="34" charset="0"/>
                </a:rPr>
                <a:t>1 6 9</a:t>
              </a:r>
            </a:p>
          </p:txBody>
        </p:sp>
        <p:sp>
          <p:nvSpPr>
            <p:cNvPr id="22541" name="Rectangle 7"/>
            <p:cNvSpPr>
              <a:spLocks noChangeArrowheads="1"/>
            </p:cNvSpPr>
            <p:nvPr>
              <p:custDataLst>
                <p:tags r:id="rId12"/>
              </p:custDataLst>
            </p:nvPr>
          </p:nvSpPr>
          <p:spPr bwMode="auto">
            <a:xfrm>
              <a:off x="2448"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8"/>
          <p:cNvGrpSpPr>
            <a:grpSpLocks/>
          </p:cNvGrpSpPr>
          <p:nvPr>
            <p:custDataLst>
              <p:tags r:id="rId5"/>
            </p:custDataLst>
          </p:nvPr>
        </p:nvGrpSpPr>
        <p:grpSpPr bwMode="auto">
          <a:xfrm>
            <a:off x="6338888" y="2895600"/>
            <a:ext cx="1066800" cy="3200400"/>
            <a:chOff x="3033" y="1824"/>
            <a:chExt cx="672" cy="2016"/>
          </a:xfrm>
        </p:grpSpPr>
        <p:sp>
          <p:nvSpPr>
            <p:cNvPr id="22538" name="AutoShape 9"/>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0 1 5</a:t>
              </a:r>
            </a:p>
            <a:p>
              <a:pPr algn="ctr"/>
              <a:r>
                <a:rPr lang="en-US" altLang="en-US" sz="2400">
                  <a:latin typeface="Verdana" panose="020B0604030504040204" pitchFamily="34" charset="0"/>
                </a:rPr>
                <a:t>0 1 6</a:t>
              </a:r>
            </a:p>
            <a:p>
              <a:pPr algn="ctr"/>
              <a:r>
                <a:rPr lang="en-US" altLang="en-US" sz="2400">
                  <a:latin typeface="Verdana" panose="020B0604030504040204" pitchFamily="34" charset="0"/>
                </a:rPr>
                <a:t>1 2 3</a:t>
              </a:r>
            </a:p>
            <a:p>
              <a:pPr algn="ctr"/>
              <a:r>
                <a:rPr lang="en-US" altLang="en-US" sz="2400">
                  <a:latin typeface="Verdana" panose="020B0604030504040204" pitchFamily="34" charset="0"/>
                </a:rPr>
                <a:t>2 2 4</a:t>
              </a:r>
            </a:p>
            <a:p>
              <a:pPr algn="ctr"/>
              <a:r>
                <a:rPr lang="en-US" altLang="en-US" sz="2400">
                  <a:latin typeface="Verdana" panose="020B0604030504040204" pitchFamily="34" charset="0"/>
                </a:rPr>
                <a:t>0 3 1</a:t>
              </a:r>
            </a:p>
            <a:p>
              <a:pPr algn="ctr"/>
              <a:r>
                <a:rPr lang="en-US" altLang="en-US" sz="2400">
                  <a:latin typeface="Verdana" panose="020B0604030504040204" pitchFamily="34" charset="0"/>
                </a:rPr>
                <a:t>0 3 2</a:t>
              </a:r>
            </a:p>
            <a:p>
              <a:pPr algn="ctr"/>
              <a:r>
                <a:rPr lang="en-US" altLang="en-US" sz="2400">
                  <a:latin typeface="Verdana" panose="020B0604030504040204" pitchFamily="34" charset="0"/>
                </a:rPr>
                <a:t>2 5 2</a:t>
              </a:r>
            </a:p>
            <a:p>
              <a:pPr algn="ctr"/>
              <a:r>
                <a:rPr lang="en-US" altLang="en-US" sz="2400">
                  <a:latin typeface="Verdana" panose="020B0604030504040204" pitchFamily="34" charset="0"/>
                </a:rPr>
                <a:t>1 6 9</a:t>
              </a:r>
            </a:p>
          </p:txBody>
        </p:sp>
        <p:sp>
          <p:nvSpPr>
            <p:cNvPr id="22539" name="Rectangle 10"/>
            <p:cNvSpPr>
              <a:spLocks noChangeArrowheads="1"/>
            </p:cNvSpPr>
            <p:nvPr>
              <p:custDataLst>
                <p:tags r:id="rId10"/>
              </p:custDataLst>
            </p:nvPr>
          </p:nvSpPr>
          <p:spPr bwMode="auto">
            <a:xfrm>
              <a:off x="3264"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1"/>
          <p:cNvGrpSpPr>
            <a:grpSpLocks/>
          </p:cNvGrpSpPr>
          <p:nvPr>
            <p:custDataLst>
              <p:tags r:id="rId6"/>
            </p:custDataLst>
          </p:nvPr>
        </p:nvGrpSpPr>
        <p:grpSpPr bwMode="auto">
          <a:xfrm>
            <a:off x="7969250" y="2895600"/>
            <a:ext cx="1066800" cy="3200400"/>
            <a:chOff x="4060" y="1824"/>
            <a:chExt cx="672" cy="2016"/>
          </a:xfrm>
        </p:grpSpPr>
        <p:sp>
          <p:nvSpPr>
            <p:cNvPr id="22536" name="AutoShape 12"/>
            <p:cNvSpPr>
              <a:spLocks noChangeArrowheads="1"/>
            </p:cNvSpPr>
            <p:nvPr>
              <p:custDataLst>
                <p:tags r:id="rId7"/>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0 1 5</a:t>
              </a:r>
            </a:p>
            <a:p>
              <a:pPr algn="ctr"/>
              <a:r>
                <a:rPr lang="en-US" altLang="en-US" sz="2400">
                  <a:latin typeface="Verdana" panose="020B0604030504040204" pitchFamily="34" charset="0"/>
                </a:rPr>
                <a:t>0 1 6</a:t>
              </a:r>
            </a:p>
            <a:p>
              <a:pPr algn="ctr"/>
              <a:r>
                <a:rPr lang="en-US" altLang="en-US" sz="2400">
                  <a:latin typeface="Verdana" panose="020B0604030504040204" pitchFamily="34" charset="0"/>
                </a:rPr>
                <a:t>0 3 1</a:t>
              </a:r>
            </a:p>
            <a:p>
              <a:pPr algn="ctr"/>
              <a:r>
                <a:rPr lang="en-US" altLang="en-US" sz="2400">
                  <a:latin typeface="Verdana" panose="020B0604030504040204" pitchFamily="34" charset="0"/>
                </a:rPr>
                <a:t>0 3 2</a:t>
              </a:r>
            </a:p>
            <a:p>
              <a:pPr algn="ctr"/>
              <a:r>
                <a:rPr lang="en-US" altLang="en-US" sz="2400">
                  <a:latin typeface="Verdana" panose="020B0604030504040204" pitchFamily="34" charset="0"/>
                </a:rPr>
                <a:t>1 2 3</a:t>
              </a:r>
            </a:p>
            <a:p>
              <a:pPr algn="ctr"/>
              <a:r>
                <a:rPr lang="en-US" altLang="en-US" sz="2400">
                  <a:latin typeface="Verdana" panose="020B0604030504040204" pitchFamily="34" charset="0"/>
                </a:rPr>
                <a:t>1 6 9</a:t>
              </a:r>
            </a:p>
            <a:p>
              <a:pPr algn="ctr"/>
              <a:r>
                <a:rPr lang="en-US" altLang="en-US" sz="2400">
                  <a:latin typeface="Verdana" panose="020B0604030504040204" pitchFamily="34" charset="0"/>
                </a:rPr>
                <a:t>2 2 4</a:t>
              </a:r>
            </a:p>
            <a:p>
              <a:pPr algn="ctr"/>
              <a:r>
                <a:rPr lang="en-US" altLang="en-US" sz="2400">
                  <a:latin typeface="Verdana" panose="020B0604030504040204" pitchFamily="34" charset="0"/>
                </a:rPr>
                <a:t>2 5 2</a:t>
              </a:r>
            </a:p>
          </p:txBody>
        </p:sp>
        <p:sp>
          <p:nvSpPr>
            <p:cNvPr id="22537" name="Rectangle 13"/>
            <p:cNvSpPr>
              <a:spLocks noChangeArrowheads="1"/>
            </p:cNvSpPr>
            <p:nvPr>
              <p:custDataLst>
                <p:tags r:id="rId8"/>
              </p:custDataLst>
            </p:nvPr>
          </p:nvSpPr>
          <p:spPr bwMode="auto">
            <a:xfrm>
              <a:off x="4128"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1269950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 Animation</a:t>
            </a:r>
          </a:p>
        </p:txBody>
      </p:sp>
      <p:sp>
        <p:nvSpPr>
          <p:cNvPr id="3" name="Content Placeholder 2"/>
          <p:cNvSpPr>
            <a:spLocks noGrp="1"/>
          </p:cNvSpPr>
          <p:nvPr>
            <p:ph idx="1"/>
          </p:nvPr>
        </p:nvSpPr>
        <p:spPr/>
        <p:txBody>
          <a:bodyPr/>
          <a:lstStyle/>
          <a:p>
            <a:r>
              <a:rPr lang="en-US" dirty="0"/>
              <a:t>http://</a:t>
            </a:r>
            <a:r>
              <a:rPr lang="en-US" dirty="0" err="1"/>
              <a:t>www.cs.auckland.ac.nz/software/AlgAnim/radixsort.html</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C6B1FF6-39B9-40F5-8B67-33C6354A3D4F}" type="slidenum">
              <a:rPr kumimoji="0" lang="en-US" smtClean="0"/>
              <a:pPr/>
              <a:t>49</a:t>
            </a:fld>
            <a:endParaRPr kumimoji="0" lang="en-US" dirty="0"/>
          </a:p>
        </p:txBody>
      </p:sp>
      <p:sp>
        <p:nvSpPr>
          <p:cNvPr id="4" name="Content Placeholder 3"/>
          <p:cNvSpPr>
            <a:spLocks noGrp="1"/>
          </p:cNvSpPr>
          <p:nvPr>
            <p:ph sz="quarter" idx="1"/>
          </p:nvPr>
        </p:nvSpPr>
        <p:spPr/>
        <p:txBody>
          <a:bodyPr>
            <a:normAutofit/>
          </a:bodyPr>
          <a:lstStyle/>
          <a:p>
            <a:r>
              <a:rPr lang="en-NZ" dirty="0"/>
              <a:t>Summary – Sorting Algorithms </a:t>
            </a:r>
          </a:p>
        </p:txBody>
      </p:sp>
      <p:graphicFrame>
        <p:nvGraphicFramePr>
          <p:cNvPr id="5" name="Table 4"/>
          <p:cNvGraphicFramePr>
            <a:graphicFrameLocks noGrp="1"/>
          </p:cNvGraphicFramePr>
          <p:nvPr>
            <p:extLst>
              <p:ext uri="{D42A27DB-BD31-4B8C-83A1-F6EECF244321}">
                <p14:modId xmlns:p14="http://schemas.microsoft.com/office/powerpoint/2010/main" val="1012240520"/>
              </p:ext>
            </p:extLst>
          </p:nvPr>
        </p:nvGraphicFramePr>
        <p:xfrm>
          <a:off x="1630736" y="2530475"/>
          <a:ext cx="8064897" cy="3962400"/>
        </p:xfrm>
        <a:graphic>
          <a:graphicData uri="http://schemas.openxmlformats.org/drawingml/2006/table">
            <a:tbl>
              <a:tblPr firstRow="1" bandRow="1">
                <a:tableStyleId>{5C22544A-7EE6-4342-B048-85BDC9FD1C3A}</a:tableStyleId>
              </a:tblPr>
              <a:tblGrid>
                <a:gridCol w="1478318">
                  <a:extLst>
                    <a:ext uri="{9D8B030D-6E8A-4147-A177-3AD203B41FA5}">
                      <a16:colId xmlns:a16="http://schemas.microsoft.com/office/drawing/2014/main" val="20000"/>
                    </a:ext>
                  </a:extLst>
                </a:gridCol>
                <a:gridCol w="1560447">
                  <a:extLst>
                    <a:ext uri="{9D8B030D-6E8A-4147-A177-3AD203B41FA5}">
                      <a16:colId xmlns:a16="http://schemas.microsoft.com/office/drawing/2014/main" val="20001"/>
                    </a:ext>
                  </a:extLst>
                </a:gridCol>
                <a:gridCol w="2436486">
                  <a:extLst>
                    <a:ext uri="{9D8B030D-6E8A-4147-A177-3AD203B41FA5}">
                      <a16:colId xmlns:a16="http://schemas.microsoft.com/office/drawing/2014/main" val="20002"/>
                    </a:ext>
                  </a:extLst>
                </a:gridCol>
                <a:gridCol w="2589646">
                  <a:extLst>
                    <a:ext uri="{9D8B030D-6E8A-4147-A177-3AD203B41FA5}">
                      <a16:colId xmlns:a16="http://schemas.microsoft.com/office/drawing/2014/main" val="20003"/>
                    </a:ext>
                  </a:extLst>
                </a:gridCol>
              </a:tblGrid>
              <a:tr h="299110">
                <a:tc>
                  <a:txBody>
                    <a:bodyPr/>
                    <a:lstStyle/>
                    <a:p>
                      <a:r>
                        <a:rPr lang="en-NZ" sz="1400" dirty="0">
                          <a:latin typeface="Times New Roman" pitchFamily="18" charset="0"/>
                          <a:cs typeface="Times New Roman" pitchFamily="18" charset="0"/>
                        </a:rPr>
                        <a:t>Algorithm</a:t>
                      </a:r>
                    </a:p>
                  </a:txBody>
                  <a:tcPr/>
                </a:tc>
                <a:tc>
                  <a:txBody>
                    <a:bodyPr/>
                    <a:lstStyle/>
                    <a:p>
                      <a:r>
                        <a:rPr lang="en-NZ" sz="1400" dirty="0">
                          <a:latin typeface="Times New Roman" pitchFamily="18" charset="0"/>
                          <a:cs typeface="Times New Roman" pitchFamily="18" charset="0"/>
                        </a:rPr>
                        <a:t>Runtime</a:t>
                      </a:r>
                    </a:p>
                  </a:txBody>
                  <a:tcPr/>
                </a:tc>
                <a:tc>
                  <a:txBody>
                    <a:bodyPr/>
                    <a:lstStyle/>
                    <a:p>
                      <a:r>
                        <a:rPr lang="en-NZ" sz="1400" dirty="0">
                          <a:latin typeface="Times New Roman" pitchFamily="18" charset="0"/>
                          <a:cs typeface="Times New Roman" pitchFamily="18" charset="0"/>
                        </a:rPr>
                        <a:t>Techniques</a:t>
                      </a:r>
                    </a:p>
                  </a:txBody>
                  <a:tcPr/>
                </a:tc>
                <a:tc>
                  <a:txBody>
                    <a:bodyPr/>
                    <a:lstStyle/>
                    <a:p>
                      <a:r>
                        <a:rPr lang="en-NZ" sz="1400" dirty="0">
                          <a:latin typeface="Times New Roman" pitchFamily="18" charset="0"/>
                          <a:cs typeface="Times New Roman" pitchFamily="18" charset="0"/>
                        </a:rPr>
                        <a:t>Usefulness</a:t>
                      </a:r>
                    </a:p>
                  </a:txBody>
                  <a:tcPr/>
                </a:tc>
                <a:extLst>
                  <a:ext uri="{0D108BD9-81ED-4DB2-BD59-A6C34878D82A}">
                    <a16:rowId xmlns:a16="http://schemas.microsoft.com/office/drawing/2014/main" val="10000"/>
                  </a:ext>
                </a:extLst>
              </a:tr>
              <a:tr h="269199">
                <a:tc>
                  <a:txBody>
                    <a:bodyPr/>
                    <a:lstStyle/>
                    <a:p>
                      <a:r>
                        <a:rPr lang="en-NZ" sz="1200" dirty="0" err="1">
                          <a:latin typeface="Times New Roman" pitchFamily="18" charset="0"/>
                          <a:cs typeface="Times New Roman" pitchFamily="18" charset="0"/>
                        </a:rPr>
                        <a:t>Insertionsort</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O(N</a:t>
                      </a:r>
                      <a:r>
                        <a:rPr lang="en-NZ" sz="1200" baseline="30000" dirty="0">
                          <a:latin typeface="Times New Roman" pitchFamily="18" charset="0"/>
                          <a:cs typeface="Times New Roman" pitchFamily="18" charset="0"/>
                        </a:rPr>
                        <a:t>2</a:t>
                      </a:r>
                      <a:r>
                        <a:rPr lang="en-NZ" sz="1200" dirty="0">
                          <a:latin typeface="Times New Roman" pitchFamily="18" charset="0"/>
                          <a:cs typeface="Times New Roman" pitchFamily="18" charset="0"/>
                        </a:rPr>
                        <a:t>)</a:t>
                      </a:r>
                    </a:p>
                  </a:txBody>
                  <a:tcPr/>
                </a:tc>
                <a:tc>
                  <a:txBody>
                    <a:bodyPr/>
                    <a:lstStyle/>
                    <a:p>
                      <a:r>
                        <a:rPr lang="en-NZ" sz="1200" dirty="0">
                          <a:latin typeface="Times New Roman" pitchFamily="18" charset="0"/>
                          <a:cs typeface="Times New Roman" pitchFamily="18" charset="0"/>
                        </a:rPr>
                        <a:t>Insertion</a:t>
                      </a:r>
                    </a:p>
                  </a:txBody>
                  <a:tcPr/>
                </a:tc>
                <a:tc>
                  <a:txBody>
                    <a:bodyPr/>
                    <a:lstStyle/>
                    <a:p>
                      <a:r>
                        <a:rPr lang="en-NZ" sz="1200" dirty="0">
                          <a:latin typeface="Times New Roman" pitchFamily="18" charset="0"/>
                          <a:cs typeface="Times New Roman" pitchFamily="18" charset="0"/>
                        </a:rPr>
                        <a:t>Very small arrays</a:t>
                      </a:r>
                    </a:p>
                  </a:txBody>
                  <a:tcPr/>
                </a:tc>
                <a:extLst>
                  <a:ext uri="{0D108BD9-81ED-4DB2-BD59-A6C34878D82A}">
                    <a16:rowId xmlns:a16="http://schemas.microsoft.com/office/drawing/2014/main" val="10001"/>
                  </a:ext>
                </a:extLst>
              </a:tr>
              <a:tr h="448665">
                <a:tc>
                  <a:txBody>
                    <a:bodyPr/>
                    <a:lstStyle/>
                    <a:p>
                      <a:r>
                        <a:rPr lang="en-NZ" sz="1200" dirty="0" err="1">
                          <a:latin typeface="Times New Roman" pitchFamily="18" charset="0"/>
                          <a:cs typeface="Times New Roman" pitchFamily="18" charset="0"/>
                        </a:rPr>
                        <a:t>Selectionsort</a:t>
                      </a:r>
                      <a:endParaRPr lang="en-NZ"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a:latin typeface="Times New Roman" pitchFamily="18" charset="0"/>
                          <a:cs typeface="Times New Roman" pitchFamily="18" charset="0"/>
                        </a:rPr>
                        <a:t>O(N</a:t>
                      </a:r>
                      <a:r>
                        <a:rPr lang="en-NZ" sz="1200" baseline="30000" dirty="0">
                          <a:latin typeface="Times New Roman" pitchFamily="18" charset="0"/>
                          <a:cs typeface="Times New Roman" pitchFamily="18" charset="0"/>
                        </a:rPr>
                        <a:t>2</a:t>
                      </a:r>
                      <a:r>
                        <a:rPr lang="en-NZ" sz="1200" dirty="0">
                          <a:latin typeface="Times New Roman" pitchFamily="18" charset="0"/>
                          <a:cs typeface="Times New Roman" pitchFamily="18" charset="0"/>
                        </a:rPr>
                        <a:t>)</a:t>
                      </a:r>
                    </a:p>
                    <a:p>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Selection</a:t>
                      </a:r>
                    </a:p>
                  </a:txBody>
                  <a:tcPr/>
                </a:tc>
                <a:tc>
                  <a:txBody>
                    <a:bodyPr/>
                    <a:lstStyle/>
                    <a:p>
                      <a:r>
                        <a:rPr lang="en-NZ" sz="1200" dirty="0">
                          <a:latin typeface="Times New Roman" pitchFamily="18" charset="0"/>
                          <a:cs typeface="Times New Roman" pitchFamily="18" charset="0"/>
                        </a:rPr>
                        <a:t>Very small arrays</a:t>
                      </a:r>
                    </a:p>
                  </a:txBody>
                  <a:tcPr/>
                </a:tc>
                <a:extLst>
                  <a:ext uri="{0D108BD9-81ED-4DB2-BD59-A6C34878D82A}">
                    <a16:rowId xmlns:a16="http://schemas.microsoft.com/office/drawing/2014/main" val="10002"/>
                  </a:ext>
                </a:extLst>
              </a:tr>
              <a:tr h="448665">
                <a:tc>
                  <a:txBody>
                    <a:bodyPr/>
                    <a:lstStyle/>
                    <a:p>
                      <a:r>
                        <a:rPr lang="en-NZ" sz="1200" dirty="0" err="1">
                          <a:latin typeface="Times New Roman" pitchFamily="18" charset="0"/>
                          <a:cs typeface="Times New Roman" pitchFamily="18" charset="0"/>
                        </a:rPr>
                        <a:t>Bubblesort</a:t>
                      </a:r>
                      <a:endParaRPr lang="en-NZ"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a:latin typeface="Times New Roman" pitchFamily="18" charset="0"/>
                          <a:cs typeface="Times New Roman" pitchFamily="18" charset="0"/>
                        </a:rPr>
                        <a:t>O(N</a:t>
                      </a:r>
                      <a:r>
                        <a:rPr lang="en-NZ" sz="1200" baseline="30000" dirty="0">
                          <a:latin typeface="Times New Roman" pitchFamily="18" charset="0"/>
                          <a:cs typeface="Times New Roman" pitchFamily="18" charset="0"/>
                        </a:rPr>
                        <a:t>2</a:t>
                      </a:r>
                      <a:r>
                        <a:rPr lang="en-NZ" sz="1200" dirty="0">
                          <a:latin typeface="Times New Roman" pitchFamily="18" charset="0"/>
                          <a:cs typeface="Times New Roman" pitchFamily="18" charset="0"/>
                        </a:rPr>
                        <a:t>)</a:t>
                      </a:r>
                    </a:p>
                    <a:p>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Two-way passes, restricting</a:t>
                      </a:r>
                      <a:r>
                        <a:rPr lang="en-NZ" sz="1200" baseline="0" dirty="0">
                          <a:latin typeface="Times New Roman" pitchFamily="18" charset="0"/>
                          <a:cs typeface="Times New Roman" pitchFamily="18" charset="0"/>
                        </a:rPr>
                        <a:t> bounds of interest</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Very small arrays, mostly sorted arrays</a:t>
                      </a:r>
                    </a:p>
                  </a:txBody>
                  <a:tcPr/>
                </a:tc>
                <a:extLst>
                  <a:ext uri="{0D108BD9-81ED-4DB2-BD59-A6C34878D82A}">
                    <a16:rowId xmlns:a16="http://schemas.microsoft.com/office/drawing/2014/main" val="10003"/>
                  </a:ext>
                </a:extLst>
              </a:tr>
              <a:tr h="448665">
                <a:tc>
                  <a:txBody>
                    <a:bodyPr/>
                    <a:lstStyle/>
                    <a:p>
                      <a:r>
                        <a:rPr lang="en-NZ" sz="1200" dirty="0" err="1">
                          <a:latin typeface="Times New Roman" pitchFamily="18" charset="0"/>
                          <a:cs typeface="Times New Roman" pitchFamily="18" charset="0"/>
                        </a:rPr>
                        <a:t>Heapsort</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O(N </a:t>
                      </a:r>
                      <a:r>
                        <a:rPr lang="en-NZ" sz="1200" dirty="0" err="1">
                          <a:latin typeface="Times New Roman" pitchFamily="18" charset="0"/>
                          <a:cs typeface="Times New Roman" pitchFamily="18" charset="0"/>
                        </a:rPr>
                        <a:t>logN</a:t>
                      </a:r>
                      <a:r>
                        <a:rPr lang="en-NZ" sz="1200" dirty="0">
                          <a:latin typeface="Times New Roman" pitchFamily="18" charset="0"/>
                          <a:cs typeface="Times New Roman" pitchFamily="18" charset="0"/>
                        </a:rPr>
                        <a:t>)</a:t>
                      </a:r>
                    </a:p>
                  </a:txBody>
                  <a:tcPr/>
                </a:tc>
                <a:tc>
                  <a:txBody>
                    <a:bodyPr/>
                    <a:lstStyle/>
                    <a:p>
                      <a:r>
                        <a:rPr lang="en-NZ" sz="1200" dirty="0">
                          <a:latin typeface="Times New Roman" pitchFamily="18" charset="0"/>
                          <a:cs typeface="Times New Roman" pitchFamily="18" charset="0"/>
                        </a:rPr>
                        <a:t>Heaps, storing complete trees in an</a:t>
                      </a:r>
                      <a:r>
                        <a:rPr lang="en-NZ" sz="1200" baseline="0" dirty="0">
                          <a:latin typeface="Times New Roman" pitchFamily="18" charset="0"/>
                          <a:cs typeface="Times New Roman" pitchFamily="18" charset="0"/>
                        </a:rPr>
                        <a:t> array</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Large array</a:t>
                      </a:r>
                      <a:r>
                        <a:rPr lang="en-NZ" sz="1200" baseline="0" dirty="0">
                          <a:latin typeface="Times New Roman" pitchFamily="18" charset="0"/>
                          <a:cs typeface="Times New Roman" pitchFamily="18" charset="0"/>
                        </a:rPr>
                        <a:t>s with unknown distribution</a:t>
                      </a:r>
                      <a:endParaRPr lang="en-NZ" sz="12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628131">
                <a:tc>
                  <a:txBody>
                    <a:bodyPr/>
                    <a:lstStyle/>
                    <a:p>
                      <a:r>
                        <a:rPr lang="en-NZ" sz="1200" dirty="0" err="1">
                          <a:latin typeface="Times New Roman" pitchFamily="18" charset="0"/>
                          <a:cs typeface="Times New Roman" pitchFamily="18" charset="0"/>
                        </a:rPr>
                        <a:t>Quicksort</a:t>
                      </a:r>
                      <a:endParaRPr lang="en-NZ"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a:latin typeface="Times New Roman" pitchFamily="18" charset="0"/>
                          <a:cs typeface="Times New Roman" pitchFamily="18" charset="0"/>
                        </a:rPr>
                        <a:t>O(N </a:t>
                      </a:r>
                      <a:r>
                        <a:rPr lang="en-NZ" sz="1200" dirty="0" err="1">
                          <a:latin typeface="Times New Roman" pitchFamily="18" charset="0"/>
                          <a:cs typeface="Times New Roman" pitchFamily="18" charset="0"/>
                        </a:rPr>
                        <a:t>logN</a:t>
                      </a:r>
                      <a:r>
                        <a:rPr lang="en-NZ" sz="1200" dirty="0">
                          <a:latin typeface="Times New Roman" pitchFamily="18" charset="0"/>
                          <a:cs typeface="Times New Roman" pitchFamily="18" charset="0"/>
                        </a:rPr>
                        <a:t>) expected, O(N</a:t>
                      </a:r>
                      <a:r>
                        <a:rPr lang="en-NZ" sz="1200" baseline="30000" dirty="0">
                          <a:latin typeface="Times New Roman" pitchFamily="18" charset="0"/>
                          <a:cs typeface="Times New Roman" pitchFamily="18" charset="0"/>
                        </a:rPr>
                        <a:t>2</a:t>
                      </a:r>
                      <a:r>
                        <a:rPr lang="en-NZ" sz="1200" dirty="0">
                          <a:latin typeface="Times New Roman" pitchFamily="18" charset="0"/>
                          <a:cs typeface="Times New Roman" pitchFamily="18" charset="0"/>
                        </a:rPr>
                        <a:t>) worst case </a:t>
                      </a:r>
                    </a:p>
                    <a:p>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Divide-and-conquer,</a:t>
                      </a:r>
                      <a:r>
                        <a:rPr lang="en-NZ" sz="1200" baseline="0" dirty="0">
                          <a:latin typeface="Times New Roman" pitchFamily="18" charset="0"/>
                          <a:cs typeface="Times New Roman" pitchFamily="18" charset="0"/>
                        </a:rPr>
                        <a:t> swapping items into position, randomization to avoid worst-case behaviour</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Large arrays without too many duplicates, parallel sorting</a:t>
                      </a:r>
                    </a:p>
                  </a:txBody>
                  <a:tcPr/>
                </a:tc>
                <a:extLst>
                  <a:ext uri="{0D108BD9-81ED-4DB2-BD59-A6C34878D82A}">
                    <a16:rowId xmlns:a16="http://schemas.microsoft.com/office/drawing/2014/main" val="10005"/>
                  </a:ext>
                </a:extLst>
              </a:tr>
              <a:tr h="448665">
                <a:tc>
                  <a:txBody>
                    <a:bodyPr/>
                    <a:lstStyle/>
                    <a:p>
                      <a:r>
                        <a:rPr lang="en-NZ" sz="1200" dirty="0" err="1">
                          <a:latin typeface="Times New Roman" pitchFamily="18" charset="0"/>
                          <a:cs typeface="Times New Roman" pitchFamily="18" charset="0"/>
                        </a:rPr>
                        <a:t>Mergesort</a:t>
                      </a:r>
                      <a:endParaRPr lang="en-NZ"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a:latin typeface="Times New Roman" pitchFamily="18" charset="0"/>
                          <a:cs typeface="Times New Roman" pitchFamily="18" charset="0"/>
                        </a:rPr>
                        <a:t>O(N </a:t>
                      </a:r>
                      <a:r>
                        <a:rPr lang="en-NZ" sz="1200" dirty="0" err="1">
                          <a:latin typeface="Times New Roman" pitchFamily="18" charset="0"/>
                          <a:cs typeface="Times New Roman" pitchFamily="18" charset="0"/>
                        </a:rPr>
                        <a:t>logN</a:t>
                      </a:r>
                      <a:r>
                        <a:rPr lang="en-NZ" sz="1200" dirty="0">
                          <a:latin typeface="Times New Roman" pitchFamily="18" charset="0"/>
                          <a:cs typeface="Times New Roman" pitchFamily="18" charset="0"/>
                        </a:rPr>
                        <a:t>)</a:t>
                      </a:r>
                    </a:p>
                    <a:p>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Divide-and-conquer,</a:t>
                      </a:r>
                      <a:r>
                        <a:rPr lang="en-NZ" sz="1200" baseline="0" dirty="0">
                          <a:latin typeface="Times New Roman" pitchFamily="18" charset="0"/>
                          <a:cs typeface="Times New Roman" pitchFamily="18" charset="0"/>
                        </a:rPr>
                        <a:t> merging, external sorting</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Large arrays with unknown distribution,</a:t>
                      </a:r>
                      <a:r>
                        <a:rPr lang="en-NZ" sz="1200" baseline="0" dirty="0">
                          <a:latin typeface="Times New Roman" pitchFamily="18" charset="0"/>
                          <a:cs typeface="Times New Roman" pitchFamily="18" charset="0"/>
                        </a:rPr>
                        <a:t> parallel sorting</a:t>
                      </a:r>
                      <a:endParaRPr lang="en-NZ" sz="12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448665">
                <a:tc>
                  <a:txBody>
                    <a:bodyPr/>
                    <a:lstStyle/>
                    <a:p>
                      <a:r>
                        <a:rPr lang="en-NZ" sz="1200" dirty="0" err="1">
                          <a:latin typeface="Times New Roman" pitchFamily="18" charset="0"/>
                          <a:cs typeface="Times New Roman" pitchFamily="18" charset="0"/>
                        </a:rPr>
                        <a:t>Coutingsort</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O(N+M)</a:t>
                      </a:r>
                    </a:p>
                  </a:txBody>
                  <a:tcPr/>
                </a:tc>
                <a:tc>
                  <a:txBody>
                    <a:bodyPr/>
                    <a:lstStyle/>
                    <a:p>
                      <a:r>
                        <a:rPr lang="en-NZ" sz="1200" dirty="0">
                          <a:latin typeface="Times New Roman" pitchFamily="18" charset="0"/>
                          <a:cs typeface="Times New Roman" pitchFamily="18" charset="0"/>
                        </a:rPr>
                        <a:t>Counting</a:t>
                      </a:r>
                    </a:p>
                  </a:txBody>
                  <a:tcPr/>
                </a:tc>
                <a:tc>
                  <a:txBody>
                    <a:bodyPr/>
                    <a:lstStyle/>
                    <a:p>
                      <a:r>
                        <a:rPr lang="en-NZ" sz="1200" dirty="0">
                          <a:latin typeface="Times New Roman" pitchFamily="18" charset="0"/>
                          <a:cs typeface="Times New Roman" pitchFamily="18" charset="0"/>
                        </a:rPr>
                        <a:t>Large</a:t>
                      </a:r>
                      <a:r>
                        <a:rPr lang="en-NZ" sz="1200" baseline="0" dirty="0">
                          <a:latin typeface="Times New Roman" pitchFamily="18" charset="0"/>
                          <a:cs typeface="Times New Roman" pitchFamily="18" charset="0"/>
                        </a:rPr>
                        <a:t> arrays of integers with a limited range of values</a:t>
                      </a:r>
                      <a:endParaRPr lang="en-NZ" sz="12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448665">
                <a:tc>
                  <a:txBody>
                    <a:bodyPr/>
                    <a:lstStyle/>
                    <a:p>
                      <a:r>
                        <a:rPr lang="en-NZ" sz="1200" dirty="0" err="1">
                          <a:latin typeface="Times New Roman" pitchFamily="18" charset="0"/>
                          <a:cs typeface="Times New Roman" pitchFamily="18" charset="0"/>
                        </a:rPr>
                        <a:t>Bucketsort</a:t>
                      </a:r>
                      <a:endParaRPr lang="en-NZ" sz="1200" dirty="0">
                        <a:latin typeface="Times New Roman" pitchFamily="18" charset="0"/>
                        <a:cs typeface="Times New Roman" pitchFamily="18" charset="0"/>
                      </a:endParaRPr>
                    </a:p>
                  </a:txBody>
                  <a:tcPr/>
                </a:tc>
                <a:tc>
                  <a:txBody>
                    <a:bodyPr/>
                    <a:lstStyle/>
                    <a:p>
                      <a:r>
                        <a:rPr lang="en-NZ" sz="1200" dirty="0">
                          <a:latin typeface="Times New Roman" pitchFamily="18" charset="0"/>
                          <a:cs typeface="Times New Roman" pitchFamily="18" charset="0"/>
                        </a:rPr>
                        <a:t>O(N + M)</a:t>
                      </a:r>
                    </a:p>
                  </a:txBody>
                  <a:tcPr/>
                </a:tc>
                <a:tc>
                  <a:txBody>
                    <a:bodyPr/>
                    <a:lstStyle/>
                    <a:p>
                      <a:r>
                        <a:rPr lang="en-NZ" sz="1200" dirty="0">
                          <a:latin typeface="Times New Roman" pitchFamily="18" charset="0"/>
                          <a:cs typeface="Times New Roman" pitchFamily="18" charset="0"/>
                        </a:rPr>
                        <a:t>Buckets</a:t>
                      </a:r>
                    </a:p>
                  </a:txBody>
                  <a:tcPr/>
                </a:tc>
                <a:tc>
                  <a:txBody>
                    <a:bodyPr/>
                    <a:lstStyle/>
                    <a:p>
                      <a:r>
                        <a:rPr lang="en-NZ" sz="1200" dirty="0">
                          <a:latin typeface="Times New Roman" pitchFamily="18" charset="0"/>
                          <a:cs typeface="Times New Roman" pitchFamily="18" charset="0"/>
                        </a:rPr>
                        <a:t>Large arrays with reasonably uniform value distribution</a:t>
                      </a:r>
                    </a:p>
                  </a:txBody>
                  <a:tcPr/>
                </a:tc>
                <a:extLst>
                  <a:ext uri="{0D108BD9-81ED-4DB2-BD59-A6C34878D82A}">
                    <a16:rowId xmlns:a16="http://schemas.microsoft.com/office/drawing/2014/main" val="10008"/>
                  </a:ext>
                </a:extLst>
              </a:tr>
            </a:tbl>
          </a:graphicData>
        </a:graphic>
      </p:graphicFrame>
      <p:sp>
        <p:nvSpPr>
          <p:cNvPr id="7" name="Title 1"/>
          <p:cNvSpPr>
            <a:spLocks noGrp="1"/>
          </p:cNvSpPr>
          <p:nvPr>
            <p:ph type="title"/>
          </p:nvPr>
        </p:nvSpPr>
        <p:spPr/>
        <p:txBody>
          <a:bodyPr/>
          <a:lstStyle/>
          <a:p>
            <a:r>
              <a:rPr lang="en-NZ" dirty="0"/>
              <a:t>     More Sorting Algorithms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12BC89A2-0A6C-411F-9899-C4E2D49FD04C}"/>
              </a:ext>
            </a:extLst>
          </p:cNvPr>
          <p:cNvSpPr>
            <a:spLocks noGrp="1" noChangeArrowheads="1"/>
          </p:cNvSpPr>
          <p:nvPr>
            <p:ph type="title"/>
          </p:nvPr>
        </p:nvSpPr>
        <p:spPr>
          <a:xfrm>
            <a:off x="1981200" y="228600"/>
            <a:ext cx="7588250" cy="685800"/>
          </a:xfrm>
        </p:spPr>
        <p:txBody>
          <a:bodyPr>
            <a:normAutofit fontScale="90000"/>
          </a:bodyPr>
          <a:lstStyle/>
          <a:p>
            <a:r>
              <a:rPr lang="en-US" altLang="en-US"/>
              <a:t>Example 4:  Gaussian elimination</a:t>
            </a:r>
          </a:p>
        </p:txBody>
      </p:sp>
      <p:sp>
        <p:nvSpPr>
          <p:cNvPr id="297987" name="Rectangle 3">
            <a:extLst>
              <a:ext uri="{FF2B5EF4-FFF2-40B4-BE49-F238E27FC236}">
                <a16:creationId xmlns:a16="http://schemas.microsoft.com/office/drawing/2014/main" id="{FE4F1BD2-9570-4227-A7B7-857F1EEAA178}"/>
              </a:ext>
            </a:extLst>
          </p:cNvPr>
          <p:cNvSpPr>
            <a:spLocks noGrp="1" noChangeArrowheads="1"/>
          </p:cNvSpPr>
          <p:nvPr>
            <p:ph type="body" idx="1"/>
          </p:nvPr>
        </p:nvSpPr>
        <p:spPr>
          <a:xfrm>
            <a:off x="2057400" y="1209676"/>
            <a:ext cx="8167688" cy="4905375"/>
          </a:xfrm>
        </p:spPr>
        <p:txBody>
          <a:bodyPr/>
          <a:lstStyle/>
          <a:p>
            <a:pPr marL="0" indent="0">
              <a:buNone/>
            </a:pPr>
            <a:r>
              <a:rPr lang="en-US" altLang="en-US" dirty="0"/>
              <a:t>Algorithm</a:t>
            </a:r>
            <a:r>
              <a:rPr lang="en-US" altLang="en-US" i="1" dirty="0"/>
              <a:t> </a:t>
            </a:r>
            <a:r>
              <a:rPr lang="en-US" altLang="en-US" b="0" i="1" dirty="0" err="1"/>
              <a:t>GaussianElimination</a:t>
            </a:r>
            <a:r>
              <a:rPr lang="en-US" altLang="en-US" b="0" dirty="0"/>
              <a:t>(</a:t>
            </a:r>
            <a:r>
              <a:rPr lang="en-US" altLang="en-US" b="0" i="1" dirty="0"/>
              <a:t>A</a:t>
            </a:r>
            <a:r>
              <a:rPr lang="en-US" altLang="en-US" b="0" dirty="0"/>
              <a:t>[0..</a:t>
            </a:r>
            <a:r>
              <a:rPr lang="en-US" altLang="en-US" b="0" i="1" dirty="0"/>
              <a:t>n</a:t>
            </a:r>
            <a:r>
              <a:rPr lang="en-US" altLang="en-US" dirty="0"/>
              <a:t>-</a:t>
            </a:r>
            <a:r>
              <a:rPr lang="en-US" altLang="en-US" b="0" dirty="0"/>
              <a:t>1,0..</a:t>
            </a:r>
            <a:r>
              <a:rPr lang="en-US" altLang="en-US" b="0" i="1" dirty="0"/>
              <a:t>n</a:t>
            </a:r>
            <a:r>
              <a:rPr lang="en-US" altLang="en-US" b="0" dirty="0"/>
              <a:t>])</a:t>
            </a:r>
          </a:p>
          <a:p>
            <a:pPr marL="0" indent="0">
              <a:buNone/>
            </a:pPr>
            <a:r>
              <a:rPr lang="en-US" altLang="en-US" b="0" dirty="0"/>
              <a:t>//Implements Gaussian elimination of an </a:t>
            </a:r>
            <a:r>
              <a:rPr lang="en-US" altLang="en-US" b="0" i="1" dirty="0"/>
              <a:t>n-</a:t>
            </a:r>
            <a:r>
              <a:rPr lang="en-US" altLang="en-US" b="0" dirty="0"/>
              <a:t>by</a:t>
            </a:r>
            <a:r>
              <a:rPr lang="en-US" altLang="en-US" b="0" i="1" dirty="0"/>
              <a:t>-</a:t>
            </a:r>
            <a:r>
              <a:rPr lang="en-US" altLang="en-US" b="0" dirty="0"/>
              <a:t>(</a:t>
            </a:r>
            <a:r>
              <a:rPr lang="en-US" altLang="en-US" b="0" i="1" dirty="0"/>
              <a:t>n</a:t>
            </a:r>
            <a:r>
              <a:rPr lang="en-US" altLang="en-US" b="0" dirty="0"/>
              <a:t>+1) matrix</a:t>
            </a:r>
            <a:r>
              <a:rPr lang="en-US" altLang="en-US" dirty="0"/>
              <a:t> </a:t>
            </a:r>
            <a:r>
              <a:rPr lang="en-US" altLang="en-US" i="1" dirty="0"/>
              <a:t>A</a:t>
            </a:r>
          </a:p>
          <a:p>
            <a:pPr marL="0" indent="0">
              <a:buNone/>
            </a:pPr>
            <a:r>
              <a:rPr lang="en-US" altLang="en-US" dirty="0"/>
              <a:t>for</a:t>
            </a:r>
            <a:r>
              <a:rPr lang="en-US" altLang="en-US" b="0" dirty="0"/>
              <a:t> </a:t>
            </a:r>
            <a:r>
              <a:rPr lang="en-US" altLang="en-US" b="0" i="1" dirty="0" err="1"/>
              <a:t>i</a:t>
            </a:r>
            <a:r>
              <a:rPr lang="en-US" altLang="en-US" b="0" dirty="0"/>
              <a:t> </a:t>
            </a:r>
            <a:r>
              <a:rPr lang="en-US" altLang="en-US" b="0" dirty="0">
                <a:sym typeface="Symbol" panose="05050102010706020507" pitchFamily="18" charset="2"/>
              </a:rPr>
              <a:t></a:t>
            </a:r>
            <a:r>
              <a:rPr lang="en-US" altLang="en-US" b="0" i="1" dirty="0">
                <a:sym typeface="Symbol" panose="05050102010706020507" pitchFamily="18" charset="2"/>
              </a:rPr>
              <a:t>  </a:t>
            </a:r>
            <a:r>
              <a:rPr lang="en-US" altLang="en-US" b="0" dirty="0">
                <a:sym typeface="Symbol" panose="05050102010706020507" pitchFamily="18" charset="2"/>
              </a:rPr>
              <a:t>0</a:t>
            </a:r>
            <a:r>
              <a:rPr lang="en-US" altLang="en-US" dirty="0">
                <a:sym typeface="Symbol" panose="05050102010706020507" pitchFamily="18" charset="2"/>
              </a:rPr>
              <a:t> to</a:t>
            </a:r>
            <a:r>
              <a:rPr lang="en-US" altLang="en-US" b="0" dirty="0">
                <a:sym typeface="Symbol" panose="05050102010706020507" pitchFamily="18" charset="2"/>
              </a:rPr>
              <a:t> </a:t>
            </a:r>
            <a:r>
              <a:rPr lang="en-US" altLang="en-US" b="0" i="1" dirty="0">
                <a:sym typeface="Symbol" panose="05050102010706020507" pitchFamily="18" charset="2"/>
              </a:rPr>
              <a:t>n </a:t>
            </a:r>
            <a:r>
              <a:rPr lang="en-US" altLang="en-US" dirty="0"/>
              <a:t>-</a:t>
            </a:r>
            <a:r>
              <a:rPr lang="en-US" altLang="en-US" b="0" i="1" dirty="0">
                <a:sym typeface="Symbol" panose="05050102010706020507" pitchFamily="18" charset="2"/>
              </a:rPr>
              <a:t> </a:t>
            </a:r>
            <a:r>
              <a:rPr lang="en-US" altLang="en-US" b="0" dirty="0">
                <a:sym typeface="Symbol" panose="05050102010706020507" pitchFamily="18" charset="2"/>
              </a:rPr>
              <a:t>2</a:t>
            </a:r>
            <a:r>
              <a:rPr lang="en-US" altLang="en-US" dirty="0">
                <a:sym typeface="Symbol" panose="05050102010706020507" pitchFamily="18" charset="2"/>
              </a:rPr>
              <a:t> do</a:t>
            </a:r>
            <a:br>
              <a:rPr lang="en-US" altLang="en-US" b="0" dirty="0">
                <a:sym typeface="Symbol" panose="05050102010706020507" pitchFamily="18" charset="2"/>
              </a:rPr>
            </a:br>
            <a:r>
              <a:rPr lang="en-US" altLang="en-US" b="0" dirty="0">
                <a:sym typeface="Symbol" panose="05050102010706020507" pitchFamily="18" charset="2"/>
              </a:rPr>
              <a:t>      </a:t>
            </a:r>
            <a:r>
              <a:rPr lang="en-US" altLang="en-US" dirty="0"/>
              <a:t>for </a:t>
            </a:r>
            <a:r>
              <a:rPr lang="en-US" altLang="en-US" b="0" i="1" dirty="0"/>
              <a:t>j</a:t>
            </a:r>
            <a:r>
              <a:rPr lang="en-US" altLang="en-US" b="0" dirty="0"/>
              <a:t> </a:t>
            </a:r>
            <a:r>
              <a:rPr lang="en-US" altLang="en-US" b="0" dirty="0">
                <a:sym typeface="Symbol" panose="05050102010706020507" pitchFamily="18" charset="2"/>
              </a:rPr>
              <a:t></a:t>
            </a:r>
            <a:r>
              <a:rPr lang="en-US" altLang="en-US" b="0" i="1" dirty="0">
                <a:sym typeface="Symbol" panose="05050102010706020507" pitchFamily="18" charset="2"/>
              </a:rPr>
              <a:t>  </a:t>
            </a:r>
            <a:r>
              <a:rPr lang="en-US" altLang="en-US" b="0" i="1" dirty="0" err="1"/>
              <a:t>i</a:t>
            </a:r>
            <a:r>
              <a:rPr lang="en-US" altLang="en-US" b="0" i="1" dirty="0"/>
              <a:t> </a:t>
            </a:r>
            <a:r>
              <a:rPr lang="en-US" altLang="en-US" b="0" dirty="0"/>
              <a:t>+ 1</a:t>
            </a:r>
            <a:r>
              <a:rPr lang="en-US" altLang="en-US" dirty="0">
                <a:sym typeface="Symbol" panose="05050102010706020507" pitchFamily="18" charset="2"/>
              </a:rPr>
              <a:t> to </a:t>
            </a:r>
            <a:r>
              <a:rPr lang="en-US" altLang="en-US" b="0" i="1" dirty="0">
                <a:sym typeface="Symbol" panose="05050102010706020507" pitchFamily="18" charset="2"/>
              </a:rPr>
              <a:t>n </a:t>
            </a:r>
            <a:r>
              <a:rPr lang="en-US" altLang="en-US" dirty="0"/>
              <a:t>-</a:t>
            </a:r>
            <a:r>
              <a:rPr lang="en-US" altLang="en-US" b="0" dirty="0"/>
              <a:t> </a:t>
            </a:r>
            <a:r>
              <a:rPr lang="en-US" altLang="en-US" b="0" dirty="0">
                <a:sym typeface="Symbol" panose="05050102010706020507" pitchFamily="18" charset="2"/>
              </a:rPr>
              <a:t>1</a:t>
            </a:r>
            <a:r>
              <a:rPr lang="en-US" altLang="en-US" dirty="0">
                <a:sym typeface="Symbol" panose="05050102010706020507" pitchFamily="18" charset="2"/>
              </a:rPr>
              <a:t> do </a:t>
            </a:r>
            <a:br>
              <a:rPr lang="en-US" altLang="en-US" b="0" dirty="0">
                <a:sym typeface="Symbol" panose="05050102010706020507" pitchFamily="18" charset="2"/>
              </a:rPr>
            </a:br>
            <a:r>
              <a:rPr lang="en-US" altLang="en-US" b="0" dirty="0">
                <a:sym typeface="Symbol" panose="05050102010706020507" pitchFamily="18" charset="2"/>
              </a:rPr>
              <a:t>            </a:t>
            </a:r>
            <a:r>
              <a:rPr lang="en-US" altLang="en-US" dirty="0"/>
              <a:t>for</a:t>
            </a:r>
            <a:r>
              <a:rPr lang="en-US" altLang="en-US" b="0" dirty="0"/>
              <a:t> </a:t>
            </a:r>
            <a:r>
              <a:rPr lang="en-US" altLang="en-US" b="0" i="1" dirty="0"/>
              <a:t>k</a:t>
            </a:r>
            <a:r>
              <a:rPr lang="en-US" altLang="en-US" b="0" dirty="0"/>
              <a:t> </a:t>
            </a:r>
            <a:r>
              <a:rPr lang="en-US" altLang="en-US" b="0" dirty="0">
                <a:sym typeface="Symbol" panose="05050102010706020507" pitchFamily="18" charset="2"/>
              </a:rPr>
              <a:t></a:t>
            </a:r>
            <a:r>
              <a:rPr lang="en-US" altLang="en-US" b="0" i="1" dirty="0">
                <a:sym typeface="Symbol" panose="05050102010706020507" pitchFamily="18" charset="2"/>
              </a:rPr>
              <a:t>  </a:t>
            </a:r>
            <a:r>
              <a:rPr lang="en-US" altLang="en-US" b="0" i="1" dirty="0" err="1"/>
              <a:t>i</a:t>
            </a:r>
            <a:r>
              <a:rPr lang="en-US" altLang="en-US" dirty="0">
                <a:sym typeface="Symbol" panose="05050102010706020507" pitchFamily="18" charset="2"/>
              </a:rPr>
              <a:t> to</a:t>
            </a:r>
            <a:r>
              <a:rPr lang="en-US" altLang="en-US" b="0" dirty="0">
                <a:sym typeface="Symbol" panose="05050102010706020507" pitchFamily="18" charset="2"/>
              </a:rPr>
              <a:t> </a:t>
            </a:r>
            <a:r>
              <a:rPr lang="en-US" altLang="en-US" b="0" i="1" dirty="0">
                <a:sym typeface="Symbol" panose="05050102010706020507" pitchFamily="18" charset="2"/>
              </a:rPr>
              <a:t>n </a:t>
            </a:r>
            <a:r>
              <a:rPr lang="en-US" altLang="en-US" dirty="0">
                <a:sym typeface="Symbol" panose="05050102010706020507" pitchFamily="18" charset="2"/>
              </a:rPr>
              <a:t>do</a:t>
            </a:r>
          </a:p>
          <a:p>
            <a:pPr marL="0" indent="0">
              <a:buNone/>
            </a:pPr>
            <a:r>
              <a:rPr lang="en-US" altLang="en-US" b="0" dirty="0">
                <a:sym typeface="Symbol" panose="05050102010706020507" pitchFamily="18" charset="2"/>
              </a:rPr>
              <a:t>                 </a:t>
            </a:r>
            <a:r>
              <a:rPr lang="en-US" altLang="en-US" b="0" i="1" dirty="0">
                <a:sym typeface="Symbol" panose="05050102010706020507" pitchFamily="18" charset="2"/>
              </a:rPr>
              <a:t>A</a:t>
            </a:r>
            <a:r>
              <a:rPr lang="en-US" altLang="en-US" b="0" dirty="0">
                <a:sym typeface="Symbol" panose="05050102010706020507" pitchFamily="18" charset="2"/>
              </a:rPr>
              <a:t>[</a:t>
            </a:r>
            <a:r>
              <a:rPr lang="en-US" altLang="en-US" b="0" i="1" dirty="0" err="1">
                <a:sym typeface="Symbol" panose="05050102010706020507" pitchFamily="18" charset="2"/>
              </a:rPr>
              <a:t>j</a:t>
            </a:r>
            <a:r>
              <a:rPr lang="en-US" altLang="en-US" b="0" dirty="0" err="1">
                <a:sym typeface="Symbol" panose="05050102010706020507" pitchFamily="18" charset="2"/>
              </a:rPr>
              <a:t>,</a:t>
            </a:r>
            <a:r>
              <a:rPr lang="en-US" altLang="en-US" b="0" i="1" dirty="0" err="1">
                <a:sym typeface="Symbol" panose="05050102010706020507" pitchFamily="18" charset="2"/>
              </a:rPr>
              <a:t>k</a:t>
            </a:r>
            <a:r>
              <a:rPr lang="en-US" altLang="en-US" b="0" dirty="0">
                <a:sym typeface="Symbol" panose="05050102010706020507" pitchFamily="18" charset="2"/>
              </a:rPr>
              <a:t>] </a:t>
            </a:r>
            <a:r>
              <a:rPr lang="en-US" altLang="en-US" b="0" i="1" dirty="0">
                <a:sym typeface="Symbol" panose="05050102010706020507" pitchFamily="18" charset="2"/>
              </a:rPr>
              <a:t> A</a:t>
            </a:r>
            <a:r>
              <a:rPr lang="en-US" altLang="en-US" b="0" dirty="0">
                <a:sym typeface="Symbol" panose="05050102010706020507" pitchFamily="18" charset="2"/>
              </a:rPr>
              <a:t>[</a:t>
            </a:r>
            <a:r>
              <a:rPr lang="en-US" altLang="en-US" b="0" i="1" dirty="0" err="1">
                <a:sym typeface="Symbol" panose="05050102010706020507" pitchFamily="18" charset="2"/>
              </a:rPr>
              <a:t>j</a:t>
            </a:r>
            <a:r>
              <a:rPr lang="en-US" altLang="en-US" b="0" dirty="0" err="1">
                <a:sym typeface="Symbol" panose="05050102010706020507" pitchFamily="18" charset="2"/>
              </a:rPr>
              <a:t>,</a:t>
            </a:r>
            <a:r>
              <a:rPr lang="en-US" altLang="en-US" b="0" i="1" dirty="0" err="1">
                <a:sym typeface="Symbol" panose="05050102010706020507" pitchFamily="18" charset="2"/>
              </a:rPr>
              <a:t>k</a:t>
            </a:r>
            <a:r>
              <a:rPr lang="en-US" altLang="en-US" b="0" dirty="0">
                <a:sym typeface="Symbol" panose="05050102010706020507" pitchFamily="18" charset="2"/>
              </a:rPr>
              <a:t>] </a:t>
            </a:r>
            <a:r>
              <a:rPr lang="en-US" altLang="en-US" dirty="0"/>
              <a:t>-</a:t>
            </a:r>
            <a:r>
              <a:rPr lang="en-US" altLang="en-US" b="0" dirty="0">
                <a:sym typeface="Symbol" panose="05050102010706020507" pitchFamily="18" charset="2"/>
              </a:rPr>
              <a:t> </a:t>
            </a:r>
            <a:r>
              <a:rPr lang="en-US" altLang="en-US" b="0" i="1" dirty="0"/>
              <a:t>A</a:t>
            </a:r>
            <a:r>
              <a:rPr lang="en-US" altLang="en-US" b="0" dirty="0"/>
              <a:t>[</a:t>
            </a:r>
            <a:r>
              <a:rPr lang="en-US" altLang="en-US" b="0" i="1" dirty="0" err="1"/>
              <a:t>i</a:t>
            </a:r>
            <a:r>
              <a:rPr lang="en-US" altLang="en-US" b="0" dirty="0" err="1"/>
              <a:t>,</a:t>
            </a:r>
            <a:r>
              <a:rPr lang="en-US" altLang="en-US" b="0" i="1" dirty="0" err="1"/>
              <a:t>k</a:t>
            </a:r>
            <a:r>
              <a:rPr lang="en-US" altLang="en-US" b="0" dirty="0"/>
              <a:t>] </a:t>
            </a:r>
            <a:r>
              <a:rPr lang="en-US" altLang="en-US" b="0" dirty="0">
                <a:sym typeface="Symbol" panose="05050102010706020507" pitchFamily="18" charset="2"/>
              </a:rPr>
              <a:t></a:t>
            </a:r>
            <a:r>
              <a:rPr lang="en-US" altLang="en-US" b="0" dirty="0"/>
              <a:t> </a:t>
            </a:r>
            <a:r>
              <a:rPr lang="en-US" altLang="en-US" b="0" i="1" dirty="0">
                <a:sym typeface="Symbol" panose="05050102010706020507" pitchFamily="18" charset="2"/>
              </a:rPr>
              <a:t>A</a:t>
            </a:r>
            <a:r>
              <a:rPr lang="en-US" altLang="en-US" b="0" dirty="0">
                <a:sym typeface="Symbol" panose="05050102010706020507" pitchFamily="18" charset="2"/>
              </a:rPr>
              <a:t>[</a:t>
            </a:r>
            <a:r>
              <a:rPr lang="en-US" altLang="en-US" b="0" i="1" dirty="0" err="1">
                <a:sym typeface="Symbol" panose="05050102010706020507" pitchFamily="18" charset="2"/>
              </a:rPr>
              <a:t>j</a:t>
            </a:r>
            <a:r>
              <a:rPr lang="en-US" altLang="en-US" b="0" dirty="0" err="1">
                <a:sym typeface="Symbol" panose="05050102010706020507" pitchFamily="18" charset="2"/>
              </a:rPr>
              <a:t>,</a:t>
            </a:r>
            <a:r>
              <a:rPr lang="en-US" altLang="en-US" b="0" i="1" dirty="0" err="1">
                <a:sym typeface="Symbol" panose="05050102010706020507" pitchFamily="18" charset="2"/>
              </a:rPr>
              <a:t>i</a:t>
            </a:r>
            <a:r>
              <a:rPr lang="en-US" altLang="en-US" b="0" dirty="0">
                <a:sym typeface="Symbol" panose="05050102010706020507" pitchFamily="18" charset="2"/>
              </a:rPr>
              <a:t>] / </a:t>
            </a:r>
            <a:r>
              <a:rPr lang="en-US" altLang="en-US" b="0" i="1" dirty="0"/>
              <a:t>A</a:t>
            </a:r>
            <a:r>
              <a:rPr lang="en-US" altLang="en-US" b="0" dirty="0"/>
              <a:t>[</a:t>
            </a:r>
            <a:r>
              <a:rPr lang="en-US" altLang="en-US" b="0" i="1" dirty="0" err="1"/>
              <a:t>i</a:t>
            </a:r>
            <a:r>
              <a:rPr lang="en-US" altLang="en-US" b="0" dirty="0" err="1"/>
              <a:t>,</a:t>
            </a:r>
            <a:r>
              <a:rPr lang="en-US" altLang="en-US" b="0" i="1" dirty="0" err="1"/>
              <a:t>i</a:t>
            </a:r>
            <a:r>
              <a:rPr lang="en-US" altLang="en-US" b="0" dirty="0"/>
              <a:t>]</a:t>
            </a:r>
          </a:p>
          <a:p>
            <a:pPr marL="0" indent="0">
              <a:buNone/>
            </a:pPr>
            <a:endParaRPr lang="en-US" altLang="en-US" dirty="0"/>
          </a:p>
          <a:p>
            <a:pPr marL="0" indent="0">
              <a:buNone/>
            </a:pPr>
            <a:r>
              <a:rPr lang="en-US" altLang="en-US" dirty="0"/>
              <a:t>Find the efficiency class and a constant factor improvement.</a:t>
            </a:r>
            <a:endParaRPr lang="en-US" altLang="en-US" b="0" dirty="0"/>
          </a:p>
          <a:p>
            <a:pPr marL="0" indent="0">
              <a:buNone/>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CA0A0616-00B7-4A07-B70F-C933A977CA01}"/>
              </a:ext>
            </a:extLst>
          </p:cNvPr>
          <p:cNvSpPr>
            <a:spLocks noGrp="1" noChangeArrowheads="1"/>
          </p:cNvSpPr>
          <p:nvPr>
            <p:ph type="title"/>
          </p:nvPr>
        </p:nvSpPr>
        <p:spPr/>
        <p:txBody>
          <a:bodyPr>
            <a:normAutofit fontScale="90000"/>
          </a:bodyPr>
          <a:lstStyle/>
          <a:p>
            <a:r>
              <a:rPr lang="en-US" altLang="en-US"/>
              <a:t>Example 5: Counting binary digits  </a:t>
            </a:r>
          </a:p>
        </p:txBody>
      </p:sp>
      <p:sp>
        <p:nvSpPr>
          <p:cNvPr id="350211" name="Rectangle 3">
            <a:extLst>
              <a:ext uri="{FF2B5EF4-FFF2-40B4-BE49-F238E27FC236}">
                <a16:creationId xmlns:a16="http://schemas.microsoft.com/office/drawing/2014/main" id="{39E66A55-88C2-4CB9-853E-BF017E79193A}"/>
              </a:ext>
            </a:extLst>
          </p:cNvPr>
          <p:cNvSpPr>
            <a:spLocks noGrp="1" noChangeArrowheads="1"/>
          </p:cNvSpPr>
          <p:nvPr>
            <p:ph type="body" sz="half" idx="1"/>
          </p:nvPr>
        </p:nvSpPr>
        <p:spPr>
          <a:xfrm>
            <a:off x="2133600" y="1266826"/>
            <a:ext cx="8382000" cy="4905375"/>
          </a:xfrm>
        </p:spPr>
        <p:txBody>
          <a:bodyPr/>
          <a:lstStyle/>
          <a:p>
            <a:pPr marL="0" indent="0">
              <a:buNone/>
            </a:pPr>
            <a:endParaRPr lang="en-US" altLang="en-US" sz="2000" i="1"/>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r>
              <a:rPr lang="en-US" altLang="en-US"/>
              <a:t>It cannot be investigated the way the previous examples are.</a:t>
            </a:r>
            <a:r>
              <a:rPr lang="en-US" altLang="en-US" sz="2000"/>
              <a:t> </a:t>
            </a:r>
          </a:p>
        </p:txBody>
      </p:sp>
      <p:pic>
        <p:nvPicPr>
          <p:cNvPr id="350212" name="Picture 4">
            <a:extLst>
              <a:ext uri="{FF2B5EF4-FFF2-40B4-BE49-F238E27FC236}">
                <a16:creationId xmlns:a16="http://schemas.microsoft.com/office/drawing/2014/main" id="{666292FA-EE60-4394-820E-FFF7D30B287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1295401"/>
            <a:ext cx="8382000" cy="295592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257D036-6407-42B5-A074-BEFEA5E89BFD}"/>
                  </a:ext>
                </a:extLst>
              </p14:cNvPr>
              <p14:cNvContentPartPr/>
              <p14:nvPr/>
            </p14:nvContentPartPr>
            <p14:xfrm>
              <a:off x="6835035" y="2927145"/>
              <a:ext cx="63720" cy="23040"/>
            </p14:xfrm>
          </p:contentPart>
        </mc:Choice>
        <mc:Fallback xmlns="">
          <p:pic>
            <p:nvPicPr>
              <p:cNvPr id="3" name="Ink 2">
                <a:extLst>
                  <a:ext uri="{FF2B5EF4-FFF2-40B4-BE49-F238E27FC236}">
                    <a16:creationId xmlns:a16="http://schemas.microsoft.com/office/drawing/2014/main" id="{B257D036-6407-42B5-A074-BEFEA5E89BFD}"/>
                  </a:ext>
                </a:extLst>
              </p:cNvPr>
              <p:cNvPicPr/>
              <p:nvPr/>
            </p:nvPicPr>
            <p:blipFill>
              <a:blip r:embed="rId5"/>
              <a:stretch>
                <a:fillRect/>
              </a:stretch>
            </p:blipFill>
            <p:spPr>
              <a:xfrm>
                <a:off x="6826035" y="2918145"/>
                <a:ext cx="81360" cy="406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normAutofit/>
          </a:bodyPr>
          <a:lstStyle/>
          <a:p>
            <a:r>
              <a:rPr lang="en-US" dirty="0"/>
              <a:t>The general idea of the insertion sort method is that for each element, find the slot where it belongs.</a:t>
            </a:r>
          </a:p>
          <a:p>
            <a:r>
              <a:rPr lang="en-US" dirty="0"/>
              <a:t>This sorting algorithm is frequently used when N is small.</a:t>
            </a:r>
          </a:p>
          <a:p>
            <a:r>
              <a:rPr lang="en-US" dirty="0"/>
              <a:t>Suppose A is an array with N elements.</a:t>
            </a:r>
          </a:p>
          <a:p>
            <a:r>
              <a:rPr lang="en-US" dirty="0"/>
              <a:t>The insertion sort scans A from A[1] to A[N] inserting each element A[k] into its proper position</a:t>
            </a:r>
          </a:p>
        </p:txBody>
      </p:sp>
    </p:spTree>
    <p:extLst>
      <p:ext uri="{BB962C8B-B14F-4D97-AF65-F5344CB8AC3E}">
        <p14:creationId xmlns:p14="http://schemas.microsoft.com/office/powerpoint/2010/main" val="356433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r>
              <a:rPr lang="en-US" dirty="0"/>
              <a:t>The operation in each pass is as follows: </a:t>
            </a:r>
          </a:p>
          <a:p>
            <a:pPr marL="971550" lvl="1" indent="-514350">
              <a:buFont typeface="+mj-lt"/>
              <a:buAutoNum type="arabicPeriod"/>
            </a:pPr>
            <a:r>
              <a:rPr lang="en-US" dirty="0"/>
              <a:t>A[1 ] by itself is sorted.</a:t>
            </a:r>
          </a:p>
          <a:p>
            <a:pPr marL="971550" lvl="1" indent="-514350">
              <a:buFont typeface="+mj-lt"/>
              <a:buAutoNum type="arabicPeriod"/>
            </a:pPr>
            <a:r>
              <a:rPr lang="en-US" dirty="0"/>
              <a:t>A[2] is inserted either before A[1] or after A[1] so that A[1] and A[2] are sorted.</a:t>
            </a:r>
          </a:p>
          <a:p>
            <a:pPr marL="971550" lvl="1" indent="-514350">
              <a:buFont typeface="+mj-lt"/>
              <a:buAutoNum type="arabicPeriod"/>
            </a:pPr>
            <a:r>
              <a:rPr lang="en-US" dirty="0"/>
              <a:t>A[N] is inserted into its proper place in A[1],A[2]…A[N-1] so that A[1],A[2]…A[N] is sorted.</a:t>
            </a:r>
          </a:p>
          <a:p>
            <a:endParaRPr lang="en-US" dirty="0"/>
          </a:p>
        </p:txBody>
      </p:sp>
    </p:spTree>
    <p:extLst>
      <p:ext uri="{BB962C8B-B14F-4D97-AF65-F5344CB8AC3E}">
        <p14:creationId xmlns:p14="http://schemas.microsoft.com/office/powerpoint/2010/main" val="359499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Suppose the following numbers are stored in an array A:</a:t>
            </a:r>
          </a:p>
          <a:p>
            <a:pPr>
              <a:buNone/>
            </a:pPr>
            <a:r>
              <a:rPr lang="en-US" dirty="0"/>
              <a:t>			77,33,44,11,88,22,66,55</a:t>
            </a:r>
          </a:p>
          <a:p>
            <a:pPr>
              <a:buNone/>
            </a:pPr>
            <a:r>
              <a:rPr lang="en-US" dirty="0"/>
              <a:t>Pass 1:</a:t>
            </a:r>
            <a:r>
              <a:rPr lang="en-US" u="sng" dirty="0"/>
              <a:t>77</a:t>
            </a:r>
            <a:r>
              <a:rPr lang="en-US" dirty="0"/>
              <a:t>,33,44,11,88,22,66,55</a:t>
            </a:r>
          </a:p>
          <a:p>
            <a:pPr>
              <a:buNone/>
            </a:pPr>
            <a:r>
              <a:rPr lang="en-US" dirty="0"/>
              <a:t>Pass 2:77,</a:t>
            </a:r>
            <a:r>
              <a:rPr lang="en-US" u="sng" dirty="0"/>
              <a:t>33</a:t>
            </a:r>
            <a:r>
              <a:rPr lang="en-US" dirty="0"/>
              <a:t>,44,11,88,22,66,55</a:t>
            </a:r>
          </a:p>
          <a:p>
            <a:pPr>
              <a:buNone/>
            </a:pPr>
            <a:r>
              <a:rPr lang="en-US" dirty="0"/>
              <a:t>Pass 3:33,77,</a:t>
            </a:r>
            <a:r>
              <a:rPr lang="en-US" u="sng" dirty="0"/>
              <a:t>44</a:t>
            </a:r>
            <a:r>
              <a:rPr lang="en-US" dirty="0"/>
              <a:t>,11,88,22,66,55</a:t>
            </a:r>
          </a:p>
          <a:p>
            <a:pPr>
              <a:buNone/>
            </a:pPr>
            <a:r>
              <a:rPr lang="en-US" dirty="0"/>
              <a:t>Pass 4:33,44,77,</a:t>
            </a:r>
            <a:r>
              <a:rPr lang="en-US" u="sng" dirty="0"/>
              <a:t>11</a:t>
            </a:r>
            <a:r>
              <a:rPr lang="en-US" dirty="0"/>
              <a:t>,88,22,66,55</a:t>
            </a:r>
          </a:p>
          <a:p>
            <a:pPr>
              <a:buNone/>
            </a:pPr>
            <a:r>
              <a:rPr lang="en-US" dirty="0"/>
              <a:t>Pass 5:11,33,44,77,88,</a:t>
            </a:r>
            <a:r>
              <a:rPr lang="en-US" u="sng" dirty="0"/>
              <a:t>22</a:t>
            </a:r>
            <a:r>
              <a:rPr lang="en-US" dirty="0"/>
              <a:t>,66,55</a:t>
            </a:r>
          </a:p>
          <a:p>
            <a:pPr>
              <a:buNone/>
            </a:pPr>
            <a:r>
              <a:rPr lang="en-US" dirty="0"/>
              <a:t>Pass 6:11,22,33,44,77,88,</a:t>
            </a:r>
            <a:r>
              <a:rPr lang="en-US" u="sng" dirty="0"/>
              <a:t>66</a:t>
            </a:r>
            <a:r>
              <a:rPr lang="en-US" dirty="0"/>
              <a:t>,55</a:t>
            </a:r>
          </a:p>
          <a:p>
            <a:pPr>
              <a:buNone/>
            </a:pPr>
            <a:r>
              <a:rPr lang="en-US" dirty="0"/>
              <a:t>Pass 7:11,22,33,44,66,77,88,</a:t>
            </a:r>
            <a:r>
              <a:rPr lang="en-US" u="sng" dirty="0"/>
              <a:t>55</a:t>
            </a:r>
          </a:p>
          <a:p>
            <a:pPr>
              <a:buNone/>
            </a:pPr>
            <a:r>
              <a:rPr lang="en-US" dirty="0"/>
              <a:t>Pass 8:11,22,33,44,55,66,77,88	</a:t>
            </a:r>
          </a:p>
          <a:p>
            <a:pPr lvl="3">
              <a:buNone/>
            </a:pPr>
            <a:endParaRPr lang="en-US" dirty="0"/>
          </a:p>
          <a:p>
            <a:pPr lvl="3">
              <a:buNone/>
            </a:pPr>
            <a:endParaRPr lang="en-US" dirty="0"/>
          </a:p>
          <a:p>
            <a:pPr lvl="3">
              <a:buNone/>
            </a:pPr>
            <a:endParaRPr lang="en-US" dirty="0"/>
          </a:p>
          <a:p>
            <a:pPr lvl="3">
              <a:buNone/>
            </a:pPr>
            <a:endParaRPr lang="en-US" dirty="0"/>
          </a:p>
        </p:txBody>
      </p:sp>
    </p:spTree>
    <p:extLst>
      <p:ext uri="{BB962C8B-B14F-4D97-AF65-F5344CB8AC3E}">
        <p14:creationId xmlns:p14="http://schemas.microsoft.com/office/powerpoint/2010/main" val="24844380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3786</Words>
  <Application>Microsoft Office PowerPoint</Application>
  <PresentationFormat>Widescreen</PresentationFormat>
  <Paragraphs>525</Paragraphs>
  <Slides>49</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Monotype Sorts</vt:lpstr>
      <vt:lpstr>Times New Roman</vt:lpstr>
      <vt:lpstr>Verdana</vt:lpstr>
      <vt:lpstr>Office Theme</vt:lpstr>
      <vt:lpstr>Lecture 3</vt:lpstr>
      <vt:lpstr>Example 1: Maximum element</vt:lpstr>
      <vt:lpstr>Example 2: Element uniqueness problem</vt:lpstr>
      <vt:lpstr>Example 3: Matrix multiplication</vt:lpstr>
      <vt:lpstr>Example 4:  Gaussian elimination</vt:lpstr>
      <vt:lpstr>Example 5: Counting binary digits  </vt:lpstr>
      <vt:lpstr>Insertion Sort</vt:lpstr>
      <vt:lpstr>Insertion Sort</vt:lpstr>
      <vt:lpstr>Example</vt:lpstr>
      <vt:lpstr>Insertion Sort Algorithm</vt:lpstr>
      <vt:lpstr> Bubble Sort </vt:lpstr>
      <vt:lpstr> Bubble Sort </vt:lpstr>
      <vt:lpstr> Example </vt:lpstr>
      <vt:lpstr> Bubble Sort Algorithm </vt:lpstr>
      <vt:lpstr> Complexity of Bubble Sort </vt:lpstr>
      <vt:lpstr>Complexity of Bubble Sort</vt:lpstr>
      <vt:lpstr>Selection Sort</vt:lpstr>
      <vt:lpstr>Selection Sort</vt:lpstr>
      <vt:lpstr> Example </vt:lpstr>
      <vt:lpstr>Selection Sort Algorithm</vt:lpstr>
      <vt:lpstr>Mergesort</vt:lpstr>
      <vt:lpstr>Mergesort</vt:lpstr>
      <vt:lpstr>Mergesort recursive</vt:lpstr>
      <vt:lpstr>Merge Function </vt:lpstr>
      <vt:lpstr>PowerPoint Presentation</vt:lpstr>
      <vt:lpstr>Sorting Algorithms</vt:lpstr>
      <vt:lpstr>Quick Sort</vt:lpstr>
      <vt:lpstr>     More Sorting Algorithms</vt:lpstr>
      <vt:lpstr>PowerPoint Presentation</vt:lpstr>
      <vt:lpstr>PowerPoint Presentation</vt:lpstr>
      <vt:lpstr>PowerPoint Presentation</vt:lpstr>
      <vt:lpstr>PowerPoint Presentation</vt:lpstr>
      <vt:lpstr>     More Sorting Algorithms</vt:lpstr>
      <vt:lpstr>     More Sorting Algorithms</vt:lpstr>
      <vt:lpstr>Bucket Sort</vt:lpstr>
      <vt:lpstr>Bucket Sort</vt:lpstr>
      <vt:lpstr>Bucket Sort</vt:lpstr>
      <vt:lpstr>Bucket Sort</vt:lpstr>
      <vt:lpstr>Bucket Sort</vt:lpstr>
      <vt:lpstr>Bucket Sort Algorithm</vt:lpstr>
      <vt:lpstr>Bucket Sort Animation</vt:lpstr>
      <vt:lpstr>Bucket Sort Complexity</vt:lpstr>
      <vt:lpstr>Radix Sort</vt:lpstr>
      <vt:lpstr>Radix Sort</vt:lpstr>
      <vt:lpstr>Radix sort</vt:lpstr>
      <vt:lpstr>Radix sort characteristics</vt:lpstr>
      <vt:lpstr>What about non-binary?</vt:lpstr>
      <vt:lpstr>Radix Sort Animation</vt:lpstr>
      <vt:lpstr>     More Sorting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Bushra Fazal BUKC</dc:creator>
  <cp:lastModifiedBy>Bushra Fazal BUKC</cp:lastModifiedBy>
  <cp:revision>16</cp:revision>
  <cp:lastPrinted>2020-10-14T06:09:31Z</cp:lastPrinted>
  <dcterms:created xsi:type="dcterms:W3CDTF">2020-10-07T06:28:53Z</dcterms:created>
  <dcterms:modified xsi:type="dcterms:W3CDTF">2020-10-14T08:30:46Z</dcterms:modified>
</cp:coreProperties>
</file>