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66"/>
  </p:notesMasterIdLst>
  <p:sldIdLst>
    <p:sldId id="256" r:id="rId3"/>
    <p:sldId id="259" r:id="rId4"/>
    <p:sldId id="30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57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>
      <p:cViewPr varScale="1">
        <p:scale>
          <a:sx n="44" d="100"/>
          <a:sy n="44" d="100"/>
        </p:scale>
        <p:origin x="1388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14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D8C5-264A-409C-B1E9-CB34E9F8AB6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3A50-B195-4C80-B87B-693E2EAD8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13AC0B-BF7A-4246-8DD9-B8C7BCD03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83D8DC-A6C6-411C-9D20-4EDBB692A1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E82B3CD-0B51-4E89-B4A3-6A8ED9811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11AB6E5-C8B5-4D26-9B0C-E875398EF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F021CD-59D4-47DD-B17D-7DA6A704D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0E5E3B-2511-4951-A32B-33D1ED16602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2B085ABF-77FB-4957-8FD0-714B2000C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7F10AE01-4455-47B3-81A3-170615C9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DF399D-27F4-4584-AB75-BB466D6A1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1EC8-AE92-4767-BDA6-ACF6FD0358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E76B221E-ABB6-44FA-B9FE-5FDCE7011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7CCB28D5-CB23-405D-AFFF-2B5C5BF27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AC5236-FB11-4CAA-93DD-E9D1D8A08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8C2CDB-DD4E-4641-8C49-F09968DC11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81021283-99DB-419B-A23B-8D944BA7B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A475D846-F793-4E29-9CC2-B96355B8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62E14D-1931-49B2-B50A-C11193CF0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5563BA-C9A5-4188-81CA-5F4EA3A664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01C51910-2BAC-41AD-9A87-6B0F2B9C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5EFD7F7D-DE99-49EF-A747-F0BA6ED97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732F1B-36F3-43B9-86F5-D9D93905A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5659DE-A28E-49D1-80EA-F609020DBA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DA04F792-A4BB-4EC6-9B61-758A76699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7FE9EF20-E771-4070-9579-0B0736DC3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786DAD-5BDC-4DE9-9858-E346B4D1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07FCB-D206-43BB-A154-D2F6EAE0E87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DFDAEB64-6403-4729-BE6B-EC6673254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1DC2AACA-1BD1-4589-8BDE-BBA49F3E6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677F56-39CF-49B0-988B-0E419CDE7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473FFB-937E-4B24-B4C2-5E60D95BAD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074FBB45-0AEF-4A64-8B2E-C7B0422B1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99F7C1B5-D0E4-4923-8499-4CA5DE48B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17F391-5D35-4270-80DC-0ECCE8C10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0204B-B3C5-42A2-8E10-D5263128F0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1BD6E016-4653-4FFF-B9C0-9206F2629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4E35E48-4973-4A83-A635-B801473A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 altLang="en-US"/>
              <a:t>Draw example.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51A922-C528-44DC-B66F-7B4DA466D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FB42A-23F0-4D99-92C0-4C6DCFB961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38B3C1AD-DB52-4B12-8E7F-E4DAAA1C6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4F14BFA-A0F3-4D5B-987E-2C55574E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 altLang="en-US"/>
              <a:t>The basic operation of the algorithm is computing the Euclidean distance between two points. </a:t>
            </a:r>
          </a:p>
          <a:p>
            <a:r>
              <a:rPr lang="en-US" altLang="en-US"/>
              <a:t>The square root is a complex operation who’s result is often irrational, therefore the results</a:t>
            </a:r>
          </a:p>
          <a:p>
            <a:r>
              <a:rPr lang="en-US" altLang="en-US"/>
              <a:t>can be found only approximately. Computing such operations are not trivial. One can avoid</a:t>
            </a:r>
          </a:p>
          <a:p>
            <a:r>
              <a:rPr lang="en-US" altLang="en-US"/>
              <a:t>computing square roots by comparing distance squares instead.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08C587-7886-4E2F-9ED3-8525379FC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AC850-849C-49D5-BE1E-1D0D876C1B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03FAB9E8-100C-4EDA-AAA2-B2F70FFDA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89ED8F14-8646-41AE-80C2-0494082D3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B975B9-877F-4F14-B61B-7DEF397A8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7EEFDF-51FC-4433-BE93-C625971769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200D9B01-5B38-4E56-9CE5-C998E90B3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B8272021-F587-49AA-9C8B-68BE60E91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5DA166-51BF-4EC2-897D-2E640938C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67586-CAC0-4F47-897D-66355FE609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E3BE1DBE-4163-461E-BDBD-0B204CCC9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3571B01B-B31C-414B-814A-0BA8544F9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61438C-9280-4FBC-AEF7-E6454D65A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3ECF48-60FD-477B-8C1C-28BF5E1FD44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21EE93C4-42F8-4E15-9A68-A4C1BB7DF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A20D770E-0552-46FA-BB03-58230267E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507B-AF6F-4A1B-8FC2-01FC5C3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38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01B40-69FB-4070-90ED-68B0BF59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339" y="2390987"/>
            <a:ext cx="550220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AFFC-1F6A-4486-B480-1D76D631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339" y="3562773"/>
            <a:ext cx="550220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3D20-DBEF-4302-BEC0-C3189B488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0E1F9-8860-4399-9790-19C73253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75ABF-9E9B-4808-A74F-9C64E965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2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F90-6B8B-4681-A6D0-CB20FFA9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DA6BF-FEE2-407E-8A11-B7F039DB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17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C6CE5-EABA-4508-A0D2-C6698F5A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62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22C-29F3-4F07-B693-D32E10F0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983D-4B19-4954-8483-A181B103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985F-3D7A-46A5-8466-181C1920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F8AD-663F-4AED-BBE2-54DFD2F6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54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8632-37B4-4503-80CF-B5A5B3B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9094E-54D6-4E71-A719-BED3977F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000C-31F8-430A-B7A0-6FC307AE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72EE-BCD7-43BF-B63C-921677F0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91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5C13-B67D-4724-849A-F3FAECE5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FCF-F598-4F36-B068-690D9003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632E-A7C2-4522-962B-411530E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5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E5275-F7DE-4405-A748-EDD1F8845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07787" y="216747"/>
            <a:ext cx="2980267" cy="8561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DEA2-6D75-4166-8962-ED2713AE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6987" y="216747"/>
            <a:ext cx="8724053" cy="8561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92D1-D34C-4A4D-BB26-419792F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78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51DE-84E0-4F5B-A824-FA0EF5E4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87" y="216747"/>
            <a:ext cx="11921067" cy="97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47FF-DDE3-4EC6-9C1B-7B6780139F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66987" y="1801708"/>
            <a:ext cx="5797973" cy="6976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1428-9FA0-41F9-BE37-DC0E043B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707" y="1801708"/>
            <a:ext cx="5797973" cy="6976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7EC8-CB41-4DF3-A741-49BF67A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43005" y="8886613"/>
            <a:ext cx="2709333" cy="65024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43300" y="2425700"/>
            <a:ext cx="6261100" cy="66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83E2433E-9268-4F8D-BAE9-E113AAE8917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5760" cy="4320"/>
          </a:xfrm>
        </p:grpSpPr>
        <p:sp>
          <p:nvSpPr>
            <p:cNvPr id="4099" name="Rectangle 3">
              <a:extLst>
                <a:ext uri="{FF2B5EF4-FFF2-40B4-BE49-F238E27FC236}">
                  <a16:creationId xmlns:a16="http://schemas.microsoft.com/office/drawing/2014/main" id="{017A758A-351C-4490-8853-1DF2CD0B48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4100" name="Rectangle 4">
              <a:extLst>
                <a:ext uri="{FF2B5EF4-FFF2-40B4-BE49-F238E27FC236}">
                  <a16:creationId xmlns:a16="http://schemas.microsoft.com/office/drawing/2014/main" id="{64907F10-3326-4B9C-B7D9-C5BD30573A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BCF07A26-90C9-4D77-AD1D-C9621D3D4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83733" y="650240"/>
            <a:ext cx="11054080" cy="130048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C0189C0-B08E-4721-A796-B954F5D574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92107" y="2817707"/>
            <a:ext cx="10728960" cy="5635413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D40370D-005D-4752-9B0B-76101606CD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842347" y="8886613"/>
            <a:ext cx="2709333" cy="650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4585F92E-FBC6-4D58-8CAA-BAA1BD2E58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0293" y="8886613"/>
            <a:ext cx="4118187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99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Design and Analysis of Algorithms - Chapter 3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EAF4015-7760-435E-8A17-7295DFDB43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99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fld id="{AD4D6C96-1C22-4D3D-86E5-7C4480365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F073CB60-CD31-44F7-AEA7-914C4E77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72" y="3840481"/>
            <a:ext cx="230293" cy="59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153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D930-AFAE-4A3C-9947-0D0C057B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251-A297-45C0-9439-8964EA03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D4AC-106C-4EA6-9A69-F0083F44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62-D2E0-4859-AA6E-8797B399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E0BA-9BC7-422B-9D00-96B7B242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3413"/>
            </a:lvl1pPr>
            <a:lvl2pPr marL="650230" indent="0">
              <a:buNone/>
              <a:defRPr sz="2844"/>
            </a:lvl2pPr>
            <a:lvl3pPr marL="1300460" indent="0">
              <a:buNone/>
              <a:defRPr sz="2560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27A4-7B09-4759-99BE-0C04AFD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8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3E1E-D6BF-40FF-B23F-C3F2CA1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B25D-55C9-491A-9ED5-CBA95A76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987" y="1801708"/>
            <a:ext cx="5797973" cy="6976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F7DF-161D-4C27-9701-108FD38E0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707" y="1801708"/>
            <a:ext cx="5797973" cy="6976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56DF-90B1-4F4E-956F-E9A679A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8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492" y="844426"/>
            <a:ext cx="10095814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029" y="2615703"/>
            <a:ext cx="12318741" cy="5142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>
            <a:extLst>
              <a:ext uri="{FF2B5EF4-FFF2-40B4-BE49-F238E27FC236}">
                <a16:creationId xmlns:a16="http://schemas.microsoft.com/office/drawing/2014/main" id="{77D89842-3300-4473-96FD-0BFFF6E6A774}"/>
              </a:ext>
            </a:extLst>
          </p:cNvPr>
          <p:cNvGrpSpPr>
            <a:grpSpLocks/>
          </p:cNvGrpSpPr>
          <p:nvPr/>
        </p:nvGrpSpPr>
        <p:grpSpPr bwMode="auto">
          <a:xfrm>
            <a:off x="11846561" y="1043094"/>
            <a:ext cx="1025031" cy="756356"/>
            <a:chOff x="5247" y="462"/>
            <a:chExt cx="454" cy="335"/>
          </a:xfrm>
        </p:grpSpPr>
        <p:sp>
          <p:nvSpPr>
            <p:cNvPr id="3076" name="AutoShape 4">
              <a:extLst>
                <a:ext uri="{FF2B5EF4-FFF2-40B4-BE49-F238E27FC236}">
                  <a16:creationId xmlns:a16="http://schemas.microsoft.com/office/drawing/2014/main" id="{26C2DE09-9946-42E2-BFDF-5890BB0639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C10FF502-E867-4495-9003-E4A2F7278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78" name="AutoShape 6">
              <a:extLst>
                <a:ext uri="{FF2B5EF4-FFF2-40B4-BE49-F238E27FC236}">
                  <a16:creationId xmlns:a16="http://schemas.microsoft.com/office/drawing/2014/main" id="{E479D4B7-1A4C-4DE9-8289-AD15203F6E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</p:grp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303DDF9E-0BD2-4C37-B909-7BA35449BF26}"/>
              </a:ext>
            </a:extLst>
          </p:cNvPr>
          <p:cNvGrpSpPr>
            <a:grpSpLocks/>
          </p:cNvGrpSpPr>
          <p:nvPr/>
        </p:nvGrpSpPr>
        <p:grpSpPr bwMode="auto">
          <a:xfrm>
            <a:off x="110632" y="8590846"/>
            <a:ext cx="756355" cy="1034062"/>
            <a:chOff x="49" y="3805"/>
            <a:chExt cx="335" cy="458"/>
          </a:xfrm>
        </p:grpSpPr>
        <p:sp>
          <p:nvSpPr>
            <p:cNvPr id="3080" name="AutoShape 8">
              <a:extLst>
                <a:ext uri="{FF2B5EF4-FFF2-40B4-BE49-F238E27FC236}">
                  <a16:creationId xmlns:a16="http://schemas.microsoft.com/office/drawing/2014/main" id="{A02DECA5-A73C-4E9A-8F32-0F53552007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81" name="AutoShape 9">
              <a:extLst>
                <a:ext uri="{FF2B5EF4-FFF2-40B4-BE49-F238E27FC236}">
                  <a16:creationId xmlns:a16="http://schemas.microsoft.com/office/drawing/2014/main" id="{5CB6989C-923D-411E-9C71-079202DE30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82" name="AutoShape 10">
              <a:extLst>
                <a:ext uri="{FF2B5EF4-FFF2-40B4-BE49-F238E27FC236}">
                  <a16:creationId xmlns:a16="http://schemas.microsoft.com/office/drawing/2014/main" id="{07DBFF0D-1B4D-4606-9D1C-6C341D8738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</p:grpSp>
      <p:sp>
        <p:nvSpPr>
          <p:cNvPr id="3083" name="Rectangle 11">
            <a:extLst>
              <a:ext uri="{FF2B5EF4-FFF2-40B4-BE49-F238E27FC236}">
                <a16:creationId xmlns:a16="http://schemas.microsoft.com/office/drawing/2014/main" id="{D5CD8E23-E3F3-4980-BD28-52163E786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801708"/>
            <a:ext cx="11812693" cy="697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A2B4485C-740C-4293-A997-EAC96FA204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43005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991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5098FC5A-E429-4D62-9F6A-0DB553FE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63" y="0"/>
            <a:ext cx="325120" cy="9753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560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DCCBF68B-F334-4696-8195-1F3020286D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3493" y="1300480"/>
            <a:ext cx="12571307" cy="32512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560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C8B8F6D6-7876-434A-95A8-33A60D8D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707" y="3099930"/>
            <a:ext cx="270933" cy="66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560"/>
          </a:p>
        </p:txBody>
      </p:sp>
      <p:grpSp>
        <p:nvGrpSpPr>
          <p:cNvPr id="3090" name="Group 18">
            <a:extLst>
              <a:ext uri="{FF2B5EF4-FFF2-40B4-BE49-F238E27FC236}">
                <a16:creationId xmlns:a16="http://schemas.microsoft.com/office/drawing/2014/main" id="{EBCCD8DA-D448-4ABA-9691-86F8B029F24A}"/>
              </a:ext>
            </a:extLst>
          </p:cNvPr>
          <p:cNvGrpSpPr>
            <a:grpSpLocks/>
          </p:cNvGrpSpPr>
          <p:nvPr/>
        </p:nvGrpSpPr>
        <p:grpSpPr bwMode="auto">
          <a:xfrm>
            <a:off x="110632" y="8396676"/>
            <a:ext cx="758613" cy="1065671"/>
            <a:chOff x="49" y="3719"/>
            <a:chExt cx="336" cy="472"/>
          </a:xfrm>
        </p:grpSpPr>
        <p:sp>
          <p:nvSpPr>
            <p:cNvPr id="3091" name="AutoShape 19">
              <a:extLst>
                <a:ext uri="{FF2B5EF4-FFF2-40B4-BE49-F238E27FC236}">
                  <a16:creationId xmlns:a16="http://schemas.microsoft.com/office/drawing/2014/main" id="{188BBFD3-F8AA-4361-A7C0-E7F2358CE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92" name="AutoShape 20">
              <a:extLst>
                <a:ext uri="{FF2B5EF4-FFF2-40B4-BE49-F238E27FC236}">
                  <a16:creationId xmlns:a16="http://schemas.microsoft.com/office/drawing/2014/main" id="{76AF2D8B-2CA1-49C9-B948-65B8FB9B00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93" name="AutoShape 21">
              <a:extLst>
                <a:ext uri="{FF2B5EF4-FFF2-40B4-BE49-F238E27FC236}">
                  <a16:creationId xmlns:a16="http://schemas.microsoft.com/office/drawing/2014/main" id="{46584372-7E66-4B68-8ABE-0184F8E169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</p:grpSp>
      <p:sp>
        <p:nvSpPr>
          <p:cNvPr id="3094" name="Rectangle 22">
            <a:extLst>
              <a:ext uri="{FF2B5EF4-FFF2-40B4-BE49-F238E27FC236}">
                <a16:creationId xmlns:a16="http://schemas.microsoft.com/office/drawing/2014/main" id="{D274AD76-F293-4C37-B225-11DAE46CE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6987" y="216747"/>
            <a:ext cx="11921067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D2345BDA-FD6B-4509-A329-728EDF772DB6}"/>
              </a:ext>
            </a:extLst>
          </p:cNvPr>
          <p:cNvGrpSpPr>
            <a:grpSpLocks/>
          </p:cNvGrpSpPr>
          <p:nvPr/>
        </p:nvGrpSpPr>
        <p:grpSpPr bwMode="auto">
          <a:xfrm>
            <a:off x="11647877" y="1040836"/>
            <a:ext cx="1052124" cy="758613"/>
            <a:chOff x="5159" y="461"/>
            <a:chExt cx="466" cy="336"/>
          </a:xfrm>
        </p:grpSpPr>
        <p:sp>
          <p:nvSpPr>
            <p:cNvPr id="3096" name="AutoShape 24">
              <a:extLst>
                <a:ext uri="{FF2B5EF4-FFF2-40B4-BE49-F238E27FC236}">
                  <a16:creationId xmlns:a16="http://schemas.microsoft.com/office/drawing/2014/main" id="{BD2559BB-7A74-41BC-AE23-88B43F92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C4A1AA58-21BC-4B9D-B52A-20B8CEFA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  <p:sp>
          <p:nvSpPr>
            <p:cNvPr id="3098" name="AutoShape 26">
              <a:extLst>
                <a:ext uri="{FF2B5EF4-FFF2-40B4-BE49-F238E27FC236}">
                  <a16:creationId xmlns:a16="http://schemas.microsoft.com/office/drawing/2014/main" id="{F5FFDFAA-B507-4ED8-AC74-3FDA02B2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560"/>
            </a:p>
          </p:txBody>
        </p:sp>
      </p:grpSp>
      <p:sp>
        <p:nvSpPr>
          <p:cNvPr id="3099" name="Rectangle 27">
            <a:extLst>
              <a:ext uri="{FF2B5EF4-FFF2-40B4-BE49-F238E27FC236}">
                <a16:creationId xmlns:a16="http://schemas.microsoft.com/office/drawing/2014/main" id="{BAA6C42B-AB74-4F84-8657-23B323AAF634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9825849" y="9139485"/>
            <a:ext cx="2709333" cy="43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en-US" sz="1991">
                <a:latin typeface="Arial Narrow" panose="020B0606020202030204" pitchFamily="34" charset="0"/>
                <a:ea typeface="ヒラギノ角ゴ Pro W3" pitchFamily="84" charset="-128"/>
              </a:rPr>
              <a:t>3-</a:t>
            </a:r>
            <a:fld id="{7A2087B5-4592-43B0-8C14-1A7E9F851CE6}" type="slidenum">
              <a:rPr lang="en-US" altLang="en-US" sz="1991">
                <a:latin typeface="Arial Narrow" panose="020B0606020202030204" pitchFamily="34" charset="0"/>
                <a:ea typeface="ヒラギノ角ゴ Pro W3" pitchFamily="84" charset="-128"/>
              </a:rPr>
              <a:pPr algn="r"/>
              <a:t>‹#›</a:t>
            </a:fld>
            <a:endParaRPr lang="en-US" altLang="en-US" sz="1991">
              <a:latin typeface="Arial Narrow" panose="020B0606020202030204" pitchFamily="34" charset="0"/>
              <a:ea typeface="ヒラギノ角ゴ Pro W3" pitchFamily="84" charset="-128"/>
            </a:endParaRP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5C6A2D40-E8AC-4717-BFC1-8A214C5D8D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6987" y="8814365"/>
            <a:ext cx="5527040" cy="7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en-US" sz="1138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en-US" sz="128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F0C5456D-70F6-4851-AB5E-4BFC8CCDF936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3793067" y="9227539"/>
            <a:ext cx="9103360" cy="43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22">
                <a:latin typeface="Arial Narrow" panose="020B0606020202030204" pitchFamily="34" charset="0"/>
                <a:ea typeface="ヒラギノ角ゴ Pro W3" pitchFamily="84" charset="-128"/>
              </a:rPr>
              <a:t>A. Levitin </a:t>
            </a:r>
            <a:r>
              <a:rPr lang="en-US" altLang="en-US" sz="1422">
                <a:latin typeface="Arial" panose="020B0604020202020204" pitchFamily="34" charset="0"/>
                <a:ea typeface="ヒラギノ角ゴ Pro W3" pitchFamily="84" charset="-128"/>
              </a:rPr>
              <a:t>“</a:t>
            </a:r>
            <a:r>
              <a:rPr lang="en-US" altLang="en-US" sz="1422">
                <a:latin typeface="Arial Narrow" panose="020B0606020202030204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altLang="en-US" sz="1422">
                <a:latin typeface="Arial" panose="020B0604020202020204" pitchFamily="34" charset="0"/>
                <a:ea typeface="ヒラギノ角ゴ Pro W3" pitchFamily="84" charset="-128"/>
              </a:rPr>
              <a:t>”</a:t>
            </a:r>
            <a:r>
              <a:rPr lang="en-US" altLang="en-US" sz="1422">
                <a:latin typeface="Arial Narrow" panose="020B0606020202030204" pitchFamily="34" charset="0"/>
                <a:ea typeface="ヒラギノ角ゴ Pro W3" pitchFamily="84" charset="-128"/>
              </a:rPr>
              <a:t> 2</a:t>
            </a:r>
            <a:r>
              <a:rPr lang="en-US" altLang="en-US" sz="1422" baseline="30000">
                <a:latin typeface="Arial Narrow" panose="020B0606020202030204" pitchFamily="34" charset="0"/>
                <a:ea typeface="ヒラギノ角ゴ Pro W3" pitchFamily="84" charset="-128"/>
              </a:rPr>
              <a:t>nd</a:t>
            </a:r>
            <a:r>
              <a:rPr lang="en-US" altLang="en-US" sz="1422">
                <a:latin typeface="Arial Narrow" panose="020B0606020202030204" pitchFamily="34" charset="0"/>
                <a:ea typeface="ヒラギノ角ゴ Pro W3" pitchFamily="84" charset="-128"/>
              </a:rPr>
              <a:t> ed., Ch. 3</a:t>
            </a:r>
          </a:p>
        </p:txBody>
      </p:sp>
    </p:spTree>
    <p:extLst>
      <p:ext uri="{BB962C8B-B14F-4D97-AF65-F5344CB8AC3E}">
        <p14:creationId xmlns:p14="http://schemas.microsoft.com/office/powerpoint/2010/main" val="928281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512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650230"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1300460"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950690"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2600919" algn="l" rtl="0" eaLnBrk="0" fontAlgn="base" hangingPunct="0">
        <a:spcBef>
          <a:spcPct val="0"/>
        </a:spcBef>
        <a:spcAft>
          <a:spcPct val="0"/>
        </a:spcAft>
        <a:defRPr kumimoji="1" sz="512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3413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844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9704" y="2346201"/>
            <a:ext cx="4125595" cy="194668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93700">
              <a:lnSpc>
                <a:spcPts val="7400"/>
              </a:lnSpc>
              <a:spcBef>
                <a:spcPts val="380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b="0" spc="-5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 Brute</a:t>
            </a:r>
            <a:r>
              <a:rPr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849" y="6226"/>
            <a:ext cx="1025080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Algorithm: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b="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281230"/>
            <a:ext cx="12267565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700"/>
              </a:spcBef>
            </a:pPr>
            <a:r>
              <a:rPr sz="2500" b="1" spc="-5" dirty="0">
                <a:latin typeface="Arial"/>
                <a:cs typeface="Arial"/>
              </a:rPr>
              <a:t>Input: </a:t>
            </a:r>
            <a:r>
              <a:rPr sz="2500" spc="-5" dirty="0">
                <a:latin typeface="Arial"/>
                <a:cs typeface="Arial"/>
              </a:rPr>
              <a:t>target, </a:t>
            </a:r>
            <a:r>
              <a:rPr sz="2500" dirty="0">
                <a:latin typeface="Arial"/>
                <a:cs typeface="Arial"/>
              </a:rPr>
              <a:t>and a list </a:t>
            </a:r>
            <a:r>
              <a:rPr sz="2500" spc="-5" dirty="0">
                <a:latin typeface="Arial"/>
                <a:cs typeface="Arial"/>
              </a:rPr>
              <a:t>L[0..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n-1]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Arial"/>
                <a:cs typeface="Arial"/>
              </a:rPr>
              <a:t>Output: </a:t>
            </a:r>
            <a:r>
              <a:rPr sz="2300" spc="-5" dirty="0">
                <a:latin typeface="Arial"/>
                <a:cs typeface="Arial"/>
              </a:rPr>
              <a:t>If target </a:t>
            </a:r>
            <a:r>
              <a:rPr sz="2300" dirty="0">
                <a:latin typeface="Arial"/>
                <a:cs typeface="Arial"/>
              </a:rPr>
              <a:t>is in L, </a:t>
            </a:r>
            <a:r>
              <a:rPr sz="2300" spc="-5" dirty="0">
                <a:latin typeface="Arial"/>
                <a:cs typeface="Arial"/>
              </a:rPr>
              <a:t>returns the </a:t>
            </a:r>
            <a:r>
              <a:rPr sz="2300" dirty="0">
                <a:latin typeface="Arial"/>
                <a:cs typeface="Arial"/>
              </a:rPr>
              <a:t>index of </a:t>
            </a:r>
            <a:r>
              <a:rPr sz="2300" spc="-5" dirty="0">
                <a:latin typeface="Arial"/>
                <a:cs typeface="Arial"/>
              </a:rPr>
              <a:t>the first item with that </a:t>
            </a:r>
            <a:r>
              <a:rPr sz="2300" dirty="0">
                <a:latin typeface="Arial"/>
                <a:cs typeface="Arial"/>
              </a:rPr>
              <a:t>value. </a:t>
            </a:r>
            <a:r>
              <a:rPr sz="2300" spc="-5" dirty="0">
                <a:latin typeface="Arial"/>
                <a:cs typeface="Arial"/>
              </a:rPr>
              <a:t>Otherwise returns</a:t>
            </a:r>
            <a:r>
              <a:rPr sz="2300" spc="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-1.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3314699"/>
            <a:ext cx="4330700" cy="4724400"/>
          </a:xfrm>
          <a:prstGeom prst="rect">
            <a:avLst/>
          </a:prstGeom>
          <a:solidFill>
            <a:srgbClr val="F5EC00"/>
          </a:solidFill>
          <a:ln w="2540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77800" marR="252095">
              <a:lnSpc>
                <a:spcPct val="100000"/>
              </a:lnSpc>
              <a:spcBef>
                <a:spcPts val="1280"/>
              </a:spcBef>
            </a:pPr>
            <a:r>
              <a:rPr sz="2500" dirty="0">
                <a:latin typeface="Arial"/>
                <a:cs typeface="Arial"/>
              </a:rPr>
              <a:t>SequentialSearch(target,</a:t>
            </a:r>
            <a:r>
              <a:rPr sz="2500" spc="-5" dirty="0">
                <a:latin typeface="Arial"/>
                <a:cs typeface="Arial"/>
              </a:rPr>
              <a:t> L)  </a:t>
            </a: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ts val="3585"/>
              </a:lnSpc>
            </a:pPr>
            <a:r>
              <a:rPr sz="2500" b="1" spc="-5" dirty="0">
                <a:latin typeface="Arial"/>
                <a:cs typeface="Arial"/>
              </a:rPr>
              <a:t>while </a:t>
            </a:r>
            <a:r>
              <a:rPr sz="2500" dirty="0">
                <a:latin typeface="Arial"/>
                <a:cs typeface="Arial"/>
              </a:rPr>
              <a:t>(k </a:t>
            </a:r>
            <a:r>
              <a:rPr sz="3000" spc="55" dirty="0">
                <a:solidFill>
                  <a:srgbClr val="333333"/>
                </a:solidFill>
                <a:latin typeface="Arial"/>
                <a:cs typeface="Arial"/>
              </a:rPr>
              <a:t>≠ </a:t>
            </a:r>
            <a:r>
              <a:rPr sz="2500" spc="10" dirty="0">
                <a:latin typeface="Arial"/>
                <a:cs typeface="Arial"/>
              </a:rPr>
              <a:t>length(L))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15"/>
              </a:spcBef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if </a:t>
            </a:r>
            <a:r>
              <a:rPr sz="2500" spc="55" dirty="0">
                <a:latin typeface="Arial"/>
                <a:cs typeface="Arial"/>
              </a:rPr>
              <a:t>(L[k] </a:t>
            </a:r>
            <a:r>
              <a:rPr sz="2500" spc="190" dirty="0">
                <a:latin typeface="Arial"/>
                <a:cs typeface="Arial"/>
              </a:rPr>
              <a:t>= </a:t>
            </a:r>
            <a:r>
              <a:rPr sz="2500" spc="20" dirty="0">
                <a:latin typeface="Arial"/>
                <a:cs typeface="Arial"/>
              </a:rPr>
              <a:t>target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return </a:t>
            </a:r>
            <a:r>
              <a:rPr sz="2500" dirty="0">
                <a:latin typeface="Arial"/>
                <a:cs typeface="Arial"/>
              </a:rPr>
              <a:t>k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10" dirty="0">
                <a:latin typeface="Lucida Sans Unicode"/>
                <a:cs typeface="Lucida Sans Unicode"/>
              </a:rPr>
              <a:t> </a:t>
            </a:r>
            <a:r>
              <a:rPr sz="2500" spc="60" dirty="0">
                <a:latin typeface="Arial"/>
                <a:cs typeface="Arial"/>
              </a:rPr>
              <a:t>k+1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return </a:t>
            </a:r>
            <a:r>
              <a:rPr sz="2500" spc="-5" dirty="0">
                <a:latin typeface="Arial"/>
                <a:cs typeface="Arial"/>
              </a:rPr>
              <a:t>-1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450" y="2546350"/>
            <a:ext cx="7162800" cy="1206500"/>
          </a:xfrm>
          <a:prstGeom prst="rect">
            <a:avLst/>
          </a:prstGeom>
          <a:ln w="38100">
            <a:solidFill>
              <a:srgbClr val="77BB4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3500" b="1" spc="-5" dirty="0">
                <a:latin typeface="Arial"/>
                <a:cs typeface="Arial"/>
              </a:rPr>
              <a:t>input: </a:t>
            </a:r>
            <a:r>
              <a:rPr sz="3500" spc="-5" dirty="0">
                <a:latin typeface="Arial"/>
                <a:cs typeface="Arial"/>
              </a:rPr>
              <a:t>L </a:t>
            </a:r>
            <a:r>
              <a:rPr sz="3500" spc="265" dirty="0">
                <a:latin typeface="Arial"/>
                <a:cs typeface="Arial"/>
              </a:rPr>
              <a:t>= </a:t>
            </a:r>
            <a:r>
              <a:rPr sz="3500" spc="20" dirty="0">
                <a:latin typeface="Arial"/>
                <a:cs typeface="Arial"/>
              </a:rPr>
              <a:t>[3,1,4,5,9,2,6]; </a:t>
            </a:r>
            <a:r>
              <a:rPr sz="3500" spc="30" dirty="0">
                <a:latin typeface="Arial"/>
                <a:cs typeface="Arial"/>
              </a:rPr>
              <a:t>target</a:t>
            </a:r>
            <a:r>
              <a:rPr sz="3500" spc="-280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=2</a:t>
            </a: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output: </a:t>
            </a:r>
            <a:r>
              <a:rPr sz="3500" spc="-5" dirty="0">
                <a:latin typeface="Arial"/>
                <a:cs typeface="Arial"/>
              </a:rPr>
              <a:t>5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8450" y="3943350"/>
            <a:ext cx="7162800" cy="1206500"/>
          </a:xfrm>
          <a:prstGeom prst="rect">
            <a:avLst/>
          </a:prstGeom>
          <a:ln w="38100">
            <a:solidFill>
              <a:srgbClr val="E324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3500" b="1" spc="-5" dirty="0">
                <a:latin typeface="Arial"/>
                <a:cs typeface="Arial"/>
              </a:rPr>
              <a:t>input: </a:t>
            </a:r>
            <a:r>
              <a:rPr sz="3500" spc="-5" dirty="0">
                <a:latin typeface="Arial"/>
                <a:cs typeface="Arial"/>
              </a:rPr>
              <a:t>L </a:t>
            </a:r>
            <a:r>
              <a:rPr sz="3500" spc="265" dirty="0">
                <a:latin typeface="Arial"/>
                <a:cs typeface="Arial"/>
              </a:rPr>
              <a:t>= </a:t>
            </a:r>
            <a:r>
              <a:rPr sz="3500" spc="190" dirty="0">
                <a:latin typeface="Arial"/>
                <a:cs typeface="Arial"/>
              </a:rPr>
              <a:t>[ </a:t>
            </a:r>
            <a:r>
              <a:rPr sz="3500" spc="95" dirty="0">
                <a:latin typeface="Arial"/>
                <a:cs typeface="Arial"/>
              </a:rPr>
              <a:t>]; </a:t>
            </a:r>
            <a:r>
              <a:rPr sz="3500" spc="30" dirty="0">
                <a:latin typeface="Arial"/>
                <a:cs typeface="Arial"/>
              </a:rPr>
              <a:t>target</a:t>
            </a:r>
            <a:r>
              <a:rPr sz="3500" spc="-555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=2</a:t>
            </a: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output: </a:t>
            </a:r>
            <a:r>
              <a:rPr sz="3500" spc="-5" dirty="0">
                <a:latin typeface="Arial"/>
                <a:cs typeface="Arial"/>
              </a:rPr>
              <a:t>-1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450" y="5467350"/>
            <a:ext cx="7162800" cy="1206500"/>
          </a:xfrm>
          <a:prstGeom prst="rect">
            <a:avLst/>
          </a:prstGeom>
          <a:ln w="38100">
            <a:solidFill>
              <a:srgbClr val="3A88F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3500" b="1" spc="-5" dirty="0">
                <a:latin typeface="Arial"/>
                <a:cs typeface="Arial"/>
              </a:rPr>
              <a:t>input: </a:t>
            </a:r>
            <a:r>
              <a:rPr sz="3500" spc="-5" dirty="0">
                <a:latin typeface="Arial"/>
                <a:cs typeface="Arial"/>
              </a:rPr>
              <a:t>L </a:t>
            </a:r>
            <a:r>
              <a:rPr sz="3500" spc="265" dirty="0">
                <a:latin typeface="Arial"/>
                <a:cs typeface="Arial"/>
              </a:rPr>
              <a:t>= </a:t>
            </a:r>
            <a:r>
              <a:rPr sz="3500" spc="25" dirty="0">
                <a:latin typeface="Arial"/>
                <a:cs typeface="Arial"/>
              </a:rPr>
              <a:t>[2,2,3,5,9,2]; </a:t>
            </a:r>
            <a:r>
              <a:rPr sz="3500" spc="30" dirty="0">
                <a:latin typeface="Arial"/>
                <a:cs typeface="Arial"/>
              </a:rPr>
              <a:t>target</a:t>
            </a:r>
            <a:r>
              <a:rPr sz="3500" spc="-300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=2</a:t>
            </a: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output: </a:t>
            </a:r>
            <a:r>
              <a:rPr sz="3500" spc="-5" dirty="0">
                <a:latin typeface="Arial"/>
                <a:cs typeface="Arial"/>
              </a:rPr>
              <a:t>0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8450" y="6991350"/>
            <a:ext cx="7162800" cy="1206500"/>
          </a:xfrm>
          <a:prstGeom prst="rect">
            <a:avLst/>
          </a:prstGeom>
          <a:ln w="38100">
            <a:solidFill>
              <a:srgbClr val="006D8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3500" b="1" spc="-5" dirty="0">
                <a:latin typeface="Arial"/>
                <a:cs typeface="Arial"/>
              </a:rPr>
              <a:t>input: </a:t>
            </a:r>
            <a:r>
              <a:rPr sz="3500" spc="-5" dirty="0">
                <a:latin typeface="Arial"/>
                <a:cs typeface="Arial"/>
              </a:rPr>
              <a:t>L </a:t>
            </a:r>
            <a:r>
              <a:rPr sz="3500" spc="265" dirty="0">
                <a:latin typeface="Arial"/>
                <a:cs typeface="Arial"/>
              </a:rPr>
              <a:t>= </a:t>
            </a:r>
            <a:r>
              <a:rPr sz="3500" spc="20" dirty="0">
                <a:latin typeface="Arial"/>
                <a:cs typeface="Arial"/>
              </a:rPr>
              <a:t>[3,1,4,9,5,6,1]; </a:t>
            </a:r>
            <a:r>
              <a:rPr sz="3500" spc="30" dirty="0">
                <a:latin typeface="Arial"/>
                <a:cs typeface="Arial"/>
              </a:rPr>
              <a:t>target</a:t>
            </a:r>
            <a:r>
              <a:rPr sz="3500" spc="-280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=5</a:t>
            </a: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output: </a:t>
            </a:r>
            <a:r>
              <a:rPr sz="3500" spc="-5" dirty="0">
                <a:latin typeface="Arial"/>
                <a:cs typeface="Arial"/>
              </a:rPr>
              <a:t>4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8450" y="8388350"/>
            <a:ext cx="7162800" cy="1206500"/>
          </a:xfrm>
          <a:prstGeom prst="rect">
            <a:avLst/>
          </a:prstGeom>
          <a:ln w="38100">
            <a:solidFill>
              <a:srgbClr val="D357F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3500" b="1" spc="-5" dirty="0">
                <a:latin typeface="Arial"/>
                <a:cs typeface="Arial"/>
              </a:rPr>
              <a:t>input: </a:t>
            </a:r>
            <a:r>
              <a:rPr sz="3500" spc="-5" dirty="0">
                <a:latin typeface="Arial"/>
                <a:cs typeface="Arial"/>
              </a:rPr>
              <a:t>L </a:t>
            </a:r>
            <a:r>
              <a:rPr sz="3500" spc="265" dirty="0">
                <a:latin typeface="Arial"/>
                <a:cs typeface="Arial"/>
              </a:rPr>
              <a:t>= </a:t>
            </a:r>
            <a:r>
              <a:rPr sz="3500" spc="20" dirty="0">
                <a:latin typeface="Arial"/>
                <a:cs typeface="Arial"/>
              </a:rPr>
              <a:t>[3,1,4,9,5,6,1]; </a:t>
            </a:r>
            <a:r>
              <a:rPr sz="3500" spc="30" dirty="0">
                <a:latin typeface="Arial"/>
                <a:cs typeface="Arial"/>
              </a:rPr>
              <a:t>target</a:t>
            </a:r>
            <a:r>
              <a:rPr sz="3500" spc="-280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=8</a:t>
            </a: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output: </a:t>
            </a:r>
            <a:r>
              <a:rPr sz="3500" spc="-5" dirty="0">
                <a:latin typeface="Arial"/>
                <a:cs typeface="Arial"/>
              </a:rPr>
              <a:t>-1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88" y="520203"/>
            <a:ext cx="8258809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214370" marR="5080" indent="-3202305">
              <a:lnSpc>
                <a:spcPct val="100699"/>
              </a:lnSpc>
              <a:spcBef>
                <a:spcPts val="60"/>
              </a:spcBef>
            </a:pP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sz="4800" b="0" u="heavy" spc="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sz="4800" b="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dirty="0">
                <a:solidFill>
                  <a:srgbClr val="D042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 </a:t>
            </a:r>
            <a:r>
              <a:rPr sz="4800" b="0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4800" b="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this  </a:t>
            </a:r>
            <a:r>
              <a:rPr sz="4800" b="0" spc="-5" dirty="0">
                <a:latin typeface="Arial" panose="020B0604020202020204" pitchFamily="34" charset="0"/>
                <a:cs typeface="Arial" panose="020B0604020202020204" pitchFamily="34" charset="0"/>
              </a:rPr>
              <a:t>string?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00" y="2284386"/>
            <a:ext cx="12071985" cy="552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5080" algn="just">
              <a:lnSpc>
                <a:spcPct val="100000"/>
              </a:lnSpc>
              <a:spcBef>
                <a:spcPts val="100"/>
              </a:spcBef>
            </a:pPr>
            <a:r>
              <a:rPr sz="4500" spc="95" dirty="0">
                <a:latin typeface="Arial"/>
                <a:cs typeface="Arial"/>
              </a:rPr>
              <a:t>atggctaagtctatgctttctggaattgtttttgctggtcttgttgct  </a:t>
            </a:r>
            <a:r>
              <a:rPr sz="4500" spc="170" dirty="0">
                <a:latin typeface="Arial"/>
                <a:cs typeface="Arial"/>
              </a:rPr>
              <a:t>gctgcagcggccagttcggccaacaacagcgccgccaa  </a:t>
            </a:r>
            <a:r>
              <a:rPr sz="4500" spc="155" dirty="0">
                <a:latin typeface="Arial"/>
                <a:cs typeface="Arial"/>
              </a:rPr>
              <a:t>cgtctccgttttggagagtgggcccgctgtgcaggaagtgc  </a:t>
            </a:r>
            <a:r>
              <a:rPr sz="4500" spc="165" dirty="0">
                <a:latin typeface="Arial"/>
                <a:cs typeface="Arial"/>
              </a:rPr>
              <a:t>cagcgcgcacggtcacagctcgcctggcgaagcctttgct  </a:t>
            </a:r>
            <a:r>
              <a:rPr sz="4500" spc="130" dirty="0">
                <a:latin typeface="Arial"/>
                <a:cs typeface="Arial"/>
              </a:rPr>
              <a:t>gcttcttttctgctcttgctgcgactttggcagcagct</a:t>
            </a:r>
            <a:endParaRPr sz="4500">
              <a:latin typeface="Arial"/>
              <a:cs typeface="Arial"/>
            </a:endParaRPr>
          </a:p>
          <a:p>
            <a:pPr marL="580390" indent="-568325">
              <a:lnSpc>
                <a:spcPct val="100000"/>
              </a:lnSpc>
              <a:spcBef>
                <a:spcPts val="3704"/>
              </a:spcBef>
              <a:buAutoNum type="alphaUcParenR"/>
              <a:tabLst>
                <a:tab pos="581025" algn="l"/>
              </a:tabLst>
            </a:pPr>
            <a:r>
              <a:rPr sz="3500" spc="-175" dirty="0">
                <a:latin typeface="Arial"/>
                <a:cs typeface="Arial"/>
              </a:rPr>
              <a:t>Yes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UcParenR"/>
            </a:pPr>
            <a:endParaRPr sz="3650">
              <a:latin typeface="Times New Roman"/>
              <a:cs typeface="Times New Roman"/>
            </a:endParaRPr>
          </a:p>
          <a:p>
            <a:pPr marL="580390" indent="-568325">
              <a:lnSpc>
                <a:spcPct val="100000"/>
              </a:lnSpc>
              <a:buAutoNum type="alphaUcParenR"/>
              <a:tabLst>
                <a:tab pos="581025" algn="l"/>
              </a:tabLst>
            </a:pPr>
            <a:r>
              <a:rPr sz="3500" spc="-5" dirty="0">
                <a:latin typeface="Arial"/>
                <a:cs typeface="Arial"/>
              </a:rPr>
              <a:t>No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096" y="3359026"/>
            <a:ext cx="558228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b="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282" y="5076750"/>
            <a:ext cx="11443335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4805" algn="ctr">
              <a:lnSpc>
                <a:spcPct val="100000"/>
              </a:lnSpc>
              <a:spcBef>
                <a:spcPts val="100"/>
              </a:spcBef>
              <a:tabLst>
                <a:tab pos="1364615" algn="l"/>
                <a:tab pos="3566795" algn="l"/>
              </a:tabLst>
            </a:pPr>
            <a:r>
              <a:rPr sz="4000" dirty="0">
                <a:solidFill>
                  <a:srgbClr val="FF2600"/>
                </a:solidFill>
                <a:latin typeface="Arial"/>
                <a:cs typeface="Arial"/>
              </a:rPr>
              <a:t>is</a:t>
            </a:r>
            <a:r>
              <a:rPr sz="4000" spc="-7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4000" spc="-7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2600"/>
                </a:solidFill>
                <a:latin typeface="Arial"/>
                <a:cs typeface="Arial"/>
              </a:rPr>
              <a:t>a	</a:t>
            </a:r>
            <a:r>
              <a:rPr sz="4000" spc="-5" dirty="0">
                <a:solidFill>
                  <a:srgbClr val="FF2600"/>
                </a:solidFill>
                <a:latin typeface="Arial"/>
                <a:cs typeface="Arial"/>
              </a:rPr>
              <a:t>substring	</a:t>
            </a:r>
            <a:r>
              <a:rPr sz="4000" dirty="0">
                <a:solidFill>
                  <a:srgbClr val="FF2600"/>
                </a:solidFill>
                <a:latin typeface="Arial"/>
                <a:cs typeface="Arial"/>
              </a:rPr>
              <a:t>of</a:t>
            </a:r>
            <a:r>
              <a:rPr sz="4000" spc="-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2600"/>
                </a:solidFill>
                <a:latin typeface="Arial"/>
                <a:cs typeface="Arial"/>
              </a:rPr>
              <a:t>S?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7365" algn="l"/>
              </a:tabLst>
            </a:pPr>
            <a:r>
              <a:rPr sz="3300" dirty="0">
                <a:latin typeface="Arial"/>
                <a:cs typeface="Arial"/>
              </a:rPr>
              <a:t>A </a:t>
            </a:r>
            <a:r>
              <a:rPr sz="3300" spc="-5" dirty="0">
                <a:latin typeface="Arial"/>
                <a:cs typeface="Arial"/>
              </a:rPr>
              <a:t>substring </a:t>
            </a:r>
            <a:r>
              <a:rPr sz="3300" dirty="0">
                <a:latin typeface="Arial"/>
                <a:cs typeface="Arial"/>
              </a:rPr>
              <a:t>of a </a:t>
            </a:r>
            <a:r>
              <a:rPr sz="3300" spc="-5" dirty="0">
                <a:latin typeface="Arial"/>
                <a:cs typeface="Arial"/>
              </a:rPr>
              <a:t>string </a:t>
            </a:r>
            <a:r>
              <a:rPr sz="3300" dirty="0">
                <a:latin typeface="Arial"/>
                <a:cs typeface="Arial"/>
              </a:rPr>
              <a:t>S is 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another</a:t>
            </a:r>
            <a:r>
              <a:rPr sz="33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string</a:t>
            </a:r>
            <a:r>
              <a:rPr sz="33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	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"that occurs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in"</a:t>
            </a:r>
            <a:r>
              <a:rPr sz="33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3300" spc="-5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785">
              <a:lnSpc>
                <a:spcPct val="100000"/>
              </a:lnSpc>
              <a:spcBef>
                <a:spcPts val="20"/>
              </a:spcBef>
            </a:pPr>
            <a:endParaRPr sz="625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marR="5080">
              <a:lnSpc>
                <a:spcPts val="5500"/>
              </a:lnSpc>
            </a:pPr>
            <a:r>
              <a:rPr b="0" spc="80" dirty="0">
                <a:solidFill>
                  <a:srgbClr val="669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atggct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aagtctatgctttctggaattgtttttgctggtcttgttg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D042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785">
              <a:lnSpc>
                <a:spcPct val="100000"/>
              </a:lnSpc>
              <a:spcBef>
                <a:spcPts val="20"/>
              </a:spcBef>
            </a:pPr>
            <a:endParaRPr sz="625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marR="5080">
              <a:lnSpc>
                <a:spcPts val="5500"/>
              </a:lnSpc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tggcta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D042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785">
              <a:lnSpc>
                <a:spcPct val="100000"/>
              </a:lnSpc>
              <a:spcBef>
                <a:spcPts val="20"/>
              </a:spcBef>
            </a:pPr>
            <a:endParaRPr sz="625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marR="5080">
              <a:lnSpc>
                <a:spcPts val="5500"/>
              </a:lnSpc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ggctaa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D042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785">
              <a:lnSpc>
                <a:spcPct val="100000"/>
              </a:lnSpc>
              <a:spcBef>
                <a:spcPts val="20"/>
              </a:spcBef>
            </a:pPr>
            <a:endParaRPr sz="625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marR="5080">
              <a:lnSpc>
                <a:spcPts val="5500"/>
              </a:lnSpc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gctaag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D042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785">
              <a:lnSpc>
                <a:spcPct val="100000"/>
              </a:lnSpc>
              <a:spcBef>
                <a:spcPts val="20"/>
              </a:spcBef>
            </a:pPr>
            <a:endParaRPr sz="625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marR="5080">
              <a:lnSpc>
                <a:spcPts val="5500"/>
              </a:lnSpc>
            </a:pP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atgg</a:t>
            </a:r>
            <a:r>
              <a:rPr b="0" spc="85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ctaagt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7253" y="2386648"/>
            <a:ext cx="3229883" cy="1149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9116" y="3802920"/>
            <a:ext cx="2924696" cy="1498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5889" y="7448395"/>
            <a:ext cx="2390622" cy="98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7295" y="4055531"/>
            <a:ext cx="2244387" cy="990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9448" y="5717113"/>
            <a:ext cx="2924696" cy="11558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2510" y="5800152"/>
            <a:ext cx="2263461" cy="990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97130" y="2469202"/>
            <a:ext cx="2947035" cy="876935"/>
          </a:xfrm>
          <a:prstGeom prst="rect">
            <a:avLst/>
          </a:prstGeom>
          <a:solidFill>
            <a:srgbClr val="FFFFF2"/>
          </a:solidFill>
          <a:ln w="25406">
            <a:solidFill>
              <a:srgbClr val="8B8B8B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13664" marR="113664" indent="338455">
              <a:lnSpc>
                <a:spcPts val="2100"/>
              </a:lnSpc>
              <a:spcBef>
                <a:spcPts val="1325"/>
              </a:spcBef>
            </a:pPr>
            <a:r>
              <a:rPr sz="1800" dirty="0">
                <a:latin typeface="Lucida Sans Unicode"/>
                <a:cs typeface="Lucida Sans Unicode"/>
              </a:rPr>
              <a:t>Look </a:t>
            </a:r>
            <a:r>
              <a:rPr sz="1800" spc="-5" dirty="0">
                <a:latin typeface="Lucida Sans Unicode"/>
                <a:cs typeface="Lucida Sans Unicode"/>
              </a:rPr>
              <a:t>athe the first  length(T) </a:t>
            </a:r>
            <a:r>
              <a:rPr sz="1800" dirty="0">
                <a:latin typeface="Lucida Sans Unicode"/>
                <a:cs typeface="Lucida Sans Unicode"/>
              </a:rPr>
              <a:t>carachters 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8993" y="3891836"/>
            <a:ext cx="2642870" cy="1216025"/>
          </a:xfrm>
          <a:custGeom>
            <a:avLst/>
            <a:gdLst/>
            <a:ahLst/>
            <a:cxnLst/>
            <a:rect l="l" t="t" r="r" b="b"/>
            <a:pathLst>
              <a:path w="2642870" h="1216025">
                <a:moveTo>
                  <a:pt x="1321280" y="0"/>
                </a:moveTo>
                <a:lnTo>
                  <a:pt x="0" y="607790"/>
                </a:lnTo>
                <a:lnTo>
                  <a:pt x="1321280" y="1215580"/>
                </a:lnTo>
                <a:lnTo>
                  <a:pt x="2642558" y="607790"/>
                </a:lnTo>
                <a:lnTo>
                  <a:pt x="1321280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8994" y="3891826"/>
            <a:ext cx="2642870" cy="1216025"/>
          </a:xfrm>
          <a:custGeom>
            <a:avLst/>
            <a:gdLst/>
            <a:ahLst/>
            <a:cxnLst/>
            <a:rect l="l" t="t" r="r" b="b"/>
            <a:pathLst>
              <a:path w="2642870" h="1216025">
                <a:moveTo>
                  <a:pt x="1321280" y="0"/>
                </a:moveTo>
                <a:lnTo>
                  <a:pt x="2642560" y="607790"/>
                </a:lnTo>
                <a:lnTo>
                  <a:pt x="1321280" y="1215580"/>
                </a:lnTo>
                <a:lnTo>
                  <a:pt x="0" y="607790"/>
                </a:lnTo>
                <a:lnTo>
                  <a:pt x="1321280" y="0"/>
                </a:lnTo>
                <a:close/>
              </a:path>
            </a:pathLst>
          </a:custGeom>
          <a:ln w="254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34" y="4050205"/>
            <a:ext cx="1678939" cy="859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Does the  </a:t>
            </a:r>
            <a:r>
              <a:rPr sz="1800" spc="20" dirty="0">
                <a:latin typeface="Arial"/>
                <a:cs typeface="Arial"/>
              </a:rPr>
              <a:t>substring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match 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5767" y="7537298"/>
            <a:ext cx="2110105" cy="710565"/>
          </a:xfrm>
          <a:prstGeom prst="rect">
            <a:avLst/>
          </a:prstGeom>
          <a:solidFill>
            <a:srgbClr val="FFFFF2"/>
          </a:solidFill>
          <a:ln w="25406">
            <a:solidFill>
              <a:srgbClr val="8B8B8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2710" marR="92710" indent="424180">
              <a:lnSpc>
                <a:spcPts val="2100"/>
              </a:lnSpc>
              <a:spcBef>
                <a:spcPts val="675"/>
              </a:spcBef>
            </a:pPr>
            <a:r>
              <a:rPr sz="1800" spc="-5" dirty="0">
                <a:latin typeface="Lucida Sans Unicode"/>
                <a:cs typeface="Lucida Sans Unicode"/>
              </a:rPr>
              <a:t>Move one  character </a:t>
            </a:r>
            <a:r>
              <a:rPr sz="1800" dirty="0">
                <a:latin typeface="Lucida Sans Unicode"/>
                <a:cs typeface="Lucida Sans Unicode"/>
              </a:rPr>
              <a:t>along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27172" y="4144445"/>
            <a:ext cx="1973580" cy="710565"/>
          </a:xfrm>
          <a:custGeom>
            <a:avLst/>
            <a:gdLst/>
            <a:ahLst/>
            <a:cxnLst/>
            <a:rect l="l" t="t" r="r" b="b"/>
            <a:pathLst>
              <a:path w="1973579" h="710564">
                <a:moveTo>
                  <a:pt x="1972966" y="0"/>
                </a:moveTo>
                <a:lnTo>
                  <a:pt x="394594" y="0"/>
                </a:lnTo>
                <a:lnTo>
                  <a:pt x="0" y="710359"/>
                </a:lnTo>
                <a:lnTo>
                  <a:pt x="1578372" y="710359"/>
                </a:lnTo>
                <a:lnTo>
                  <a:pt x="1972966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7173" y="4144430"/>
            <a:ext cx="1973580" cy="710565"/>
          </a:xfrm>
          <a:custGeom>
            <a:avLst/>
            <a:gdLst/>
            <a:ahLst/>
            <a:cxnLst/>
            <a:rect l="l" t="t" r="r" b="b"/>
            <a:pathLst>
              <a:path w="1973579" h="710564">
                <a:moveTo>
                  <a:pt x="394593" y="0"/>
                </a:moveTo>
                <a:lnTo>
                  <a:pt x="1972966" y="0"/>
                </a:lnTo>
                <a:lnTo>
                  <a:pt x="1578373" y="710359"/>
                </a:lnTo>
                <a:lnTo>
                  <a:pt x="0" y="710359"/>
                </a:lnTo>
                <a:lnTo>
                  <a:pt x="394593" y="0"/>
                </a:lnTo>
                <a:close/>
              </a:path>
            </a:pathLst>
          </a:custGeom>
          <a:ln w="254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1604" y="4189380"/>
            <a:ext cx="6565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5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etu</a:t>
            </a:r>
            <a:r>
              <a:rPr sz="1900" spc="30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20"/>
              </a:spcBef>
            </a:pPr>
            <a:r>
              <a:rPr sz="1900" b="1" spc="-5" dirty="0">
                <a:latin typeface="Arial"/>
                <a:cs typeface="Arial"/>
              </a:rPr>
              <a:t>true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64814" y="3345640"/>
            <a:ext cx="6350" cy="306705"/>
          </a:xfrm>
          <a:custGeom>
            <a:avLst/>
            <a:gdLst/>
            <a:ahLst/>
            <a:cxnLst/>
            <a:rect l="l" t="t" r="r" b="b"/>
            <a:pathLst>
              <a:path w="6350" h="306704">
                <a:moveTo>
                  <a:pt x="2895" y="-25432"/>
                </a:moveTo>
                <a:lnTo>
                  <a:pt x="2895" y="331588"/>
                </a:lnTo>
              </a:path>
            </a:pathLst>
          </a:custGeom>
          <a:ln w="56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1739" y="3651796"/>
            <a:ext cx="3175" cy="162560"/>
          </a:xfrm>
          <a:custGeom>
            <a:avLst/>
            <a:gdLst/>
            <a:ahLst/>
            <a:cxnLst/>
            <a:rect l="l" t="t" r="r" b="b"/>
            <a:pathLst>
              <a:path w="3175" h="162560">
                <a:moveTo>
                  <a:pt x="1537" y="-25432"/>
                </a:moveTo>
                <a:lnTo>
                  <a:pt x="1537" y="187992"/>
                </a:lnTo>
              </a:path>
            </a:pathLst>
          </a:custGeom>
          <a:ln w="53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3788" y="3650653"/>
            <a:ext cx="122555" cy="163830"/>
          </a:xfrm>
          <a:custGeom>
            <a:avLst/>
            <a:gdLst/>
            <a:ahLst/>
            <a:cxnLst/>
            <a:rect l="l" t="t" r="r" b="b"/>
            <a:pathLst>
              <a:path w="122554" h="163829">
                <a:moveTo>
                  <a:pt x="122052" y="2299"/>
                </a:moveTo>
                <a:lnTo>
                  <a:pt x="57950" y="163703"/>
                </a:lnTo>
                <a:lnTo>
                  <a:pt x="0" y="0"/>
                </a:lnTo>
              </a:path>
            </a:pathLst>
          </a:custGeom>
          <a:ln w="50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0274" y="5107406"/>
            <a:ext cx="6985" cy="459105"/>
          </a:xfrm>
          <a:custGeom>
            <a:avLst/>
            <a:gdLst/>
            <a:ahLst/>
            <a:cxnLst/>
            <a:rect l="l" t="t" r="r" b="b"/>
            <a:pathLst>
              <a:path w="6985" h="459104">
                <a:moveTo>
                  <a:pt x="3390" y="-25432"/>
                </a:moveTo>
                <a:lnTo>
                  <a:pt x="3390" y="483999"/>
                </a:lnTo>
              </a:path>
            </a:pathLst>
          </a:custGeom>
          <a:ln w="57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7056" y="5565974"/>
            <a:ext cx="2540" cy="163195"/>
          </a:xfrm>
          <a:custGeom>
            <a:avLst/>
            <a:gdLst/>
            <a:ahLst/>
            <a:cxnLst/>
            <a:rect l="l" t="t" r="r" b="b"/>
            <a:pathLst>
              <a:path w="2539" h="163195">
                <a:moveTo>
                  <a:pt x="1201" y="-25432"/>
                </a:moveTo>
                <a:lnTo>
                  <a:pt x="1201" y="188004"/>
                </a:lnTo>
              </a:path>
            </a:pathLst>
          </a:custGeom>
          <a:ln w="53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06025" y="5565072"/>
            <a:ext cx="122555" cy="163830"/>
          </a:xfrm>
          <a:custGeom>
            <a:avLst/>
            <a:gdLst/>
            <a:ahLst/>
            <a:cxnLst/>
            <a:rect l="l" t="t" r="r" b="b"/>
            <a:pathLst>
              <a:path w="122554" h="163829">
                <a:moveTo>
                  <a:pt x="122061" y="0"/>
                </a:moveTo>
                <a:lnTo>
                  <a:pt x="63434" y="163474"/>
                </a:lnTo>
                <a:lnTo>
                  <a:pt x="0" y="1803"/>
                </a:lnTo>
              </a:path>
            </a:pathLst>
          </a:custGeom>
          <a:ln w="50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1553" y="4499616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802581" y="0"/>
                </a:moveTo>
                <a:lnTo>
                  <a:pt x="0" y="0"/>
                </a:lnTo>
              </a:path>
            </a:pathLst>
          </a:custGeom>
          <a:ln w="50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84136" y="4499616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162765" y="0"/>
                </a:moveTo>
                <a:lnTo>
                  <a:pt x="0" y="0"/>
                </a:lnTo>
              </a:path>
            </a:pathLst>
          </a:custGeom>
          <a:ln w="50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4136" y="4438646"/>
            <a:ext cx="163195" cy="122555"/>
          </a:xfrm>
          <a:custGeom>
            <a:avLst/>
            <a:gdLst/>
            <a:ahLst/>
            <a:cxnLst/>
            <a:rect l="l" t="t" r="r" b="b"/>
            <a:pathLst>
              <a:path w="163195" h="122554">
                <a:moveTo>
                  <a:pt x="0" y="0"/>
                </a:moveTo>
                <a:lnTo>
                  <a:pt x="162765" y="60969"/>
                </a:lnTo>
                <a:lnTo>
                  <a:pt x="0" y="121939"/>
                </a:lnTo>
              </a:path>
            </a:pathLst>
          </a:custGeom>
          <a:ln w="50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30573" y="4123966"/>
            <a:ext cx="38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9325" y="5806027"/>
            <a:ext cx="2642870" cy="876935"/>
          </a:xfrm>
          <a:custGeom>
            <a:avLst/>
            <a:gdLst/>
            <a:ahLst/>
            <a:cxnLst/>
            <a:rect l="l" t="t" r="r" b="b"/>
            <a:pathLst>
              <a:path w="2642870" h="876934">
                <a:moveTo>
                  <a:pt x="1321278" y="0"/>
                </a:moveTo>
                <a:lnTo>
                  <a:pt x="0" y="438218"/>
                </a:lnTo>
                <a:lnTo>
                  <a:pt x="1321278" y="876437"/>
                </a:lnTo>
                <a:lnTo>
                  <a:pt x="2642558" y="438218"/>
                </a:lnTo>
                <a:lnTo>
                  <a:pt x="1321278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9325" y="5806016"/>
            <a:ext cx="2642870" cy="876935"/>
          </a:xfrm>
          <a:custGeom>
            <a:avLst/>
            <a:gdLst/>
            <a:ahLst/>
            <a:cxnLst/>
            <a:rect l="l" t="t" r="r" b="b"/>
            <a:pathLst>
              <a:path w="2642870" h="876934">
                <a:moveTo>
                  <a:pt x="1321279" y="0"/>
                </a:moveTo>
                <a:lnTo>
                  <a:pt x="2642560" y="438218"/>
                </a:lnTo>
                <a:lnTo>
                  <a:pt x="1321279" y="876437"/>
                </a:lnTo>
                <a:lnTo>
                  <a:pt x="0" y="438218"/>
                </a:lnTo>
                <a:lnTo>
                  <a:pt x="1321279" y="0"/>
                </a:lnTo>
                <a:close/>
              </a:path>
            </a:pathLst>
          </a:custGeom>
          <a:ln w="2540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8266" y="5937938"/>
            <a:ext cx="1370330" cy="579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33045" marR="5080" indent="-220979">
              <a:lnSpc>
                <a:spcPct val="101899"/>
              </a:lnSpc>
              <a:spcBef>
                <a:spcPts val="60"/>
              </a:spcBef>
            </a:pPr>
            <a:r>
              <a:rPr sz="1800" spc="-1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we at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30" dirty="0">
                <a:latin typeface="Arial"/>
                <a:cs typeface="Arial"/>
              </a:rPr>
              <a:t>end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70605" y="6682454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5">
                <a:moveTo>
                  <a:pt x="0" y="614776"/>
                </a:moveTo>
                <a:lnTo>
                  <a:pt x="0" y="0"/>
                </a:lnTo>
              </a:path>
            </a:pathLst>
          </a:custGeom>
          <a:ln w="50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70605" y="729723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2585"/>
                </a:moveTo>
                <a:lnTo>
                  <a:pt x="0" y="0"/>
                </a:lnTo>
              </a:path>
            </a:pathLst>
          </a:custGeom>
          <a:ln w="50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09568" y="7297230"/>
            <a:ext cx="122555" cy="163195"/>
          </a:xfrm>
          <a:custGeom>
            <a:avLst/>
            <a:gdLst/>
            <a:ahLst/>
            <a:cxnLst/>
            <a:rect l="l" t="t" r="r" b="b"/>
            <a:pathLst>
              <a:path w="122554" h="163195">
                <a:moveTo>
                  <a:pt x="122074" y="0"/>
                </a:moveTo>
                <a:lnTo>
                  <a:pt x="61037" y="162585"/>
                </a:lnTo>
                <a:lnTo>
                  <a:pt x="0" y="0"/>
                </a:lnTo>
              </a:path>
            </a:pathLst>
          </a:custGeom>
          <a:ln w="50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4471" y="5178232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4471" y="6859341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91885" y="6244235"/>
            <a:ext cx="548005" cy="0"/>
          </a:xfrm>
          <a:custGeom>
            <a:avLst/>
            <a:gdLst/>
            <a:ahLst/>
            <a:cxnLst/>
            <a:rect l="l" t="t" r="r" b="b"/>
            <a:pathLst>
              <a:path w="548004">
                <a:moveTo>
                  <a:pt x="547465" y="0"/>
                </a:moveTo>
                <a:lnTo>
                  <a:pt x="0" y="0"/>
                </a:lnTo>
              </a:path>
            </a:pathLst>
          </a:custGeom>
          <a:ln w="50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39351" y="624423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162765" y="0"/>
                </a:moveTo>
                <a:lnTo>
                  <a:pt x="0" y="0"/>
                </a:lnTo>
              </a:path>
            </a:pathLst>
          </a:custGeom>
          <a:ln w="50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9351" y="6183265"/>
            <a:ext cx="163195" cy="122555"/>
          </a:xfrm>
          <a:custGeom>
            <a:avLst/>
            <a:gdLst/>
            <a:ahLst/>
            <a:cxnLst/>
            <a:rect l="l" t="t" r="r" b="b"/>
            <a:pathLst>
              <a:path w="163195" h="122554">
                <a:moveTo>
                  <a:pt x="0" y="0"/>
                </a:moveTo>
                <a:lnTo>
                  <a:pt x="162765" y="60969"/>
                </a:lnTo>
                <a:lnTo>
                  <a:pt x="0" y="121939"/>
                </a:lnTo>
              </a:path>
            </a:pathLst>
          </a:custGeom>
          <a:ln w="50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30296" y="5787928"/>
            <a:ext cx="38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2387" y="5889066"/>
            <a:ext cx="1973580" cy="710565"/>
          </a:xfrm>
          <a:custGeom>
            <a:avLst/>
            <a:gdLst/>
            <a:ahLst/>
            <a:cxnLst/>
            <a:rect l="l" t="t" r="r" b="b"/>
            <a:pathLst>
              <a:path w="1973579" h="710565">
                <a:moveTo>
                  <a:pt x="1972966" y="0"/>
                </a:moveTo>
                <a:lnTo>
                  <a:pt x="394594" y="0"/>
                </a:lnTo>
                <a:lnTo>
                  <a:pt x="0" y="710359"/>
                </a:lnTo>
                <a:lnTo>
                  <a:pt x="1578372" y="710359"/>
                </a:lnTo>
                <a:lnTo>
                  <a:pt x="1972966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2388" y="5889062"/>
            <a:ext cx="1973580" cy="710565"/>
          </a:xfrm>
          <a:custGeom>
            <a:avLst/>
            <a:gdLst/>
            <a:ahLst/>
            <a:cxnLst/>
            <a:rect l="l" t="t" r="r" b="b"/>
            <a:pathLst>
              <a:path w="1973579" h="710565">
                <a:moveTo>
                  <a:pt x="394593" y="0"/>
                </a:moveTo>
                <a:lnTo>
                  <a:pt x="1972966" y="0"/>
                </a:lnTo>
                <a:lnTo>
                  <a:pt x="1578373" y="710359"/>
                </a:lnTo>
                <a:lnTo>
                  <a:pt x="0" y="710359"/>
                </a:lnTo>
                <a:lnTo>
                  <a:pt x="394593" y="0"/>
                </a:lnTo>
                <a:close/>
              </a:path>
            </a:pathLst>
          </a:custGeom>
          <a:ln w="2540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536819" y="5934000"/>
            <a:ext cx="6565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5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etu</a:t>
            </a:r>
            <a:r>
              <a:rPr sz="1900" spc="30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0"/>
              </a:spcBef>
            </a:pPr>
            <a:r>
              <a:rPr sz="1900" b="1" dirty="0">
                <a:latin typeface="Arial"/>
                <a:cs typeface="Arial"/>
              </a:rPr>
              <a:t>false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69015" y="4517106"/>
            <a:ext cx="946785" cy="3414395"/>
          </a:xfrm>
          <a:custGeom>
            <a:avLst/>
            <a:gdLst/>
            <a:ahLst/>
            <a:cxnLst/>
            <a:rect l="l" t="t" r="r" b="b"/>
            <a:pathLst>
              <a:path w="946785" h="3414395">
                <a:moveTo>
                  <a:pt x="430283" y="0"/>
                </a:moveTo>
                <a:lnTo>
                  <a:pt x="0" y="31412"/>
                </a:lnTo>
                <a:lnTo>
                  <a:pt x="12716" y="3198019"/>
                </a:lnTo>
                <a:lnTo>
                  <a:pt x="0" y="3413953"/>
                </a:lnTo>
                <a:lnTo>
                  <a:pt x="946751" y="3375364"/>
                </a:lnTo>
              </a:path>
            </a:pathLst>
          </a:custGeom>
          <a:ln w="50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9299" y="4505268"/>
            <a:ext cx="162560" cy="12065"/>
          </a:xfrm>
          <a:custGeom>
            <a:avLst/>
            <a:gdLst/>
            <a:ahLst/>
            <a:cxnLst/>
            <a:rect l="l" t="t" r="r" b="b"/>
            <a:pathLst>
              <a:path w="162560" h="12064">
                <a:moveTo>
                  <a:pt x="-25404" y="5919"/>
                </a:moveTo>
                <a:lnTo>
                  <a:pt x="187737" y="5919"/>
                </a:lnTo>
              </a:path>
            </a:pathLst>
          </a:custGeom>
          <a:ln w="6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94851" y="4456302"/>
            <a:ext cx="167005" cy="121920"/>
          </a:xfrm>
          <a:custGeom>
            <a:avLst/>
            <a:gdLst/>
            <a:ahLst/>
            <a:cxnLst/>
            <a:rect l="l" t="t" r="r" b="b"/>
            <a:pathLst>
              <a:path w="167004" h="121920">
                <a:moveTo>
                  <a:pt x="0" y="0"/>
                </a:moveTo>
                <a:lnTo>
                  <a:pt x="166781" y="48966"/>
                </a:lnTo>
                <a:lnTo>
                  <a:pt x="8896" y="121621"/>
                </a:lnTo>
              </a:path>
            </a:pathLst>
          </a:custGeom>
          <a:ln w="50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10370820" cy="259461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2306955">
              <a:lnSpc>
                <a:spcPct val="100000"/>
              </a:lnSpc>
              <a:spcBef>
                <a:spcPts val="2385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  <a:r>
              <a:rPr b="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StringMatch</a:t>
            </a:r>
          </a:p>
          <a:p>
            <a:pPr marL="12700" marR="4461510" indent="49530">
              <a:lnSpc>
                <a:spcPct val="115300"/>
              </a:lnSpc>
              <a:spcBef>
                <a:spcPts val="425"/>
              </a:spcBef>
            </a:pP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Checks if a </a:t>
            </a:r>
            <a:r>
              <a:rPr sz="2300" b="0" spc="-5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T is a </a:t>
            </a:r>
            <a:r>
              <a:rPr sz="2300" b="0" spc="-5" dirty="0">
                <a:latin typeface="Arial" panose="020B0604020202020204" pitchFamily="34" charset="0"/>
                <a:cs typeface="Arial" panose="020B0604020202020204" pitchFamily="34" charset="0"/>
              </a:rPr>
              <a:t>substring of </a:t>
            </a: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S  </a:t>
            </a:r>
            <a:r>
              <a:rPr sz="2500" b="0" spc="-5" dirty="0">
                <a:latin typeface="Arial" panose="020B0604020202020204" pitchFamily="34" charset="0"/>
                <a:cs typeface="Arial" panose="020B0604020202020204" pitchFamily="34" charset="0"/>
              </a:rPr>
              <a:t>Input: string </a:t>
            </a:r>
            <a:r>
              <a:rPr sz="2500" b="0" dirty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sz="2500" b="0" spc="-5" dirty="0">
                <a:latin typeface="Arial" panose="020B0604020202020204" pitchFamily="34" charset="0"/>
                <a:cs typeface="Arial" panose="020B0604020202020204" pitchFamily="34" charset="0"/>
              </a:rPr>
              <a:t>potential substring </a:t>
            </a:r>
            <a:r>
              <a:rPr sz="2500" b="0" dirty="0">
                <a:latin typeface="Arial" panose="020B0604020202020204" pitchFamily="34" charset="0"/>
                <a:cs typeface="Arial" panose="020B0604020202020204" pitchFamily="34" charset="0"/>
              </a:rPr>
              <a:t>T  </a:t>
            </a:r>
            <a:r>
              <a:rPr sz="2500" b="0" spc="-5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sz="2300" b="0" spc="-5" dirty="0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if T is in S, </a:t>
            </a:r>
            <a:r>
              <a:rPr sz="2300" b="0" spc="-5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if T is not in</a:t>
            </a:r>
            <a:r>
              <a:rPr sz="2300" b="0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sz="23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745" y="501526"/>
            <a:ext cx="536321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Strings as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100" y="1790699"/>
            <a:ext cx="2247900" cy="3873500"/>
          </a:xfrm>
          <a:prstGeom prst="rect">
            <a:avLst/>
          </a:prstGeom>
          <a:solidFill>
            <a:srgbClr val="F5EC00"/>
          </a:solidFill>
          <a:ln w="25400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580"/>
              </a:spcBef>
            </a:pPr>
            <a:r>
              <a:rPr sz="4400" b="1" spc="-5" dirty="0">
                <a:latin typeface="Century Gothic"/>
                <a:cs typeface="Century Gothic"/>
              </a:rPr>
              <a:t>Str</a:t>
            </a:r>
            <a:endParaRPr sz="4400">
              <a:latin typeface="Century Gothic"/>
              <a:cs typeface="Century Gothic"/>
            </a:endParaRPr>
          </a:p>
          <a:p>
            <a:pPr marL="1310640" indent="-619760">
              <a:lnSpc>
                <a:spcPct val="100000"/>
              </a:lnSpc>
              <a:spcBef>
                <a:spcPts val="3105"/>
              </a:spcBef>
              <a:buAutoNum type="arabicPeriod"/>
              <a:tabLst>
                <a:tab pos="1311275" algn="l"/>
              </a:tabLst>
            </a:pPr>
            <a:r>
              <a:rPr sz="4400" dirty="0">
                <a:latin typeface="Century Gothic"/>
                <a:cs typeface="Century Gothic"/>
              </a:rPr>
              <a:t>a</a:t>
            </a:r>
            <a:endParaRPr sz="4400">
              <a:latin typeface="Century Gothic"/>
              <a:cs typeface="Century Gothic"/>
            </a:endParaRPr>
          </a:p>
          <a:p>
            <a:pPr marL="1291590" indent="-61912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1292225" algn="l"/>
              </a:tabLst>
            </a:pPr>
            <a:r>
              <a:rPr sz="4400" dirty="0">
                <a:latin typeface="Century Gothic"/>
                <a:cs typeface="Century Gothic"/>
              </a:rPr>
              <a:t>t</a:t>
            </a:r>
            <a:endParaRPr sz="4400">
              <a:latin typeface="Century Gothic"/>
              <a:cs typeface="Century Gothic"/>
            </a:endParaRPr>
          </a:p>
          <a:p>
            <a:pPr marL="1276350" indent="-619760">
              <a:lnSpc>
                <a:spcPct val="100000"/>
              </a:lnSpc>
              <a:spcBef>
                <a:spcPts val="1930"/>
              </a:spcBef>
              <a:buAutoNum type="arabicPeriod"/>
              <a:tabLst>
                <a:tab pos="1276985" algn="l"/>
              </a:tabLst>
            </a:pPr>
            <a:r>
              <a:rPr sz="4400" dirty="0">
                <a:latin typeface="Century Gothic"/>
                <a:cs typeface="Century Gothic"/>
              </a:rPr>
              <a:t>g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9350" y="5715200"/>
            <a:ext cx="790575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  <a:tabLst>
                <a:tab pos="3952240" algn="l"/>
                <a:tab pos="5287645" algn="l"/>
              </a:tabLst>
            </a:pPr>
            <a:r>
              <a:rPr sz="4400" spc="-85" dirty="0">
                <a:latin typeface="Arial"/>
                <a:cs typeface="Arial"/>
              </a:rPr>
              <a:t>Str </a:t>
            </a:r>
            <a:r>
              <a:rPr sz="4400" spc="330" dirty="0">
                <a:latin typeface="Arial"/>
                <a:cs typeface="Arial"/>
              </a:rPr>
              <a:t>= </a:t>
            </a:r>
            <a:r>
              <a:rPr sz="4400" spc="80" dirty="0">
                <a:latin typeface="Arial"/>
                <a:cs typeface="Arial"/>
              </a:rPr>
              <a:t>[a,</a:t>
            </a:r>
            <a:r>
              <a:rPr sz="4400" spc="-2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t, </a:t>
            </a:r>
            <a:r>
              <a:rPr sz="4400" spc="240" dirty="0">
                <a:latin typeface="Arial"/>
                <a:cs typeface="Arial"/>
              </a:rPr>
              <a:t>g]	</a:t>
            </a:r>
            <a:r>
              <a:rPr sz="4400" b="1" spc="-5" dirty="0">
                <a:latin typeface="Arial"/>
                <a:cs typeface="Arial"/>
              </a:rPr>
              <a:t>or	</a:t>
            </a:r>
            <a:r>
              <a:rPr sz="4400" spc="-85" dirty="0">
                <a:latin typeface="Arial"/>
                <a:cs typeface="Arial"/>
              </a:rPr>
              <a:t>Str </a:t>
            </a:r>
            <a:r>
              <a:rPr sz="4400" spc="330" dirty="0">
                <a:latin typeface="Arial"/>
                <a:cs typeface="Arial"/>
              </a:rPr>
              <a:t>=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145" dirty="0">
                <a:latin typeface="Arial"/>
                <a:cs typeface="Arial"/>
              </a:rPr>
              <a:t>“atg”  </a:t>
            </a:r>
            <a:r>
              <a:rPr sz="4400" spc="35" dirty="0">
                <a:latin typeface="Arial"/>
                <a:cs typeface="Arial"/>
              </a:rPr>
              <a:t>Str[1] </a:t>
            </a:r>
            <a:r>
              <a:rPr sz="4400" spc="330" dirty="0">
                <a:latin typeface="Arial"/>
                <a:cs typeface="Arial"/>
              </a:rPr>
              <a:t>=</a:t>
            </a:r>
            <a:r>
              <a:rPr sz="4400" spc="-765" dirty="0">
                <a:latin typeface="Arial"/>
                <a:cs typeface="Arial"/>
              </a:rPr>
              <a:t> </a:t>
            </a:r>
            <a:r>
              <a:rPr sz="4400" spc="160" dirty="0">
                <a:latin typeface="Arial"/>
                <a:cs typeface="Arial"/>
              </a:rPr>
              <a:t>“t”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9350" y="7359273"/>
            <a:ext cx="554672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latin typeface="Arial"/>
                <a:cs typeface="Arial"/>
              </a:rPr>
              <a:t>Str[1..2] </a:t>
            </a:r>
            <a:r>
              <a:rPr sz="4400" spc="330" dirty="0">
                <a:latin typeface="Arial"/>
                <a:cs typeface="Arial"/>
              </a:rPr>
              <a:t>= </a:t>
            </a:r>
            <a:r>
              <a:rPr sz="4400" spc="80" dirty="0">
                <a:latin typeface="Arial"/>
                <a:cs typeface="Arial"/>
              </a:rPr>
              <a:t>[t, </a:t>
            </a:r>
            <a:r>
              <a:rPr sz="4400" spc="240" dirty="0">
                <a:latin typeface="Arial"/>
                <a:cs typeface="Arial"/>
              </a:rPr>
              <a:t>g] </a:t>
            </a:r>
            <a:r>
              <a:rPr sz="4400" spc="330" dirty="0">
                <a:latin typeface="Arial"/>
                <a:cs typeface="Arial"/>
              </a:rPr>
              <a:t>=</a:t>
            </a:r>
            <a:r>
              <a:rPr sz="4400" spc="-229" dirty="0">
                <a:latin typeface="Arial"/>
                <a:cs typeface="Arial"/>
              </a:rPr>
              <a:t> </a:t>
            </a:r>
            <a:r>
              <a:rPr sz="4400" spc="180" dirty="0">
                <a:latin typeface="Arial"/>
                <a:cs typeface="Arial"/>
              </a:rPr>
              <a:t>“tg”</a:t>
            </a:r>
            <a:endParaRPr sz="44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60"/>
              </a:spcBef>
            </a:pPr>
            <a:r>
              <a:rPr sz="4400" spc="25" dirty="0">
                <a:latin typeface="Arial"/>
                <a:cs typeface="Arial"/>
              </a:rPr>
              <a:t>Str[0..1] </a:t>
            </a:r>
            <a:r>
              <a:rPr sz="4400" spc="330" dirty="0">
                <a:latin typeface="Arial"/>
                <a:cs typeface="Arial"/>
              </a:rPr>
              <a:t>= </a:t>
            </a:r>
            <a:r>
              <a:rPr sz="4400" spc="80" dirty="0">
                <a:latin typeface="Arial"/>
                <a:cs typeface="Arial"/>
              </a:rPr>
              <a:t>[a, </a:t>
            </a:r>
            <a:r>
              <a:rPr sz="4400" spc="120" dirty="0">
                <a:latin typeface="Arial"/>
                <a:cs typeface="Arial"/>
              </a:rPr>
              <a:t>t] </a:t>
            </a:r>
            <a:r>
              <a:rPr sz="4400" spc="330" dirty="0">
                <a:latin typeface="Arial"/>
                <a:cs typeface="Arial"/>
              </a:rPr>
              <a:t>=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spc="120" dirty="0">
                <a:latin typeface="Arial"/>
                <a:cs typeface="Arial"/>
              </a:rPr>
              <a:t>“at”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3100" y="7581273"/>
            <a:ext cx="23469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4F7A28"/>
                </a:solidFill>
                <a:latin typeface="Arial"/>
                <a:cs typeface="Arial"/>
              </a:rPr>
              <a:t>Substrings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3000" y="7965082"/>
            <a:ext cx="760095" cy="112395"/>
          </a:xfrm>
          <a:custGeom>
            <a:avLst/>
            <a:gdLst/>
            <a:ahLst/>
            <a:cxnLst/>
            <a:rect l="l" t="t" r="r" b="b"/>
            <a:pathLst>
              <a:path w="760095" h="112395">
                <a:moveTo>
                  <a:pt x="0" y="112117"/>
                </a:moveTo>
                <a:lnTo>
                  <a:pt x="48911" y="99417"/>
                </a:lnTo>
                <a:lnTo>
                  <a:pt x="759767" y="0"/>
                </a:lnTo>
              </a:path>
            </a:pathLst>
          </a:custGeom>
          <a:ln w="101600">
            <a:solidFill>
              <a:srgbClr val="4F7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8983" y="7860273"/>
            <a:ext cx="420370" cy="393065"/>
          </a:xfrm>
          <a:custGeom>
            <a:avLst/>
            <a:gdLst/>
            <a:ahLst/>
            <a:cxnLst/>
            <a:rect l="l" t="t" r="r" b="b"/>
            <a:pathLst>
              <a:path w="420370" h="393065">
                <a:moveTo>
                  <a:pt x="365064" y="0"/>
                </a:moveTo>
                <a:lnTo>
                  <a:pt x="0" y="250969"/>
                </a:lnTo>
                <a:lnTo>
                  <a:pt x="419813" y="392438"/>
                </a:lnTo>
                <a:lnTo>
                  <a:pt x="294328" y="209906"/>
                </a:lnTo>
                <a:lnTo>
                  <a:pt x="365064" y="0"/>
                </a:lnTo>
                <a:close/>
              </a:path>
            </a:pathLst>
          </a:custGeom>
          <a:solidFill>
            <a:srgbClr val="4F7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700" y="2197100"/>
            <a:ext cx="53467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06800" y="2057400"/>
            <a:ext cx="57785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7144" y="6984494"/>
            <a:ext cx="79197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677035">
              <a:lnSpc>
                <a:spcPct val="100699"/>
              </a:lnSpc>
              <a:spcBef>
                <a:spcPts val="60"/>
              </a:spcBef>
            </a:pPr>
            <a:r>
              <a:rPr sz="4800" spc="-5" dirty="0">
                <a:latin typeface="Arial"/>
                <a:cs typeface="Arial"/>
              </a:rPr>
              <a:t>Come </a:t>
            </a:r>
            <a:r>
              <a:rPr sz="4800" spc="130" dirty="0">
                <a:latin typeface="Arial"/>
                <a:cs typeface="Arial"/>
              </a:rPr>
              <a:t>up </a:t>
            </a:r>
            <a:r>
              <a:rPr sz="4800" spc="-5" dirty="0">
                <a:latin typeface="Arial"/>
                <a:cs typeface="Arial"/>
              </a:rPr>
              <a:t>with all  </a:t>
            </a:r>
            <a:r>
              <a:rPr sz="4800" spc="65" dirty="0">
                <a:latin typeface="Arial"/>
                <a:cs typeface="Arial"/>
              </a:rPr>
              <a:t>possible </a:t>
            </a:r>
            <a:r>
              <a:rPr sz="4800" spc="-5" dirty="0">
                <a:latin typeface="Arial"/>
                <a:cs typeface="Arial"/>
              </a:rPr>
              <a:t>solutions or</a:t>
            </a:r>
            <a:r>
              <a:rPr sz="4800" spc="-10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states...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8304" y="492001"/>
            <a:ext cx="4125595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27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</a:p>
          <a:p>
            <a:pPr marL="906780">
              <a:lnSpc>
                <a:spcPts val="4150"/>
              </a:lnSpc>
            </a:pPr>
            <a:r>
              <a:rPr sz="3600" b="0" i="1" spc="-5" dirty="0">
                <a:latin typeface="Arial" panose="020B0604020202020204" pitchFamily="34" charset="0"/>
                <a:cs typeface="Arial" panose="020B0604020202020204" pitchFamily="34" charset="0"/>
              </a:rPr>
              <a:t>(just </a:t>
            </a:r>
            <a:r>
              <a:rPr sz="3600" b="0" i="1" spc="9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600" b="0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0" i="1" dirty="0">
                <a:latin typeface="Arial" panose="020B0604020202020204" pitchFamily="34" charset="0"/>
                <a:cs typeface="Arial" panose="020B0604020202020204" pitchFamily="34" charset="0"/>
              </a:rPr>
              <a:t>it)</a:t>
            </a:r>
            <a:endParaRPr sz="36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002" y="2818903"/>
            <a:ext cx="855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90" dirty="0">
                <a:latin typeface="Arial" panose="020B0604020202020204" pitchFamily="34" charset="0"/>
                <a:cs typeface="Arial" panose="020B0604020202020204" pitchFamily="34" charset="0"/>
              </a:rPr>
              <a:t>Str </a:t>
            </a:r>
            <a:r>
              <a:rPr sz="4800" b="0" spc="36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4800" b="0" spc="85" dirty="0">
                <a:latin typeface="Arial" panose="020B0604020202020204" pitchFamily="34" charset="0"/>
                <a:cs typeface="Arial" panose="020B0604020202020204" pitchFamily="34" charset="0"/>
              </a:rPr>
              <a:t>[a, </a:t>
            </a:r>
            <a:r>
              <a:rPr sz="4800" b="0" spc="-5" dirty="0">
                <a:latin typeface="Arial" panose="020B0604020202020204" pitchFamily="34" charset="0"/>
                <a:cs typeface="Arial" panose="020B0604020202020204" pitchFamily="34" charset="0"/>
              </a:rPr>
              <a:t>g,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t, t, a, c, </a:t>
            </a:r>
            <a:r>
              <a:rPr sz="4800" b="0" spc="-5" dirty="0">
                <a:latin typeface="Arial" panose="020B0604020202020204" pitchFamily="34" charset="0"/>
                <a:cs typeface="Arial" panose="020B0604020202020204" pitchFamily="34" charset="0"/>
              </a:rPr>
              <a:t>g,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a, t, t,</a:t>
            </a:r>
            <a:r>
              <a:rPr sz="4800" b="0" spc="-4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spc="130" dirty="0">
                <a:latin typeface="Arial" panose="020B0604020202020204" pitchFamily="34" charset="0"/>
                <a:cs typeface="Arial" panose="020B0604020202020204" pitchFamily="34" charset="0"/>
              </a:rPr>
              <a:t>a]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100" y="3792178"/>
            <a:ext cx="6655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358265" algn="l"/>
                <a:tab pos="2005964" algn="l"/>
                <a:tab pos="2526665" algn="l"/>
                <a:tab pos="3237865" algn="l"/>
                <a:tab pos="3872865" algn="l"/>
                <a:tab pos="4634865" algn="l"/>
                <a:tab pos="5206365" algn="l"/>
                <a:tab pos="5727065" algn="l"/>
                <a:tab pos="6387465" algn="l"/>
              </a:tabLst>
            </a:pPr>
            <a:r>
              <a:rPr sz="2700" baseline="3086" dirty="0">
                <a:latin typeface="Arial"/>
                <a:cs typeface="Arial"/>
              </a:rPr>
              <a:t>0	1	2	3	4	</a:t>
            </a:r>
            <a:r>
              <a:rPr sz="1800" dirty="0">
                <a:latin typeface="Arial"/>
                <a:cs typeface="Arial"/>
              </a:rPr>
              <a:t>5	6	</a:t>
            </a:r>
            <a:r>
              <a:rPr sz="2700" baseline="-3086" dirty="0">
                <a:latin typeface="Arial"/>
                <a:cs typeface="Arial"/>
              </a:rPr>
              <a:t>7	</a:t>
            </a:r>
            <a:r>
              <a:rPr sz="1800" dirty="0">
                <a:latin typeface="Arial"/>
                <a:cs typeface="Arial"/>
              </a:rPr>
              <a:t>8	9	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4300" y="2730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15748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1155700"/>
                </a:lnTo>
                <a:lnTo>
                  <a:pt x="5031" y="1199380"/>
                </a:lnTo>
                <a:lnTo>
                  <a:pt x="19362" y="1239477"/>
                </a:lnTo>
                <a:lnTo>
                  <a:pt x="41850" y="1274848"/>
                </a:lnTo>
                <a:lnTo>
                  <a:pt x="71351" y="1304349"/>
                </a:lnTo>
                <a:lnTo>
                  <a:pt x="106722" y="1326837"/>
                </a:lnTo>
                <a:lnTo>
                  <a:pt x="146819" y="1341168"/>
                </a:lnTo>
                <a:lnTo>
                  <a:pt x="190500" y="1346200"/>
                </a:lnTo>
                <a:lnTo>
                  <a:pt x="1574800" y="1346200"/>
                </a:lnTo>
                <a:lnTo>
                  <a:pt x="1618480" y="1341168"/>
                </a:lnTo>
                <a:lnTo>
                  <a:pt x="1658577" y="1326837"/>
                </a:lnTo>
                <a:lnTo>
                  <a:pt x="1693948" y="1304349"/>
                </a:lnTo>
                <a:lnTo>
                  <a:pt x="1723449" y="1274848"/>
                </a:lnTo>
                <a:lnTo>
                  <a:pt x="1745937" y="1239477"/>
                </a:lnTo>
                <a:lnTo>
                  <a:pt x="1760268" y="1199380"/>
                </a:lnTo>
                <a:lnTo>
                  <a:pt x="1765300" y="1155700"/>
                </a:lnTo>
                <a:lnTo>
                  <a:pt x="1765300" y="190500"/>
                </a:lnTo>
                <a:lnTo>
                  <a:pt x="1760268" y="146819"/>
                </a:lnTo>
                <a:lnTo>
                  <a:pt x="1745937" y="106722"/>
                </a:lnTo>
                <a:lnTo>
                  <a:pt x="1723449" y="71351"/>
                </a:lnTo>
                <a:lnTo>
                  <a:pt x="1693948" y="41850"/>
                </a:lnTo>
                <a:lnTo>
                  <a:pt x="1658577" y="19362"/>
                </a:lnTo>
                <a:lnTo>
                  <a:pt x="1618480" y="5031"/>
                </a:lnTo>
                <a:lnTo>
                  <a:pt x="1574800" y="0"/>
                </a:lnTo>
                <a:close/>
              </a:path>
            </a:pathLst>
          </a:custGeom>
          <a:solidFill>
            <a:srgbClr val="77BB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4300" y="2730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0" y="1155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1155700"/>
                </a:lnTo>
                <a:lnTo>
                  <a:pt x="1760268" y="1199379"/>
                </a:lnTo>
                <a:lnTo>
                  <a:pt x="1745937" y="1239477"/>
                </a:lnTo>
                <a:lnTo>
                  <a:pt x="1723449" y="1274848"/>
                </a:lnTo>
                <a:lnTo>
                  <a:pt x="1693948" y="1304349"/>
                </a:lnTo>
                <a:lnTo>
                  <a:pt x="1658577" y="1326837"/>
                </a:lnTo>
                <a:lnTo>
                  <a:pt x="1618480" y="1341168"/>
                </a:lnTo>
                <a:lnTo>
                  <a:pt x="1574800" y="1346200"/>
                </a:lnTo>
                <a:lnTo>
                  <a:pt x="190500" y="1346200"/>
                </a:lnTo>
                <a:lnTo>
                  <a:pt x="146820" y="1341168"/>
                </a:lnTo>
                <a:lnTo>
                  <a:pt x="106722" y="1326837"/>
                </a:lnTo>
                <a:lnTo>
                  <a:pt x="71351" y="1304349"/>
                </a:lnTo>
                <a:lnTo>
                  <a:pt x="41850" y="1274848"/>
                </a:lnTo>
                <a:lnTo>
                  <a:pt x="19362" y="1239477"/>
                </a:lnTo>
                <a:lnTo>
                  <a:pt x="5031" y="1199379"/>
                </a:lnTo>
                <a:lnTo>
                  <a:pt x="0" y="1155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9300" y="2222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15748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1155700"/>
                </a:lnTo>
                <a:lnTo>
                  <a:pt x="5031" y="1199380"/>
                </a:lnTo>
                <a:lnTo>
                  <a:pt x="19362" y="1239477"/>
                </a:lnTo>
                <a:lnTo>
                  <a:pt x="41850" y="1274848"/>
                </a:lnTo>
                <a:lnTo>
                  <a:pt x="71351" y="1304349"/>
                </a:lnTo>
                <a:lnTo>
                  <a:pt x="106722" y="1326837"/>
                </a:lnTo>
                <a:lnTo>
                  <a:pt x="146819" y="1341168"/>
                </a:lnTo>
                <a:lnTo>
                  <a:pt x="190500" y="1346200"/>
                </a:lnTo>
                <a:lnTo>
                  <a:pt x="1574800" y="1346200"/>
                </a:lnTo>
                <a:lnTo>
                  <a:pt x="1618480" y="1341168"/>
                </a:lnTo>
                <a:lnTo>
                  <a:pt x="1658577" y="1326837"/>
                </a:lnTo>
                <a:lnTo>
                  <a:pt x="1693948" y="1304349"/>
                </a:lnTo>
                <a:lnTo>
                  <a:pt x="1723449" y="1274848"/>
                </a:lnTo>
                <a:lnTo>
                  <a:pt x="1745937" y="1239477"/>
                </a:lnTo>
                <a:lnTo>
                  <a:pt x="1760268" y="1199380"/>
                </a:lnTo>
                <a:lnTo>
                  <a:pt x="1765300" y="1155700"/>
                </a:lnTo>
                <a:lnTo>
                  <a:pt x="1765300" y="190500"/>
                </a:lnTo>
                <a:lnTo>
                  <a:pt x="1760268" y="146819"/>
                </a:lnTo>
                <a:lnTo>
                  <a:pt x="1745937" y="106722"/>
                </a:lnTo>
                <a:lnTo>
                  <a:pt x="1723449" y="71351"/>
                </a:lnTo>
                <a:lnTo>
                  <a:pt x="1693948" y="41850"/>
                </a:lnTo>
                <a:lnTo>
                  <a:pt x="1658577" y="19362"/>
                </a:lnTo>
                <a:lnTo>
                  <a:pt x="1618480" y="5031"/>
                </a:lnTo>
                <a:lnTo>
                  <a:pt x="1574800" y="0"/>
                </a:lnTo>
                <a:close/>
              </a:path>
            </a:pathLst>
          </a:custGeom>
          <a:solidFill>
            <a:srgbClr val="E324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9300" y="2222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0" y="1155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1155700"/>
                </a:lnTo>
                <a:lnTo>
                  <a:pt x="1760268" y="1199379"/>
                </a:lnTo>
                <a:lnTo>
                  <a:pt x="1745937" y="1239477"/>
                </a:lnTo>
                <a:lnTo>
                  <a:pt x="1723449" y="1274848"/>
                </a:lnTo>
                <a:lnTo>
                  <a:pt x="1693948" y="1304349"/>
                </a:lnTo>
                <a:lnTo>
                  <a:pt x="1658577" y="1326837"/>
                </a:lnTo>
                <a:lnTo>
                  <a:pt x="1618480" y="1341168"/>
                </a:lnTo>
                <a:lnTo>
                  <a:pt x="1574800" y="1346200"/>
                </a:lnTo>
                <a:lnTo>
                  <a:pt x="190500" y="1346200"/>
                </a:lnTo>
                <a:lnTo>
                  <a:pt x="146820" y="1341168"/>
                </a:lnTo>
                <a:lnTo>
                  <a:pt x="106722" y="1326837"/>
                </a:lnTo>
                <a:lnTo>
                  <a:pt x="71351" y="1304349"/>
                </a:lnTo>
                <a:lnTo>
                  <a:pt x="41850" y="1274848"/>
                </a:lnTo>
                <a:lnTo>
                  <a:pt x="19362" y="1239477"/>
                </a:lnTo>
                <a:lnTo>
                  <a:pt x="5031" y="1199379"/>
                </a:lnTo>
                <a:lnTo>
                  <a:pt x="0" y="1155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2730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15748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1155700"/>
                </a:lnTo>
                <a:lnTo>
                  <a:pt x="5031" y="1199380"/>
                </a:lnTo>
                <a:lnTo>
                  <a:pt x="19362" y="1239477"/>
                </a:lnTo>
                <a:lnTo>
                  <a:pt x="41850" y="1274848"/>
                </a:lnTo>
                <a:lnTo>
                  <a:pt x="71351" y="1304349"/>
                </a:lnTo>
                <a:lnTo>
                  <a:pt x="106722" y="1326837"/>
                </a:lnTo>
                <a:lnTo>
                  <a:pt x="146819" y="1341168"/>
                </a:lnTo>
                <a:lnTo>
                  <a:pt x="190500" y="1346200"/>
                </a:lnTo>
                <a:lnTo>
                  <a:pt x="1574800" y="1346200"/>
                </a:lnTo>
                <a:lnTo>
                  <a:pt x="1618480" y="1341168"/>
                </a:lnTo>
                <a:lnTo>
                  <a:pt x="1658577" y="1326837"/>
                </a:lnTo>
                <a:lnTo>
                  <a:pt x="1693948" y="1304349"/>
                </a:lnTo>
                <a:lnTo>
                  <a:pt x="1723449" y="1274848"/>
                </a:lnTo>
                <a:lnTo>
                  <a:pt x="1745937" y="1239477"/>
                </a:lnTo>
                <a:lnTo>
                  <a:pt x="1760268" y="1199380"/>
                </a:lnTo>
                <a:lnTo>
                  <a:pt x="1765300" y="1155700"/>
                </a:lnTo>
                <a:lnTo>
                  <a:pt x="1765300" y="190500"/>
                </a:lnTo>
                <a:lnTo>
                  <a:pt x="1760268" y="146819"/>
                </a:lnTo>
                <a:lnTo>
                  <a:pt x="1745937" y="106722"/>
                </a:lnTo>
                <a:lnTo>
                  <a:pt x="1723449" y="71351"/>
                </a:lnTo>
                <a:lnTo>
                  <a:pt x="1693948" y="41850"/>
                </a:lnTo>
                <a:lnTo>
                  <a:pt x="1658577" y="19362"/>
                </a:lnTo>
                <a:lnTo>
                  <a:pt x="1618480" y="5031"/>
                </a:lnTo>
                <a:lnTo>
                  <a:pt x="1574800" y="0"/>
                </a:lnTo>
                <a:close/>
              </a:path>
            </a:pathLst>
          </a:custGeom>
          <a:solidFill>
            <a:srgbClr val="3A88FE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7300" y="2730500"/>
            <a:ext cx="1765300" cy="1346200"/>
          </a:xfrm>
          <a:custGeom>
            <a:avLst/>
            <a:gdLst/>
            <a:ahLst/>
            <a:cxnLst/>
            <a:rect l="l" t="t" r="r" b="b"/>
            <a:pathLst>
              <a:path w="1765300" h="1346200">
                <a:moveTo>
                  <a:pt x="0" y="1155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1155700"/>
                </a:lnTo>
                <a:lnTo>
                  <a:pt x="1760268" y="1199379"/>
                </a:lnTo>
                <a:lnTo>
                  <a:pt x="1745937" y="1239477"/>
                </a:lnTo>
                <a:lnTo>
                  <a:pt x="1723449" y="1274848"/>
                </a:lnTo>
                <a:lnTo>
                  <a:pt x="1693948" y="1304349"/>
                </a:lnTo>
                <a:lnTo>
                  <a:pt x="1658577" y="1326837"/>
                </a:lnTo>
                <a:lnTo>
                  <a:pt x="1618480" y="1341168"/>
                </a:lnTo>
                <a:lnTo>
                  <a:pt x="1574800" y="1346200"/>
                </a:lnTo>
                <a:lnTo>
                  <a:pt x="190500" y="1346200"/>
                </a:lnTo>
                <a:lnTo>
                  <a:pt x="146820" y="1341168"/>
                </a:lnTo>
                <a:lnTo>
                  <a:pt x="106722" y="1326837"/>
                </a:lnTo>
                <a:lnTo>
                  <a:pt x="71351" y="1304349"/>
                </a:lnTo>
                <a:lnTo>
                  <a:pt x="41850" y="1274848"/>
                </a:lnTo>
                <a:lnTo>
                  <a:pt x="19362" y="1239477"/>
                </a:lnTo>
                <a:lnTo>
                  <a:pt x="5031" y="1199379"/>
                </a:lnTo>
                <a:lnTo>
                  <a:pt x="0" y="1155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2500" y="4441707"/>
            <a:ext cx="4498340" cy="301307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b="1" spc="-5" dirty="0">
                <a:solidFill>
                  <a:srgbClr val="4F7A28"/>
                </a:solidFill>
                <a:latin typeface="Arial"/>
                <a:cs typeface="Arial"/>
              </a:rPr>
              <a:t>Str[2..4] </a:t>
            </a:r>
            <a:r>
              <a:rPr sz="4200" spc="315" dirty="0">
                <a:solidFill>
                  <a:srgbClr val="4F7A28"/>
                </a:solidFill>
                <a:latin typeface="Arial"/>
                <a:cs typeface="Arial"/>
              </a:rPr>
              <a:t>= </a:t>
            </a:r>
            <a:r>
              <a:rPr sz="4200" spc="75" dirty="0">
                <a:solidFill>
                  <a:srgbClr val="4F7A28"/>
                </a:solidFill>
                <a:latin typeface="Arial"/>
                <a:cs typeface="Arial"/>
              </a:rPr>
              <a:t>[t, </a:t>
            </a:r>
            <a:r>
              <a:rPr sz="4200" dirty="0">
                <a:solidFill>
                  <a:srgbClr val="4F7A28"/>
                </a:solidFill>
                <a:latin typeface="Arial"/>
                <a:cs typeface="Arial"/>
              </a:rPr>
              <a:t>t,</a:t>
            </a:r>
            <a:r>
              <a:rPr sz="4200" spc="-425" dirty="0">
                <a:solidFill>
                  <a:srgbClr val="4F7A28"/>
                </a:solidFill>
                <a:latin typeface="Arial"/>
                <a:cs typeface="Arial"/>
              </a:rPr>
              <a:t> </a:t>
            </a:r>
            <a:r>
              <a:rPr sz="4200" spc="114" dirty="0">
                <a:solidFill>
                  <a:srgbClr val="4F7A28"/>
                </a:solidFill>
                <a:latin typeface="Arial"/>
                <a:cs typeface="Arial"/>
              </a:rPr>
              <a:t>a]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  <a:tabLst>
                <a:tab pos="2294890" algn="l"/>
              </a:tabLst>
            </a:pPr>
            <a:r>
              <a:rPr sz="4200" b="1" spc="-5" dirty="0">
                <a:solidFill>
                  <a:srgbClr val="E32400"/>
                </a:solidFill>
                <a:latin typeface="Arial"/>
                <a:cs typeface="Arial"/>
              </a:rPr>
              <a:t>Str[3..5]	</a:t>
            </a:r>
            <a:r>
              <a:rPr sz="4200" spc="315" dirty="0">
                <a:solidFill>
                  <a:srgbClr val="E32400"/>
                </a:solidFill>
                <a:latin typeface="Arial"/>
                <a:cs typeface="Arial"/>
              </a:rPr>
              <a:t>= </a:t>
            </a:r>
            <a:r>
              <a:rPr sz="4200" spc="75" dirty="0">
                <a:solidFill>
                  <a:srgbClr val="E32400"/>
                </a:solidFill>
                <a:latin typeface="Arial"/>
                <a:cs typeface="Arial"/>
              </a:rPr>
              <a:t>[t, </a:t>
            </a:r>
            <a:r>
              <a:rPr sz="4200" dirty="0">
                <a:solidFill>
                  <a:srgbClr val="E32400"/>
                </a:solidFill>
                <a:latin typeface="Arial"/>
                <a:cs typeface="Arial"/>
              </a:rPr>
              <a:t>a,</a:t>
            </a:r>
            <a:r>
              <a:rPr sz="4200" spc="-47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4200" spc="229" dirty="0">
                <a:solidFill>
                  <a:srgbClr val="E32400"/>
                </a:solidFill>
                <a:latin typeface="Arial"/>
                <a:cs typeface="Arial"/>
              </a:rPr>
              <a:t>c]</a:t>
            </a:r>
            <a:endParaRPr sz="4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3720"/>
              </a:spcBef>
            </a:pPr>
            <a:r>
              <a:rPr sz="3500" b="1" dirty="0">
                <a:solidFill>
                  <a:srgbClr val="0056D6"/>
                </a:solidFill>
                <a:latin typeface="Arial"/>
                <a:cs typeface="Arial"/>
              </a:rPr>
              <a:t>Str[8 </a:t>
            </a:r>
            <a:r>
              <a:rPr sz="3500" b="1" spc="-5" dirty="0">
                <a:solidFill>
                  <a:srgbClr val="0056D6"/>
                </a:solidFill>
                <a:latin typeface="Arial"/>
                <a:cs typeface="Arial"/>
              </a:rPr>
              <a:t>..10] </a:t>
            </a:r>
            <a:r>
              <a:rPr sz="3500" spc="265" dirty="0">
                <a:solidFill>
                  <a:srgbClr val="0056D6"/>
                </a:solidFill>
                <a:latin typeface="Arial"/>
                <a:cs typeface="Arial"/>
              </a:rPr>
              <a:t>= </a:t>
            </a:r>
            <a:r>
              <a:rPr sz="3500" spc="60" dirty="0">
                <a:solidFill>
                  <a:srgbClr val="0056D6"/>
                </a:solidFill>
                <a:latin typeface="Arial"/>
                <a:cs typeface="Arial"/>
              </a:rPr>
              <a:t>[t, </a:t>
            </a:r>
            <a:r>
              <a:rPr sz="3500" dirty="0">
                <a:solidFill>
                  <a:srgbClr val="0056D6"/>
                </a:solidFill>
                <a:latin typeface="Arial"/>
                <a:cs typeface="Arial"/>
              </a:rPr>
              <a:t>t,</a:t>
            </a:r>
            <a:r>
              <a:rPr sz="3500" spc="-360" dirty="0">
                <a:solidFill>
                  <a:srgbClr val="0056D6"/>
                </a:solidFill>
                <a:latin typeface="Arial"/>
                <a:cs typeface="Arial"/>
              </a:rPr>
              <a:t> </a:t>
            </a:r>
            <a:r>
              <a:rPr sz="3500" spc="95" dirty="0">
                <a:solidFill>
                  <a:srgbClr val="0056D6"/>
                </a:solidFill>
                <a:latin typeface="Arial"/>
                <a:cs typeface="Arial"/>
              </a:rPr>
              <a:t>a]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2700" y="2959099"/>
            <a:ext cx="7073900" cy="6299200"/>
          </a:xfrm>
          <a:prstGeom prst="rect">
            <a:avLst/>
          </a:prstGeom>
          <a:solidFill>
            <a:srgbClr val="F5EC00"/>
          </a:solidFill>
          <a:ln w="25400">
            <a:solidFill>
              <a:srgbClr val="00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545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9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660"/>
              </a:spcBef>
            </a:pPr>
            <a:r>
              <a:rPr sz="3200" b="1" spc="-5" dirty="0">
                <a:latin typeface="Arial"/>
                <a:cs typeface="Arial"/>
              </a:rPr>
              <a:t>while </a:t>
            </a:r>
            <a:r>
              <a:rPr sz="3200" spc="-5" dirty="0">
                <a:latin typeface="Arial"/>
                <a:cs typeface="Arial"/>
              </a:rPr>
              <a:t>(k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length(T) </a:t>
            </a:r>
            <a:r>
              <a:rPr sz="3200" dirty="0">
                <a:latin typeface="Arial"/>
                <a:cs typeface="Arial"/>
              </a:rPr>
              <a:t>≤ </a:t>
            </a:r>
            <a:r>
              <a:rPr sz="3200" spc="-5" dirty="0">
                <a:latin typeface="Arial"/>
                <a:cs typeface="Arial"/>
              </a:rPr>
              <a:t>length(S))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"/>
                <a:cs typeface="Arial"/>
              </a:rPr>
              <a:t>If (S[k .. k+length(T)-1]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T)</a:t>
            </a:r>
            <a:endParaRPr sz="32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989330">
              <a:lnSpc>
                <a:spcPct val="100000"/>
              </a:lnSpc>
              <a:spcBef>
                <a:spcPts val="625"/>
              </a:spcBef>
            </a:pPr>
            <a:r>
              <a:rPr sz="3200" b="1" spc="-5" dirty="0">
                <a:latin typeface="Arial"/>
                <a:cs typeface="Arial"/>
              </a:rPr>
              <a:t>return true</a:t>
            </a:r>
            <a:endParaRPr sz="32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4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3200" dirty="0">
                <a:latin typeface="Arial"/>
                <a:cs typeface="Arial"/>
              </a:rPr>
              <a:t>k +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5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685"/>
              </a:spcBef>
            </a:pPr>
            <a:r>
              <a:rPr sz="3200" b="1" spc="-5" dirty="0">
                <a:latin typeface="Arial"/>
                <a:cs typeface="Arial"/>
              </a:rPr>
              <a:t>return false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6199" y="0"/>
            <a:ext cx="99574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Algorithm: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StringMatch(S,</a:t>
            </a:r>
            <a:r>
              <a:rPr b="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170" dirty="0"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" y="1291533"/>
            <a:ext cx="5913755" cy="1285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65"/>
              </a:spcBef>
            </a:pPr>
            <a:r>
              <a:rPr sz="2300" dirty="0">
                <a:latin typeface="Arial"/>
                <a:cs typeface="Arial"/>
              </a:rPr>
              <a:t>Checks if T is a </a:t>
            </a:r>
            <a:r>
              <a:rPr sz="2300" spc="-5" dirty="0">
                <a:latin typeface="Arial"/>
                <a:cs typeface="Arial"/>
              </a:rPr>
              <a:t>substring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90"/>
              </a:spcBef>
            </a:pPr>
            <a:r>
              <a:rPr sz="2500" b="1" spc="-5" dirty="0">
                <a:latin typeface="Arial"/>
                <a:cs typeface="Arial"/>
              </a:rPr>
              <a:t>Input: </a:t>
            </a:r>
            <a:r>
              <a:rPr sz="2500" spc="-5" dirty="0">
                <a:latin typeface="Arial"/>
                <a:cs typeface="Arial"/>
              </a:rPr>
              <a:t>string </a:t>
            </a:r>
            <a:r>
              <a:rPr sz="2500" dirty="0">
                <a:latin typeface="Arial"/>
                <a:cs typeface="Arial"/>
              </a:rPr>
              <a:t>S, </a:t>
            </a:r>
            <a:r>
              <a:rPr sz="2500" spc="-5" dirty="0">
                <a:latin typeface="Arial"/>
                <a:cs typeface="Arial"/>
              </a:rPr>
              <a:t>substring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Arial"/>
                <a:cs typeface="Arial"/>
              </a:rPr>
              <a:t>Output: </a:t>
            </a:r>
            <a:r>
              <a:rPr sz="2300" b="1" spc="-5" dirty="0">
                <a:latin typeface="Arial"/>
                <a:cs typeface="Arial"/>
              </a:rPr>
              <a:t>true </a:t>
            </a:r>
            <a:r>
              <a:rPr sz="2300" dirty="0">
                <a:latin typeface="Arial"/>
                <a:cs typeface="Arial"/>
              </a:rPr>
              <a:t>if T is in S, </a:t>
            </a:r>
            <a:r>
              <a:rPr sz="2300" b="1" spc="-5" dirty="0">
                <a:latin typeface="Arial"/>
                <a:cs typeface="Arial"/>
              </a:rPr>
              <a:t>false </a:t>
            </a:r>
            <a:r>
              <a:rPr sz="2300" dirty="0">
                <a:latin typeface="Arial"/>
                <a:cs typeface="Arial"/>
              </a:rPr>
              <a:t>if T is not in</a:t>
            </a:r>
            <a:r>
              <a:rPr sz="2300" spc="-2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9670" rIns="0" bIns="0" rtlCol="0">
            <a:spAutoFit/>
          </a:bodyPr>
          <a:lstStyle/>
          <a:p>
            <a:pPr marL="324485" marR="5080">
              <a:lnSpc>
                <a:spcPts val="5500"/>
              </a:lnSpc>
              <a:spcBef>
                <a:spcPts val="300"/>
              </a:spcBef>
            </a:pPr>
            <a:r>
              <a:rPr b="0" spc="80" dirty="0">
                <a:solidFill>
                  <a:srgbClr val="669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atggct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aagtctatgctttctggaattgtttttgctggtcttgttg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9220" y="1091703"/>
            <a:ext cx="320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6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800" b="0" spc="36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800" b="0" spc="17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spc="-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739" y="2145803"/>
            <a:ext cx="3545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lenght(T) </a:t>
            </a:r>
            <a:r>
              <a:rPr sz="4800" spc="360" dirty="0">
                <a:latin typeface="Arial"/>
                <a:cs typeface="Arial"/>
              </a:rPr>
              <a:t>=</a:t>
            </a:r>
            <a:r>
              <a:rPr sz="4800" spc="-5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3500078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0" y="350007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k+lenght(T)-1=5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150" y="3949700"/>
            <a:ext cx="160655" cy="467995"/>
          </a:xfrm>
          <a:custGeom>
            <a:avLst/>
            <a:gdLst/>
            <a:ahLst/>
            <a:cxnLst/>
            <a:rect l="l" t="t" r="r" b="b"/>
            <a:pathLst>
              <a:path w="160654" h="467995">
                <a:moveTo>
                  <a:pt x="0" y="0"/>
                </a:moveTo>
                <a:lnTo>
                  <a:pt x="12700" y="17519"/>
                </a:lnTo>
                <a:lnTo>
                  <a:pt x="160585" y="4678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243" y="3848629"/>
            <a:ext cx="158825" cy="18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696" y="3962400"/>
            <a:ext cx="234950" cy="412115"/>
          </a:xfrm>
          <a:custGeom>
            <a:avLst/>
            <a:gdLst/>
            <a:ahLst/>
            <a:cxnLst/>
            <a:rect l="l" t="t" r="r" b="b"/>
            <a:pathLst>
              <a:path w="234950" h="412114">
                <a:moveTo>
                  <a:pt x="234453" y="0"/>
                </a:moveTo>
                <a:lnTo>
                  <a:pt x="221753" y="12705"/>
                </a:lnTo>
                <a:lnTo>
                  <a:pt x="0" y="4115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4259" y="3869201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154800" y="0"/>
                </a:moveTo>
                <a:lnTo>
                  <a:pt x="0" y="105667"/>
                </a:lnTo>
                <a:lnTo>
                  <a:pt x="93620" y="109841"/>
                </a:lnTo>
                <a:lnTo>
                  <a:pt x="146455" y="187242"/>
                </a:lnTo>
                <a:lnTo>
                  <a:pt x="15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9670" rIns="0" bIns="0" rtlCol="0">
            <a:spAutoFit/>
          </a:bodyPr>
          <a:lstStyle/>
          <a:p>
            <a:pPr marL="324485" marR="5080">
              <a:lnSpc>
                <a:spcPts val="5500"/>
              </a:lnSpc>
              <a:spcBef>
                <a:spcPts val="300"/>
              </a:spcBef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tggcta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9220" y="1091703"/>
            <a:ext cx="320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6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800" b="0" spc="36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800" b="0" spc="17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spc="-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739" y="2145803"/>
            <a:ext cx="3545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lenght(T) </a:t>
            </a:r>
            <a:r>
              <a:rPr sz="4800" spc="360" dirty="0">
                <a:latin typeface="Arial"/>
                <a:cs typeface="Arial"/>
              </a:rPr>
              <a:t>=</a:t>
            </a:r>
            <a:r>
              <a:rPr sz="4800" spc="-5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3500078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350007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k+lenght(T)-1=6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6150" y="3949700"/>
            <a:ext cx="160655" cy="467995"/>
          </a:xfrm>
          <a:custGeom>
            <a:avLst/>
            <a:gdLst/>
            <a:ahLst/>
            <a:cxnLst/>
            <a:rect l="l" t="t" r="r" b="b"/>
            <a:pathLst>
              <a:path w="160655" h="467995">
                <a:moveTo>
                  <a:pt x="0" y="0"/>
                </a:moveTo>
                <a:lnTo>
                  <a:pt x="12700" y="17519"/>
                </a:lnTo>
                <a:lnTo>
                  <a:pt x="160585" y="4678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243" y="3848629"/>
            <a:ext cx="158825" cy="18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696" y="3962400"/>
            <a:ext cx="234950" cy="412115"/>
          </a:xfrm>
          <a:custGeom>
            <a:avLst/>
            <a:gdLst/>
            <a:ahLst/>
            <a:cxnLst/>
            <a:rect l="l" t="t" r="r" b="b"/>
            <a:pathLst>
              <a:path w="234950" h="412114">
                <a:moveTo>
                  <a:pt x="234453" y="0"/>
                </a:moveTo>
                <a:lnTo>
                  <a:pt x="221753" y="12705"/>
                </a:lnTo>
                <a:lnTo>
                  <a:pt x="0" y="4115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5259" y="3869201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154800" y="0"/>
                </a:moveTo>
                <a:lnTo>
                  <a:pt x="0" y="105667"/>
                </a:lnTo>
                <a:lnTo>
                  <a:pt x="93620" y="109841"/>
                </a:lnTo>
                <a:lnTo>
                  <a:pt x="146455" y="187242"/>
                </a:lnTo>
                <a:lnTo>
                  <a:pt x="15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9670" rIns="0" bIns="0" rtlCol="0">
            <a:spAutoFit/>
          </a:bodyPr>
          <a:lstStyle/>
          <a:p>
            <a:pPr marL="324485" marR="5080">
              <a:lnSpc>
                <a:spcPts val="5500"/>
              </a:lnSpc>
              <a:spcBef>
                <a:spcPts val="300"/>
              </a:spcBef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b="0" spc="80" dirty="0">
                <a:solidFill>
                  <a:srgbClr val="669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gctaa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gtctatgctttctggaattgtttttgctggtcttgttg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220" y="1091703"/>
            <a:ext cx="320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6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800" b="0" spc="36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800" b="0" spc="17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spc="-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739" y="2145803"/>
            <a:ext cx="3545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lenght(T) </a:t>
            </a:r>
            <a:r>
              <a:rPr sz="4800" spc="360" dirty="0">
                <a:latin typeface="Arial"/>
                <a:cs typeface="Arial"/>
              </a:rPr>
              <a:t>=</a:t>
            </a:r>
            <a:r>
              <a:rPr sz="4800" spc="-5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3525478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700" y="352547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k+lenght(T)-1=7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650" y="3975100"/>
            <a:ext cx="160655" cy="467995"/>
          </a:xfrm>
          <a:custGeom>
            <a:avLst/>
            <a:gdLst/>
            <a:ahLst/>
            <a:cxnLst/>
            <a:rect l="l" t="t" r="r" b="b"/>
            <a:pathLst>
              <a:path w="160655" h="467995">
                <a:moveTo>
                  <a:pt x="0" y="0"/>
                </a:moveTo>
                <a:lnTo>
                  <a:pt x="12700" y="17519"/>
                </a:lnTo>
                <a:lnTo>
                  <a:pt x="160585" y="4678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743" y="3874029"/>
            <a:ext cx="158825" cy="18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196" y="3987800"/>
            <a:ext cx="234950" cy="412115"/>
          </a:xfrm>
          <a:custGeom>
            <a:avLst/>
            <a:gdLst/>
            <a:ahLst/>
            <a:cxnLst/>
            <a:rect l="l" t="t" r="r" b="b"/>
            <a:pathLst>
              <a:path w="234950" h="412114">
                <a:moveTo>
                  <a:pt x="234453" y="0"/>
                </a:moveTo>
                <a:lnTo>
                  <a:pt x="221753" y="12705"/>
                </a:lnTo>
                <a:lnTo>
                  <a:pt x="0" y="4115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5759" y="3894601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154800" y="0"/>
                </a:moveTo>
                <a:lnTo>
                  <a:pt x="0" y="105667"/>
                </a:lnTo>
                <a:lnTo>
                  <a:pt x="93620" y="109841"/>
                </a:lnTo>
                <a:lnTo>
                  <a:pt x="146455" y="187242"/>
                </a:lnTo>
                <a:lnTo>
                  <a:pt x="15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9670" rIns="0" bIns="0" rtlCol="0">
            <a:spAutoFit/>
          </a:bodyPr>
          <a:lstStyle/>
          <a:p>
            <a:pPr marL="324485" marR="5080">
              <a:lnSpc>
                <a:spcPts val="5500"/>
              </a:lnSpc>
              <a:spcBef>
                <a:spcPts val="300"/>
              </a:spcBef>
            </a:pP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  <a:r>
              <a:rPr b="0" spc="8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gctaag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tctatgctttctggaattgtttttgctggtcttgttg  </a:t>
            </a:r>
            <a:r>
              <a:rPr b="0" spc="175" dirty="0">
                <a:latin typeface="Arial" panose="020B0604020202020204" pitchFamily="34" charset="0"/>
                <a:cs typeface="Arial" panose="020B0604020202020204" pitchFamily="34" charset="0"/>
              </a:rPr>
              <a:t>ctgctgcagcggccagttcggccaacaacagcgccgc  </a:t>
            </a:r>
            <a:r>
              <a:rPr b="0" spc="150" dirty="0">
                <a:latin typeface="Arial" panose="020B0604020202020204" pitchFamily="34" charset="0"/>
                <a:cs typeface="Arial" panose="020B0604020202020204" pitchFamily="34" charset="0"/>
              </a:rPr>
              <a:t>caacgtctccgttttggagagtgggcccgctgtgcaggaa  </a:t>
            </a:r>
            <a:r>
              <a:rPr b="0" spc="185" dirty="0">
                <a:latin typeface="Arial" panose="020B0604020202020204" pitchFamily="34" charset="0"/>
                <a:cs typeface="Arial" panose="020B0604020202020204" pitchFamily="34" charset="0"/>
              </a:rPr>
              <a:t>gtgccagcgcgcacggtcacagctcgcctggcgaagc  </a:t>
            </a:r>
            <a:r>
              <a:rPr b="0" spc="130" dirty="0">
                <a:latin typeface="Arial" panose="020B0604020202020204" pitchFamily="34" charset="0"/>
                <a:cs typeface="Arial" panose="020B0604020202020204" pitchFamily="34" charset="0"/>
              </a:rPr>
              <a:t>ctttgctgcttcttttctgctcttgctgcgactttggcagcagct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220" y="1091703"/>
            <a:ext cx="320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6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800" b="0" spc="36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800" b="0" spc="170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spc="-5" dirty="0">
                <a:solidFill>
                  <a:srgbClr val="E3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cagcag</a:t>
            </a:r>
            <a:endParaRPr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739" y="2145803"/>
            <a:ext cx="3545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lenght(T) </a:t>
            </a:r>
            <a:r>
              <a:rPr sz="4800" spc="360" dirty="0">
                <a:latin typeface="Arial"/>
                <a:cs typeface="Arial"/>
              </a:rPr>
              <a:t>=</a:t>
            </a:r>
            <a:r>
              <a:rPr sz="4800" spc="-5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3525478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800" y="352547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k+lenght(T)-1=8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8750" y="3975100"/>
            <a:ext cx="160655" cy="467995"/>
          </a:xfrm>
          <a:custGeom>
            <a:avLst/>
            <a:gdLst/>
            <a:ahLst/>
            <a:cxnLst/>
            <a:rect l="l" t="t" r="r" b="b"/>
            <a:pathLst>
              <a:path w="160655" h="467995">
                <a:moveTo>
                  <a:pt x="0" y="0"/>
                </a:moveTo>
                <a:lnTo>
                  <a:pt x="12700" y="17519"/>
                </a:lnTo>
                <a:lnTo>
                  <a:pt x="160585" y="4678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8844" y="3874029"/>
            <a:ext cx="158824" cy="18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6296" y="3987800"/>
            <a:ext cx="234950" cy="412115"/>
          </a:xfrm>
          <a:custGeom>
            <a:avLst/>
            <a:gdLst/>
            <a:ahLst/>
            <a:cxnLst/>
            <a:rect l="l" t="t" r="r" b="b"/>
            <a:pathLst>
              <a:path w="234950" h="412114">
                <a:moveTo>
                  <a:pt x="234453" y="0"/>
                </a:moveTo>
                <a:lnTo>
                  <a:pt x="221753" y="12705"/>
                </a:lnTo>
                <a:lnTo>
                  <a:pt x="0" y="41150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7859" y="3894601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154800" y="0"/>
                </a:moveTo>
                <a:lnTo>
                  <a:pt x="0" y="105667"/>
                </a:lnTo>
                <a:lnTo>
                  <a:pt x="93620" y="109841"/>
                </a:lnTo>
                <a:lnTo>
                  <a:pt x="146455" y="187242"/>
                </a:lnTo>
                <a:lnTo>
                  <a:pt x="15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213" y="1790073"/>
            <a:ext cx="58058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00"/>
              </a:lnSpc>
              <a:spcBef>
                <a:spcPts val="100"/>
              </a:spcBef>
            </a:pPr>
            <a:r>
              <a:rPr sz="3500" b="0" spc="-5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substring given by</a:t>
            </a:r>
            <a:r>
              <a:rPr sz="3500" b="0" spc="-3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b="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35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tabLst>
                <a:tab pos="2667635" algn="l"/>
              </a:tabLst>
            </a:pPr>
            <a:r>
              <a:rPr sz="2200" b="0" spc="10" dirty="0">
                <a:solidFill>
                  <a:srgbClr val="4F7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Str[k..k+lenght(T)-1]	</a:t>
            </a:r>
            <a:r>
              <a:rPr sz="2200" b="0" spc="-5" dirty="0">
                <a:solidFill>
                  <a:srgbClr val="4F7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size length(T)</a:t>
            </a:r>
            <a:endParaRPr sz="22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1757" y="32606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5995" y="3274784"/>
            <a:ext cx="755460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5995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8856" y="32606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3094" y="3274784"/>
            <a:ext cx="755460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3093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0854" y="32606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5092" y="3274784"/>
            <a:ext cx="755460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5092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5309" y="32606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9547" y="3274784"/>
            <a:ext cx="755462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548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9764" y="32606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4002" y="3274784"/>
            <a:ext cx="755462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4003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9230" y="3260618"/>
            <a:ext cx="825470" cy="828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3467" y="3274784"/>
            <a:ext cx="755463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3469" y="32747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3050" y="4178300"/>
            <a:ext cx="23495" cy="1228090"/>
          </a:xfrm>
          <a:custGeom>
            <a:avLst/>
            <a:gdLst/>
            <a:ahLst/>
            <a:cxnLst/>
            <a:rect l="l" t="t" r="r" b="b"/>
            <a:pathLst>
              <a:path w="23495" h="1228089">
                <a:moveTo>
                  <a:pt x="0" y="0"/>
                </a:moveTo>
                <a:lnTo>
                  <a:pt x="0" y="23159"/>
                </a:lnTo>
                <a:lnTo>
                  <a:pt x="23104" y="122797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0271" y="4071635"/>
            <a:ext cx="167615" cy="169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62879" y="553524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64450" y="4216400"/>
            <a:ext cx="16510" cy="1228725"/>
          </a:xfrm>
          <a:custGeom>
            <a:avLst/>
            <a:gdLst/>
            <a:ahLst/>
            <a:cxnLst/>
            <a:rect l="l" t="t" r="r" b="b"/>
            <a:pathLst>
              <a:path w="16509" h="1228725">
                <a:moveTo>
                  <a:pt x="0" y="0"/>
                </a:moveTo>
                <a:lnTo>
                  <a:pt x="0" y="23794"/>
                </a:lnTo>
                <a:lnTo>
                  <a:pt x="16437" y="12286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1671" y="4109735"/>
            <a:ext cx="167615" cy="169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92914" y="5573975"/>
            <a:ext cx="288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k+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length(T)-1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5700" y="3187700"/>
            <a:ext cx="2946400" cy="952500"/>
          </a:xfrm>
          <a:custGeom>
            <a:avLst/>
            <a:gdLst/>
            <a:ahLst/>
            <a:cxnLst/>
            <a:rect l="l" t="t" r="r" b="b"/>
            <a:pathLst>
              <a:path w="2946400" h="952500">
                <a:moveTo>
                  <a:pt x="2753995" y="0"/>
                </a:moveTo>
                <a:lnTo>
                  <a:pt x="191135" y="0"/>
                </a:lnTo>
                <a:lnTo>
                  <a:pt x="140445" y="6593"/>
                </a:lnTo>
                <a:lnTo>
                  <a:pt x="94821" y="25268"/>
                </a:lnTo>
                <a:lnTo>
                  <a:pt x="56113" y="54367"/>
                </a:lnTo>
                <a:lnTo>
                  <a:pt x="26173" y="92234"/>
                </a:lnTo>
                <a:lnTo>
                  <a:pt x="6851" y="137212"/>
                </a:lnTo>
                <a:lnTo>
                  <a:pt x="0" y="187642"/>
                </a:lnTo>
                <a:lnTo>
                  <a:pt x="635" y="755650"/>
                </a:lnTo>
                <a:lnTo>
                  <a:pt x="5666" y="799681"/>
                </a:lnTo>
                <a:lnTo>
                  <a:pt x="19997" y="840686"/>
                </a:lnTo>
                <a:lnTo>
                  <a:pt x="42485" y="877297"/>
                </a:lnTo>
                <a:lnTo>
                  <a:pt x="71986" y="908150"/>
                </a:lnTo>
                <a:lnTo>
                  <a:pt x="107357" y="931878"/>
                </a:lnTo>
                <a:lnTo>
                  <a:pt x="147454" y="947117"/>
                </a:lnTo>
                <a:lnTo>
                  <a:pt x="191135" y="952500"/>
                </a:lnTo>
                <a:lnTo>
                  <a:pt x="2753995" y="952500"/>
                </a:lnTo>
                <a:lnTo>
                  <a:pt x="2797780" y="947117"/>
                </a:lnTo>
                <a:lnTo>
                  <a:pt x="2838149" y="931878"/>
                </a:lnTo>
                <a:lnTo>
                  <a:pt x="2873892" y="908150"/>
                </a:lnTo>
                <a:lnTo>
                  <a:pt x="2903799" y="877297"/>
                </a:lnTo>
                <a:lnTo>
                  <a:pt x="2926659" y="840686"/>
                </a:lnTo>
                <a:lnTo>
                  <a:pt x="2941263" y="799681"/>
                </a:lnTo>
                <a:lnTo>
                  <a:pt x="2946400" y="755650"/>
                </a:lnTo>
                <a:lnTo>
                  <a:pt x="2946400" y="187642"/>
                </a:lnTo>
                <a:lnTo>
                  <a:pt x="2941263" y="144121"/>
                </a:lnTo>
                <a:lnTo>
                  <a:pt x="2926659" y="104432"/>
                </a:lnTo>
                <a:lnTo>
                  <a:pt x="2903799" y="69619"/>
                </a:lnTo>
                <a:lnTo>
                  <a:pt x="2873892" y="40726"/>
                </a:lnTo>
                <a:lnTo>
                  <a:pt x="2838149" y="18796"/>
                </a:lnTo>
                <a:lnTo>
                  <a:pt x="2797780" y="4873"/>
                </a:lnTo>
                <a:lnTo>
                  <a:pt x="2753995" y="0"/>
                </a:lnTo>
                <a:close/>
              </a:path>
            </a:pathLst>
          </a:custGeom>
          <a:solidFill>
            <a:srgbClr val="96D35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65700" y="3187699"/>
            <a:ext cx="2946400" cy="952500"/>
          </a:xfrm>
          <a:custGeom>
            <a:avLst/>
            <a:gdLst/>
            <a:ahLst/>
            <a:cxnLst/>
            <a:rect l="l" t="t" r="r" b="b"/>
            <a:pathLst>
              <a:path w="2946400" h="952500">
                <a:moveTo>
                  <a:pt x="634" y="755650"/>
                </a:moveTo>
                <a:lnTo>
                  <a:pt x="0" y="187642"/>
                </a:lnTo>
                <a:lnTo>
                  <a:pt x="6851" y="137212"/>
                </a:lnTo>
                <a:lnTo>
                  <a:pt x="26173" y="92234"/>
                </a:lnTo>
                <a:lnTo>
                  <a:pt x="56113" y="54367"/>
                </a:lnTo>
                <a:lnTo>
                  <a:pt x="94821" y="25268"/>
                </a:lnTo>
                <a:lnTo>
                  <a:pt x="140445" y="6593"/>
                </a:lnTo>
                <a:lnTo>
                  <a:pt x="191134" y="0"/>
                </a:lnTo>
                <a:lnTo>
                  <a:pt x="2753994" y="0"/>
                </a:lnTo>
                <a:lnTo>
                  <a:pt x="2797780" y="4872"/>
                </a:lnTo>
                <a:lnTo>
                  <a:pt x="2838149" y="18796"/>
                </a:lnTo>
                <a:lnTo>
                  <a:pt x="2873892" y="40726"/>
                </a:lnTo>
                <a:lnTo>
                  <a:pt x="2903799" y="69619"/>
                </a:lnTo>
                <a:lnTo>
                  <a:pt x="2926659" y="104432"/>
                </a:lnTo>
                <a:lnTo>
                  <a:pt x="2941263" y="144121"/>
                </a:lnTo>
                <a:lnTo>
                  <a:pt x="2946399" y="187642"/>
                </a:lnTo>
                <a:lnTo>
                  <a:pt x="2946399" y="755650"/>
                </a:lnTo>
                <a:lnTo>
                  <a:pt x="2941263" y="799681"/>
                </a:lnTo>
                <a:lnTo>
                  <a:pt x="2926659" y="840686"/>
                </a:lnTo>
                <a:lnTo>
                  <a:pt x="2903799" y="877297"/>
                </a:lnTo>
                <a:lnTo>
                  <a:pt x="2873892" y="908150"/>
                </a:lnTo>
                <a:lnTo>
                  <a:pt x="2838149" y="931878"/>
                </a:lnTo>
                <a:lnTo>
                  <a:pt x="2797780" y="947117"/>
                </a:lnTo>
                <a:lnTo>
                  <a:pt x="2753994" y="952500"/>
                </a:lnTo>
                <a:lnTo>
                  <a:pt x="191134" y="952500"/>
                </a:lnTo>
                <a:lnTo>
                  <a:pt x="147454" y="947117"/>
                </a:lnTo>
                <a:lnTo>
                  <a:pt x="107357" y="931878"/>
                </a:lnTo>
                <a:lnTo>
                  <a:pt x="71986" y="908150"/>
                </a:lnTo>
                <a:lnTo>
                  <a:pt x="42485" y="877297"/>
                </a:lnTo>
                <a:lnTo>
                  <a:pt x="19997" y="840686"/>
                </a:lnTo>
                <a:lnTo>
                  <a:pt x="5666" y="799681"/>
                </a:lnTo>
                <a:lnTo>
                  <a:pt x="634" y="7556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1562100"/>
            <a:ext cx="7073900" cy="6299200"/>
          </a:xfrm>
          <a:custGeom>
            <a:avLst/>
            <a:gdLst/>
            <a:ahLst/>
            <a:cxnLst/>
            <a:rect l="l" t="t" r="r" b="b"/>
            <a:pathLst>
              <a:path w="7073900" h="6299200">
                <a:moveTo>
                  <a:pt x="0" y="0"/>
                </a:moveTo>
                <a:lnTo>
                  <a:pt x="7073900" y="0"/>
                </a:lnTo>
                <a:lnTo>
                  <a:pt x="70739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1562099"/>
            <a:ext cx="7073900" cy="6299200"/>
          </a:xfrm>
          <a:custGeom>
            <a:avLst/>
            <a:gdLst/>
            <a:ahLst/>
            <a:cxnLst/>
            <a:rect l="l" t="t" r="r" b="b"/>
            <a:pathLst>
              <a:path w="7073900" h="6299200">
                <a:moveTo>
                  <a:pt x="0" y="0"/>
                </a:moveTo>
                <a:lnTo>
                  <a:pt x="7073900" y="0"/>
                </a:lnTo>
                <a:lnTo>
                  <a:pt x="70739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897" y="1661711"/>
            <a:ext cx="6425565" cy="58381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9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b="1" spc="-5" dirty="0">
                <a:latin typeface="Arial"/>
                <a:cs typeface="Arial"/>
              </a:rPr>
              <a:t>while </a:t>
            </a:r>
            <a:r>
              <a:rPr sz="3200" spc="-5" dirty="0">
                <a:latin typeface="Arial"/>
                <a:cs typeface="Arial"/>
              </a:rPr>
              <a:t>(k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length(T) </a:t>
            </a:r>
            <a:r>
              <a:rPr sz="3200" dirty="0">
                <a:latin typeface="Arial"/>
                <a:cs typeface="Arial"/>
              </a:rPr>
              <a:t>≤ </a:t>
            </a:r>
            <a:r>
              <a:rPr sz="3200" spc="-5" dirty="0">
                <a:latin typeface="Arial"/>
                <a:cs typeface="Arial"/>
              </a:rPr>
              <a:t>length(S))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"/>
                <a:cs typeface="Arial"/>
              </a:rPr>
              <a:t>If (S[k .. k+length(T)-1]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T)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625"/>
              </a:spcBef>
            </a:pPr>
            <a:r>
              <a:rPr sz="3200" b="1" spc="-5" dirty="0">
                <a:latin typeface="Arial"/>
                <a:cs typeface="Arial"/>
              </a:rPr>
              <a:t>return true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4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3200" dirty="0">
                <a:latin typeface="Arial"/>
                <a:cs typeface="Arial"/>
              </a:rPr>
              <a:t>k +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b="1" spc="-5" dirty="0">
                <a:latin typeface="Arial"/>
                <a:cs typeface="Arial"/>
              </a:rPr>
              <a:t>return false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00" y="1727200"/>
            <a:ext cx="1765300" cy="622300"/>
          </a:xfrm>
          <a:custGeom>
            <a:avLst/>
            <a:gdLst/>
            <a:ahLst/>
            <a:cxnLst/>
            <a:rect l="l" t="t" r="r" b="b"/>
            <a:pathLst>
              <a:path w="1765300" h="622300">
                <a:moveTo>
                  <a:pt x="1574800" y="0"/>
                </a:moveTo>
                <a:lnTo>
                  <a:pt x="190500" y="0"/>
                </a:lnTo>
                <a:lnTo>
                  <a:pt x="139857" y="6359"/>
                </a:lnTo>
                <a:lnTo>
                  <a:pt x="94351" y="24449"/>
                </a:lnTo>
                <a:lnTo>
                  <a:pt x="55796" y="52788"/>
                </a:lnTo>
                <a:lnTo>
                  <a:pt x="26008" y="89895"/>
                </a:lnTo>
                <a:lnTo>
                  <a:pt x="6804" y="134287"/>
                </a:lnTo>
                <a:lnTo>
                  <a:pt x="0" y="184484"/>
                </a:lnTo>
                <a:lnTo>
                  <a:pt x="0" y="431800"/>
                </a:lnTo>
                <a:lnTo>
                  <a:pt x="5031" y="475480"/>
                </a:lnTo>
                <a:lnTo>
                  <a:pt x="19362" y="515577"/>
                </a:lnTo>
                <a:lnTo>
                  <a:pt x="41850" y="550948"/>
                </a:lnTo>
                <a:lnTo>
                  <a:pt x="71351" y="580449"/>
                </a:lnTo>
                <a:lnTo>
                  <a:pt x="106722" y="602937"/>
                </a:lnTo>
                <a:lnTo>
                  <a:pt x="146820" y="617268"/>
                </a:lnTo>
                <a:lnTo>
                  <a:pt x="190500" y="622300"/>
                </a:lnTo>
                <a:lnTo>
                  <a:pt x="1574800" y="622300"/>
                </a:lnTo>
                <a:lnTo>
                  <a:pt x="1618480" y="617268"/>
                </a:lnTo>
                <a:lnTo>
                  <a:pt x="1658577" y="602937"/>
                </a:lnTo>
                <a:lnTo>
                  <a:pt x="1693948" y="580449"/>
                </a:lnTo>
                <a:lnTo>
                  <a:pt x="1723449" y="550948"/>
                </a:lnTo>
                <a:lnTo>
                  <a:pt x="1745937" y="515577"/>
                </a:lnTo>
                <a:lnTo>
                  <a:pt x="1760268" y="475480"/>
                </a:lnTo>
                <a:lnTo>
                  <a:pt x="1765300" y="431800"/>
                </a:lnTo>
                <a:lnTo>
                  <a:pt x="1765300" y="184484"/>
                </a:lnTo>
                <a:lnTo>
                  <a:pt x="1758495" y="134287"/>
                </a:lnTo>
                <a:lnTo>
                  <a:pt x="1739291" y="89895"/>
                </a:lnTo>
                <a:lnTo>
                  <a:pt x="1709503" y="52788"/>
                </a:lnTo>
                <a:lnTo>
                  <a:pt x="1670949" y="24449"/>
                </a:lnTo>
                <a:lnTo>
                  <a:pt x="1625442" y="6359"/>
                </a:lnTo>
                <a:lnTo>
                  <a:pt x="1574800" y="0"/>
                </a:lnTo>
                <a:close/>
              </a:path>
            </a:pathLst>
          </a:custGeom>
          <a:solidFill>
            <a:srgbClr val="3A88FE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700" y="1727199"/>
            <a:ext cx="1765300" cy="622300"/>
          </a:xfrm>
          <a:custGeom>
            <a:avLst/>
            <a:gdLst/>
            <a:ahLst/>
            <a:cxnLst/>
            <a:rect l="l" t="t" r="r" b="b"/>
            <a:pathLst>
              <a:path w="1765300" h="622300">
                <a:moveTo>
                  <a:pt x="0" y="431800"/>
                </a:moveTo>
                <a:lnTo>
                  <a:pt x="0" y="184484"/>
                </a:lnTo>
                <a:lnTo>
                  <a:pt x="6804" y="134287"/>
                </a:lnTo>
                <a:lnTo>
                  <a:pt x="26008" y="89895"/>
                </a:lnTo>
                <a:lnTo>
                  <a:pt x="55796" y="52788"/>
                </a:lnTo>
                <a:lnTo>
                  <a:pt x="94351" y="24449"/>
                </a:lnTo>
                <a:lnTo>
                  <a:pt x="139857" y="6359"/>
                </a:lnTo>
                <a:lnTo>
                  <a:pt x="190500" y="0"/>
                </a:lnTo>
                <a:lnTo>
                  <a:pt x="1574800" y="0"/>
                </a:lnTo>
                <a:lnTo>
                  <a:pt x="1625442" y="6359"/>
                </a:lnTo>
                <a:lnTo>
                  <a:pt x="1670949" y="24449"/>
                </a:lnTo>
                <a:lnTo>
                  <a:pt x="1709503" y="52788"/>
                </a:lnTo>
                <a:lnTo>
                  <a:pt x="1739291" y="89895"/>
                </a:lnTo>
                <a:lnTo>
                  <a:pt x="1758495" y="134287"/>
                </a:lnTo>
                <a:lnTo>
                  <a:pt x="1765300" y="184484"/>
                </a:lnTo>
                <a:lnTo>
                  <a:pt x="1765300" y="431800"/>
                </a:lnTo>
                <a:lnTo>
                  <a:pt x="1760268" y="475480"/>
                </a:lnTo>
                <a:lnTo>
                  <a:pt x="1745937" y="515577"/>
                </a:lnTo>
                <a:lnTo>
                  <a:pt x="1723449" y="550948"/>
                </a:lnTo>
                <a:lnTo>
                  <a:pt x="1693948" y="580449"/>
                </a:lnTo>
                <a:lnTo>
                  <a:pt x="1658577" y="602937"/>
                </a:lnTo>
                <a:lnTo>
                  <a:pt x="1618480" y="617268"/>
                </a:lnTo>
                <a:lnTo>
                  <a:pt x="1574800" y="622299"/>
                </a:lnTo>
                <a:lnTo>
                  <a:pt x="190500" y="622299"/>
                </a:lnTo>
                <a:lnTo>
                  <a:pt x="146820" y="617268"/>
                </a:lnTo>
                <a:lnTo>
                  <a:pt x="106722" y="602937"/>
                </a:lnTo>
                <a:lnTo>
                  <a:pt x="71351" y="580449"/>
                </a:lnTo>
                <a:lnTo>
                  <a:pt x="41850" y="550948"/>
                </a:lnTo>
                <a:lnTo>
                  <a:pt x="19362" y="515577"/>
                </a:lnTo>
                <a:lnTo>
                  <a:pt x="5031" y="47548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67700" y="75565"/>
            <a:ext cx="41351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0" spc="-30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sz="3500" b="0" spc="70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sz="3500" b="0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3500" b="0" spc="-105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b="0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3500" b="0" spc="60" dirty="0">
                <a:solidFill>
                  <a:srgbClr val="005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endParaRPr sz="35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6430" y="590549"/>
            <a:ext cx="5617845" cy="1266825"/>
          </a:xfrm>
          <a:custGeom>
            <a:avLst/>
            <a:gdLst/>
            <a:ahLst/>
            <a:cxnLst/>
            <a:rect l="l" t="t" r="r" b="b"/>
            <a:pathLst>
              <a:path w="5617845" h="1266825">
                <a:moveTo>
                  <a:pt x="5617269" y="0"/>
                </a:moveTo>
                <a:lnTo>
                  <a:pt x="5593527" y="12700"/>
                </a:lnTo>
                <a:lnTo>
                  <a:pt x="0" y="1266479"/>
                </a:lnTo>
              </a:path>
            </a:pathLst>
          </a:custGeom>
          <a:ln w="38100">
            <a:solidFill>
              <a:srgbClr val="005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5827" y="522156"/>
            <a:ext cx="182245" cy="163830"/>
          </a:xfrm>
          <a:custGeom>
            <a:avLst/>
            <a:gdLst/>
            <a:ahLst/>
            <a:cxnLst/>
            <a:rect l="l" t="t" r="r" b="b"/>
            <a:pathLst>
              <a:path w="182245" h="163829">
                <a:moveTo>
                  <a:pt x="0" y="0"/>
                </a:moveTo>
                <a:lnTo>
                  <a:pt x="59287" y="72575"/>
                </a:lnTo>
                <a:lnTo>
                  <a:pt x="36799" y="163550"/>
                </a:lnTo>
                <a:lnTo>
                  <a:pt x="181950" y="44975"/>
                </a:lnTo>
                <a:lnTo>
                  <a:pt x="0" y="0"/>
                </a:lnTo>
                <a:close/>
              </a:path>
            </a:pathLst>
          </a:custGeom>
          <a:solidFill>
            <a:srgbClr val="005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700" y="2260600"/>
            <a:ext cx="4533900" cy="749300"/>
          </a:xfrm>
          <a:custGeom>
            <a:avLst/>
            <a:gdLst/>
            <a:ahLst/>
            <a:cxnLst/>
            <a:rect l="l" t="t" r="r" b="b"/>
            <a:pathLst>
              <a:path w="4533900" h="749300">
                <a:moveTo>
                  <a:pt x="4343400" y="0"/>
                </a:moveTo>
                <a:lnTo>
                  <a:pt x="190500" y="0"/>
                </a:lnTo>
                <a:lnTo>
                  <a:pt x="139857" y="6582"/>
                </a:lnTo>
                <a:lnTo>
                  <a:pt x="94350" y="25229"/>
                </a:lnTo>
                <a:lnTo>
                  <a:pt x="55796" y="54292"/>
                </a:lnTo>
                <a:lnTo>
                  <a:pt x="26008" y="92123"/>
                </a:lnTo>
                <a:lnTo>
                  <a:pt x="6804" y="137072"/>
                </a:lnTo>
                <a:lnTo>
                  <a:pt x="0" y="187492"/>
                </a:lnTo>
                <a:lnTo>
                  <a:pt x="0" y="555792"/>
                </a:lnTo>
                <a:lnTo>
                  <a:pt x="5031" y="599638"/>
                </a:lnTo>
                <a:lnTo>
                  <a:pt x="19362" y="640165"/>
                </a:lnTo>
                <a:lnTo>
                  <a:pt x="41850" y="676123"/>
                </a:lnTo>
                <a:lnTo>
                  <a:pt x="71351" y="706265"/>
                </a:lnTo>
                <a:lnTo>
                  <a:pt x="106722" y="729340"/>
                </a:lnTo>
                <a:lnTo>
                  <a:pt x="146819" y="744102"/>
                </a:lnTo>
                <a:lnTo>
                  <a:pt x="190500" y="749300"/>
                </a:lnTo>
                <a:lnTo>
                  <a:pt x="4343400" y="749300"/>
                </a:lnTo>
                <a:lnTo>
                  <a:pt x="4387080" y="744102"/>
                </a:lnTo>
                <a:lnTo>
                  <a:pt x="4427177" y="729340"/>
                </a:lnTo>
                <a:lnTo>
                  <a:pt x="4462548" y="706265"/>
                </a:lnTo>
                <a:lnTo>
                  <a:pt x="4492049" y="676123"/>
                </a:lnTo>
                <a:lnTo>
                  <a:pt x="4514537" y="640165"/>
                </a:lnTo>
                <a:lnTo>
                  <a:pt x="4528868" y="599638"/>
                </a:lnTo>
                <a:lnTo>
                  <a:pt x="4533900" y="555792"/>
                </a:lnTo>
                <a:lnTo>
                  <a:pt x="4533900" y="187492"/>
                </a:lnTo>
                <a:lnTo>
                  <a:pt x="4527095" y="137072"/>
                </a:lnTo>
                <a:lnTo>
                  <a:pt x="4507891" y="92123"/>
                </a:lnTo>
                <a:lnTo>
                  <a:pt x="4478103" y="54292"/>
                </a:lnTo>
                <a:lnTo>
                  <a:pt x="4439549" y="25229"/>
                </a:lnTo>
                <a:lnTo>
                  <a:pt x="4394042" y="6582"/>
                </a:lnTo>
                <a:lnTo>
                  <a:pt x="4343400" y="0"/>
                </a:lnTo>
                <a:close/>
              </a:path>
            </a:pathLst>
          </a:custGeom>
          <a:solidFill>
            <a:srgbClr val="FF401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7700" y="2260600"/>
            <a:ext cx="4533900" cy="749300"/>
          </a:xfrm>
          <a:custGeom>
            <a:avLst/>
            <a:gdLst/>
            <a:ahLst/>
            <a:cxnLst/>
            <a:rect l="l" t="t" r="r" b="b"/>
            <a:pathLst>
              <a:path w="4533900" h="749300">
                <a:moveTo>
                  <a:pt x="0" y="555792"/>
                </a:moveTo>
                <a:lnTo>
                  <a:pt x="0" y="187492"/>
                </a:lnTo>
                <a:lnTo>
                  <a:pt x="6804" y="137072"/>
                </a:lnTo>
                <a:lnTo>
                  <a:pt x="26008" y="92123"/>
                </a:lnTo>
                <a:lnTo>
                  <a:pt x="55796" y="54292"/>
                </a:lnTo>
                <a:lnTo>
                  <a:pt x="94351" y="25229"/>
                </a:lnTo>
                <a:lnTo>
                  <a:pt x="139857" y="6582"/>
                </a:lnTo>
                <a:lnTo>
                  <a:pt x="190500" y="0"/>
                </a:lnTo>
                <a:lnTo>
                  <a:pt x="4343400" y="0"/>
                </a:lnTo>
                <a:lnTo>
                  <a:pt x="4394042" y="6582"/>
                </a:lnTo>
                <a:lnTo>
                  <a:pt x="4439549" y="25229"/>
                </a:lnTo>
                <a:lnTo>
                  <a:pt x="4478103" y="54292"/>
                </a:lnTo>
                <a:lnTo>
                  <a:pt x="4507891" y="92123"/>
                </a:lnTo>
                <a:lnTo>
                  <a:pt x="4527095" y="137072"/>
                </a:lnTo>
                <a:lnTo>
                  <a:pt x="4533900" y="187492"/>
                </a:lnTo>
                <a:lnTo>
                  <a:pt x="4533900" y="555792"/>
                </a:lnTo>
                <a:lnTo>
                  <a:pt x="4528868" y="599638"/>
                </a:lnTo>
                <a:lnTo>
                  <a:pt x="4514537" y="640165"/>
                </a:lnTo>
                <a:lnTo>
                  <a:pt x="4492049" y="676124"/>
                </a:lnTo>
                <a:lnTo>
                  <a:pt x="4462548" y="706265"/>
                </a:lnTo>
                <a:lnTo>
                  <a:pt x="4427177" y="729341"/>
                </a:lnTo>
                <a:lnTo>
                  <a:pt x="4387080" y="744102"/>
                </a:lnTo>
                <a:lnTo>
                  <a:pt x="4343400" y="749299"/>
                </a:lnTo>
                <a:lnTo>
                  <a:pt x="190500" y="749299"/>
                </a:lnTo>
                <a:lnTo>
                  <a:pt x="146820" y="744102"/>
                </a:lnTo>
                <a:lnTo>
                  <a:pt x="106722" y="729341"/>
                </a:lnTo>
                <a:lnTo>
                  <a:pt x="71351" y="706265"/>
                </a:lnTo>
                <a:lnTo>
                  <a:pt x="41850" y="676124"/>
                </a:lnTo>
                <a:lnTo>
                  <a:pt x="19362" y="640165"/>
                </a:lnTo>
                <a:lnTo>
                  <a:pt x="5031" y="599638"/>
                </a:lnTo>
                <a:lnTo>
                  <a:pt x="0" y="5557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9700" y="1256673"/>
            <a:ext cx="3705860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E32400"/>
                </a:solidFill>
                <a:latin typeface="Arial"/>
                <a:cs typeface="Arial"/>
              </a:rPr>
              <a:t>Are </a:t>
            </a:r>
            <a:r>
              <a:rPr sz="3500" b="1" spc="-5" dirty="0">
                <a:solidFill>
                  <a:srgbClr val="E32400"/>
                </a:solidFill>
                <a:latin typeface="Arial"/>
                <a:cs typeface="Arial"/>
              </a:rPr>
              <a:t>there</a:t>
            </a:r>
            <a:r>
              <a:rPr sz="3500" b="1" spc="-7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E32400"/>
                </a:solidFill>
                <a:latin typeface="Arial"/>
                <a:cs typeface="Arial"/>
              </a:rPr>
              <a:t>enough  characters</a:t>
            </a:r>
            <a:r>
              <a:rPr sz="3500" b="1" spc="-1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E32400"/>
                </a:solidFill>
                <a:latin typeface="Arial"/>
                <a:cs typeface="Arial"/>
              </a:rPr>
              <a:t>left?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dirty="0">
                <a:solidFill>
                  <a:srgbClr val="E32400"/>
                </a:solidFill>
                <a:latin typeface="Arial"/>
                <a:cs typeface="Arial"/>
              </a:rPr>
              <a:t>k </a:t>
            </a:r>
            <a:r>
              <a:rPr sz="2200" spc="165" dirty="0">
                <a:solidFill>
                  <a:srgbClr val="E32400"/>
                </a:solidFill>
                <a:latin typeface="Arial"/>
                <a:cs typeface="Arial"/>
              </a:rPr>
              <a:t>+ </a:t>
            </a:r>
            <a:r>
              <a:rPr sz="2200" spc="-5" dirty="0">
                <a:solidFill>
                  <a:srgbClr val="E32400"/>
                </a:solidFill>
                <a:latin typeface="Arial"/>
                <a:cs typeface="Arial"/>
              </a:rPr>
              <a:t>length(T) is</a:t>
            </a:r>
            <a:r>
              <a:rPr sz="2200" spc="-17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E324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solidFill>
                  <a:srgbClr val="E32400"/>
                </a:solidFill>
                <a:latin typeface="Arial"/>
                <a:cs typeface="Arial"/>
              </a:rPr>
              <a:t>size </a:t>
            </a:r>
            <a:r>
              <a:rPr sz="2200" dirty="0">
                <a:solidFill>
                  <a:srgbClr val="E32400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E32400"/>
                </a:solidFill>
                <a:latin typeface="Arial"/>
                <a:cs typeface="Arial"/>
              </a:rPr>
              <a:t>we have</a:t>
            </a:r>
            <a:r>
              <a:rPr sz="220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E32400"/>
                </a:solidFill>
                <a:latin typeface="Arial"/>
                <a:cs typeface="Arial"/>
              </a:rPr>
              <a:t>covered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2073" y="1797049"/>
            <a:ext cx="2238375" cy="500380"/>
          </a:xfrm>
          <a:custGeom>
            <a:avLst/>
            <a:gdLst/>
            <a:ahLst/>
            <a:cxnLst/>
            <a:rect l="l" t="t" r="r" b="b"/>
            <a:pathLst>
              <a:path w="2238375" h="500380">
                <a:moveTo>
                  <a:pt x="2238226" y="0"/>
                </a:moveTo>
                <a:lnTo>
                  <a:pt x="2220047" y="0"/>
                </a:lnTo>
                <a:lnTo>
                  <a:pt x="0" y="500211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2409" y="1728675"/>
            <a:ext cx="182245" cy="163830"/>
          </a:xfrm>
          <a:custGeom>
            <a:avLst/>
            <a:gdLst/>
            <a:ahLst/>
            <a:cxnLst/>
            <a:rect l="l" t="t" r="r" b="b"/>
            <a:pathLst>
              <a:path w="182245" h="163830">
                <a:moveTo>
                  <a:pt x="0" y="0"/>
                </a:moveTo>
                <a:lnTo>
                  <a:pt x="59306" y="72561"/>
                </a:lnTo>
                <a:lnTo>
                  <a:pt x="36841" y="163541"/>
                </a:lnTo>
                <a:lnTo>
                  <a:pt x="181961" y="44928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700" y="3378200"/>
            <a:ext cx="4902200" cy="622300"/>
          </a:xfrm>
          <a:custGeom>
            <a:avLst/>
            <a:gdLst/>
            <a:ahLst/>
            <a:cxnLst/>
            <a:rect l="l" t="t" r="r" b="b"/>
            <a:pathLst>
              <a:path w="4902200" h="622300">
                <a:moveTo>
                  <a:pt x="4711700" y="0"/>
                </a:moveTo>
                <a:lnTo>
                  <a:pt x="190500" y="0"/>
                </a:lnTo>
                <a:lnTo>
                  <a:pt x="139857" y="6582"/>
                </a:lnTo>
                <a:lnTo>
                  <a:pt x="94350" y="25229"/>
                </a:lnTo>
                <a:lnTo>
                  <a:pt x="55796" y="54292"/>
                </a:lnTo>
                <a:lnTo>
                  <a:pt x="26008" y="92123"/>
                </a:lnTo>
                <a:lnTo>
                  <a:pt x="6804" y="137072"/>
                </a:lnTo>
                <a:lnTo>
                  <a:pt x="0" y="187492"/>
                </a:lnTo>
                <a:lnTo>
                  <a:pt x="0" y="428792"/>
                </a:lnTo>
                <a:lnTo>
                  <a:pt x="5031" y="472639"/>
                </a:lnTo>
                <a:lnTo>
                  <a:pt x="19362" y="513166"/>
                </a:lnTo>
                <a:lnTo>
                  <a:pt x="41850" y="549124"/>
                </a:lnTo>
                <a:lnTo>
                  <a:pt x="71351" y="579265"/>
                </a:lnTo>
                <a:lnTo>
                  <a:pt x="106722" y="602341"/>
                </a:lnTo>
                <a:lnTo>
                  <a:pt x="146819" y="617102"/>
                </a:lnTo>
                <a:lnTo>
                  <a:pt x="190500" y="622300"/>
                </a:lnTo>
                <a:lnTo>
                  <a:pt x="4711700" y="622300"/>
                </a:lnTo>
                <a:lnTo>
                  <a:pt x="4755380" y="617102"/>
                </a:lnTo>
                <a:lnTo>
                  <a:pt x="4795477" y="602341"/>
                </a:lnTo>
                <a:lnTo>
                  <a:pt x="4830848" y="579265"/>
                </a:lnTo>
                <a:lnTo>
                  <a:pt x="4860349" y="549124"/>
                </a:lnTo>
                <a:lnTo>
                  <a:pt x="4882837" y="513166"/>
                </a:lnTo>
                <a:lnTo>
                  <a:pt x="4897168" y="472639"/>
                </a:lnTo>
                <a:lnTo>
                  <a:pt x="4902200" y="428792"/>
                </a:lnTo>
                <a:lnTo>
                  <a:pt x="4902200" y="187492"/>
                </a:lnTo>
                <a:lnTo>
                  <a:pt x="4895395" y="137072"/>
                </a:lnTo>
                <a:lnTo>
                  <a:pt x="4876191" y="92123"/>
                </a:lnTo>
                <a:lnTo>
                  <a:pt x="4846403" y="54292"/>
                </a:lnTo>
                <a:lnTo>
                  <a:pt x="4807849" y="25229"/>
                </a:lnTo>
                <a:lnTo>
                  <a:pt x="4762342" y="6582"/>
                </a:lnTo>
                <a:lnTo>
                  <a:pt x="47117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00" y="3378200"/>
            <a:ext cx="4902200" cy="622300"/>
          </a:xfrm>
          <a:custGeom>
            <a:avLst/>
            <a:gdLst/>
            <a:ahLst/>
            <a:cxnLst/>
            <a:rect l="l" t="t" r="r" b="b"/>
            <a:pathLst>
              <a:path w="4902200" h="622300">
                <a:moveTo>
                  <a:pt x="0" y="428792"/>
                </a:moveTo>
                <a:lnTo>
                  <a:pt x="0" y="187492"/>
                </a:lnTo>
                <a:lnTo>
                  <a:pt x="6804" y="137072"/>
                </a:lnTo>
                <a:lnTo>
                  <a:pt x="26008" y="92123"/>
                </a:lnTo>
                <a:lnTo>
                  <a:pt x="55796" y="54292"/>
                </a:lnTo>
                <a:lnTo>
                  <a:pt x="94351" y="25229"/>
                </a:lnTo>
                <a:lnTo>
                  <a:pt x="139857" y="6582"/>
                </a:lnTo>
                <a:lnTo>
                  <a:pt x="190500" y="0"/>
                </a:lnTo>
                <a:lnTo>
                  <a:pt x="4711700" y="0"/>
                </a:lnTo>
                <a:lnTo>
                  <a:pt x="4762342" y="6582"/>
                </a:lnTo>
                <a:lnTo>
                  <a:pt x="4807849" y="25229"/>
                </a:lnTo>
                <a:lnTo>
                  <a:pt x="4846403" y="54292"/>
                </a:lnTo>
                <a:lnTo>
                  <a:pt x="4876191" y="92123"/>
                </a:lnTo>
                <a:lnTo>
                  <a:pt x="4895395" y="137072"/>
                </a:lnTo>
                <a:lnTo>
                  <a:pt x="4902200" y="187492"/>
                </a:lnTo>
                <a:lnTo>
                  <a:pt x="4902200" y="428792"/>
                </a:lnTo>
                <a:lnTo>
                  <a:pt x="4897168" y="472638"/>
                </a:lnTo>
                <a:lnTo>
                  <a:pt x="4882837" y="513165"/>
                </a:lnTo>
                <a:lnTo>
                  <a:pt x="4860349" y="549124"/>
                </a:lnTo>
                <a:lnTo>
                  <a:pt x="4830848" y="579265"/>
                </a:lnTo>
                <a:lnTo>
                  <a:pt x="4795477" y="602341"/>
                </a:lnTo>
                <a:lnTo>
                  <a:pt x="4755380" y="617102"/>
                </a:lnTo>
                <a:lnTo>
                  <a:pt x="4711700" y="622300"/>
                </a:lnTo>
                <a:lnTo>
                  <a:pt x="190500" y="622300"/>
                </a:lnTo>
                <a:lnTo>
                  <a:pt x="146820" y="617102"/>
                </a:lnTo>
                <a:lnTo>
                  <a:pt x="106722" y="602341"/>
                </a:lnTo>
                <a:lnTo>
                  <a:pt x="71351" y="579265"/>
                </a:lnTo>
                <a:lnTo>
                  <a:pt x="41850" y="549124"/>
                </a:lnTo>
                <a:lnTo>
                  <a:pt x="19362" y="513165"/>
                </a:lnTo>
                <a:lnTo>
                  <a:pt x="5031" y="472638"/>
                </a:lnTo>
                <a:lnTo>
                  <a:pt x="0" y="4287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3758574"/>
            <a:ext cx="3508375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77BB41"/>
                </a:solidFill>
                <a:latin typeface="Arial"/>
                <a:cs typeface="Arial"/>
              </a:rPr>
              <a:t>Check</a:t>
            </a:r>
            <a:r>
              <a:rPr sz="3500" b="1" spc="-55" dirty="0">
                <a:solidFill>
                  <a:srgbClr val="77BB41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77BB41"/>
                </a:solidFill>
                <a:latin typeface="Arial"/>
                <a:cs typeface="Arial"/>
              </a:rPr>
              <a:t>substring  </a:t>
            </a:r>
            <a:r>
              <a:rPr sz="3500" b="1" dirty="0">
                <a:solidFill>
                  <a:srgbClr val="77BB41"/>
                </a:solidFill>
                <a:latin typeface="Arial"/>
                <a:cs typeface="Arial"/>
              </a:rPr>
              <a:t>given by</a:t>
            </a:r>
            <a:r>
              <a:rPr sz="3500" b="1" spc="-20" dirty="0">
                <a:solidFill>
                  <a:srgbClr val="77BB41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77BB41"/>
                </a:solidFill>
                <a:latin typeface="Arial"/>
                <a:cs typeface="Arial"/>
              </a:rPr>
              <a:t>k</a:t>
            </a:r>
            <a:endParaRPr sz="3500">
              <a:latin typeface="Arial"/>
              <a:cs typeface="Arial"/>
            </a:endParaRPr>
          </a:p>
          <a:p>
            <a:pPr marL="12700" marR="974725">
              <a:lnSpc>
                <a:spcPts val="2600"/>
              </a:lnSpc>
              <a:spcBef>
                <a:spcPts val="114"/>
              </a:spcBef>
            </a:pPr>
            <a:r>
              <a:rPr sz="2200" spc="10" dirty="0">
                <a:solidFill>
                  <a:srgbClr val="4F7A28"/>
                </a:solidFill>
                <a:latin typeface="Arial"/>
                <a:cs typeface="Arial"/>
              </a:rPr>
              <a:t>Str[k..k+lenght(T)-1]  </a:t>
            </a:r>
            <a:r>
              <a:rPr sz="2200" spc="-5" dirty="0">
                <a:solidFill>
                  <a:srgbClr val="4F7A28"/>
                </a:solidFill>
                <a:latin typeface="Arial"/>
                <a:cs typeface="Arial"/>
              </a:rPr>
              <a:t>has size length(T)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3761" y="3924200"/>
            <a:ext cx="1964055" cy="324485"/>
          </a:xfrm>
          <a:custGeom>
            <a:avLst/>
            <a:gdLst/>
            <a:ahLst/>
            <a:cxnLst/>
            <a:rect l="l" t="t" r="r" b="b"/>
            <a:pathLst>
              <a:path w="1964054" h="324485">
                <a:moveTo>
                  <a:pt x="1963638" y="323949"/>
                </a:moveTo>
                <a:lnTo>
                  <a:pt x="1945914" y="323949"/>
                </a:lnTo>
                <a:lnTo>
                  <a:pt x="0" y="0"/>
                </a:lnTo>
              </a:path>
            </a:pathLst>
          </a:custGeom>
          <a:ln w="38100">
            <a:solidFill>
              <a:srgbClr val="669C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3728" y="4155601"/>
            <a:ext cx="179070" cy="165735"/>
          </a:xfrm>
          <a:custGeom>
            <a:avLst/>
            <a:gdLst/>
            <a:ahLst/>
            <a:cxnLst/>
            <a:rect l="l" t="t" r="r" b="b"/>
            <a:pathLst>
              <a:path w="179070" h="165735">
                <a:moveTo>
                  <a:pt x="27016" y="0"/>
                </a:moveTo>
                <a:lnTo>
                  <a:pt x="54870" y="89479"/>
                </a:lnTo>
                <a:lnTo>
                  <a:pt x="0" y="165449"/>
                </a:lnTo>
                <a:lnTo>
                  <a:pt x="178956" y="109740"/>
                </a:lnTo>
                <a:lnTo>
                  <a:pt x="27016" y="0"/>
                </a:lnTo>
                <a:close/>
              </a:path>
            </a:pathLst>
          </a:custGeom>
          <a:solidFill>
            <a:srgbClr val="669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2128" y="5970825"/>
            <a:ext cx="559360" cy="54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41450" y="5980129"/>
            <a:ext cx="494672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41451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1" y="0"/>
                </a:lnTo>
                <a:lnTo>
                  <a:pt x="494671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2583" y="5970825"/>
            <a:ext cx="559360" cy="54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1907" y="5980129"/>
            <a:ext cx="494671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1907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2" y="0"/>
                </a:lnTo>
                <a:lnTo>
                  <a:pt x="494672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16084" y="5970825"/>
            <a:ext cx="559360" cy="54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25406" y="5980129"/>
            <a:ext cx="494672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25407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1" y="0"/>
                </a:lnTo>
                <a:lnTo>
                  <a:pt x="494671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16644" y="5970825"/>
            <a:ext cx="559360" cy="54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25968" y="5980129"/>
            <a:ext cx="494672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25968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2" y="0"/>
                </a:lnTo>
                <a:lnTo>
                  <a:pt x="494672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17206" y="5970825"/>
            <a:ext cx="559360" cy="54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26528" y="5980129"/>
            <a:ext cx="494673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6529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2" y="0"/>
                </a:lnTo>
                <a:lnTo>
                  <a:pt x="494672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07952" y="5970825"/>
            <a:ext cx="540514" cy="544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17275" y="5980129"/>
            <a:ext cx="494672" cy="49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17275" y="5980124"/>
            <a:ext cx="495300" cy="494030"/>
          </a:xfrm>
          <a:custGeom>
            <a:avLst/>
            <a:gdLst/>
            <a:ahLst/>
            <a:cxnLst/>
            <a:rect l="l" t="t" r="r" b="b"/>
            <a:pathLst>
              <a:path w="495300" h="494029">
                <a:moveTo>
                  <a:pt x="0" y="0"/>
                </a:moveTo>
                <a:lnTo>
                  <a:pt x="494672" y="0"/>
                </a:lnTo>
                <a:lnTo>
                  <a:pt x="494672" y="493671"/>
                </a:lnTo>
                <a:lnTo>
                  <a:pt x="0" y="493671"/>
                </a:lnTo>
                <a:lnTo>
                  <a:pt x="0" y="0"/>
                </a:lnTo>
                <a:close/>
              </a:path>
            </a:pathLst>
          </a:custGeom>
          <a:ln w="9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25050" y="6604000"/>
            <a:ext cx="12700" cy="774700"/>
          </a:xfrm>
          <a:custGeom>
            <a:avLst/>
            <a:gdLst/>
            <a:ahLst/>
            <a:cxnLst/>
            <a:rect l="l" t="t" r="r" b="b"/>
            <a:pathLst>
              <a:path w="12700" h="774700">
                <a:moveTo>
                  <a:pt x="0" y="0"/>
                </a:moveTo>
                <a:lnTo>
                  <a:pt x="0" y="24112"/>
                </a:lnTo>
                <a:lnTo>
                  <a:pt x="12700" y="774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2271" y="6497335"/>
            <a:ext cx="167615" cy="169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867900" y="746247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436350" y="6629400"/>
            <a:ext cx="12700" cy="774700"/>
          </a:xfrm>
          <a:custGeom>
            <a:avLst/>
            <a:gdLst/>
            <a:ahLst/>
            <a:cxnLst/>
            <a:rect l="l" t="t" r="r" b="b"/>
            <a:pathLst>
              <a:path w="12700" h="774700">
                <a:moveTo>
                  <a:pt x="0" y="0"/>
                </a:moveTo>
                <a:lnTo>
                  <a:pt x="0" y="24112"/>
                </a:lnTo>
                <a:lnTo>
                  <a:pt x="12700" y="774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53571" y="6522735"/>
            <a:ext cx="167615" cy="169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871200" y="7487877"/>
            <a:ext cx="145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k+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length(T)-1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664700" y="5918200"/>
            <a:ext cx="1930400" cy="622300"/>
          </a:xfrm>
          <a:custGeom>
            <a:avLst/>
            <a:gdLst/>
            <a:ahLst/>
            <a:cxnLst/>
            <a:rect l="l" t="t" r="r" b="b"/>
            <a:pathLst>
              <a:path w="1930400" h="622300">
                <a:moveTo>
                  <a:pt x="17399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431800"/>
                </a:lnTo>
                <a:lnTo>
                  <a:pt x="5031" y="475480"/>
                </a:lnTo>
                <a:lnTo>
                  <a:pt x="19362" y="515577"/>
                </a:lnTo>
                <a:lnTo>
                  <a:pt x="41850" y="550948"/>
                </a:lnTo>
                <a:lnTo>
                  <a:pt x="71351" y="580449"/>
                </a:lnTo>
                <a:lnTo>
                  <a:pt x="106722" y="602937"/>
                </a:lnTo>
                <a:lnTo>
                  <a:pt x="146819" y="617268"/>
                </a:lnTo>
                <a:lnTo>
                  <a:pt x="190500" y="622300"/>
                </a:lnTo>
                <a:lnTo>
                  <a:pt x="1739900" y="622300"/>
                </a:lnTo>
                <a:lnTo>
                  <a:pt x="1783580" y="617268"/>
                </a:lnTo>
                <a:lnTo>
                  <a:pt x="1823677" y="602937"/>
                </a:lnTo>
                <a:lnTo>
                  <a:pt x="1859048" y="580449"/>
                </a:lnTo>
                <a:lnTo>
                  <a:pt x="1888549" y="550948"/>
                </a:lnTo>
                <a:lnTo>
                  <a:pt x="1911037" y="515577"/>
                </a:lnTo>
                <a:lnTo>
                  <a:pt x="1925368" y="475480"/>
                </a:lnTo>
                <a:lnTo>
                  <a:pt x="1930400" y="431800"/>
                </a:lnTo>
                <a:lnTo>
                  <a:pt x="1930400" y="190500"/>
                </a:lnTo>
                <a:lnTo>
                  <a:pt x="1925368" y="146819"/>
                </a:lnTo>
                <a:lnTo>
                  <a:pt x="1911037" y="106722"/>
                </a:lnTo>
                <a:lnTo>
                  <a:pt x="1888549" y="71351"/>
                </a:lnTo>
                <a:lnTo>
                  <a:pt x="1859048" y="41850"/>
                </a:lnTo>
                <a:lnTo>
                  <a:pt x="1823677" y="19362"/>
                </a:lnTo>
                <a:lnTo>
                  <a:pt x="1783580" y="5031"/>
                </a:lnTo>
                <a:lnTo>
                  <a:pt x="1739900" y="0"/>
                </a:lnTo>
                <a:close/>
              </a:path>
            </a:pathLst>
          </a:custGeom>
          <a:solidFill>
            <a:srgbClr val="96D35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64700" y="5918200"/>
            <a:ext cx="1930400" cy="622300"/>
          </a:xfrm>
          <a:custGeom>
            <a:avLst/>
            <a:gdLst/>
            <a:ahLst/>
            <a:cxnLst/>
            <a:rect l="l" t="t" r="r" b="b"/>
            <a:pathLst>
              <a:path w="1930400" h="622300">
                <a:moveTo>
                  <a:pt x="0" y="4318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739900" y="0"/>
                </a:lnTo>
                <a:lnTo>
                  <a:pt x="1783580" y="5031"/>
                </a:lnTo>
                <a:lnTo>
                  <a:pt x="1823677" y="19362"/>
                </a:lnTo>
                <a:lnTo>
                  <a:pt x="1859048" y="41850"/>
                </a:lnTo>
                <a:lnTo>
                  <a:pt x="1888549" y="71351"/>
                </a:lnTo>
                <a:lnTo>
                  <a:pt x="1911037" y="106722"/>
                </a:lnTo>
                <a:lnTo>
                  <a:pt x="1925368" y="146820"/>
                </a:lnTo>
                <a:lnTo>
                  <a:pt x="1930400" y="190500"/>
                </a:lnTo>
                <a:lnTo>
                  <a:pt x="1930400" y="431800"/>
                </a:lnTo>
                <a:lnTo>
                  <a:pt x="1925368" y="475479"/>
                </a:lnTo>
                <a:lnTo>
                  <a:pt x="1911037" y="515577"/>
                </a:lnTo>
                <a:lnTo>
                  <a:pt x="1888549" y="550948"/>
                </a:lnTo>
                <a:lnTo>
                  <a:pt x="1859048" y="580449"/>
                </a:lnTo>
                <a:lnTo>
                  <a:pt x="1823677" y="602937"/>
                </a:lnTo>
                <a:lnTo>
                  <a:pt x="1783580" y="617268"/>
                </a:lnTo>
                <a:lnTo>
                  <a:pt x="1739900" y="622300"/>
                </a:lnTo>
                <a:lnTo>
                  <a:pt x="190500" y="622300"/>
                </a:lnTo>
                <a:lnTo>
                  <a:pt x="146820" y="617268"/>
                </a:lnTo>
                <a:lnTo>
                  <a:pt x="106722" y="602937"/>
                </a:lnTo>
                <a:lnTo>
                  <a:pt x="71351" y="580449"/>
                </a:lnTo>
                <a:lnTo>
                  <a:pt x="41850" y="550948"/>
                </a:lnTo>
                <a:lnTo>
                  <a:pt x="19362" y="515577"/>
                </a:lnTo>
                <a:lnTo>
                  <a:pt x="5031" y="475479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48830" y="6386066"/>
            <a:ext cx="5192395" cy="2396490"/>
          </a:xfrm>
          <a:custGeom>
            <a:avLst/>
            <a:gdLst/>
            <a:ahLst/>
            <a:cxnLst/>
            <a:rect l="l" t="t" r="r" b="b"/>
            <a:pathLst>
              <a:path w="5192395" h="2396490">
                <a:moveTo>
                  <a:pt x="5191869" y="2395983"/>
                </a:moveTo>
                <a:lnTo>
                  <a:pt x="5180474" y="2383283"/>
                </a:lnTo>
                <a:lnTo>
                  <a:pt x="0" y="0"/>
                </a:lnTo>
              </a:path>
            </a:pathLst>
          </a:custGeom>
          <a:ln w="38100">
            <a:solidFill>
              <a:srgbClr val="005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50252" y="8680409"/>
            <a:ext cx="187960" cy="152400"/>
          </a:xfrm>
          <a:custGeom>
            <a:avLst/>
            <a:gdLst/>
            <a:ahLst/>
            <a:cxnLst/>
            <a:rect l="l" t="t" r="r" b="b"/>
            <a:pathLst>
              <a:path w="187959" h="152400">
                <a:moveTo>
                  <a:pt x="70170" y="0"/>
                </a:moveTo>
                <a:lnTo>
                  <a:pt x="73146" y="93666"/>
                </a:lnTo>
                <a:lnTo>
                  <a:pt x="0" y="152247"/>
                </a:lnTo>
                <a:lnTo>
                  <a:pt x="187332" y="146293"/>
                </a:lnTo>
                <a:lnTo>
                  <a:pt x="70170" y="0"/>
                </a:lnTo>
                <a:close/>
              </a:path>
            </a:pathLst>
          </a:custGeom>
          <a:solidFill>
            <a:srgbClr val="005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5700" y="5791200"/>
            <a:ext cx="1765300" cy="622300"/>
          </a:xfrm>
          <a:custGeom>
            <a:avLst/>
            <a:gdLst/>
            <a:ahLst/>
            <a:cxnLst/>
            <a:rect l="l" t="t" r="r" b="b"/>
            <a:pathLst>
              <a:path w="1765300" h="622300">
                <a:moveTo>
                  <a:pt x="1574800" y="0"/>
                </a:moveTo>
                <a:lnTo>
                  <a:pt x="190500" y="0"/>
                </a:lnTo>
                <a:lnTo>
                  <a:pt x="146820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437815"/>
                </a:lnTo>
                <a:lnTo>
                  <a:pt x="6804" y="488012"/>
                </a:lnTo>
                <a:lnTo>
                  <a:pt x="26008" y="532404"/>
                </a:lnTo>
                <a:lnTo>
                  <a:pt x="55796" y="569511"/>
                </a:lnTo>
                <a:lnTo>
                  <a:pt x="94351" y="597850"/>
                </a:lnTo>
                <a:lnTo>
                  <a:pt x="139857" y="615940"/>
                </a:lnTo>
                <a:lnTo>
                  <a:pt x="190500" y="622300"/>
                </a:lnTo>
                <a:lnTo>
                  <a:pt x="1574800" y="622300"/>
                </a:lnTo>
                <a:lnTo>
                  <a:pt x="1625442" y="615940"/>
                </a:lnTo>
                <a:lnTo>
                  <a:pt x="1670949" y="597850"/>
                </a:lnTo>
                <a:lnTo>
                  <a:pt x="1709503" y="569511"/>
                </a:lnTo>
                <a:lnTo>
                  <a:pt x="1739291" y="532404"/>
                </a:lnTo>
                <a:lnTo>
                  <a:pt x="1758495" y="488012"/>
                </a:lnTo>
                <a:lnTo>
                  <a:pt x="1765300" y="437815"/>
                </a:lnTo>
                <a:lnTo>
                  <a:pt x="1765300" y="190500"/>
                </a:lnTo>
                <a:lnTo>
                  <a:pt x="1760268" y="146819"/>
                </a:lnTo>
                <a:lnTo>
                  <a:pt x="1745937" y="106722"/>
                </a:lnTo>
                <a:lnTo>
                  <a:pt x="1723449" y="71351"/>
                </a:lnTo>
                <a:lnTo>
                  <a:pt x="1693948" y="41850"/>
                </a:lnTo>
                <a:lnTo>
                  <a:pt x="1658577" y="19362"/>
                </a:lnTo>
                <a:lnTo>
                  <a:pt x="1618480" y="5031"/>
                </a:lnTo>
                <a:lnTo>
                  <a:pt x="1574800" y="0"/>
                </a:lnTo>
                <a:close/>
              </a:path>
            </a:pathLst>
          </a:custGeom>
          <a:solidFill>
            <a:srgbClr val="3A88FE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700" y="5791200"/>
            <a:ext cx="1765300" cy="622300"/>
          </a:xfrm>
          <a:custGeom>
            <a:avLst/>
            <a:gdLst/>
            <a:ahLst/>
            <a:cxnLst/>
            <a:rect l="l" t="t" r="r" b="b"/>
            <a:pathLst>
              <a:path w="1765300" h="622300">
                <a:moveTo>
                  <a:pt x="0" y="437815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437815"/>
                </a:lnTo>
                <a:lnTo>
                  <a:pt x="1758495" y="488012"/>
                </a:lnTo>
                <a:lnTo>
                  <a:pt x="1739291" y="532405"/>
                </a:lnTo>
                <a:lnTo>
                  <a:pt x="1709503" y="569511"/>
                </a:lnTo>
                <a:lnTo>
                  <a:pt x="1670949" y="597850"/>
                </a:lnTo>
                <a:lnTo>
                  <a:pt x="1625442" y="615940"/>
                </a:lnTo>
                <a:lnTo>
                  <a:pt x="1574800" y="622300"/>
                </a:lnTo>
                <a:lnTo>
                  <a:pt x="190500" y="622300"/>
                </a:lnTo>
                <a:lnTo>
                  <a:pt x="139857" y="615940"/>
                </a:lnTo>
                <a:lnTo>
                  <a:pt x="94351" y="597850"/>
                </a:lnTo>
                <a:lnTo>
                  <a:pt x="55796" y="569511"/>
                </a:lnTo>
                <a:lnTo>
                  <a:pt x="26008" y="532405"/>
                </a:lnTo>
                <a:lnTo>
                  <a:pt x="6804" y="488012"/>
                </a:lnTo>
                <a:lnTo>
                  <a:pt x="0" y="4378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394700" y="8330566"/>
            <a:ext cx="358330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0056D6"/>
                </a:solidFill>
                <a:latin typeface="Arial"/>
                <a:cs typeface="Arial"/>
              </a:rPr>
              <a:t>Ready </a:t>
            </a:r>
            <a:r>
              <a:rPr sz="3500" dirty="0">
                <a:solidFill>
                  <a:srgbClr val="0056D6"/>
                </a:solidFill>
                <a:latin typeface="Arial"/>
                <a:cs typeface="Arial"/>
              </a:rPr>
              <a:t>for</a:t>
            </a:r>
            <a:r>
              <a:rPr sz="3500" spc="-40" dirty="0">
                <a:solidFill>
                  <a:srgbClr val="0056D6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0056D6"/>
                </a:solidFill>
                <a:latin typeface="Arial"/>
                <a:cs typeface="Arial"/>
              </a:rPr>
              <a:t>another  </a:t>
            </a:r>
            <a:r>
              <a:rPr sz="3500" spc="40" dirty="0">
                <a:solidFill>
                  <a:srgbClr val="0056D6"/>
                </a:solidFill>
                <a:latin typeface="Arial"/>
                <a:cs typeface="Arial"/>
              </a:rPr>
              <a:t>substring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1727200"/>
            <a:ext cx="7073900" cy="6299200"/>
          </a:xfrm>
          <a:custGeom>
            <a:avLst/>
            <a:gdLst/>
            <a:ahLst/>
            <a:cxnLst/>
            <a:rect l="l" t="t" r="r" b="b"/>
            <a:pathLst>
              <a:path w="7073900" h="6299200">
                <a:moveTo>
                  <a:pt x="0" y="0"/>
                </a:moveTo>
                <a:lnTo>
                  <a:pt x="7073900" y="0"/>
                </a:lnTo>
                <a:lnTo>
                  <a:pt x="70739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4700" y="1727199"/>
            <a:ext cx="7073900" cy="6299200"/>
          </a:xfrm>
          <a:custGeom>
            <a:avLst/>
            <a:gdLst/>
            <a:ahLst/>
            <a:cxnLst/>
            <a:rect l="l" t="t" r="r" b="b"/>
            <a:pathLst>
              <a:path w="7073900" h="6299200">
                <a:moveTo>
                  <a:pt x="0" y="0"/>
                </a:moveTo>
                <a:lnTo>
                  <a:pt x="7073900" y="0"/>
                </a:lnTo>
                <a:lnTo>
                  <a:pt x="70739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6197" y="1923331"/>
            <a:ext cx="9982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6197" y="2494831"/>
            <a:ext cx="6425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while (k </a:t>
            </a:r>
            <a:r>
              <a:rPr sz="3200" b="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length(T) </a:t>
            </a:r>
            <a:r>
              <a:rPr sz="3200" b="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length(S))</a:t>
            </a:r>
            <a:r>
              <a:rPr sz="3200" b="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sz="32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197" y="2995210"/>
            <a:ext cx="5309235" cy="46824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"/>
                <a:cs typeface="Arial"/>
              </a:rPr>
              <a:t>If (S[k .. k+length(T)-1]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T)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625"/>
              </a:spcBef>
            </a:pPr>
            <a:r>
              <a:rPr sz="3200" b="1" spc="-5" dirty="0">
                <a:latin typeface="Arial"/>
                <a:cs typeface="Arial"/>
              </a:rPr>
              <a:t>return true</a:t>
            </a:r>
            <a:endParaRPr sz="32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4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3200" dirty="0">
                <a:latin typeface="Arial"/>
                <a:cs typeface="Arial"/>
              </a:rPr>
              <a:t>k +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800" dirty="0"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b="1" spc="-5" dirty="0">
                <a:latin typeface="Arial"/>
                <a:cs typeface="Arial"/>
              </a:rPr>
              <a:t>return false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9700" y="3632200"/>
            <a:ext cx="9829800" cy="622300"/>
          </a:xfrm>
          <a:custGeom>
            <a:avLst/>
            <a:gdLst/>
            <a:ahLst/>
            <a:cxnLst/>
            <a:rect l="l" t="t" r="r" b="b"/>
            <a:pathLst>
              <a:path w="9829800" h="622300">
                <a:moveTo>
                  <a:pt x="9639300" y="0"/>
                </a:moveTo>
                <a:lnTo>
                  <a:pt x="190500" y="0"/>
                </a:lnTo>
                <a:lnTo>
                  <a:pt x="139857" y="6582"/>
                </a:lnTo>
                <a:lnTo>
                  <a:pt x="94350" y="25229"/>
                </a:lnTo>
                <a:lnTo>
                  <a:pt x="55796" y="54292"/>
                </a:lnTo>
                <a:lnTo>
                  <a:pt x="26008" y="92123"/>
                </a:lnTo>
                <a:lnTo>
                  <a:pt x="6804" y="137072"/>
                </a:lnTo>
                <a:lnTo>
                  <a:pt x="0" y="187492"/>
                </a:lnTo>
                <a:lnTo>
                  <a:pt x="0" y="428792"/>
                </a:lnTo>
                <a:lnTo>
                  <a:pt x="5031" y="472639"/>
                </a:lnTo>
                <a:lnTo>
                  <a:pt x="19362" y="513166"/>
                </a:lnTo>
                <a:lnTo>
                  <a:pt x="41850" y="549124"/>
                </a:lnTo>
                <a:lnTo>
                  <a:pt x="71351" y="579265"/>
                </a:lnTo>
                <a:lnTo>
                  <a:pt x="106722" y="602341"/>
                </a:lnTo>
                <a:lnTo>
                  <a:pt x="146819" y="617102"/>
                </a:lnTo>
                <a:lnTo>
                  <a:pt x="190500" y="622300"/>
                </a:lnTo>
                <a:lnTo>
                  <a:pt x="9639300" y="622300"/>
                </a:lnTo>
                <a:lnTo>
                  <a:pt x="9682980" y="617102"/>
                </a:lnTo>
                <a:lnTo>
                  <a:pt x="9723077" y="602341"/>
                </a:lnTo>
                <a:lnTo>
                  <a:pt x="9758448" y="579265"/>
                </a:lnTo>
                <a:lnTo>
                  <a:pt x="9787949" y="549124"/>
                </a:lnTo>
                <a:lnTo>
                  <a:pt x="9810437" y="513166"/>
                </a:lnTo>
                <a:lnTo>
                  <a:pt x="9824768" y="472639"/>
                </a:lnTo>
                <a:lnTo>
                  <a:pt x="9829800" y="428792"/>
                </a:lnTo>
                <a:lnTo>
                  <a:pt x="9829800" y="187492"/>
                </a:lnTo>
                <a:lnTo>
                  <a:pt x="9822995" y="137072"/>
                </a:lnTo>
                <a:lnTo>
                  <a:pt x="9803791" y="92123"/>
                </a:lnTo>
                <a:lnTo>
                  <a:pt x="9774003" y="54292"/>
                </a:lnTo>
                <a:lnTo>
                  <a:pt x="9735449" y="25229"/>
                </a:lnTo>
                <a:lnTo>
                  <a:pt x="9689942" y="6582"/>
                </a:lnTo>
                <a:lnTo>
                  <a:pt x="96393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9700" y="3632200"/>
            <a:ext cx="9829800" cy="622300"/>
          </a:xfrm>
          <a:custGeom>
            <a:avLst/>
            <a:gdLst/>
            <a:ahLst/>
            <a:cxnLst/>
            <a:rect l="l" t="t" r="r" b="b"/>
            <a:pathLst>
              <a:path w="9829800" h="622300">
                <a:moveTo>
                  <a:pt x="0" y="428792"/>
                </a:moveTo>
                <a:lnTo>
                  <a:pt x="0" y="187492"/>
                </a:lnTo>
                <a:lnTo>
                  <a:pt x="6804" y="137072"/>
                </a:lnTo>
                <a:lnTo>
                  <a:pt x="26008" y="92123"/>
                </a:lnTo>
                <a:lnTo>
                  <a:pt x="55796" y="54292"/>
                </a:lnTo>
                <a:lnTo>
                  <a:pt x="94351" y="25229"/>
                </a:lnTo>
                <a:lnTo>
                  <a:pt x="139857" y="6582"/>
                </a:lnTo>
                <a:lnTo>
                  <a:pt x="190500" y="0"/>
                </a:lnTo>
                <a:lnTo>
                  <a:pt x="9639300" y="0"/>
                </a:lnTo>
                <a:lnTo>
                  <a:pt x="9689942" y="6582"/>
                </a:lnTo>
                <a:lnTo>
                  <a:pt x="9735449" y="25229"/>
                </a:lnTo>
                <a:lnTo>
                  <a:pt x="9774003" y="54292"/>
                </a:lnTo>
                <a:lnTo>
                  <a:pt x="9803791" y="92123"/>
                </a:lnTo>
                <a:lnTo>
                  <a:pt x="9822995" y="137072"/>
                </a:lnTo>
                <a:lnTo>
                  <a:pt x="9829800" y="187492"/>
                </a:lnTo>
                <a:lnTo>
                  <a:pt x="9829800" y="428792"/>
                </a:lnTo>
                <a:lnTo>
                  <a:pt x="9824768" y="472638"/>
                </a:lnTo>
                <a:lnTo>
                  <a:pt x="9810437" y="513165"/>
                </a:lnTo>
                <a:lnTo>
                  <a:pt x="9787949" y="549124"/>
                </a:lnTo>
                <a:lnTo>
                  <a:pt x="9758448" y="579265"/>
                </a:lnTo>
                <a:lnTo>
                  <a:pt x="9723077" y="602341"/>
                </a:lnTo>
                <a:lnTo>
                  <a:pt x="9682980" y="617102"/>
                </a:lnTo>
                <a:lnTo>
                  <a:pt x="9639300" y="622300"/>
                </a:lnTo>
                <a:lnTo>
                  <a:pt x="190500" y="622300"/>
                </a:lnTo>
                <a:lnTo>
                  <a:pt x="146820" y="617102"/>
                </a:lnTo>
                <a:lnTo>
                  <a:pt x="106722" y="602341"/>
                </a:lnTo>
                <a:lnTo>
                  <a:pt x="71351" y="579265"/>
                </a:lnTo>
                <a:lnTo>
                  <a:pt x="41850" y="549124"/>
                </a:lnTo>
                <a:lnTo>
                  <a:pt x="19362" y="513165"/>
                </a:lnTo>
                <a:lnTo>
                  <a:pt x="5031" y="472638"/>
                </a:lnTo>
                <a:lnTo>
                  <a:pt x="0" y="4287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6300" y="609600"/>
            <a:ext cx="5461000" cy="8064500"/>
          </a:xfrm>
          <a:custGeom>
            <a:avLst/>
            <a:gdLst/>
            <a:ahLst/>
            <a:cxnLst/>
            <a:rect l="l" t="t" r="r" b="b"/>
            <a:pathLst>
              <a:path w="5461000" h="8064500">
                <a:moveTo>
                  <a:pt x="0" y="0"/>
                </a:moveTo>
                <a:lnTo>
                  <a:pt x="5461000" y="0"/>
                </a:lnTo>
                <a:lnTo>
                  <a:pt x="5461000" y="8064500"/>
                </a:lnTo>
                <a:lnTo>
                  <a:pt x="0" y="80645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6300" y="609599"/>
            <a:ext cx="5461000" cy="8064500"/>
          </a:xfrm>
          <a:custGeom>
            <a:avLst/>
            <a:gdLst/>
            <a:ahLst/>
            <a:cxnLst/>
            <a:rect l="l" t="t" r="r" b="b"/>
            <a:pathLst>
              <a:path w="5461000" h="8064500">
                <a:moveTo>
                  <a:pt x="0" y="0"/>
                </a:moveTo>
                <a:lnTo>
                  <a:pt x="5461000" y="0"/>
                </a:lnTo>
                <a:lnTo>
                  <a:pt x="5461000" y="8064500"/>
                </a:lnTo>
                <a:lnTo>
                  <a:pt x="0" y="806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4098" y="607147"/>
            <a:ext cx="5088255" cy="781558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686435" algn="l"/>
              </a:tabLst>
            </a:pPr>
            <a:r>
              <a:rPr sz="20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	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50"/>
              </a:lnSpc>
              <a:spcBef>
                <a:spcPts val="755"/>
              </a:spcBef>
              <a:tabLst>
                <a:tab pos="3772535" algn="l"/>
              </a:tabLst>
            </a:pPr>
            <a:r>
              <a:rPr sz="2000" b="1" spc="-5" dirty="0"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(k + </a:t>
            </a:r>
            <a:r>
              <a:rPr sz="2000" spc="-5" dirty="0">
                <a:latin typeface="Arial"/>
                <a:cs typeface="Arial"/>
              </a:rPr>
              <a:t>length(T)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≤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length(S))	</a:t>
            </a:r>
            <a:r>
              <a:rPr sz="2000" b="1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45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ts val="2350"/>
              </a:lnSpc>
              <a:spcBef>
                <a:spcPts val="605"/>
              </a:spcBef>
              <a:tabLst>
                <a:tab pos="4765040" algn="l"/>
              </a:tabLst>
            </a:pPr>
            <a:r>
              <a:rPr sz="2000" b="1" spc="-5" dirty="0">
                <a:latin typeface="Arial"/>
                <a:cs typeface="Arial"/>
              </a:rPr>
              <a:t>whil</a:t>
            </a:r>
            <a:r>
              <a:rPr sz="2000" b="1" dirty="0">
                <a:latin typeface="Arial"/>
                <a:cs typeface="Arial"/>
              </a:rPr>
              <a:t>e </a:t>
            </a:r>
            <a:r>
              <a:rPr sz="2000" dirty="0">
                <a:latin typeface="Arial"/>
                <a:cs typeface="Arial"/>
              </a:rPr>
              <a:t>(j &lt; leng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h(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ma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ch =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rue)	</a:t>
            </a:r>
            <a:r>
              <a:rPr sz="2000" b="1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35685" marR="2314575" indent="-351155">
              <a:lnSpc>
                <a:spcPct val="118400"/>
              </a:lnSpc>
              <a:spcBef>
                <a:spcPts val="160"/>
              </a:spcBef>
            </a:pPr>
            <a:r>
              <a:rPr sz="2000" spc="-5" dirty="0">
                <a:latin typeface="Arial"/>
                <a:cs typeface="Arial"/>
              </a:rPr>
              <a:t>If (S[j+k] </a:t>
            </a:r>
            <a:r>
              <a:rPr sz="2000" dirty="0">
                <a:latin typeface="Arial"/>
                <a:cs typeface="Arial"/>
              </a:rPr>
              <a:t>≠ </a:t>
            </a:r>
            <a:r>
              <a:rPr sz="2000" spc="-5" dirty="0">
                <a:latin typeface="Arial"/>
                <a:cs typeface="Arial"/>
              </a:rPr>
              <a:t>T[j])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95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j+1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0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03225">
              <a:lnSpc>
                <a:spcPts val="2350"/>
              </a:lnSpc>
              <a:spcBef>
                <a:spcPts val="625"/>
              </a:spcBef>
            </a:pPr>
            <a:r>
              <a:rPr sz="2000" spc="-5" dirty="0">
                <a:latin typeface="Arial"/>
                <a:cs typeface="Arial"/>
              </a:rPr>
              <a:t>If (match </a:t>
            </a:r>
            <a:r>
              <a:rPr sz="2000" dirty="0">
                <a:latin typeface="Arial"/>
                <a:cs typeface="Arial"/>
              </a:rPr>
              <a:t>==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true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380"/>
              </a:spcBef>
            </a:pPr>
            <a:r>
              <a:rPr sz="2000" b="1" spc="-5" dirty="0">
                <a:latin typeface="Arial"/>
                <a:cs typeface="Arial"/>
              </a:rPr>
              <a:t>return true</a:t>
            </a:r>
            <a:endParaRPr sz="20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2000" dirty="0">
                <a:latin typeface="Arial"/>
                <a:cs typeface="Arial"/>
              </a:rPr>
              <a:t>k +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/>
                <a:cs typeface="Arial"/>
              </a:rPr>
              <a:t>return 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00" y="1727200"/>
            <a:ext cx="5232400" cy="6299200"/>
          </a:xfrm>
          <a:custGeom>
            <a:avLst/>
            <a:gdLst/>
            <a:ahLst/>
            <a:cxnLst/>
            <a:rect l="l" t="t" r="r" b="b"/>
            <a:pathLst>
              <a:path w="5232400" h="6299200">
                <a:moveTo>
                  <a:pt x="0" y="0"/>
                </a:moveTo>
                <a:lnTo>
                  <a:pt x="5232400" y="0"/>
                </a:lnTo>
                <a:lnTo>
                  <a:pt x="5232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700" y="1727199"/>
            <a:ext cx="5232400" cy="6299200"/>
          </a:xfrm>
          <a:custGeom>
            <a:avLst/>
            <a:gdLst/>
            <a:ahLst/>
            <a:cxnLst/>
            <a:rect l="l" t="t" r="r" b="b"/>
            <a:pathLst>
              <a:path w="5232400" h="6299200">
                <a:moveTo>
                  <a:pt x="0" y="0"/>
                </a:moveTo>
                <a:lnTo>
                  <a:pt x="5232400" y="0"/>
                </a:lnTo>
                <a:lnTo>
                  <a:pt x="5232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497" y="1854174"/>
            <a:ext cx="5025390" cy="46805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b="1" spc="-5" dirty="0">
                <a:latin typeface="Arial"/>
                <a:cs typeface="Arial"/>
              </a:rPr>
              <a:t>while </a:t>
            </a:r>
            <a:r>
              <a:rPr sz="2500" dirty="0">
                <a:latin typeface="Arial"/>
                <a:cs typeface="Arial"/>
              </a:rPr>
              <a:t>(k + </a:t>
            </a:r>
            <a:r>
              <a:rPr sz="2500" spc="-5" dirty="0">
                <a:latin typeface="Arial"/>
                <a:cs typeface="Arial"/>
              </a:rPr>
              <a:t>length(T) </a:t>
            </a:r>
            <a:r>
              <a:rPr sz="2500" dirty="0">
                <a:latin typeface="Arial"/>
                <a:cs typeface="Arial"/>
              </a:rPr>
              <a:t>≤ </a:t>
            </a:r>
            <a:r>
              <a:rPr sz="2500" spc="-5" dirty="0">
                <a:latin typeface="Arial"/>
                <a:cs typeface="Arial"/>
              </a:rPr>
              <a:t>length(S))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Arial"/>
                <a:cs typeface="Arial"/>
              </a:rPr>
              <a:t>If (S[k .. k+length(T)-1]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T)</a:t>
            </a:r>
            <a:endParaRPr sz="25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1327150">
              <a:lnSpc>
                <a:spcPct val="100000"/>
              </a:lnSpc>
              <a:spcBef>
                <a:spcPts val="665"/>
              </a:spcBef>
            </a:pPr>
            <a:r>
              <a:rPr sz="2500" b="1" spc="-5" dirty="0">
                <a:latin typeface="Arial"/>
                <a:cs typeface="Arial"/>
              </a:rPr>
              <a:t>return true</a:t>
            </a:r>
            <a:endParaRPr sz="25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85"/>
              </a:spcBef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2500" dirty="0">
                <a:latin typeface="Arial"/>
                <a:cs typeface="Arial"/>
              </a:rPr>
              <a:t>k +</a:t>
            </a:r>
            <a:r>
              <a:rPr sz="2500" spc="-2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b="1" spc="-5" dirty="0">
                <a:latin typeface="Arial"/>
                <a:cs typeface="Arial"/>
              </a:rPr>
              <a:t>return false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7000" y="3251200"/>
            <a:ext cx="3632200" cy="622300"/>
          </a:xfrm>
          <a:custGeom>
            <a:avLst/>
            <a:gdLst/>
            <a:ahLst/>
            <a:cxnLst/>
            <a:rect l="l" t="t" r="r" b="b"/>
            <a:pathLst>
              <a:path w="3632200" h="622300">
                <a:moveTo>
                  <a:pt x="3441700" y="0"/>
                </a:moveTo>
                <a:lnTo>
                  <a:pt x="190500" y="0"/>
                </a:lnTo>
                <a:lnTo>
                  <a:pt x="139857" y="6582"/>
                </a:lnTo>
                <a:lnTo>
                  <a:pt x="94350" y="25229"/>
                </a:lnTo>
                <a:lnTo>
                  <a:pt x="55796" y="54292"/>
                </a:lnTo>
                <a:lnTo>
                  <a:pt x="26008" y="92123"/>
                </a:lnTo>
                <a:lnTo>
                  <a:pt x="6804" y="137072"/>
                </a:lnTo>
                <a:lnTo>
                  <a:pt x="0" y="187492"/>
                </a:lnTo>
                <a:lnTo>
                  <a:pt x="0" y="428792"/>
                </a:lnTo>
                <a:lnTo>
                  <a:pt x="5031" y="472639"/>
                </a:lnTo>
                <a:lnTo>
                  <a:pt x="19362" y="513166"/>
                </a:lnTo>
                <a:lnTo>
                  <a:pt x="41850" y="549124"/>
                </a:lnTo>
                <a:lnTo>
                  <a:pt x="71351" y="579265"/>
                </a:lnTo>
                <a:lnTo>
                  <a:pt x="106722" y="602341"/>
                </a:lnTo>
                <a:lnTo>
                  <a:pt x="146819" y="617102"/>
                </a:lnTo>
                <a:lnTo>
                  <a:pt x="190500" y="622300"/>
                </a:lnTo>
                <a:lnTo>
                  <a:pt x="3441700" y="622300"/>
                </a:lnTo>
                <a:lnTo>
                  <a:pt x="3485380" y="617102"/>
                </a:lnTo>
                <a:lnTo>
                  <a:pt x="3525477" y="602341"/>
                </a:lnTo>
                <a:lnTo>
                  <a:pt x="3560848" y="579265"/>
                </a:lnTo>
                <a:lnTo>
                  <a:pt x="3590349" y="549124"/>
                </a:lnTo>
                <a:lnTo>
                  <a:pt x="3612837" y="513166"/>
                </a:lnTo>
                <a:lnTo>
                  <a:pt x="3627168" y="472639"/>
                </a:lnTo>
                <a:lnTo>
                  <a:pt x="3632200" y="428792"/>
                </a:lnTo>
                <a:lnTo>
                  <a:pt x="3632200" y="187492"/>
                </a:lnTo>
                <a:lnTo>
                  <a:pt x="3625395" y="137072"/>
                </a:lnTo>
                <a:lnTo>
                  <a:pt x="3606191" y="92123"/>
                </a:lnTo>
                <a:lnTo>
                  <a:pt x="3576403" y="54292"/>
                </a:lnTo>
                <a:lnTo>
                  <a:pt x="3537849" y="25229"/>
                </a:lnTo>
                <a:lnTo>
                  <a:pt x="3492342" y="6582"/>
                </a:lnTo>
                <a:lnTo>
                  <a:pt x="34417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7000" y="3251200"/>
            <a:ext cx="3632200" cy="622300"/>
          </a:xfrm>
          <a:custGeom>
            <a:avLst/>
            <a:gdLst/>
            <a:ahLst/>
            <a:cxnLst/>
            <a:rect l="l" t="t" r="r" b="b"/>
            <a:pathLst>
              <a:path w="3632200" h="622300">
                <a:moveTo>
                  <a:pt x="0" y="428792"/>
                </a:moveTo>
                <a:lnTo>
                  <a:pt x="0" y="187492"/>
                </a:lnTo>
                <a:lnTo>
                  <a:pt x="6804" y="137072"/>
                </a:lnTo>
                <a:lnTo>
                  <a:pt x="26008" y="92123"/>
                </a:lnTo>
                <a:lnTo>
                  <a:pt x="55796" y="54292"/>
                </a:lnTo>
                <a:lnTo>
                  <a:pt x="94351" y="25229"/>
                </a:lnTo>
                <a:lnTo>
                  <a:pt x="139857" y="6582"/>
                </a:lnTo>
                <a:lnTo>
                  <a:pt x="190500" y="0"/>
                </a:lnTo>
                <a:lnTo>
                  <a:pt x="3441700" y="0"/>
                </a:lnTo>
                <a:lnTo>
                  <a:pt x="3492342" y="6582"/>
                </a:lnTo>
                <a:lnTo>
                  <a:pt x="3537849" y="25229"/>
                </a:lnTo>
                <a:lnTo>
                  <a:pt x="3576403" y="54292"/>
                </a:lnTo>
                <a:lnTo>
                  <a:pt x="3606191" y="92123"/>
                </a:lnTo>
                <a:lnTo>
                  <a:pt x="3625395" y="137072"/>
                </a:lnTo>
                <a:lnTo>
                  <a:pt x="3632200" y="187492"/>
                </a:lnTo>
                <a:lnTo>
                  <a:pt x="3632200" y="428792"/>
                </a:lnTo>
                <a:lnTo>
                  <a:pt x="3627168" y="472638"/>
                </a:lnTo>
                <a:lnTo>
                  <a:pt x="3612837" y="513165"/>
                </a:lnTo>
                <a:lnTo>
                  <a:pt x="3590349" y="549124"/>
                </a:lnTo>
                <a:lnTo>
                  <a:pt x="3560848" y="579265"/>
                </a:lnTo>
                <a:lnTo>
                  <a:pt x="3525477" y="602341"/>
                </a:lnTo>
                <a:lnTo>
                  <a:pt x="3485380" y="617102"/>
                </a:lnTo>
                <a:lnTo>
                  <a:pt x="3441700" y="622300"/>
                </a:lnTo>
                <a:lnTo>
                  <a:pt x="190500" y="622300"/>
                </a:lnTo>
                <a:lnTo>
                  <a:pt x="146820" y="617102"/>
                </a:lnTo>
                <a:lnTo>
                  <a:pt x="106722" y="602341"/>
                </a:lnTo>
                <a:lnTo>
                  <a:pt x="71351" y="579265"/>
                </a:lnTo>
                <a:lnTo>
                  <a:pt x="41850" y="549124"/>
                </a:lnTo>
                <a:lnTo>
                  <a:pt x="19362" y="513165"/>
                </a:lnTo>
                <a:lnTo>
                  <a:pt x="5031" y="472638"/>
                </a:lnTo>
                <a:lnTo>
                  <a:pt x="0" y="4287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000" y="1854200"/>
            <a:ext cx="5041900" cy="3810000"/>
          </a:xfrm>
          <a:custGeom>
            <a:avLst/>
            <a:gdLst/>
            <a:ahLst/>
            <a:cxnLst/>
            <a:rect l="l" t="t" r="r" b="b"/>
            <a:pathLst>
              <a:path w="5041900" h="3810000">
                <a:moveTo>
                  <a:pt x="48514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3619500"/>
                </a:lnTo>
                <a:lnTo>
                  <a:pt x="5031" y="3663180"/>
                </a:lnTo>
                <a:lnTo>
                  <a:pt x="19362" y="3703277"/>
                </a:lnTo>
                <a:lnTo>
                  <a:pt x="41850" y="3738648"/>
                </a:lnTo>
                <a:lnTo>
                  <a:pt x="71351" y="3768149"/>
                </a:lnTo>
                <a:lnTo>
                  <a:pt x="106722" y="3790637"/>
                </a:lnTo>
                <a:lnTo>
                  <a:pt x="146819" y="3804968"/>
                </a:lnTo>
                <a:lnTo>
                  <a:pt x="190500" y="3810000"/>
                </a:lnTo>
                <a:lnTo>
                  <a:pt x="4851400" y="3810000"/>
                </a:lnTo>
                <a:lnTo>
                  <a:pt x="4895080" y="3804968"/>
                </a:lnTo>
                <a:lnTo>
                  <a:pt x="4935177" y="3790637"/>
                </a:lnTo>
                <a:lnTo>
                  <a:pt x="4970548" y="3768149"/>
                </a:lnTo>
                <a:lnTo>
                  <a:pt x="5000049" y="3738648"/>
                </a:lnTo>
                <a:lnTo>
                  <a:pt x="5022537" y="3703277"/>
                </a:lnTo>
                <a:lnTo>
                  <a:pt x="5036868" y="3663180"/>
                </a:lnTo>
                <a:lnTo>
                  <a:pt x="5041900" y="3619500"/>
                </a:lnTo>
                <a:lnTo>
                  <a:pt x="5041900" y="190500"/>
                </a:lnTo>
                <a:lnTo>
                  <a:pt x="5036868" y="146819"/>
                </a:lnTo>
                <a:lnTo>
                  <a:pt x="5022537" y="106722"/>
                </a:lnTo>
                <a:lnTo>
                  <a:pt x="5000049" y="71351"/>
                </a:lnTo>
                <a:lnTo>
                  <a:pt x="4970548" y="41850"/>
                </a:lnTo>
                <a:lnTo>
                  <a:pt x="4935177" y="19362"/>
                </a:lnTo>
                <a:lnTo>
                  <a:pt x="4895080" y="5031"/>
                </a:lnTo>
                <a:lnTo>
                  <a:pt x="48514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3000" y="1854200"/>
            <a:ext cx="5041900" cy="3810000"/>
          </a:xfrm>
          <a:custGeom>
            <a:avLst/>
            <a:gdLst/>
            <a:ahLst/>
            <a:cxnLst/>
            <a:rect l="l" t="t" r="r" b="b"/>
            <a:pathLst>
              <a:path w="5041900" h="3810000">
                <a:moveTo>
                  <a:pt x="0" y="36195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4851400" y="0"/>
                </a:lnTo>
                <a:lnTo>
                  <a:pt x="4895080" y="5031"/>
                </a:lnTo>
                <a:lnTo>
                  <a:pt x="4935177" y="19362"/>
                </a:lnTo>
                <a:lnTo>
                  <a:pt x="4970548" y="41850"/>
                </a:lnTo>
                <a:lnTo>
                  <a:pt x="5000049" y="71351"/>
                </a:lnTo>
                <a:lnTo>
                  <a:pt x="5022537" y="106722"/>
                </a:lnTo>
                <a:lnTo>
                  <a:pt x="5036868" y="146820"/>
                </a:lnTo>
                <a:lnTo>
                  <a:pt x="5041900" y="190500"/>
                </a:lnTo>
                <a:lnTo>
                  <a:pt x="5041900" y="3619500"/>
                </a:lnTo>
                <a:lnTo>
                  <a:pt x="5036868" y="3663180"/>
                </a:lnTo>
                <a:lnTo>
                  <a:pt x="5022537" y="3703277"/>
                </a:lnTo>
                <a:lnTo>
                  <a:pt x="5000049" y="3738648"/>
                </a:lnTo>
                <a:lnTo>
                  <a:pt x="4970548" y="3768149"/>
                </a:lnTo>
                <a:lnTo>
                  <a:pt x="4935177" y="3790637"/>
                </a:lnTo>
                <a:lnTo>
                  <a:pt x="4895080" y="3804968"/>
                </a:lnTo>
                <a:lnTo>
                  <a:pt x="4851400" y="3810000"/>
                </a:lnTo>
                <a:lnTo>
                  <a:pt x="190500" y="3810000"/>
                </a:lnTo>
                <a:lnTo>
                  <a:pt x="146820" y="3804968"/>
                </a:lnTo>
                <a:lnTo>
                  <a:pt x="106722" y="3790637"/>
                </a:lnTo>
                <a:lnTo>
                  <a:pt x="71351" y="3768149"/>
                </a:lnTo>
                <a:lnTo>
                  <a:pt x="41850" y="3738648"/>
                </a:lnTo>
                <a:lnTo>
                  <a:pt x="19362" y="3703277"/>
                </a:lnTo>
                <a:lnTo>
                  <a:pt x="5031" y="3663180"/>
                </a:lnTo>
                <a:lnTo>
                  <a:pt x="0" y="3619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7940" y="996950"/>
            <a:ext cx="5460365" cy="1174115"/>
          </a:xfrm>
          <a:custGeom>
            <a:avLst/>
            <a:gdLst/>
            <a:ahLst/>
            <a:cxnLst/>
            <a:rect l="l" t="t" r="r" b="b"/>
            <a:pathLst>
              <a:path w="5460365" h="1174114">
                <a:moveTo>
                  <a:pt x="5459759" y="0"/>
                </a:moveTo>
                <a:lnTo>
                  <a:pt x="5445798" y="0"/>
                </a:lnTo>
                <a:lnTo>
                  <a:pt x="0" y="11739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0437" y="927867"/>
            <a:ext cx="181610" cy="164465"/>
          </a:xfrm>
          <a:custGeom>
            <a:avLst/>
            <a:gdLst/>
            <a:ahLst/>
            <a:cxnLst/>
            <a:rect l="l" t="t" r="r" b="b"/>
            <a:pathLst>
              <a:path w="181609" h="164465">
                <a:moveTo>
                  <a:pt x="0" y="0"/>
                </a:moveTo>
                <a:lnTo>
                  <a:pt x="58640" y="73099"/>
                </a:lnTo>
                <a:lnTo>
                  <a:pt x="35346" y="163871"/>
                </a:lnTo>
                <a:lnTo>
                  <a:pt x="181545" y="465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7673" y="1441450"/>
            <a:ext cx="2339975" cy="795020"/>
          </a:xfrm>
          <a:custGeom>
            <a:avLst/>
            <a:gdLst/>
            <a:ahLst/>
            <a:cxnLst/>
            <a:rect l="l" t="t" r="r" b="b"/>
            <a:pathLst>
              <a:path w="2339975" h="795019">
                <a:moveTo>
                  <a:pt x="2339726" y="0"/>
                </a:moveTo>
                <a:lnTo>
                  <a:pt x="2315669" y="12700"/>
                </a:lnTo>
                <a:lnTo>
                  <a:pt x="0" y="7946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2733" y="1381671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0"/>
                </a:moveTo>
                <a:lnTo>
                  <a:pt x="66626" y="65901"/>
                </a:lnTo>
                <a:lnTo>
                  <a:pt x="53881" y="158744"/>
                </a:lnTo>
                <a:lnTo>
                  <a:pt x="185685" y="254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2200" y="4560191"/>
            <a:ext cx="4279900" cy="1859914"/>
          </a:xfrm>
          <a:custGeom>
            <a:avLst/>
            <a:gdLst/>
            <a:ahLst/>
            <a:cxnLst/>
            <a:rect l="l" t="t" r="r" b="b"/>
            <a:pathLst>
              <a:path w="4279900" h="1859914">
                <a:moveTo>
                  <a:pt x="4279900" y="1859658"/>
                </a:moveTo>
                <a:lnTo>
                  <a:pt x="4259013" y="1859658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2712" y="6318648"/>
            <a:ext cx="187325" cy="153670"/>
          </a:xfrm>
          <a:custGeom>
            <a:avLst/>
            <a:gdLst/>
            <a:ahLst/>
            <a:cxnLst/>
            <a:rect l="l" t="t" r="r" b="b"/>
            <a:pathLst>
              <a:path w="187325" h="153670">
                <a:moveTo>
                  <a:pt x="67024" y="0"/>
                </a:moveTo>
                <a:lnTo>
                  <a:pt x="71926" y="93585"/>
                </a:lnTo>
                <a:lnTo>
                  <a:pt x="0" y="153657"/>
                </a:lnTo>
                <a:lnTo>
                  <a:pt x="187170" y="143852"/>
                </a:lnTo>
                <a:lnTo>
                  <a:pt x="67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7846" y="5502273"/>
            <a:ext cx="4749800" cy="1819275"/>
          </a:xfrm>
          <a:custGeom>
            <a:avLst/>
            <a:gdLst/>
            <a:ahLst/>
            <a:cxnLst/>
            <a:rect l="l" t="t" r="r" b="b"/>
            <a:pathLst>
              <a:path w="4749800" h="1819275">
                <a:moveTo>
                  <a:pt x="4749253" y="1819276"/>
                </a:moveTo>
                <a:lnTo>
                  <a:pt x="4726189" y="180657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90203" y="7221476"/>
            <a:ext cx="186690" cy="156845"/>
          </a:xfrm>
          <a:custGeom>
            <a:avLst/>
            <a:gdLst/>
            <a:ahLst/>
            <a:cxnLst/>
            <a:rect l="l" t="t" r="r" b="b"/>
            <a:pathLst>
              <a:path w="186690" h="156845">
                <a:moveTo>
                  <a:pt x="59928" y="0"/>
                </a:moveTo>
                <a:lnTo>
                  <a:pt x="69104" y="93263"/>
                </a:lnTo>
                <a:lnTo>
                  <a:pt x="0" y="156561"/>
                </a:lnTo>
                <a:lnTo>
                  <a:pt x="186526" y="138210"/>
                </a:lnTo>
                <a:lnTo>
                  <a:pt x="5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3300" y="6515100"/>
            <a:ext cx="4749800" cy="1809750"/>
          </a:xfrm>
          <a:custGeom>
            <a:avLst/>
            <a:gdLst/>
            <a:ahLst/>
            <a:cxnLst/>
            <a:rect l="l" t="t" r="r" b="b"/>
            <a:pathLst>
              <a:path w="4749800" h="1809750">
                <a:moveTo>
                  <a:pt x="4749800" y="1809750"/>
                </a:moveTo>
                <a:lnTo>
                  <a:pt x="4726189" y="180975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6203" y="8224776"/>
            <a:ext cx="186690" cy="156845"/>
          </a:xfrm>
          <a:custGeom>
            <a:avLst/>
            <a:gdLst/>
            <a:ahLst/>
            <a:cxnLst/>
            <a:rect l="l" t="t" r="r" b="b"/>
            <a:pathLst>
              <a:path w="186690" h="156845">
                <a:moveTo>
                  <a:pt x="59928" y="0"/>
                </a:moveTo>
                <a:lnTo>
                  <a:pt x="69104" y="93263"/>
                </a:lnTo>
                <a:lnTo>
                  <a:pt x="0" y="156561"/>
                </a:lnTo>
                <a:lnTo>
                  <a:pt x="186526" y="138210"/>
                </a:lnTo>
                <a:lnTo>
                  <a:pt x="5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9400" y="3479800"/>
            <a:ext cx="2413000" cy="1270000"/>
          </a:xfrm>
          <a:custGeom>
            <a:avLst/>
            <a:gdLst/>
            <a:ahLst/>
            <a:cxnLst/>
            <a:rect l="l" t="t" r="r" b="b"/>
            <a:pathLst>
              <a:path w="2413000" h="1270000">
                <a:moveTo>
                  <a:pt x="0" y="10795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222500" y="0"/>
                </a:lnTo>
                <a:lnTo>
                  <a:pt x="2266180" y="5031"/>
                </a:lnTo>
                <a:lnTo>
                  <a:pt x="2306277" y="19362"/>
                </a:lnTo>
                <a:lnTo>
                  <a:pt x="2341648" y="41850"/>
                </a:lnTo>
                <a:lnTo>
                  <a:pt x="2371149" y="71351"/>
                </a:lnTo>
                <a:lnTo>
                  <a:pt x="2393637" y="106722"/>
                </a:lnTo>
                <a:lnTo>
                  <a:pt x="2407968" y="146820"/>
                </a:lnTo>
                <a:lnTo>
                  <a:pt x="2413000" y="190500"/>
                </a:lnTo>
                <a:lnTo>
                  <a:pt x="2413000" y="1079500"/>
                </a:lnTo>
                <a:lnTo>
                  <a:pt x="2407968" y="1123179"/>
                </a:lnTo>
                <a:lnTo>
                  <a:pt x="2393637" y="1163277"/>
                </a:lnTo>
                <a:lnTo>
                  <a:pt x="2371149" y="1198648"/>
                </a:lnTo>
                <a:lnTo>
                  <a:pt x="2341648" y="1228149"/>
                </a:lnTo>
                <a:lnTo>
                  <a:pt x="2306277" y="1250637"/>
                </a:lnTo>
                <a:lnTo>
                  <a:pt x="2266180" y="1264968"/>
                </a:lnTo>
                <a:lnTo>
                  <a:pt x="2222500" y="1270000"/>
                </a:lnTo>
                <a:lnTo>
                  <a:pt x="190500" y="1270000"/>
                </a:lnTo>
                <a:lnTo>
                  <a:pt x="146820" y="1264968"/>
                </a:lnTo>
                <a:lnTo>
                  <a:pt x="106722" y="1250637"/>
                </a:lnTo>
                <a:lnTo>
                  <a:pt x="71351" y="1228149"/>
                </a:lnTo>
                <a:lnTo>
                  <a:pt x="41850" y="1198648"/>
                </a:lnTo>
                <a:lnTo>
                  <a:pt x="19362" y="1163277"/>
                </a:lnTo>
                <a:lnTo>
                  <a:pt x="5031" y="1123179"/>
                </a:lnTo>
                <a:lnTo>
                  <a:pt x="0" y="1079500"/>
                </a:lnTo>
                <a:close/>
              </a:path>
            </a:pathLst>
          </a:custGeom>
          <a:ln w="762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257E03A-1A77-403B-B82B-250CF306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>
                <a:latin typeface="Arial" panose="020B0604020202020204" pitchFamily="34" charset="0"/>
                <a:cs typeface="Arial" panose="020B0604020202020204" pitchFamily="34" charset="0"/>
              </a:rPr>
              <a:t>Brute force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E7D6D84-AA2F-4E42-B414-25A264AD5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867" y="1950721"/>
            <a:ext cx="11921067" cy="6340197"/>
          </a:xfrm>
        </p:spPr>
        <p:txBody>
          <a:bodyPr/>
          <a:lstStyle/>
          <a:p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4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 algorithm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simply tries </a:t>
            </a:r>
            <a:r>
              <a:rPr lang="en-US" alt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possibilities until a satisfactory solution is found</a:t>
            </a:r>
          </a:p>
          <a:p>
            <a:pPr lvl="1"/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Such an algorithm can be:</a:t>
            </a:r>
          </a:p>
          <a:p>
            <a:pPr lvl="2"/>
            <a:r>
              <a:rPr lang="en-US" alt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</a:t>
            </a:r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: Find the </a:t>
            </a:r>
            <a:r>
              <a:rPr lang="en-US" altLang="en-US" sz="3600" b="0" i="1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 solution. This may require finding all solutions, or if a value for the best solution is known, it may stop when any best solution is found</a:t>
            </a:r>
          </a:p>
          <a:p>
            <a:pPr lvl="3"/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Example: Finding the best path for a traveling salesman</a:t>
            </a:r>
          </a:p>
          <a:p>
            <a:pPr lvl="2"/>
            <a:r>
              <a:rPr lang="en-US" alt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Satisficing</a:t>
            </a:r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: Stop as soon as a solution is found that is </a:t>
            </a:r>
            <a:r>
              <a:rPr lang="en-US" altLang="en-US" sz="3600" b="0" i="1" dirty="0">
                <a:latin typeface="Arial" panose="020B0604020202020204" pitchFamily="34" charset="0"/>
                <a:cs typeface="Arial" panose="020B0604020202020204" pitchFamily="34" charset="0"/>
              </a:rPr>
              <a:t>good enough</a:t>
            </a:r>
          </a:p>
          <a:p>
            <a:pPr lvl="3"/>
            <a:r>
              <a:rPr lang="en-US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Example: Finding a traveling salesman path that is within 10% of optimal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352A4-23C5-4C0E-87F4-A7AE02F46A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defTabSz="1300460" fontAlgn="base">
              <a:spcBef>
                <a:spcPct val="0"/>
              </a:spcBef>
              <a:spcAft>
                <a:spcPct val="0"/>
              </a:spcAft>
            </a:pPr>
            <a:fld id="{440946BB-6A88-4A61-A6CD-35C34A1A81D8}" type="slidenum">
              <a:rPr lang="en-US" altLang="en-US">
                <a:solidFill>
                  <a:srgbClr val="000000"/>
                </a:solidFill>
              </a:rPr>
              <a:pPr defTabSz="130046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6437" y="4256434"/>
            <a:ext cx="33020" cy="4672965"/>
          </a:xfrm>
          <a:custGeom>
            <a:avLst/>
            <a:gdLst/>
            <a:ahLst/>
            <a:cxnLst/>
            <a:rect l="l" t="t" r="r" b="b"/>
            <a:pathLst>
              <a:path w="33020" h="4672965">
                <a:moveTo>
                  <a:pt x="0" y="0"/>
                </a:moveTo>
                <a:lnTo>
                  <a:pt x="32593" y="46729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8800" y="838200"/>
            <a:ext cx="5981700" cy="8064500"/>
          </a:xfrm>
          <a:custGeom>
            <a:avLst/>
            <a:gdLst/>
            <a:ahLst/>
            <a:cxnLst/>
            <a:rect l="l" t="t" r="r" b="b"/>
            <a:pathLst>
              <a:path w="5981700" h="8064500">
                <a:moveTo>
                  <a:pt x="0" y="0"/>
                </a:moveTo>
                <a:lnTo>
                  <a:pt x="5981700" y="0"/>
                </a:lnTo>
                <a:lnTo>
                  <a:pt x="5981700" y="8064500"/>
                </a:lnTo>
                <a:lnTo>
                  <a:pt x="0" y="80645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400" y="4368800"/>
            <a:ext cx="2413000" cy="1270000"/>
          </a:xfrm>
          <a:custGeom>
            <a:avLst/>
            <a:gdLst/>
            <a:ahLst/>
            <a:cxnLst/>
            <a:rect l="l" t="t" r="r" b="b"/>
            <a:pathLst>
              <a:path w="2413000" h="1270000">
                <a:moveTo>
                  <a:pt x="0" y="10795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222500" y="0"/>
                </a:lnTo>
                <a:lnTo>
                  <a:pt x="2266180" y="5031"/>
                </a:lnTo>
                <a:lnTo>
                  <a:pt x="2306277" y="19362"/>
                </a:lnTo>
                <a:lnTo>
                  <a:pt x="2341648" y="41850"/>
                </a:lnTo>
                <a:lnTo>
                  <a:pt x="2371149" y="71351"/>
                </a:lnTo>
                <a:lnTo>
                  <a:pt x="2393637" y="106722"/>
                </a:lnTo>
                <a:lnTo>
                  <a:pt x="2407968" y="146820"/>
                </a:lnTo>
                <a:lnTo>
                  <a:pt x="2413000" y="190500"/>
                </a:lnTo>
                <a:lnTo>
                  <a:pt x="2413000" y="1079500"/>
                </a:lnTo>
                <a:lnTo>
                  <a:pt x="2407968" y="1123179"/>
                </a:lnTo>
                <a:lnTo>
                  <a:pt x="2393637" y="1163277"/>
                </a:lnTo>
                <a:lnTo>
                  <a:pt x="2371149" y="1198648"/>
                </a:lnTo>
                <a:lnTo>
                  <a:pt x="2341648" y="1228149"/>
                </a:lnTo>
                <a:lnTo>
                  <a:pt x="2306277" y="1250637"/>
                </a:lnTo>
                <a:lnTo>
                  <a:pt x="2266180" y="1264968"/>
                </a:lnTo>
                <a:lnTo>
                  <a:pt x="2222500" y="1270000"/>
                </a:lnTo>
                <a:lnTo>
                  <a:pt x="190500" y="1270000"/>
                </a:lnTo>
                <a:lnTo>
                  <a:pt x="146820" y="1264968"/>
                </a:lnTo>
                <a:lnTo>
                  <a:pt x="106722" y="1250637"/>
                </a:lnTo>
                <a:lnTo>
                  <a:pt x="71351" y="1228149"/>
                </a:lnTo>
                <a:lnTo>
                  <a:pt x="41850" y="1198648"/>
                </a:lnTo>
                <a:lnTo>
                  <a:pt x="19362" y="1163277"/>
                </a:lnTo>
                <a:lnTo>
                  <a:pt x="5031" y="1123179"/>
                </a:lnTo>
                <a:lnTo>
                  <a:pt x="0" y="1079500"/>
                </a:lnTo>
                <a:close/>
              </a:path>
            </a:pathLst>
          </a:custGeom>
          <a:ln w="762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0" y="838199"/>
            <a:ext cx="5981700" cy="8064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1938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45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1193800">
              <a:lnSpc>
                <a:spcPts val="2350"/>
              </a:lnSpc>
              <a:spcBef>
                <a:spcPts val="600"/>
              </a:spcBef>
              <a:tabLst>
                <a:tab pos="5555615" algn="l"/>
              </a:tabLst>
            </a:pPr>
            <a:r>
              <a:rPr sz="2000" b="1" spc="-5" dirty="0"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(j &lt; </a:t>
            </a:r>
            <a:r>
              <a:rPr sz="2000" spc="-5" dirty="0">
                <a:latin typeface="Arial"/>
                <a:cs typeface="Arial"/>
              </a:rPr>
              <a:t>length(T)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match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true)	</a:t>
            </a:r>
            <a:r>
              <a:rPr sz="2000" b="1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19380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26260" marR="2417445" indent="-351155">
              <a:lnSpc>
                <a:spcPct val="118400"/>
              </a:lnSpc>
              <a:spcBef>
                <a:spcPts val="160"/>
              </a:spcBef>
            </a:pPr>
            <a:r>
              <a:rPr sz="2000" spc="-5" dirty="0">
                <a:latin typeface="Arial"/>
                <a:cs typeface="Arial"/>
              </a:rPr>
              <a:t>If (S[j+k] </a:t>
            </a:r>
            <a:r>
              <a:rPr sz="2000" dirty="0">
                <a:latin typeface="Arial"/>
                <a:cs typeface="Arial"/>
              </a:rPr>
              <a:t>≠ </a:t>
            </a:r>
            <a:r>
              <a:rPr sz="2000" spc="-5" dirty="0">
                <a:latin typeface="Arial"/>
                <a:cs typeface="Arial"/>
              </a:rPr>
              <a:t>T[j])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95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1544320">
              <a:lnSpc>
                <a:spcPct val="100000"/>
              </a:lnSpc>
              <a:spcBef>
                <a:spcPts val="384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544320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j+1</a:t>
            </a:r>
            <a:endParaRPr sz="20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2000" y="2870200"/>
            <a:ext cx="5791200" cy="3810000"/>
          </a:xfrm>
          <a:custGeom>
            <a:avLst/>
            <a:gdLst/>
            <a:ahLst/>
            <a:cxnLst/>
            <a:rect l="l" t="t" r="r" b="b"/>
            <a:pathLst>
              <a:path w="5791200" h="3810000">
                <a:moveTo>
                  <a:pt x="56007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3619500"/>
                </a:lnTo>
                <a:lnTo>
                  <a:pt x="5031" y="3663180"/>
                </a:lnTo>
                <a:lnTo>
                  <a:pt x="19362" y="3703277"/>
                </a:lnTo>
                <a:lnTo>
                  <a:pt x="41850" y="3738648"/>
                </a:lnTo>
                <a:lnTo>
                  <a:pt x="71351" y="3768149"/>
                </a:lnTo>
                <a:lnTo>
                  <a:pt x="106722" y="3790637"/>
                </a:lnTo>
                <a:lnTo>
                  <a:pt x="146819" y="3804968"/>
                </a:lnTo>
                <a:lnTo>
                  <a:pt x="190500" y="3810000"/>
                </a:lnTo>
                <a:lnTo>
                  <a:pt x="5600700" y="3810000"/>
                </a:lnTo>
                <a:lnTo>
                  <a:pt x="5644378" y="3804968"/>
                </a:lnTo>
                <a:lnTo>
                  <a:pt x="5684475" y="3790637"/>
                </a:lnTo>
                <a:lnTo>
                  <a:pt x="5719846" y="3768149"/>
                </a:lnTo>
                <a:lnTo>
                  <a:pt x="5749348" y="3738648"/>
                </a:lnTo>
                <a:lnTo>
                  <a:pt x="5771836" y="3703277"/>
                </a:lnTo>
                <a:lnTo>
                  <a:pt x="5786168" y="3663180"/>
                </a:lnTo>
                <a:lnTo>
                  <a:pt x="5791200" y="3619500"/>
                </a:lnTo>
                <a:lnTo>
                  <a:pt x="5791200" y="190500"/>
                </a:lnTo>
                <a:lnTo>
                  <a:pt x="5786168" y="146819"/>
                </a:lnTo>
                <a:lnTo>
                  <a:pt x="5771836" y="106722"/>
                </a:lnTo>
                <a:lnTo>
                  <a:pt x="5749348" y="71351"/>
                </a:lnTo>
                <a:lnTo>
                  <a:pt x="5719846" y="41850"/>
                </a:lnTo>
                <a:lnTo>
                  <a:pt x="5684475" y="19362"/>
                </a:lnTo>
                <a:lnTo>
                  <a:pt x="5644378" y="5031"/>
                </a:lnTo>
                <a:lnTo>
                  <a:pt x="56007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2000" y="2870200"/>
            <a:ext cx="5791200" cy="3810000"/>
          </a:xfrm>
          <a:custGeom>
            <a:avLst/>
            <a:gdLst/>
            <a:ahLst/>
            <a:cxnLst/>
            <a:rect l="l" t="t" r="r" b="b"/>
            <a:pathLst>
              <a:path w="5791200" h="3810000">
                <a:moveTo>
                  <a:pt x="0" y="36195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5600700" y="0"/>
                </a:lnTo>
                <a:lnTo>
                  <a:pt x="5644380" y="5031"/>
                </a:lnTo>
                <a:lnTo>
                  <a:pt x="5684477" y="19362"/>
                </a:lnTo>
                <a:lnTo>
                  <a:pt x="5719848" y="41850"/>
                </a:lnTo>
                <a:lnTo>
                  <a:pt x="5749349" y="71351"/>
                </a:lnTo>
                <a:lnTo>
                  <a:pt x="5771837" y="106722"/>
                </a:lnTo>
                <a:lnTo>
                  <a:pt x="5786168" y="146820"/>
                </a:lnTo>
                <a:lnTo>
                  <a:pt x="5791200" y="190500"/>
                </a:lnTo>
                <a:lnTo>
                  <a:pt x="5791200" y="3619500"/>
                </a:lnTo>
                <a:lnTo>
                  <a:pt x="5786168" y="3663180"/>
                </a:lnTo>
                <a:lnTo>
                  <a:pt x="5771837" y="3703277"/>
                </a:lnTo>
                <a:lnTo>
                  <a:pt x="5749349" y="3738648"/>
                </a:lnTo>
                <a:lnTo>
                  <a:pt x="5719848" y="3768149"/>
                </a:lnTo>
                <a:lnTo>
                  <a:pt x="5684477" y="3790637"/>
                </a:lnTo>
                <a:lnTo>
                  <a:pt x="5644380" y="3804968"/>
                </a:lnTo>
                <a:lnTo>
                  <a:pt x="5600700" y="3810000"/>
                </a:lnTo>
                <a:lnTo>
                  <a:pt x="190500" y="3810000"/>
                </a:lnTo>
                <a:lnTo>
                  <a:pt x="146820" y="3804968"/>
                </a:lnTo>
                <a:lnTo>
                  <a:pt x="106722" y="3790637"/>
                </a:lnTo>
                <a:lnTo>
                  <a:pt x="71351" y="3768149"/>
                </a:lnTo>
                <a:lnTo>
                  <a:pt x="41850" y="3738648"/>
                </a:lnTo>
                <a:lnTo>
                  <a:pt x="19362" y="3703277"/>
                </a:lnTo>
                <a:lnTo>
                  <a:pt x="5031" y="3663180"/>
                </a:lnTo>
                <a:lnTo>
                  <a:pt x="0" y="3619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2612" y="951873"/>
            <a:ext cx="58058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substring given by</a:t>
            </a:r>
            <a:r>
              <a:rPr sz="3500" b="0" spc="-3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b="0" dirty="0">
                <a:solidFill>
                  <a:srgbClr val="77BB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35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291" y="1485139"/>
            <a:ext cx="4914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0335" algn="l"/>
              </a:tabLst>
            </a:pPr>
            <a:r>
              <a:rPr sz="2200" spc="10" dirty="0">
                <a:solidFill>
                  <a:srgbClr val="4F7A28"/>
                </a:solidFill>
                <a:latin typeface="Arial"/>
                <a:cs typeface="Arial"/>
              </a:rPr>
              <a:t>Str[k..k+lenght(T)-1]	</a:t>
            </a:r>
            <a:r>
              <a:rPr sz="2200" spc="-5" dirty="0">
                <a:solidFill>
                  <a:srgbClr val="4F7A28"/>
                </a:solidFill>
                <a:latin typeface="Arial"/>
                <a:cs typeface="Arial"/>
              </a:rPr>
              <a:t>has size</a:t>
            </a:r>
            <a:r>
              <a:rPr sz="2200" spc="-20" dirty="0">
                <a:solidFill>
                  <a:srgbClr val="4F7A28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7A28"/>
                </a:solidFill>
                <a:latin typeface="Arial"/>
                <a:cs typeface="Arial"/>
              </a:rPr>
              <a:t>length(T)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158" y="43528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2396" y="4366984"/>
            <a:ext cx="755460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2396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56" y="43528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493" y="4366984"/>
            <a:ext cx="755461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494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7254" y="43528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1492" y="4366984"/>
            <a:ext cx="755460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1493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1" y="0"/>
                </a:lnTo>
                <a:lnTo>
                  <a:pt x="755461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709" y="43528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5947" y="4366984"/>
            <a:ext cx="755462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5948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76164" y="4352818"/>
            <a:ext cx="854252" cy="82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0402" y="4366984"/>
            <a:ext cx="755462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0403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5631" y="4352818"/>
            <a:ext cx="825470" cy="828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9867" y="4366984"/>
            <a:ext cx="755463" cy="751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9870" y="4366975"/>
            <a:ext cx="755650" cy="751840"/>
          </a:xfrm>
          <a:custGeom>
            <a:avLst/>
            <a:gdLst/>
            <a:ahLst/>
            <a:cxnLst/>
            <a:rect l="l" t="t" r="r" b="b"/>
            <a:pathLst>
              <a:path w="755650" h="751839">
                <a:moveTo>
                  <a:pt x="0" y="0"/>
                </a:moveTo>
                <a:lnTo>
                  <a:pt x="755462" y="0"/>
                </a:lnTo>
                <a:lnTo>
                  <a:pt x="755462" y="751726"/>
                </a:lnTo>
                <a:lnTo>
                  <a:pt x="0" y="751726"/>
                </a:lnTo>
                <a:lnTo>
                  <a:pt x="0" y="0"/>
                </a:lnTo>
                <a:close/>
              </a:path>
            </a:pathLst>
          </a:custGeom>
          <a:ln w="14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5013" y="2829271"/>
            <a:ext cx="27305" cy="1273175"/>
          </a:xfrm>
          <a:custGeom>
            <a:avLst/>
            <a:gdLst/>
            <a:ahLst/>
            <a:cxnLst/>
            <a:rect l="l" t="t" r="r" b="b"/>
            <a:pathLst>
              <a:path w="27305" h="1273175">
                <a:moveTo>
                  <a:pt x="27135" y="1272828"/>
                </a:moveTo>
                <a:lnTo>
                  <a:pt x="27135" y="125556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7270" y="4039674"/>
            <a:ext cx="167613" cy="169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59279" y="205544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70659" y="2816522"/>
            <a:ext cx="27305" cy="1082675"/>
          </a:xfrm>
          <a:custGeom>
            <a:avLst/>
            <a:gdLst/>
            <a:ahLst/>
            <a:cxnLst/>
            <a:rect l="l" t="t" r="r" b="b"/>
            <a:pathLst>
              <a:path w="27304" h="1082675">
                <a:moveTo>
                  <a:pt x="26689" y="1082377"/>
                </a:moveTo>
                <a:lnTo>
                  <a:pt x="26689" y="1066158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2385" y="3836356"/>
            <a:ext cx="167609" cy="169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89313" y="2094175"/>
            <a:ext cx="288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k+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length(T)-1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62100" y="4279900"/>
            <a:ext cx="2946400" cy="952500"/>
          </a:xfrm>
          <a:custGeom>
            <a:avLst/>
            <a:gdLst/>
            <a:ahLst/>
            <a:cxnLst/>
            <a:rect l="l" t="t" r="r" b="b"/>
            <a:pathLst>
              <a:path w="2946400" h="952500">
                <a:moveTo>
                  <a:pt x="2753995" y="0"/>
                </a:moveTo>
                <a:lnTo>
                  <a:pt x="191135" y="0"/>
                </a:lnTo>
                <a:lnTo>
                  <a:pt x="140445" y="6593"/>
                </a:lnTo>
                <a:lnTo>
                  <a:pt x="94821" y="25268"/>
                </a:lnTo>
                <a:lnTo>
                  <a:pt x="56113" y="54367"/>
                </a:lnTo>
                <a:lnTo>
                  <a:pt x="26173" y="92234"/>
                </a:lnTo>
                <a:lnTo>
                  <a:pt x="6851" y="137212"/>
                </a:lnTo>
                <a:lnTo>
                  <a:pt x="0" y="187642"/>
                </a:lnTo>
                <a:lnTo>
                  <a:pt x="634" y="755650"/>
                </a:lnTo>
                <a:lnTo>
                  <a:pt x="5666" y="799681"/>
                </a:lnTo>
                <a:lnTo>
                  <a:pt x="19997" y="840686"/>
                </a:lnTo>
                <a:lnTo>
                  <a:pt x="42485" y="877297"/>
                </a:lnTo>
                <a:lnTo>
                  <a:pt x="71986" y="908150"/>
                </a:lnTo>
                <a:lnTo>
                  <a:pt x="107357" y="931878"/>
                </a:lnTo>
                <a:lnTo>
                  <a:pt x="147454" y="947117"/>
                </a:lnTo>
                <a:lnTo>
                  <a:pt x="191135" y="952500"/>
                </a:lnTo>
                <a:lnTo>
                  <a:pt x="2753995" y="952500"/>
                </a:lnTo>
                <a:lnTo>
                  <a:pt x="2797780" y="947117"/>
                </a:lnTo>
                <a:lnTo>
                  <a:pt x="2838149" y="931878"/>
                </a:lnTo>
                <a:lnTo>
                  <a:pt x="2873892" y="908150"/>
                </a:lnTo>
                <a:lnTo>
                  <a:pt x="2903799" y="877297"/>
                </a:lnTo>
                <a:lnTo>
                  <a:pt x="2926659" y="840686"/>
                </a:lnTo>
                <a:lnTo>
                  <a:pt x="2941263" y="799681"/>
                </a:lnTo>
                <a:lnTo>
                  <a:pt x="2946400" y="755650"/>
                </a:lnTo>
                <a:lnTo>
                  <a:pt x="2946400" y="187642"/>
                </a:lnTo>
                <a:lnTo>
                  <a:pt x="2941263" y="144121"/>
                </a:lnTo>
                <a:lnTo>
                  <a:pt x="2926659" y="104432"/>
                </a:lnTo>
                <a:lnTo>
                  <a:pt x="2903799" y="69619"/>
                </a:lnTo>
                <a:lnTo>
                  <a:pt x="2873892" y="40726"/>
                </a:lnTo>
                <a:lnTo>
                  <a:pt x="2838149" y="18796"/>
                </a:lnTo>
                <a:lnTo>
                  <a:pt x="2797780" y="4873"/>
                </a:lnTo>
                <a:lnTo>
                  <a:pt x="2753995" y="0"/>
                </a:lnTo>
                <a:close/>
              </a:path>
            </a:pathLst>
          </a:custGeom>
          <a:solidFill>
            <a:srgbClr val="96D35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2100" y="4279899"/>
            <a:ext cx="2946400" cy="952500"/>
          </a:xfrm>
          <a:custGeom>
            <a:avLst/>
            <a:gdLst/>
            <a:ahLst/>
            <a:cxnLst/>
            <a:rect l="l" t="t" r="r" b="b"/>
            <a:pathLst>
              <a:path w="2946400" h="952500">
                <a:moveTo>
                  <a:pt x="634" y="755650"/>
                </a:moveTo>
                <a:lnTo>
                  <a:pt x="0" y="187642"/>
                </a:lnTo>
                <a:lnTo>
                  <a:pt x="6851" y="137212"/>
                </a:lnTo>
                <a:lnTo>
                  <a:pt x="26173" y="92234"/>
                </a:lnTo>
                <a:lnTo>
                  <a:pt x="56113" y="54367"/>
                </a:lnTo>
                <a:lnTo>
                  <a:pt x="94821" y="25268"/>
                </a:lnTo>
                <a:lnTo>
                  <a:pt x="140445" y="6593"/>
                </a:lnTo>
                <a:lnTo>
                  <a:pt x="191134" y="0"/>
                </a:lnTo>
                <a:lnTo>
                  <a:pt x="2753994" y="0"/>
                </a:lnTo>
                <a:lnTo>
                  <a:pt x="2797780" y="4872"/>
                </a:lnTo>
                <a:lnTo>
                  <a:pt x="2838149" y="18796"/>
                </a:lnTo>
                <a:lnTo>
                  <a:pt x="2873892" y="40726"/>
                </a:lnTo>
                <a:lnTo>
                  <a:pt x="2903799" y="69619"/>
                </a:lnTo>
                <a:lnTo>
                  <a:pt x="2926659" y="104432"/>
                </a:lnTo>
                <a:lnTo>
                  <a:pt x="2941263" y="144121"/>
                </a:lnTo>
                <a:lnTo>
                  <a:pt x="2946399" y="187642"/>
                </a:lnTo>
                <a:lnTo>
                  <a:pt x="2946399" y="755650"/>
                </a:lnTo>
                <a:lnTo>
                  <a:pt x="2941263" y="799681"/>
                </a:lnTo>
                <a:lnTo>
                  <a:pt x="2926659" y="840686"/>
                </a:lnTo>
                <a:lnTo>
                  <a:pt x="2903799" y="877297"/>
                </a:lnTo>
                <a:lnTo>
                  <a:pt x="2873892" y="908150"/>
                </a:lnTo>
                <a:lnTo>
                  <a:pt x="2838149" y="931878"/>
                </a:lnTo>
                <a:lnTo>
                  <a:pt x="2797780" y="947117"/>
                </a:lnTo>
                <a:lnTo>
                  <a:pt x="2753994" y="952500"/>
                </a:lnTo>
                <a:lnTo>
                  <a:pt x="191134" y="952500"/>
                </a:lnTo>
                <a:lnTo>
                  <a:pt x="147454" y="947117"/>
                </a:lnTo>
                <a:lnTo>
                  <a:pt x="107357" y="931878"/>
                </a:lnTo>
                <a:lnTo>
                  <a:pt x="71986" y="908150"/>
                </a:lnTo>
                <a:lnTo>
                  <a:pt x="42485" y="877297"/>
                </a:lnTo>
                <a:lnTo>
                  <a:pt x="19997" y="840686"/>
                </a:lnTo>
                <a:lnTo>
                  <a:pt x="5666" y="799681"/>
                </a:lnTo>
                <a:lnTo>
                  <a:pt x="634" y="7556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16100" y="6470505"/>
            <a:ext cx="12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32400"/>
                </a:solidFill>
                <a:latin typeface="Arial"/>
                <a:cs typeface="Arial"/>
              </a:rPr>
              <a:t>j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24050" y="5499100"/>
            <a:ext cx="16510" cy="876300"/>
          </a:xfrm>
          <a:custGeom>
            <a:avLst/>
            <a:gdLst/>
            <a:ahLst/>
            <a:cxnLst/>
            <a:rect l="l" t="t" r="r" b="b"/>
            <a:pathLst>
              <a:path w="16510" h="876300">
                <a:moveTo>
                  <a:pt x="0" y="0"/>
                </a:moveTo>
                <a:lnTo>
                  <a:pt x="0" y="24096"/>
                </a:lnTo>
                <a:lnTo>
                  <a:pt x="16119" y="876083"/>
                </a:lnTo>
              </a:path>
            </a:pathLst>
          </a:custGeom>
          <a:ln w="38099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1652" y="5392447"/>
            <a:ext cx="167595" cy="169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3406" y="7386466"/>
            <a:ext cx="792017" cy="766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16606" y="7399577"/>
            <a:ext cx="700422" cy="695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6607" y="7399576"/>
            <a:ext cx="701040" cy="695960"/>
          </a:xfrm>
          <a:custGeom>
            <a:avLst/>
            <a:gdLst/>
            <a:ahLst/>
            <a:cxnLst/>
            <a:rect l="l" t="t" r="r" b="b"/>
            <a:pathLst>
              <a:path w="701039" h="695959">
                <a:moveTo>
                  <a:pt x="0" y="0"/>
                </a:moveTo>
                <a:lnTo>
                  <a:pt x="700423" y="0"/>
                </a:lnTo>
                <a:lnTo>
                  <a:pt x="700423" y="695627"/>
                </a:lnTo>
                <a:lnTo>
                  <a:pt x="0" y="695627"/>
                </a:lnTo>
                <a:lnTo>
                  <a:pt x="0" y="0"/>
                </a:lnTo>
                <a:close/>
              </a:path>
            </a:pathLst>
          </a:custGeom>
          <a:ln w="13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88657" y="7386466"/>
            <a:ext cx="792017" cy="766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1858" y="7399577"/>
            <a:ext cx="700421" cy="695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01858" y="7399576"/>
            <a:ext cx="701040" cy="695960"/>
          </a:xfrm>
          <a:custGeom>
            <a:avLst/>
            <a:gdLst/>
            <a:ahLst/>
            <a:cxnLst/>
            <a:rect l="l" t="t" r="r" b="b"/>
            <a:pathLst>
              <a:path w="701039" h="695959">
                <a:moveTo>
                  <a:pt x="0" y="0"/>
                </a:moveTo>
                <a:lnTo>
                  <a:pt x="700423" y="0"/>
                </a:lnTo>
                <a:lnTo>
                  <a:pt x="700423" y="695627"/>
                </a:lnTo>
                <a:lnTo>
                  <a:pt x="0" y="695627"/>
                </a:lnTo>
                <a:lnTo>
                  <a:pt x="0" y="0"/>
                </a:lnTo>
                <a:close/>
              </a:path>
            </a:pathLst>
          </a:custGeom>
          <a:ln w="13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7418" y="7386466"/>
            <a:ext cx="792017" cy="766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0618" y="7399577"/>
            <a:ext cx="700424" cy="695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0620" y="7399576"/>
            <a:ext cx="701040" cy="695960"/>
          </a:xfrm>
          <a:custGeom>
            <a:avLst/>
            <a:gdLst/>
            <a:ahLst/>
            <a:cxnLst/>
            <a:rect l="l" t="t" r="r" b="b"/>
            <a:pathLst>
              <a:path w="701039" h="695959">
                <a:moveTo>
                  <a:pt x="0" y="0"/>
                </a:moveTo>
                <a:lnTo>
                  <a:pt x="700424" y="0"/>
                </a:lnTo>
                <a:lnTo>
                  <a:pt x="700424" y="695627"/>
                </a:lnTo>
                <a:lnTo>
                  <a:pt x="0" y="695627"/>
                </a:lnTo>
                <a:lnTo>
                  <a:pt x="0" y="0"/>
                </a:lnTo>
                <a:close/>
              </a:path>
            </a:pathLst>
          </a:custGeom>
          <a:ln w="13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06179" y="7386466"/>
            <a:ext cx="773783" cy="766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19380" y="7399577"/>
            <a:ext cx="700424" cy="695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9381" y="7399576"/>
            <a:ext cx="701040" cy="695960"/>
          </a:xfrm>
          <a:custGeom>
            <a:avLst/>
            <a:gdLst/>
            <a:ahLst/>
            <a:cxnLst/>
            <a:rect l="l" t="t" r="r" b="b"/>
            <a:pathLst>
              <a:path w="701039" h="695959">
                <a:moveTo>
                  <a:pt x="0" y="0"/>
                </a:moveTo>
                <a:lnTo>
                  <a:pt x="700424" y="0"/>
                </a:lnTo>
                <a:lnTo>
                  <a:pt x="700424" y="695627"/>
                </a:lnTo>
                <a:lnTo>
                  <a:pt x="0" y="695627"/>
                </a:lnTo>
                <a:lnTo>
                  <a:pt x="0" y="0"/>
                </a:lnTo>
                <a:close/>
              </a:path>
            </a:pathLst>
          </a:custGeom>
          <a:ln w="13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03300" y="7451352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4013"/>
                </a:solidFill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00200" y="4381500"/>
            <a:ext cx="33020" cy="4672965"/>
          </a:xfrm>
          <a:custGeom>
            <a:avLst/>
            <a:gdLst/>
            <a:ahLst/>
            <a:cxnLst/>
            <a:rect l="l" t="t" r="r" b="b"/>
            <a:pathLst>
              <a:path w="33019" h="4672965">
                <a:moveTo>
                  <a:pt x="0" y="0"/>
                </a:moveTo>
                <a:lnTo>
                  <a:pt x="32593" y="46729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6300" y="609600"/>
            <a:ext cx="5461000" cy="8064500"/>
          </a:xfrm>
          <a:custGeom>
            <a:avLst/>
            <a:gdLst/>
            <a:ahLst/>
            <a:cxnLst/>
            <a:rect l="l" t="t" r="r" b="b"/>
            <a:pathLst>
              <a:path w="5461000" h="8064500">
                <a:moveTo>
                  <a:pt x="0" y="0"/>
                </a:moveTo>
                <a:lnTo>
                  <a:pt x="5461000" y="0"/>
                </a:lnTo>
                <a:lnTo>
                  <a:pt x="5461000" y="8064500"/>
                </a:lnTo>
                <a:lnTo>
                  <a:pt x="0" y="80645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26300" y="609599"/>
            <a:ext cx="5461000" cy="8064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20"/>
              </a:spcBef>
              <a:tabLst>
                <a:tab pos="744220" algn="l"/>
              </a:tabLst>
            </a:pPr>
            <a:r>
              <a:rPr sz="20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	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ts val="2350"/>
              </a:lnSpc>
              <a:spcBef>
                <a:spcPts val="750"/>
              </a:spcBef>
              <a:tabLst>
                <a:tab pos="3830320" algn="l"/>
              </a:tabLst>
            </a:pPr>
            <a:r>
              <a:rPr sz="2000" b="1" spc="-5" dirty="0"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(k + </a:t>
            </a:r>
            <a:r>
              <a:rPr sz="2000" spc="-5" dirty="0">
                <a:latin typeface="Arial"/>
                <a:cs typeface="Arial"/>
              </a:rPr>
              <a:t>length(T)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≤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length(S))	</a:t>
            </a:r>
            <a:r>
              <a:rPr sz="2000" b="1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45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ts val="2350"/>
              </a:lnSpc>
              <a:spcBef>
                <a:spcPts val="605"/>
              </a:spcBef>
              <a:tabLst>
                <a:tab pos="4940300" algn="l"/>
              </a:tabLst>
            </a:pPr>
            <a:r>
              <a:rPr sz="2000" b="1" spc="-5" dirty="0"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(j &lt; </a:t>
            </a:r>
            <a:r>
              <a:rPr sz="2000" spc="-5" dirty="0">
                <a:latin typeface="Arial"/>
                <a:cs typeface="Arial"/>
              </a:rPr>
              <a:t>length(T)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match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true)	</a:t>
            </a:r>
            <a:r>
              <a:rPr sz="2000" b="1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If (S[j+k] </a:t>
            </a:r>
            <a:r>
              <a:rPr sz="2000" dirty="0">
                <a:latin typeface="Arial"/>
                <a:cs typeface="Arial"/>
              </a:rPr>
              <a:t>≠ </a:t>
            </a:r>
            <a:r>
              <a:rPr sz="2000" spc="-5" dirty="0">
                <a:latin typeface="Arial"/>
                <a:cs typeface="Arial"/>
              </a:rPr>
              <a:t>T[j])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R="389255" algn="ctr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Arial"/>
                <a:cs typeface="Arial"/>
              </a:rPr>
              <a:t>match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240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j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Arial"/>
                <a:cs typeface="Arial"/>
              </a:rPr>
              <a:t>j+1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70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578485">
              <a:lnSpc>
                <a:spcPts val="2350"/>
              </a:lnSpc>
              <a:spcBef>
                <a:spcPts val="625"/>
              </a:spcBef>
            </a:pPr>
            <a:r>
              <a:rPr sz="2000" spc="-5" dirty="0">
                <a:latin typeface="Arial"/>
                <a:cs typeface="Arial"/>
              </a:rPr>
              <a:t>If (match </a:t>
            </a:r>
            <a:r>
              <a:rPr sz="2000" dirty="0">
                <a:latin typeface="Arial"/>
                <a:cs typeface="Arial"/>
              </a:rPr>
              <a:t>==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true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380"/>
              </a:spcBef>
            </a:pPr>
            <a:r>
              <a:rPr sz="2000" b="1" spc="-5" dirty="0">
                <a:latin typeface="Arial"/>
                <a:cs typeface="Arial"/>
              </a:rPr>
              <a:t>return true</a:t>
            </a:r>
            <a:endParaRPr sz="20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2000" dirty="0">
                <a:latin typeface="Arial"/>
                <a:cs typeface="Arial"/>
              </a:rPr>
              <a:t>k +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/>
                <a:cs typeface="Arial"/>
              </a:rPr>
              <a:t>return 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727200"/>
            <a:ext cx="5232400" cy="6299200"/>
          </a:xfrm>
          <a:custGeom>
            <a:avLst/>
            <a:gdLst/>
            <a:ahLst/>
            <a:cxnLst/>
            <a:rect l="l" t="t" r="r" b="b"/>
            <a:pathLst>
              <a:path w="5232400" h="6299200">
                <a:moveTo>
                  <a:pt x="0" y="0"/>
                </a:moveTo>
                <a:lnTo>
                  <a:pt x="5232400" y="0"/>
                </a:lnTo>
                <a:lnTo>
                  <a:pt x="5232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5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727199"/>
            <a:ext cx="5232400" cy="629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2500" b="1" spc="-5" dirty="0">
                <a:latin typeface="Arial"/>
                <a:cs typeface="Arial"/>
              </a:rPr>
              <a:t>while </a:t>
            </a:r>
            <a:r>
              <a:rPr sz="2500" dirty="0">
                <a:latin typeface="Arial"/>
                <a:cs typeface="Arial"/>
              </a:rPr>
              <a:t>(k + </a:t>
            </a:r>
            <a:r>
              <a:rPr sz="2500" spc="-5" dirty="0">
                <a:latin typeface="Arial"/>
                <a:cs typeface="Arial"/>
              </a:rPr>
              <a:t>length(T) </a:t>
            </a:r>
            <a:r>
              <a:rPr sz="2500" dirty="0">
                <a:latin typeface="Arial"/>
                <a:cs typeface="Arial"/>
              </a:rPr>
              <a:t>≤ </a:t>
            </a:r>
            <a:r>
              <a:rPr sz="2500" spc="-5" dirty="0">
                <a:latin typeface="Arial"/>
                <a:cs typeface="Arial"/>
              </a:rPr>
              <a:t>length(S))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2500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Arial"/>
                <a:cs typeface="Arial"/>
              </a:rPr>
              <a:t>If (S[k .. k+length(T)-1] </a:t>
            </a:r>
            <a:r>
              <a:rPr sz="2500" dirty="0">
                <a:latin typeface="Arial"/>
                <a:cs typeface="Arial"/>
              </a:rPr>
              <a:t>==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T)</a:t>
            </a:r>
            <a:endParaRPr sz="25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665"/>
              </a:spcBef>
            </a:pPr>
            <a:r>
              <a:rPr sz="2500" b="1" spc="-5" dirty="0">
                <a:latin typeface="Arial"/>
                <a:cs typeface="Arial"/>
              </a:rPr>
              <a:t>return true</a:t>
            </a:r>
            <a:endParaRPr sz="25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  <a:spcBef>
                <a:spcPts val="685"/>
              </a:spcBef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 </a:t>
            </a:r>
            <a:r>
              <a:rPr sz="2500" dirty="0">
                <a:latin typeface="Arial"/>
                <a:cs typeface="Arial"/>
              </a:rPr>
              <a:t>k +</a:t>
            </a:r>
            <a:r>
              <a:rPr sz="2500" spc="-2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2500" b="1" spc="-5" dirty="0">
                <a:latin typeface="Arial"/>
                <a:cs typeface="Arial"/>
              </a:rPr>
              <a:t>return false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7000" y="3251200"/>
            <a:ext cx="3632200" cy="622300"/>
          </a:xfrm>
          <a:custGeom>
            <a:avLst/>
            <a:gdLst/>
            <a:ahLst/>
            <a:cxnLst/>
            <a:rect l="l" t="t" r="r" b="b"/>
            <a:pathLst>
              <a:path w="3632200" h="622300">
                <a:moveTo>
                  <a:pt x="3441700" y="0"/>
                </a:moveTo>
                <a:lnTo>
                  <a:pt x="190500" y="0"/>
                </a:lnTo>
                <a:lnTo>
                  <a:pt x="139857" y="6582"/>
                </a:lnTo>
                <a:lnTo>
                  <a:pt x="94350" y="25229"/>
                </a:lnTo>
                <a:lnTo>
                  <a:pt x="55796" y="54292"/>
                </a:lnTo>
                <a:lnTo>
                  <a:pt x="26008" y="92123"/>
                </a:lnTo>
                <a:lnTo>
                  <a:pt x="6804" y="137072"/>
                </a:lnTo>
                <a:lnTo>
                  <a:pt x="0" y="187492"/>
                </a:lnTo>
                <a:lnTo>
                  <a:pt x="0" y="428792"/>
                </a:lnTo>
                <a:lnTo>
                  <a:pt x="5031" y="472639"/>
                </a:lnTo>
                <a:lnTo>
                  <a:pt x="19362" y="513166"/>
                </a:lnTo>
                <a:lnTo>
                  <a:pt x="41850" y="549124"/>
                </a:lnTo>
                <a:lnTo>
                  <a:pt x="71351" y="579265"/>
                </a:lnTo>
                <a:lnTo>
                  <a:pt x="106722" y="602341"/>
                </a:lnTo>
                <a:lnTo>
                  <a:pt x="146819" y="617102"/>
                </a:lnTo>
                <a:lnTo>
                  <a:pt x="190500" y="622300"/>
                </a:lnTo>
                <a:lnTo>
                  <a:pt x="3441700" y="622300"/>
                </a:lnTo>
                <a:lnTo>
                  <a:pt x="3485380" y="617102"/>
                </a:lnTo>
                <a:lnTo>
                  <a:pt x="3525477" y="602341"/>
                </a:lnTo>
                <a:lnTo>
                  <a:pt x="3560848" y="579265"/>
                </a:lnTo>
                <a:lnTo>
                  <a:pt x="3590349" y="549124"/>
                </a:lnTo>
                <a:lnTo>
                  <a:pt x="3612837" y="513166"/>
                </a:lnTo>
                <a:lnTo>
                  <a:pt x="3627168" y="472639"/>
                </a:lnTo>
                <a:lnTo>
                  <a:pt x="3632200" y="428792"/>
                </a:lnTo>
                <a:lnTo>
                  <a:pt x="3632200" y="187492"/>
                </a:lnTo>
                <a:lnTo>
                  <a:pt x="3625395" y="137072"/>
                </a:lnTo>
                <a:lnTo>
                  <a:pt x="3606191" y="92123"/>
                </a:lnTo>
                <a:lnTo>
                  <a:pt x="3576403" y="54292"/>
                </a:lnTo>
                <a:lnTo>
                  <a:pt x="3537849" y="25229"/>
                </a:lnTo>
                <a:lnTo>
                  <a:pt x="3492342" y="6582"/>
                </a:lnTo>
                <a:lnTo>
                  <a:pt x="34417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3251200"/>
            <a:ext cx="3632200" cy="622300"/>
          </a:xfrm>
          <a:custGeom>
            <a:avLst/>
            <a:gdLst/>
            <a:ahLst/>
            <a:cxnLst/>
            <a:rect l="l" t="t" r="r" b="b"/>
            <a:pathLst>
              <a:path w="3632200" h="622300">
                <a:moveTo>
                  <a:pt x="0" y="428792"/>
                </a:moveTo>
                <a:lnTo>
                  <a:pt x="0" y="187492"/>
                </a:lnTo>
                <a:lnTo>
                  <a:pt x="6804" y="137072"/>
                </a:lnTo>
                <a:lnTo>
                  <a:pt x="26008" y="92123"/>
                </a:lnTo>
                <a:lnTo>
                  <a:pt x="55796" y="54292"/>
                </a:lnTo>
                <a:lnTo>
                  <a:pt x="94351" y="25229"/>
                </a:lnTo>
                <a:lnTo>
                  <a:pt x="139857" y="6582"/>
                </a:lnTo>
                <a:lnTo>
                  <a:pt x="190500" y="0"/>
                </a:lnTo>
                <a:lnTo>
                  <a:pt x="3441700" y="0"/>
                </a:lnTo>
                <a:lnTo>
                  <a:pt x="3492342" y="6582"/>
                </a:lnTo>
                <a:lnTo>
                  <a:pt x="3537849" y="25229"/>
                </a:lnTo>
                <a:lnTo>
                  <a:pt x="3576403" y="54292"/>
                </a:lnTo>
                <a:lnTo>
                  <a:pt x="3606191" y="92123"/>
                </a:lnTo>
                <a:lnTo>
                  <a:pt x="3625395" y="137072"/>
                </a:lnTo>
                <a:lnTo>
                  <a:pt x="3632200" y="187492"/>
                </a:lnTo>
                <a:lnTo>
                  <a:pt x="3632200" y="428792"/>
                </a:lnTo>
                <a:lnTo>
                  <a:pt x="3627168" y="472638"/>
                </a:lnTo>
                <a:lnTo>
                  <a:pt x="3612837" y="513165"/>
                </a:lnTo>
                <a:lnTo>
                  <a:pt x="3590349" y="549124"/>
                </a:lnTo>
                <a:lnTo>
                  <a:pt x="3560848" y="579265"/>
                </a:lnTo>
                <a:lnTo>
                  <a:pt x="3525477" y="602341"/>
                </a:lnTo>
                <a:lnTo>
                  <a:pt x="3485380" y="617102"/>
                </a:lnTo>
                <a:lnTo>
                  <a:pt x="3441700" y="622300"/>
                </a:lnTo>
                <a:lnTo>
                  <a:pt x="190500" y="622300"/>
                </a:lnTo>
                <a:lnTo>
                  <a:pt x="146820" y="617102"/>
                </a:lnTo>
                <a:lnTo>
                  <a:pt x="106722" y="602341"/>
                </a:lnTo>
                <a:lnTo>
                  <a:pt x="71351" y="579265"/>
                </a:lnTo>
                <a:lnTo>
                  <a:pt x="41850" y="549124"/>
                </a:lnTo>
                <a:lnTo>
                  <a:pt x="19362" y="513165"/>
                </a:lnTo>
                <a:lnTo>
                  <a:pt x="5031" y="472638"/>
                </a:lnTo>
                <a:lnTo>
                  <a:pt x="0" y="4287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3000" y="1854200"/>
            <a:ext cx="5041900" cy="3810000"/>
          </a:xfrm>
          <a:custGeom>
            <a:avLst/>
            <a:gdLst/>
            <a:ahLst/>
            <a:cxnLst/>
            <a:rect l="l" t="t" r="r" b="b"/>
            <a:pathLst>
              <a:path w="5041900" h="3810000">
                <a:moveTo>
                  <a:pt x="48514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3619500"/>
                </a:lnTo>
                <a:lnTo>
                  <a:pt x="5031" y="3663180"/>
                </a:lnTo>
                <a:lnTo>
                  <a:pt x="19362" y="3703277"/>
                </a:lnTo>
                <a:lnTo>
                  <a:pt x="41850" y="3738648"/>
                </a:lnTo>
                <a:lnTo>
                  <a:pt x="71351" y="3768149"/>
                </a:lnTo>
                <a:lnTo>
                  <a:pt x="106722" y="3790637"/>
                </a:lnTo>
                <a:lnTo>
                  <a:pt x="146819" y="3804968"/>
                </a:lnTo>
                <a:lnTo>
                  <a:pt x="190500" y="3810000"/>
                </a:lnTo>
                <a:lnTo>
                  <a:pt x="4851400" y="3810000"/>
                </a:lnTo>
                <a:lnTo>
                  <a:pt x="4895080" y="3804968"/>
                </a:lnTo>
                <a:lnTo>
                  <a:pt x="4935177" y="3790637"/>
                </a:lnTo>
                <a:lnTo>
                  <a:pt x="4970548" y="3768149"/>
                </a:lnTo>
                <a:lnTo>
                  <a:pt x="5000049" y="3738648"/>
                </a:lnTo>
                <a:lnTo>
                  <a:pt x="5022537" y="3703277"/>
                </a:lnTo>
                <a:lnTo>
                  <a:pt x="5036868" y="3663180"/>
                </a:lnTo>
                <a:lnTo>
                  <a:pt x="5041900" y="3619500"/>
                </a:lnTo>
                <a:lnTo>
                  <a:pt x="5041900" y="190500"/>
                </a:lnTo>
                <a:lnTo>
                  <a:pt x="5036868" y="146819"/>
                </a:lnTo>
                <a:lnTo>
                  <a:pt x="5022537" y="106722"/>
                </a:lnTo>
                <a:lnTo>
                  <a:pt x="5000049" y="71351"/>
                </a:lnTo>
                <a:lnTo>
                  <a:pt x="4970548" y="41850"/>
                </a:lnTo>
                <a:lnTo>
                  <a:pt x="4935177" y="19362"/>
                </a:lnTo>
                <a:lnTo>
                  <a:pt x="4895080" y="5031"/>
                </a:lnTo>
                <a:lnTo>
                  <a:pt x="48514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3000" y="1854200"/>
            <a:ext cx="5041900" cy="3810000"/>
          </a:xfrm>
          <a:custGeom>
            <a:avLst/>
            <a:gdLst/>
            <a:ahLst/>
            <a:cxnLst/>
            <a:rect l="l" t="t" r="r" b="b"/>
            <a:pathLst>
              <a:path w="5041900" h="3810000">
                <a:moveTo>
                  <a:pt x="0" y="36195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4851400" y="0"/>
                </a:lnTo>
                <a:lnTo>
                  <a:pt x="4895080" y="5031"/>
                </a:lnTo>
                <a:lnTo>
                  <a:pt x="4935177" y="19362"/>
                </a:lnTo>
                <a:lnTo>
                  <a:pt x="4970548" y="41850"/>
                </a:lnTo>
                <a:lnTo>
                  <a:pt x="5000049" y="71351"/>
                </a:lnTo>
                <a:lnTo>
                  <a:pt x="5022537" y="106722"/>
                </a:lnTo>
                <a:lnTo>
                  <a:pt x="5036868" y="146820"/>
                </a:lnTo>
                <a:lnTo>
                  <a:pt x="5041900" y="190500"/>
                </a:lnTo>
                <a:lnTo>
                  <a:pt x="5041900" y="3619500"/>
                </a:lnTo>
                <a:lnTo>
                  <a:pt x="5036868" y="3663180"/>
                </a:lnTo>
                <a:lnTo>
                  <a:pt x="5022537" y="3703277"/>
                </a:lnTo>
                <a:lnTo>
                  <a:pt x="5000049" y="3738648"/>
                </a:lnTo>
                <a:lnTo>
                  <a:pt x="4970548" y="3768149"/>
                </a:lnTo>
                <a:lnTo>
                  <a:pt x="4935177" y="3790637"/>
                </a:lnTo>
                <a:lnTo>
                  <a:pt x="4895080" y="3804968"/>
                </a:lnTo>
                <a:lnTo>
                  <a:pt x="4851400" y="3810000"/>
                </a:lnTo>
                <a:lnTo>
                  <a:pt x="190500" y="3810000"/>
                </a:lnTo>
                <a:lnTo>
                  <a:pt x="146820" y="3804968"/>
                </a:lnTo>
                <a:lnTo>
                  <a:pt x="106722" y="3790637"/>
                </a:lnTo>
                <a:lnTo>
                  <a:pt x="71351" y="3768149"/>
                </a:lnTo>
                <a:lnTo>
                  <a:pt x="41850" y="3738648"/>
                </a:lnTo>
                <a:lnTo>
                  <a:pt x="19362" y="3703277"/>
                </a:lnTo>
                <a:lnTo>
                  <a:pt x="5031" y="3663180"/>
                </a:lnTo>
                <a:lnTo>
                  <a:pt x="0" y="3619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975" y="957845"/>
            <a:ext cx="46361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85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sz="4600" b="0" dirty="0">
                <a:latin typeface="Arial" panose="020B0604020202020204" pitchFamily="34" charset="0"/>
                <a:cs typeface="Arial" panose="020B0604020202020204" pitchFamily="34" charset="0"/>
              </a:rPr>
              <a:t>a,g, t </a:t>
            </a:r>
            <a:r>
              <a:rPr sz="4600" b="0" spc="8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600" b="0" spc="-130" dirty="0">
                <a:latin typeface="Arial" panose="020B0604020202020204" pitchFamily="34" charset="0"/>
                <a:cs typeface="Arial" panose="020B0604020202020204" pitchFamily="34" charset="0"/>
              </a:rPr>
              <a:t>c?</a:t>
            </a:r>
            <a:endParaRPr sz="46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" y="838200"/>
            <a:ext cx="54356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964" y="615002"/>
            <a:ext cx="543623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dirty="0">
                <a:solidFill>
                  <a:srgbClr val="6B3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Boat</a:t>
            </a:r>
            <a:r>
              <a:rPr sz="6100" b="0" spc="-80" dirty="0">
                <a:solidFill>
                  <a:srgbClr val="6B3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100" b="0" spc="-20" dirty="0">
                <a:solidFill>
                  <a:srgbClr val="6B3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sz="61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08" y="1776436"/>
            <a:ext cx="11061065" cy="3342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4200"/>
              </a:lnSpc>
              <a:spcBef>
                <a:spcPts val="340"/>
              </a:spcBef>
            </a:pP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farmer wishes to take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goat,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cabbage </a:t>
            </a:r>
            <a:r>
              <a:rPr sz="3600" i="1" dirty="0">
                <a:latin typeface="Times New Roman"/>
                <a:cs typeface="Times New Roman"/>
              </a:rPr>
              <a:t>and a </a:t>
            </a:r>
            <a:r>
              <a:rPr sz="3600" i="1" spc="-5" dirty="0">
                <a:latin typeface="Times New Roman"/>
                <a:cs typeface="Times New Roman"/>
              </a:rPr>
              <a:t>wolf </a:t>
            </a:r>
            <a:r>
              <a:rPr sz="3600" i="1" spc="-25" dirty="0">
                <a:latin typeface="Times New Roman"/>
                <a:cs typeface="Times New Roman"/>
              </a:rPr>
              <a:t>across 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70" dirty="0">
                <a:latin typeface="Times New Roman"/>
                <a:cs typeface="Times New Roman"/>
              </a:rPr>
              <a:t>river. </a:t>
            </a:r>
            <a:r>
              <a:rPr sz="3600" i="1" spc="-55" dirty="0">
                <a:latin typeface="Times New Roman"/>
                <a:cs typeface="Times New Roman"/>
              </a:rPr>
              <a:t>However, </a:t>
            </a:r>
            <a:r>
              <a:rPr sz="3600" i="1" spc="-5" dirty="0">
                <a:latin typeface="Times New Roman"/>
                <a:cs typeface="Times New Roman"/>
              </a:rPr>
              <a:t>his </a:t>
            </a:r>
            <a:r>
              <a:rPr sz="3600" i="1" dirty="0">
                <a:latin typeface="Times New Roman"/>
                <a:cs typeface="Times New Roman"/>
              </a:rPr>
              <a:t>boat </a:t>
            </a:r>
            <a:r>
              <a:rPr sz="3600" i="1" spc="-5" dirty="0">
                <a:latin typeface="Times New Roman"/>
                <a:cs typeface="Times New Roman"/>
              </a:rPr>
              <a:t>can only take </a:t>
            </a:r>
            <a:r>
              <a:rPr sz="3600" i="1" dirty="0">
                <a:latin typeface="Times New Roman"/>
                <a:cs typeface="Times New Roman"/>
              </a:rPr>
              <a:t>one of </a:t>
            </a:r>
            <a:r>
              <a:rPr sz="3600" i="1" spc="-5" dirty="0">
                <a:latin typeface="Times New Roman"/>
                <a:cs typeface="Times New Roman"/>
              </a:rPr>
              <a:t>them </a:t>
            </a:r>
            <a:r>
              <a:rPr sz="3600" i="1" dirty="0">
                <a:latin typeface="Times New Roman"/>
                <a:cs typeface="Times New Roman"/>
              </a:rPr>
              <a:t>at a  </a:t>
            </a:r>
            <a:r>
              <a:rPr sz="3600" i="1" spc="-5" dirty="0">
                <a:latin typeface="Times New Roman"/>
                <a:cs typeface="Times New Roman"/>
              </a:rPr>
              <a:t>time. </a:t>
            </a:r>
            <a:r>
              <a:rPr sz="3600" i="1" spc="-35" dirty="0">
                <a:latin typeface="Times New Roman"/>
                <a:cs typeface="Times New Roman"/>
              </a:rPr>
              <a:t>Therefore </a:t>
            </a:r>
            <a:r>
              <a:rPr sz="3600" i="1" dirty="0">
                <a:latin typeface="Times New Roman"/>
                <a:cs typeface="Times New Roman"/>
              </a:rPr>
              <a:t>he </a:t>
            </a:r>
            <a:r>
              <a:rPr sz="3600" i="1" spc="-5" dirty="0">
                <a:latin typeface="Times New Roman"/>
                <a:cs typeface="Times New Roman"/>
              </a:rPr>
              <a:t>will need to make several trips. Also, </a:t>
            </a:r>
            <a:r>
              <a:rPr sz="3600" i="1" dirty="0">
                <a:latin typeface="Times New Roman"/>
                <a:cs typeface="Times New Roman"/>
              </a:rPr>
              <a:t>he  </a:t>
            </a:r>
            <a:r>
              <a:rPr sz="3600" i="1" spc="-5" dirty="0">
                <a:latin typeface="Times New Roman"/>
                <a:cs typeface="Times New Roman"/>
              </a:rPr>
              <a:t>cannot leave the </a:t>
            </a:r>
            <a:r>
              <a:rPr sz="3600" i="1" dirty="0">
                <a:latin typeface="Times New Roman"/>
                <a:cs typeface="Times New Roman"/>
              </a:rPr>
              <a:t>goat </a:t>
            </a:r>
            <a:r>
              <a:rPr sz="3600" i="1" spc="-5" dirty="0">
                <a:latin typeface="Times New Roman"/>
                <a:cs typeface="Times New Roman"/>
              </a:rPr>
              <a:t>alone with the cabbage, </a:t>
            </a:r>
            <a:r>
              <a:rPr sz="3600" i="1" dirty="0">
                <a:latin typeface="Times New Roman"/>
                <a:cs typeface="Times New Roman"/>
              </a:rPr>
              <a:t>and </a:t>
            </a:r>
            <a:r>
              <a:rPr sz="3600" i="1" spc="-5" dirty="0">
                <a:latin typeface="Times New Roman"/>
                <a:cs typeface="Times New Roman"/>
              </a:rPr>
              <a:t>cannot  leave the wolf alone with the goat.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3600" spc="-5" dirty="0">
                <a:latin typeface="Times New Roman"/>
                <a:cs typeface="Times New Roman"/>
              </a:rPr>
              <a:t>Find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way for the farmer to get everything across the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river.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1369" y="6143840"/>
            <a:ext cx="6390593" cy="316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6066" y="9497338"/>
            <a:ext cx="4799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"/>
                <a:cs typeface="Arial"/>
              </a:rPr>
              <a:t>Cover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Design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of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Anany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Levitin,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Introduction</a:t>
            </a:r>
            <a:r>
              <a:rPr sz="900" spc="5" dirty="0">
                <a:latin typeface="Arial"/>
                <a:cs typeface="Arial"/>
              </a:rPr>
              <a:t> to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the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Design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and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Analysis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of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Algorithms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(2nd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Edition)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0"/>
            <a:ext cx="1270000" cy="9753600"/>
          </a:xfrm>
          <a:custGeom>
            <a:avLst/>
            <a:gdLst/>
            <a:ahLst/>
            <a:cxnLst/>
            <a:rect l="l" t="t" r="r" b="b"/>
            <a:pathLst>
              <a:path w="1270000" h="9753600">
                <a:moveTo>
                  <a:pt x="0" y="0"/>
                </a:moveTo>
                <a:lnTo>
                  <a:pt x="1270000" y="0"/>
                </a:lnTo>
                <a:lnTo>
                  <a:pt x="12700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962" y="441213"/>
            <a:ext cx="383032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61085" marR="5080" indent="-1049020">
              <a:lnSpc>
                <a:spcPts val="7400"/>
              </a:lnSpc>
              <a:spcBef>
                <a:spcPts val="380"/>
              </a:spcBef>
            </a:pPr>
            <a:r>
              <a:rPr sz="6200" b="1" spc="-5" dirty="0">
                <a:latin typeface="Arial"/>
                <a:cs typeface="Arial"/>
              </a:rPr>
              <a:t>Left of</a:t>
            </a:r>
            <a:r>
              <a:rPr sz="6200" b="1" spc="-80" dirty="0">
                <a:latin typeface="Arial"/>
                <a:cs typeface="Arial"/>
              </a:rPr>
              <a:t> </a:t>
            </a:r>
            <a:r>
              <a:rPr sz="6200" b="1" spc="-5" dirty="0">
                <a:latin typeface="Arial"/>
                <a:cs typeface="Arial"/>
              </a:rPr>
              <a:t>the  </a:t>
            </a:r>
            <a:r>
              <a:rPr sz="6200" b="1" dirty="0">
                <a:latin typeface="Arial"/>
                <a:cs typeface="Arial"/>
              </a:rPr>
              <a:t>river</a:t>
            </a:r>
            <a:endParaRPr sz="6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2711" y="441213"/>
            <a:ext cx="4398645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45565" marR="5080" indent="-1333500">
              <a:lnSpc>
                <a:spcPts val="7400"/>
              </a:lnSpc>
              <a:spcBef>
                <a:spcPts val="38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Right of</a:t>
            </a:r>
            <a:r>
              <a:rPr b="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704" y="3227581"/>
            <a:ext cx="3220085" cy="4267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827405" algn="r">
              <a:lnSpc>
                <a:spcPct val="100000"/>
              </a:lnSpc>
              <a:spcBef>
                <a:spcPts val="860"/>
              </a:spcBef>
            </a:pPr>
            <a:r>
              <a:rPr sz="6200" dirty="0">
                <a:latin typeface="Arial"/>
                <a:cs typeface="Arial"/>
              </a:rPr>
              <a:t>fa</a:t>
            </a:r>
            <a:r>
              <a:rPr sz="6200" spc="110" dirty="0">
                <a:latin typeface="Arial"/>
                <a:cs typeface="Arial"/>
              </a:rPr>
              <a:t>r</a:t>
            </a:r>
            <a:r>
              <a:rPr sz="6200" spc="-5" dirty="0">
                <a:latin typeface="Arial"/>
                <a:cs typeface="Arial"/>
              </a:rPr>
              <a:t>mer</a:t>
            </a:r>
            <a:endParaRPr sz="6200">
              <a:latin typeface="Arial"/>
              <a:cs typeface="Arial"/>
            </a:endParaRPr>
          </a:p>
          <a:p>
            <a:pPr marR="769620" algn="r">
              <a:lnSpc>
                <a:spcPct val="100000"/>
              </a:lnSpc>
              <a:spcBef>
                <a:spcPts val="760"/>
              </a:spcBef>
            </a:pPr>
            <a:r>
              <a:rPr sz="6200" spc="-5" dirty="0">
                <a:latin typeface="Arial"/>
                <a:cs typeface="Arial"/>
              </a:rPr>
              <a:t>wolf</a:t>
            </a:r>
            <a:endParaRPr sz="6200">
              <a:latin typeface="Arial"/>
              <a:cs typeface="Arial"/>
            </a:endParaRPr>
          </a:p>
          <a:p>
            <a:pPr marL="944244" marR="5080" indent="-932180">
              <a:lnSpc>
                <a:spcPct val="107500"/>
              </a:lnSpc>
              <a:spcBef>
                <a:spcPts val="1000"/>
              </a:spcBef>
            </a:pPr>
            <a:r>
              <a:rPr sz="6200" spc="170" dirty="0">
                <a:latin typeface="Arial"/>
                <a:cs typeface="Arial"/>
              </a:rPr>
              <a:t>cabbage  </a:t>
            </a:r>
            <a:r>
              <a:rPr sz="6200" spc="80" dirty="0">
                <a:latin typeface="Arial"/>
                <a:cs typeface="Arial"/>
              </a:rPr>
              <a:t>goat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0"/>
            <a:ext cx="1270000" cy="9753600"/>
          </a:xfrm>
          <a:custGeom>
            <a:avLst/>
            <a:gdLst/>
            <a:ahLst/>
            <a:cxnLst/>
            <a:rect l="l" t="t" r="r" b="b"/>
            <a:pathLst>
              <a:path w="1270000" h="9753600">
                <a:moveTo>
                  <a:pt x="0" y="0"/>
                </a:moveTo>
                <a:lnTo>
                  <a:pt x="1270000" y="0"/>
                </a:lnTo>
                <a:lnTo>
                  <a:pt x="12700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1962" y="441213"/>
            <a:ext cx="383032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61085" marR="5080" indent="-1049020">
              <a:lnSpc>
                <a:spcPts val="7400"/>
              </a:lnSpc>
              <a:spcBef>
                <a:spcPts val="38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Left of</a:t>
            </a:r>
            <a:r>
              <a:rPr b="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2711" y="441213"/>
            <a:ext cx="4398645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45565" marR="5080" indent="-1333500">
              <a:lnSpc>
                <a:spcPts val="7400"/>
              </a:lnSpc>
              <a:spcBef>
                <a:spcPts val="380"/>
              </a:spcBef>
            </a:pPr>
            <a:r>
              <a:rPr sz="6200" b="1" spc="-5" dirty="0">
                <a:latin typeface="Arial"/>
                <a:cs typeface="Arial"/>
              </a:rPr>
              <a:t>Right of</a:t>
            </a:r>
            <a:r>
              <a:rPr sz="6200" b="1" spc="-80" dirty="0">
                <a:latin typeface="Arial"/>
                <a:cs typeface="Arial"/>
              </a:rPr>
              <a:t> </a:t>
            </a:r>
            <a:r>
              <a:rPr sz="6200" b="1" spc="-5" dirty="0">
                <a:latin typeface="Arial"/>
                <a:cs typeface="Arial"/>
              </a:rPr>
              <a:t>the  </a:t>
            </a:r>
            <a:r>
              <a:rPr sz="6200" b="1" dirty="0">
                <a:latin typeface="Arial"/>
                <a:cs typeface="Arial"/>
              </a:rPr>
              <a:t>river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7705" y="3024381"/>
            <a:ext cx="3220085" cy="4267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827405" algn="r">
              <a:lnSpc>
                <a:spcPct val="100000"/>
              </a:lnSpc>
              <a:spcBef>
                <a:spcPts val="860"/>
              </a:spcBef>
            </a:pPr>
            <a:r>
              <a:rPr sz="6200" dirty="0">
                <a:latin typeface="Arial"/>
                <a:cs typeface="Arial"/>
              </a:rPr>
              <a:t>fa</a:t>
            </a:r>
            <a:r>
              <a:rPr sz="6200" spc="110" dirty="0">
                <a:latin typeface="Arial"/>
                <a:cs typeface="Arial"/>
              </a:rPr>
              <a:t>r</a:t>
            </a:r>
            <a:r>
              <a:rPr sz="6200" spc="-5" dirty="0">
                <a:latin typeface="Arial"/>
                <a:cs typeface="Arial"/>
              </a:rPr>
              <a:t>mer</a:t>
            </a:r>
            <a:endParaRPr sz="6200">
              <a:latin typeface="Arial"/>
              <a:cs typeface="Arial"/>
            </a:endParaRPr>
          </a:p>
          <a:p>
            <a:pPr marR="769620" algn="r">
              <a:lnSpc>
                <a:spcPct val="100000"/>
              </a:lnSpc>
              <a:spcBef>
                <a:spcPts val="760"/>
              </a:spcBef>
            </a:pPr>
            <a:r>
              <a:rPr sz="6200" spc="-5" dirty="0">
                <a:latin typeface="Arial"/>
                <a:cs typeface="Arial"/>
              </a:rPr>
              <a:t>wolf</a:t>
            </a:r>
            <a:endParaRPr sz="6200">
              <a:latin typeface="Arial"/>
              <a:cs typeface="Arial"/>
            </a:endParaRPr>
          </a:p>
          <a:p>
            <a:pPr marL="944244" marR="5080" indent="-932180">
              <a:lnSpc>
                <a:spcPct val="107500"/>
              </a:lnSpc>
              <a:spcBef>
                <a:spcPts val="1000"/>
              </a:spcBef>
            </a:pPr>
            <a:r>
              <a:rPr sz="6200" spc="170" dirty="0">
                <a:latin typeface="Arial"/>
                <a:cs typeface="Arial"/>
              </a:rPr>
              <a:t>cabbage  </a:t>
            </a:r>
            <a:r>
              <a:rPr sz="6200" spc="80" dirty="0">
                <a:latin typeface="Arial"/>
                <a:cs typeface="Arial"/>
              </a:rPr>
              <a:t>goat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0"/>
            <a:ext cx="1270000" cy="9753600"/>
          </a:xfrm>
          <a:custGeom>
            <a:avLst/>
            <a:gdLst/>
            <a:ahLst/>
            <a:cxnLst/>
            <a:rect l="l" t="t" r="r" b="b"/>
            <a:pathLst>
              <a:path w="1270000" h="9753600">
                <a:moveTo>
                  <a:pt x="0" y="0"/>
                </a:moveTo>
                <a:lnTo>
                  <a:pt x="1270000" y="0"/>
                </a:lnTo>
                <a:lnTo>
                  <a:pt x="12700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962" y="441213"/>
            <a:ext cx="383032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61085" marR="5080" indent="-1049020">
              <a:lnSpc>
                <a:spcPts val="7400"/>
              </a:lnSpc>
              <a:spcBef>
                <a:spcPts val="380"/>
              </a:spcBef>
            </a:pPr>
            <a:r>
              <a:rPr sz="6200" b="1" spc="-5" dirty="0">
                <a:latin typeface="Arial"/>
                <a:cs typeface="Arial"/>
              </a:rPr>
              <a:t>Left of</a:t>
            </a:r>
            <a:r>
              <a:rPr sz="6200" b="1" spc="-80" dirty="0">
                <a:latin typeface="Arial"/>
                <a:cs typeface="Arial"/>
              </a:rPr>
              <a:t> </a:t>
            </a:r>
            <a:r>
              <a:rPr sz="6200" b="1" spc="-5" dirty="0">
                <a:latin typeface="Arial"/>
                <a:cs typeface="Arial"/>
              </a:rPr>
              <a:t>the  </a:t>
            </a:r>
            <a:r>
              <a:rPr sz="6200" b="1" dirty="0">
                <a:latin typeface="Arial"/>
                <a:cs typeface="Arial"/>
              </a:rPr>
              <a:t>river</a:t>
            </a:r>
            <a:endParaRPr sz="6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2711" y="441213"/>
            <a:ext cx="4398645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45565" marR="5080" indent="-1333500">
              <a:lnSpc>
                <a:spcPts val="7400"/>
              </a:lnSpc>
              <a:spcBef>
                <a:spcPts val="38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Right of</a:t>
            </a:r>
            <a:r>
              <a:rPr b="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039" y="4065781"/>
            <a:ext cx="2460625" cy="2108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150495" algn="r">
              <a:lnSpc>
                <a:spcPct val="100000"/>
              </a:lnSpc>
              <a:spcBef>
                <a:spcPts val="860"/>
              </a:spcBef>
            </a:pPr>
            <a:r>
              <a:rPr sz="6200" dirty="0">
                <a:latin typeface="Arial"/>
                <a:cs typeface="Arial"/>
              </a:rPr>
              <a:t>fa</a:t>
            </a:r>
            <a:r>
              <a:rPr sz="6200" spc="110" dirty="0">
                <a:latin typeface="Arial"/>
                <a:cs typeface="Arial"/>
              </a:rPr>
              <a:t>r</a:t>
            </a:r>
            <a:r>
              <a:rPr sz="6200" spc="-5" dirty="0">
                <a:latin typeface="Arial"/>
                <a:cs typeface="Arial"/>
              </a:rPr>
              <a:t>mer</a:t>
            </a:r>
            <a:endParaRPr sz="6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6200" spc="80" dirty="0">
                <a:latin typeface="Arial"/>
                <a:cs typeface="Arial"/>
              </a:rPr>
              <a:t>goat</a:t>
            </a:r>
            <a:endParaRPr sz="6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7705" y="5234181"/>
            <a:ext cx="3220085" cy="2057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200" spc="190" dirty="0">
                <a:latin typeface="Arial"/>
                <a:cs typeface="Arial"/>
              </a:rPr>
              <a:t>cabbage</a:t>
            </a:r>
            <a:endParaRPr sz="620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  <a:spcBef>
                <a:spcPts val="560"/>
              </a:spcBef>
            </a:pPr>
            <a:r>
              <a:rPr sz="6200" spc="-5" dirty="0">
                <a:latin typeface="Arial"/>
                <a:cs typeface="Arial"/>
              </a:rPr>
              <a:t>wolf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0"/>
            <a:ext cx="1270000" cy="9753600"/>
          </a:xfrm>
          <a:custGeom>
            <a:avLst/>
            <a:gdLst/>
            <a:ahLst/>
            <a:cxnLst/>
            <a:rect l="l" t="t" r="r" b="b"/>
            <a:pathLst>
              <a:path w="1270000" h="9753600">
                <a:moveTo>
                  <a:pt x="0" y="0"/>
                </a:moveTo>
                <a:lnTo>
                  <a:pt x="1270000" y="0"/>
                </a:lnTo>
                <a:lnTo>
                  <a:pt x="12700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962" y="441213"/>
            <a:ext cx="383032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61085" marR="5080" indent="-1049020">
              <a:lnSpc>
                <a:spcPts val="7400"/>
              </a:lnSpc>
              <a:spcBef>
                <a:spcPts val="380"/>
              </a:spcBef>
            </a:pPr>
            <a:r>
              <a:rPr sz="6200" b="1" spc="-5" dirty="0">
                <a:latin typeface="Arial"/>
                <a:cs typeface="Arial"/>
              </a:rPr>
              <a:t>Left of</a:t>
            </a:r>
            <a:r>
              <a:rPr sz="6200" b="1" spc="-80" dirty="0">
                <a:latin typeface="Arial"/>
                <a:cs typeface="Arial"/>
              </a:rPr>
              <a:t> </a:t>
            </a:r>
            <a:r>
              <a:rPr sz="6200" b="1" spc="-5" dirty="0">
                <a:latin typeface="Arial"/>
                <a:cs typeface="Arial"/>
              </a:rPr>
              <a:t>the  </a:t>
            </a:r>
            <a:r>
              <a:rPr sz="6200" b="1" dirty="0">
                <a:latin typeface="Arial"/>
                <a:cs typeface="Arial"/>
              </a:rPr>
              <a:t>river</a:t>
            </a:r>
            <a:endParaRPr sz="6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2711" y="441213"/>
            <a:ext cx="4398645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45565" marR="5080" indent="-1333500">
              <a:lnSpc>
                <a:spcPts val="7400"/>
              </a:lnSpc>
              <a:spcBef>
                <a:spcPts val="38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Right of</a:t>
            </a:r>
            <a:r>
              <a:rPr b="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039" y="4065781"/>
            <a:ext cx="3269615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marR="5080" indent="-50165">
              <a:lnSpc>
                <a:spcPct val="110200"/>
              </a:lnSpc>
              <a:spcBef>
                <a:spcPts val="100"/>
              </a:spcBef>
            </a:pPr>
            <a:r>
              <a:rPr sz="6200" spc="15" dirty="0">
                <a:latin typeface="Arial"/>
                <a:cs typeface="Arial"/>
              </a:rPr>
              <a:t>farmer  </a:t>
            </a:r>
            <a:r>
              <a:rPr sz="6200" spc="190" dirty="0">
                <a:latin typeface="Arial"/>
                <a:cs typeface="Arial"/>
              </a:rPr>
              <a:t>cabbage</a:t>
            </a:r>
            <a:endParaRPr sz="6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0410" y="4573781"/>
            <a:ext cx="1732914" cy="271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marR="5080" indent="-307340">
              <a:lnSpc>
                <a:spcPct val="142500"/>
              </a:lnSpc>
              <a:spcBef>
                <a:spcPts val="95"/>
              </a:spcBef>
            </a:pPr>
            <a:r>
              <a:rPr sz="6200" spc="80" dirty="0">
                <a:latin typeface="Arial"/>
                <a:cs typeface="Arial"/>
              </a:rPr>
              <a:t>goat  </a:t>
            </a:r>
            <a:r>
              <a:rPr sz="6200" spc="-5" dirty="0">
                <a:latin typeface="Arial"/>
                <a:cs typeface="Arial"/>
              </a:rPr>
              <a:t>wolf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5600" y="2501900"/>
            <a:ext cx="53467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9700" y="2362200"/>
            <a:ext cx="57785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465" y="0"/>
            <a:ext cx="3599179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6100"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  <a:endParaRPr sz="61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29100" y="1054100"/>
          <a:ext cx="5737225" cy="702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Farmer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Wolf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Goat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Cabbage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2342" y="8634753"/>
            <a:ext cx="3624579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 = </a:t>
            </a:r>
            <a:r>
              <a:rPr sz="2400" b="1" spc="-5" dirty="0">
                <a:latin typeface="Arial"/>
                <a:cs typeface="Arial"/>
              </a:rPr>
              <a:t>right side of the river  </a:t>
            </a:r>
            <a:r>
              <a:rPr sz="2400" b="1" dirty="0">
                <a:latin typeface="Arial"/>
                <a:cs typeface="Arial"/>
              </a:rPr>
              <a:t>L = </a:t>
            </a:r>
            <a:r>
              <a:rPr sz="2400" b="1" spc="-5" dirty="0">
                <a:latin typeface="Arial"/>
                <a:cs typeface="Arial"/>
              </a:rPr>
              <a:t>left side of the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300" y="1429977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9799" y="158114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12700"/>
                </a:moveTo>
                <a:lnTo>
                  <a:pt x="327881" y="1270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836" y="1508655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5" h="167639">
                <a:moveTo>
                  <a:pt x="3840" y="0"/>
                </a:moveTo>
                <a:lnTo>
                  <a:pt x="43818" y="84757"/>
                </a:lnTo>
                <a:lnTo>
                  <a:pt x="0" y="167595"/>
                </a:lnTo>
                <a:lnTo>
                  <a:pt x="169515" y="87637"/>
                </a:lnTo>
                <a:lnTo>
                  <a:pt x="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1300" y="7652977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3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4099" y="780414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899" y="12700"/>
                </a:moveTo>
                <a:lnTo>
                  <a:pt x="327881" y="127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4136" y="7731655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5" h="167640">
                <a:moveTo>
                  <a:pt x="3840" y="0"/>
                </a:moveTo>
                <a:lnTo>
                  <a:pt x="43818" y="84757"/>
                </a:lnTo>
                <a:lnTo>
                  <a:pt x="0" y="167595"/>
                </a:lnTo>
                <a:lnTo>
                  <a:pt x="169515" y="87637"/>
                </a:lnTo>
                <a:lnTo>
                  <a:pt x="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797" y="2408464"/>
            <a:ext cx="10688320" cy="661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indent="-401955">
              <a:lnSpc>
                <a:spcPts val="5510"/>
              </a:lnSpc>
              <a:spcBef>
                <a:spcPts val="100"/>
              </a:spcBef>
              <a:buClr>
                <a:srgbClr val="FF2600"/>
              </a:buClr>
              <a:buSzPct val="79347"/>
              <a:buFont typeface="Lucida Sans Unicode"/>
              <a:buChar char="•"/>
              <a:tabLst>
                <a:tab pos="414655" algn="l"/>
              </a:tabLst>
            </a:pPr>
            <a:r>
              <a:rPr sz="4600" spc="-5" dirty="0">
                <a:latin typeface="Arial"/>
                <a:cs typeface="Arial"/>
              </a:rPr>
              <a:t>Can </a:t>
            </a:r>
            <a:r>
              <a:rPr sz="4600" spc="125" dirty="0">
                <a:latin typeface="Arial"/>
                <a:cs typeface="Arial"/>
              </a:rPr>
              <a:t>be </a:t>
            </a:r>
            <a:r>
              <a:rPr sz="4600" spc="105" dirty="0">
                <a:latin typeface="Arial"/>
                <a:cs typeface="Arial"/>
              </a:rPr>
              <a:t>applied </a:t>
            </a:r>
            <a:r>
              <a:rPr sz="4600" dirty="0">
                <a:latin typeface="Arial"/>
                <a:cs typeface="Arial"/>
              </a:rPr>
              <a:t>to</a:t>
            </a:r>
            <a:r>
              <a:rPr sz="4600" spc="-23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most</a:t>
            </a:r>
            <a:endParaRPr sz="4600">
              <a:latin typeface="Arial"/>
              <a:cs typeface="Arial"/>
            </a:endParaRPr>
          </a:p>
          <a:p>
            <a:pPr marL="414020" marR="1239520">
              <a:lnSpc>
                <a:spcPts val="5500"/>
              </a:lnSpc>
              <a:spcBef>
                <a:spcPts val="190"/>
              </a:spcBef>
            </a:pPr>
            <a:r>
              <a:rPr sz="4600" spc="50" dirty="0">
                <a:latin typeface="Arial"/>
                <a:cs typeface="Arial"/>
              </a:rPr>
              <a:t>problems </a:t>
            </a:r>
            <a:r>
              <a:rPr sz="4600" spc="10" dirty="0">
                <a:latin typeface="Arial"/>
                <a:cs typeface="Arial"/>
              </a:rPr>
              <a:t>...resulting </a:t>
            </a:r>
            <a:r>
              <a:rPr sz="4600" spc="-5" dirty="0">
                <a:latin typeface="Arial"/>
                <a:cs typeface="Arial"/>
              </a:rPr>
              <a:t>in</a:t>
            </a:r>
            <a:r>
              <a:rPr sz="4600" spc="-75" dirty="0">
                <a:latin typeface="Arial"/>
                <a:cs typeface="Arial"/>
              </a:rPr>
              <a:t> </a:t>
            </a:r>
            <a:r>
              <a:rPr sz="4600" spc="15" dirty="0">
                <a:latin typeface="Arial"/>
                <a:cs typeface="Arial"/>
              </a:rPr>
              <a:t>reasonable  </a:t>
            </a:r>
            <a:r>
              <a:rPr sz="4600" spc="20" dirty="0">
                <a:latin typeface="Arial"/>
                <a:cs typeface="Arial"/>
              </a:rPr>
              <a:t>algorithms.</a:t>
            </a:r>
            <a:endParaRPr sz="4600">
              <a:latin typeface="Arial"/>
              <a:cs typeface="Arial"/>
            </a:endParaRPr>
          </a:p>
          <a:p>
            <a:pPr marL="414020" marR="2181860" indent="-401955">
              <a:lnSpc>
                <a:spcPts val="5500"/>
              </a:lnSpc>
              <a:spcBef>
                <a:spcPts val="800"/>
              </a:spcBef>
              <a:buClr>
                <a:srgbClr val="FF2600"/>
              </a:buClr>
              <a:buSzPct val="79347"/>
              <a:buFont typeface="Lucida Sans Unicode"/>
              <a:buChar char="•"/>
              <a:tabLst>
                <a:tab pos="414655" algn="l"/>
              </a:tabLst>
            </a:pPr>
            <a:r>
              <a:rPr sz="4600" spc="-5" dirty="0">
                <a:latin typeface="Arial"/>
                <a:cs typeface="Arial"/>
              </a:rPr>
              <a:t>Generally </a:t>
            </a:r>
            <a:r>
              <a:rPr sz="4600" spc="100" dirty="0">
                <a:latin typeface="Arial"/>
                <a:cs typeface="Arial"/>
              </a:rPr>
              <a:t>cheap </a:t>
            </a:r>
            <a:r>
              <a:rPr sz="4600" dirty="0">
                <a:latin typeface="Arial"/>
                <a:cs typeface="Arial"/>
              </a:rPr>
              <a:t>to </a:t>
            </a:r>
            <a:r>
              <a:rPr sz="4600" spc="80" dirty="0">
                <a:latin typeface="Arial"/>
                <a:cs typeface="Arial"/>
              </a:rPr>
              <a:t>design</a:t>
            </a:r>
            <a:r>
              <a:rPr sz="4600" spc="-114" dirty="0">
                <a:latin typeface="Arial"/>
                <a:cs typeface="Arial"/>
              </a:rPr>
              <a:t> </a:t>
            </a:r>
            <a:r>
              <a:rPr sz="4600" spc="80" dirty="0">
                <a:latin typeface="Arial"/>
                <a:cs typeface="Arial"/>
              </a:rPr>
              <a:t>and  </a:t>
            </a:r>
            <a:r>
              <a:rPr sz="4600" spc="25" dirty="0">
                <a:latin typeface="Arial"/>
                <a:cs typeface="Arial"/>
              </a:rPr>
              <a:t>implement.</a:t>
            </a:r>
            <a:endParaRPr sz="4600">
              <a:latin typeface="Arial"/>
              <a:cs typeface="Arial"/>
            </a:endParaRPr>
          </a:p>
          <a:p>
            <a:pPr marL="414020" marR="752475" indent="-401955">
              <a:lnSpc>
                <a:spcPts val="5500"/>
              </a:lnSpc>
              <a:spcBef>
                <a:spcPts val="800"/>
              </a:spcBef>
              <a:buClr>
                <a:srgbClr val="FF2600"/>
              </a:buClr>
              <a:buSzPct val="79347"/>
              <a:buFont typeface="Lucida Sans Unicode"/>
              <a:buChar char="•"/>
              <a:tabLst>
                <a:tab pos="414655" algn="l"/>
              </a:tabLst>
            </a:pPr>
            <a:r>
              <a:rPr sz="4600" spc="-5" dirty="0">
                <a:latin typeface="Arial"/>
                <a:cs typeface="Arial"/>
              </a:rPr>
              <a:t>Useful </a:t>
            </a:r>
            <a:r>
              <a:rPr sz="4600" dirty="0">
                <a:latin typeface="Arial"/>
                <a:cs typeface="Arial"/>
              </a:rPr>
              <a:t>for </a:t>
            </a:r>
            <a:r>
              <a:rPr sz="4600" spc="-5" dirty="0">
                <a:latin typeface="Arial"/>
                <a:cs typeface="Arial"/>
              </a:rPr>
              <a:t>small size </a:t>
            </a:r>
            <a:r>
              <a:rPr sz="4600" spc="25" dirty="0">
                <a:latin typeface="Arial"/>
                <a:cs typeface="Arial"/>
              </a:rPr>
              <a:t>instances </a:t>
            </a:r>
            <a:r>
              <a:rPr sz="4600" dirty="0">
                <a:latin typeface="Arial"/>
                <a:cs typeface="Arial"/>
              </a:rPr>
              <a:t>of the  </a:t>
            </a:r>
            <a:r>
              <a:rPr sz="4600" spc="45" dirty="0">
                <a:latin typeface="Arial"/>
                <a:cs typeface="Arial"/>
              </a:rPr>
              <a:t>problems.</a:t>
            </a:r>
            <a:endParaRPr sz="4600">
              <a:latin typeface="Arial"/>
              <a:cs typeface="Arial"/>
            </a:endParaRPr>
          </a:p>
          <a:p>
            <a:pPr marL="414020" marR="5080" indent="-401955">
              <a:lnSpc>
                <a:spcPts val="5500"/>
              </a:lnSpc>
              <a:spcBef>
                <a:spcPts val="800"/>
              </a:spcBef>
              <a:buClr>
                <a:srgbClr val="FF2600"/>
              </a:buClr>
              <a:buSzPct val="79347"/>
              <a:buFont typeface="Lucida Sans Unicode"/>
              <a:buChar char="•"/>
              <a:tabLst>
                <a:tab pos="414655" algn="l"/>
              </a:tabLst>
            </a:pPr>
            <a:r>
              <a:rPr sz="4600" spc="20" dirty="0">
                <a:latin typeface="Arial"/>
                <a:cs typeface="Arial"/>
              </a:rPr>
              <a:t>Generating </a:t>
            </a:r>
            <a:r>
              <a:rPr sz="4600" spc="80" dirty="0">
                <a:latin typeface="Arial"/>
                <a:cs typeface="Arial"/>
              </a:rPr>
              <a:t>and </a:t>
            </a:r>
            <a:r>
              <a:rPr sz="4600" spc="95" dirty="0">
                <a:latin typeface="Arial"/>
                <a:cs typeface="Arial"/>
              </a:rPr>
              <a:t>checking </a:t>
            </a:r>
            <a:r>
              <a:rPr sz="4600" spc="-5" dirty="0">
                <a:latin typeface="Arial"/>
                <a:cs typeface="Arial"/>
              </a:rPr>
              <a:t>solutions</a:t>
            </a:r>
            <a:r>
              <a:rPr sz="4600" spc="-190" dirty="0">
                <a:latin typeface="Arial"/>
                <a:cs typeface="Arial"/>
              </a:rPr>
              <a:t> </a:t>
            </a:r>
            <a:r>
              <a:rPr sz="4600" spc="85" dirty="0">
                <a:latin typeface="Arial"/>
                <a:cs typeface="Arial"/>
              </a:rPr>
              <a:t>can  </a:t>
            </a:r>
            <a:r>
              <a:rPr sz="4600" spc="100" dirty="0">
                <a:latin typeface="Arial"/>
                <a:cs typeface="Arial"/>
              </a:rPr>
              <a:t>occur </a:t>
            </a:r>
            <a:r>
              <a:rPr sz="4600" spc="-5" dirty="0">
                <a:latin typeface="Arial"/>
                <a:cs typeface="Arial"/>
              </a:rPr>
              <a:t>in</a:t>
            </a:r>
            <a:r>
              <a:rPr sz="4600" spc="-105" dirty="0">
                <a:latin typeface="Arial"/>
                <a:cs typeface="Arial"/>
              </a:rPr>
              <a:t> </a:t>
            </a:r>
            <a:r>
              <a:rPr sz="4600" spc="25" dirty="0">
                <a:latin typeface="Arial"/>
                <a:cs typeface="Arial"/>
              </a:rPr>
              <a:t>parallel.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466" y="961901"/>
            <a:ext cx="775779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-2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b="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45" dirty="0">
                <a:latin typeface="Arial" panose="020B0604020202020204" pitchFamily="34" charset="0"/>
                <a:cs typeface="Arial" panose="020B0604020202020204" pitchFamily="34" charset="0"/>
              </a:rPr>
              <a:t>Good...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465" y="0"/>
            <a:ext cx="3599179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-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6100"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  <a:endParaRPr sz="61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500" y="928082"/>
            <a:ext cx="5419725" cy="707453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b="1" spc="-5" dirty="0">
                <a:latin typeface="Arial"/>
                <a:cs typeface="Arial"/>
              </a:rPr>
              <a:t>Farme</a:t>
            </a:r>
            <a:r>
              <a:rPr sz="2000" b="1" dirty="0">
                <a:latin typeface="Arial"/>
                <a:cs typeface="Arial"/>
              </a:rPr>
              <a:t>r	</a:t>
            </a:r>
            <a:r>
              <a:rPr sz="2000" b="1" spc="-40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ol</a:t>
            </a:r>
            <a:r>
              <a:rPr sz="2000" b="1" dirty="0">
                <a:latin typeface="Arial"/>
                <a:cs typeface="Arial"/>
              </a:rPr>
              <a:t>f	</a:t>
            </a:r>
            <a:r>
              <a:rPr sz="2000" b="1" spc="-5" dirty="0">
                <a:latin typeface="Arial"/>
                <a:cs typeface="Arial"/>
              </a:rPr>
              <a:t>Goa</a:t>
            </a:r>
            <a:r>
              <a:rPr sz="2000" b="1" dirty="0">
                <a:latin typeface="Arial"/>
                <a:cs typeface="Arial"/>
              </a:rPr>
              <a:t>t	Cabbage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R	R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R	R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R	L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R	L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L	R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L	R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L	L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R	L	L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R	R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R	R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R	L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R	L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L	R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L	R	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L	L	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466850" algn="l"/>
                <a:tab pos="2901950" algn="l"/>
                <a:tab pos="4333875" algn="l"/>
              </a:tabLst>
            </a:pPr>
            <a:r>
              <a:rPr sz="2000" dirty="0">
                <a:latin typeface="Arial"/>
                <a:cs typeface="Arial"/>
              </a:rPr>
              <a:t>L	L	L	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4281" y="1054100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4281" y="146723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4281" y="1880364"/>
            <a:ext cx="0" cy="5784215"/>
          </a:xfrm>
          <a:custGeom>
            <a:avLst/>
            <a:gdLst/>
            <a:ahLst/>
            <a:cxnLst/>
            <a:rect l="l" t="t" r="r" b="b"/>
            <a:pathLst>
              <a:path h="5784215">
                <a:moveTo>
                  <a:pt x="0" y="0"/>
                </a:moveTo>
                <a:lnTo>
                  <a:pt x="0" y="5783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281" y="766421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462" y="1054100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9462" y="146723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9462" y="1880364"/>
            <a:ext cx="0" cy="5784215"/>
          </a:xfrm>
          <a:custGeom>
            <a:avLst/>
            <a:gdLst/>
            <a:ahLst/>
            <a:cxnLst/>
            <a:rect l="l" t="t" r="r" b="b"/>
            <a:pathLst>
              <a:path h="5784215">
                <a:moveTo>
                  <a:pt x="0" y="0"/>
                </a:moveTo>
                <a:lnTo>
                  <a:pt x="0" y="5783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9462" y="766421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1489" y="1054100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1489" y="146723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1489" y="1880364"/>
            <a:ext cx="0" cy="5784215"/>
          </a:xfrm>
          <a:custGeom>
            <a:avLst/>
            <a:gdLst/>
            <a:ahLst/>
            <a:cxnLst/>
            <a:rect l="l" t="t" r="r" b="b"/>
            <a:pathLst>
              <a:path h="5784215">
                <a:moveTo>
                  <a:pt x="0" y="0"/>
                </a:moveTo>
                <a:lnTo>
                  <a:pt x="0" y="5783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1489" y="766421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0"/>
                </a:moveTo>
                <a:lnTo>
                  <a:pt x="0" y="413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100" y="146723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4281" y="1467232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1489" y="146723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9100" y="1880364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4281" y="1880364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489" y="1880364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9100" y="2293496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4281" y="229349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1489" y="2293496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9100" y="270662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4281" y="2706627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1489" y="270662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311976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4281" y="3119760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31489" y="311976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9100" y="353289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4281" y="3532892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31489" y="353289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29100" y="3946024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4281" y="3946024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1489" y="3946024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9100" y="435915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4281" y="4359155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31489" y="435915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9100" y="477228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64281" y="4772287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1489" y="477228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9100" y="518542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4281" y="5185420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31489" y="518542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9100" y="559855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64281" y="5598552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1489" y="559855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9100" y="601168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4281" y="6011683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31489" y="601168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9100" y="642481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4281" y="6424815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31489" y="642481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29100" y="683794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64281" y="6837947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489" y="683794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9100" y="725107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64281" y="7251079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31489" y="725107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29100" y="766421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64281" y="7664212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59">
                <a:moveTo>
                  <a:pt x="0" y="0"/>
                </a:moveTo>
                <a:lnTo>
                  <a:pt x="28672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31489" y="7664212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>
                <a:moveTo>
                  <a:pt x="0" y="0"/>
                </a:moveTo>
                <a:lnTo>
                  <a:pt x="1435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52342" y="8634753"/>
            <a:ext cx="3624579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 = </a:t>
            </a:r>
            <a:r>
              <a:rPr sz="2400" b="1" spc="-5" dirty="0">
                <a:latin typeface="Arial"/>
                <a:cs typeface="Arial"/>
              </a:rPr>
              <a:t>right side of the river  </a:t>
            </a:r>
            <a:r>
              <a:rPr sz="2400" b="1" dirty="0">
                <a:latin typeface="Arial"/>
                <a:cs typeface="Arial"/>
              </a:rPr>
              <a:t>L = </a:t>
            </a:r>
            <a:r>
              <a:rPr sz="2400" b="1" spc="-5" dirty="0">
                <a:latin typeface="Arial"/>
                <a:cs typeface="Arial"/>
              </a:rPr>
              <a:t>left side of the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08300" y="1429977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79799" y="158114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12700"/>
                </a:moveTo>
                <a:lnTo>
                  <a:pt x="327881" y="1270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59836" y="1508655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5" h="167639">
                <a:moveTo>
                  <a:pt x="3840" y="0"/>
                </a:moveTo>
                <a:lnTo>
                  <a:pt x="43818" y="84757"/>
                </a:lnTo>
                <a:lnTo>
                  <a:pt x="0" y="167595"/>
                </a:lnTo>
                <a:lnTo>
                  <a:pt x="169515" y="87637"/>
                </a:lnTo>
                <a:lnTo>
                  <a:pt x="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781300" y="7652977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3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94099" y="780414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899" y="12700"/>
                </a:moveTo>
                <a:lnTo>
                  <a:pt x="327881" y="127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74136" y="7731655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5" h="167640">
                <a:moveTo>
                  <a:pt x="3840" y="0"/>
                </a:moveTo>
                <a:lnTo>
                  <a:pt x="43818" y="84757"/>
                </a:lnTo>
                <a:lnTo>
                  <a:pt x="0" y="167595"/>
                </a:lnTo>
                <a:lnTo>
                  <a:pt x="169515" y="87637"/>
                </a:lnTo>
                <a:lnTo>
                  <a:pt x="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25900" y="39624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25900" y="39624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13200" y="27432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13200" y="27432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25900" y="43688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5900" y="43688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87800" y="47625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87800" y="47625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00500" y="52070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00500" y="52070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11600" y="64516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5956300" y="0"/>
                </a:moveTo>
                <a:lnTo>
                  <a:pt x="165100" y="0"/>
                </a:lnTo>
                <a:lnTo>
                  <a:pt x="121209" y="5897"/>
                </a:lnTo>
                <a:lnTo>
                  <a:pt x="81770" y="22540"/>
                </a:lnTo>
                <a:lnTo>
                  <a:pt x="48356" y="48356"/>
                </a:lnTo>
                <a:lnTo>
                  <a:pt x="22540" y="81770"/>
                </a:lnTo>
                <a:lnTo>
                  <a:pt x="5897" y="121209"/>
                </a:lnTo>
                <a:lnTo>
                  <a:pt x="0" y="165100"/>
                </a:lnTo>
                <a:lnTo>
                  <a:pt x="5897" y="208990"/>
                </a:lnTo>
                <a:lnTo>
                  <a:pt x="22540" y="248429"/>
                </a:lnTo>
                <a:lnTo>
                  <a:pt x="48356" y="281843"/>
                </a:lnTo>
                <a:lnTo>
                  <a:pt x="81770" y="307659"/>
                </a:lnTo>
                <a:lnTo>
                  <a:pt x="121209" y="324302"/>
                </a:lnTo>
                <a:lnTo>
                  <a:pt x="165100" y="330200"/>
                </a:lnTo>
                <a:lnTo>
                  <a:pt x="5956300" y="330200"/>
                </a:lnTo>
                <a:lnTo>
                  <a:pt x="6000190" y="324302"/>
                </a:lnTo>
                <a:lnTo>
                  <a:pt x="6039629" y="307659"/>
                </a:lnTo>
                <a:lnTo>
                  <a:pt x="6073043" y="281843"/>
                </a:lnTo>
                <a:lnTo>
                  <a:pt x="6098859" y="248429"/>
                </a:lnTo>
                <a:lnTo>
                  <a:pt x="6115502" y="208990"/>
                </a:lnTo>
                <a:lnTo>
                  <a:pt x="6121400" y="165100"/>
                </a:lnTo>
                <a:lnTo>
                  <a:pt x="6115502" y="121209"/>
                </a:lnTo>
                <a:lnTo>
                  <a:pt x="6098859" y="81770"/>
                </a:lnTo>
                <a:lnTo>
                  <a:pt x="6073043" y="48356"/>
                </a:lnTo>
                <a:lnTo>
                  <a:pt x="6039629" y="22540"/>
                </a:lnTo>
                <a:lnTo>
                  <a:pt x="6000190" y="5897"/>
                </a:lnTo>
                <a:lnTo>
                  <a:pt x="5956300" y="0"/>
                </a:lnTo>
                <a:close/>
              </a:path>
            </a:pathLst>
          </a:custGeom>
          <a:solidFill>
            <a:srgbClr val="E324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1600" y="6451600"/>
            <a:ext cx="6121400" cy="330200"/>
          </a:xfrm>
          <a:custGeom>
            <a:avLst/>
            <a:gdLst/>
            <a:ahLst/>
            <a:cxnLst/>
            <a:rect l="l" t="t" r="r" b="b"/>
            <a:pathLst>
              <a:path w="6121400" h="330200">
                <a:moveTo>
                  <a:pt x="0" y="165100"/>
                </a:moveTo>
                <a:lnTo>
                  <a:pt x="5897" y="121209"/>
                </a:lnTo>
                <a:lnTo>
                  <a:pt x="22540" y="81770"/>
                </a:lnTo>
                <a:lnTo>
                  <a:pt x="48356" y="48356"/>
                </a:lnTo>
                <a:lnTo>
                  <a:pt x="81770" y="22540"/>
                </a:lnTo>
                <a:lnTo>
                  <a:pt x="121209" y="5897"/>
                </a:lnTo>
                <a:lnTo>
                  <a:pt x="165100" y="0"/>
                </a:lnTo>
                <a:lnTo>
                  <a:pt x="5956300" y="0"/>
                </a:lnTo>
                <a:lnTo>
                  <a:pt x="6000190" y="5897"/>
                </a:lnTo>
                <a:lnTo>
                  <a:pt x="6039629" y="22540"/>
                </a:lnTo>
                <a:lnTo>
                  <a:pt x="6073043" y="48356"/>
                </a:lnTo>
                <a:lnTo>
                  <a:pt x="6098859" y="81770"/>
                </a:lnTo>
                <a:lnTo>
                  <a:pt x="6115502" y="121209"/>
                </a:lnTo>
                <a:lnTo>
                  <a:pt x="6121400" y="165100"/>
                </a:lnTo>
                <a:lnTo>
                  <a:pt x="6115502" y="208990"/>
                </a:lnTo>
                <a:lnTo>
                  <a:pt x="6098859" y="248429"/>
                </a:lnTo>
                <a:lnTo>
                  <a:pt x="6073043" y="281843"/>
                </a:lnTo>
                <a:lnTo>
                  <a:pt x="6039629" y="307659"/>
                </a:lnTo>
                <a:lnTo>
                  <a:pt x="6000190" y="324302"/>
                </a:lnTo>
                <a:lnTo>
                  <a:pt x="5956300" y="330200"/>
                </a:lnTo>
                <a:lnTo>
                  <a:pt x="165100" y="330200"/>
                </a:lnTo>
                <a:lnTo>
                  <a:pt x="121209" y="324302"/>
                </a:lnTo>
                <a:lnTo>
                  <a:pt x="81770" y="307659"/>
                </a:lnTo>
                <a:lnTo>
                  <a:pt x="48356" y="281843"/>
                </a:lnTo>
                <a:lnTo>
                  <a:pt x="22540" y="248429"/>
                </a:lnTo>
                <a:lnTo>
                  <a:pt x="5897" y="208990"/>
                </a:lnTo>
                <a:lnTo>
                  <a:pt x="0" y="1651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656" y="713804"/>
            <a:ext cx="86334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100" y="2298700"/>
          <a:ext cx="7219950" cy="436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Farmer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Wolf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Goat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Cabbage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70076" y="8105806"/>
            <a:ext cx="183515" cy="10064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713" y="8161754"/>
            <a:ext cx="5776595" cy="1006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i="1" dirty="0">
                <a:latin typeface="Arial"/>
                <a:cs typeface="Arial"/>
              </a:rPr>
              <a:t>lower </a:t>
            </a:r>
            <a:r>
              <a:rPr sz="2800" b="1" i="1" spc="-5" dirty="0">
                <a:latin typeface="Arial"/>
                <a:cs typeface="Arial"/>
              </a:rPr>
              <a:t>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i="1" dirty="0">
                <a:latin typeface="Arial"/>
                <a:cs typeface="Arial"/>
              </a:rPr>
              <a:t>UPPER 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1175" y="6796468"/>
            <a:ext cx="183515" cy="100584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2812" y="6852413"/>
            <a:ext cx="7252970" cy="1005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155" dirty="0">
                <a:latin typeface="Arial"/>
                <a:cs typeface="Arial"/>
              </a:rPr>
              <a:t>R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9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Arial"/>
                <a:cs typeface="Arial"/>
              </a:rPr>
              <a:t>L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6934200"/>
            <a:ext cx="7200900" cy="1092200"/>
          </a:xfrm>
          <a:custGeom>
            <a:avLst/>
            <a:gdLst/>
            <a:ahLst/>
            <a:cxnLst/>
            <a:rect l="l" t="t" r="r" b="b"/>
            <a:pathLst>
              <a:path w="7200900" h="1092200">
                <a:moveTo>
                  <a:pt x="0" y="0"/>
                </a:moveTo>
                <a:lnTo>
                  <a:pt x="7200900" y="0"/>
                </a:lnTo>
                <a:lnTo>
                  <a:pt x="7200900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4500" y="6934200"/>
            <a:ext cx="7200900" cy="1092200"/>
          </a:xfrm>
          <a:custGeom>
            <a:avLst/>
            <a:gdLst/>
            <a:ahLst/>
            <a:cxnLst/>
            <a:rect l="l" t="t" r="r" b="b"/>
            <a:pathLst>
              <a:path w="7200900" h="1092200">
                <a:moveTo>
                  <a:pt x="0" y="0"/>
                </a:moveTo>
                <a:lnTo>
                  <a:pt x="7200900" y="0"/>
                </a:lnTo>
                <a:lnTo>
                  <a:pt x="7200900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800" y="2298700"/>
          <a:ext cx="7449183" cy="444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512">
                <a:tc gridSpan="2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Farmer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Wolf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Goat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Cabbage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41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6656" y="713804"/>
            <a:ext cx="86334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0076" y="8105806"/>
            <a:ext cx="183515" cy="10064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1713" y="8161754"/>
            <a:ext cx="5776595" cy="1006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i="1" dirty="0">
                <a:latin typeface="Arial"/>
                <a:cs typeface="Arial"/>
              </a:rPr>
              <a:t>lower </a:t>
            </a:r>
            <a:r>
              <a:rPr sz="2800" b="1" i="1" spc="-5" dirty="0">
                <a:latin typeface="Arial"/>
                <a:cs typeface="Arial"/>
              </a:rPr>
              <a:t>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i="1" dirty="0">
                <a:latin typeface="Arial"/>
                <a:cs typeface="Arial"/>
              </a:rPr>
              <a:t>UPPER 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175" y="6796468"/>
            <a:ext cx="183515" cy="100584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812" y="6852413"/>
            <a:ext cx="7252970" cy="1005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155" dirty="0">
                <a:latin typeface="Arial"/>
                <a:cs typeface="Arial"/>
              </a:rPr>
              <a:t>R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9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Arial"/>
                <a:cs typeface="Arial"/>
              </a:rPr>
              <a:t>L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6500" y="2743200"/>
            <a:ext cx="1409700" cy="4000500"/>
          </a:xfrm>
          <a:custGeom>
            <a:avLst/>
            <a:gdLst/>
            <a:ahLst/>
            <a:cxnLst/>
            <a:rect l="l" t="t" r="r" b="b"/>
            <a:pathLst>
              <a:path w="1409700" h="4000500">
                <a:moveTo>
                  <a:pt x="0" y="0"/>
                </a:moveTo>
                <a:lnTo>
                  <a:pt x="1409700" y="0"/>
                </a:lnTo>
                <a:lnTo>
                  <a:pt x="1409700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6500" y="2743200"/>
            <a:ext cx="1409700" cy="4000500"/>
          </a:xfrm>
          <a:custGeom>
            <a:avLst/>
            <a:gdLst/>
            <a:ahLst/>
            <a:cxnLst/>
            <a:rect l="l" t="t" r="r" b="b"/>
            <a:pathLst>
              <a:path w="1409700" h="4000500">
                <a:moveTo>
                  <a:pt x="0" y="0"/>
                </a:moveTo>
                <a:lnTo>
                  <a:pt x="1409700" y="0"/>
                </a:lnTo>
                <a:lnTo>
                  <a:pt x="1409700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500" y="8204200"/>
            <a:ext cx="7200900" cy="1092200"/>
          </a:xfrm>
          <a:custGeom>
            <a:avLst/>
            <a:gdLst/>
            <a:ahLst/>
            <a:cxnLst/>
            <a:rect l="l" t="t" r="r" b="b"/>
            <a:pathLst>
              <a:path w="7200900" h="1092200">
                <a:moveTo>
                  <a:pt x="0" y="0"/>
                </a:moveTo>
                <a:lnTo>
                  <a:pt x="7200900" y="0"/>
                </a:lnTo>
                <a:lnTo>
                  <a:pt x="7200900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8204200"/>
            <a:ext cx="7200900" cy="1092200"/>
          </a:xfrm>
          <a:custGeom>
            <a:avLst/>
            <a:gdLst/>
            <a:ahLst/>
            <a:cxnLst/>
            <a:rect l="l" t="t" r="r" b="b"/>
            <a:pathLst>
              <a:path w="7200900" h="1092200">
                <a:moveTo>
                  <a:pt x="0" y="0"/>
                </a:moveTo>
                <a:lnTo>
                  <a:pt x="7200900" y="0"/>
                </a:lnTo>
                <a:lnTo>
                  <a:pt x="7200900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6656" y="713804"/>
            <a:ext cx="86334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1500" y="2300064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Farmer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5175" y="2300064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ol</a:t>
            </a:r>
            <a:r>
              <a:rPr sz="2000" b="1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9800" y="2300064"/>
            <a:ext cx="604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Goat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50" y="2300064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Cabbage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1500" y="271598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5175" y="271598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800" y="271598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1250" y="271598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5875" y="2715989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FWGC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1500" y="310016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5175" y="310016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9800" y="310016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1250" y="310016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5875" y="3100163"/>
            <a:ext cx="759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FWGc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1500" y="349703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175" y="349703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9800" y="349703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1250" y="349703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5875" y="3497038"/>
            <a:ext cx="759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FWgC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1500" y="389391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5175" y="389391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9800" y="389391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1250" y="389391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35875" y="3893913"/>
            <a:ext cx="688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wG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1500" y="429078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05175" y="429078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9800" y="429078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1250" y="429078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35875" y="4290788"/>
            <a:ext cx="716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FwGc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41500" y="468766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5175" y="468766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49800" y="468766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1250" y="468766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35875" y="4687663"/>
            <a:ext cx="688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Wg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41500" y="508453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5175" y="508453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9800" y="508453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1250" y="508453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5875" y="5084538"/>
            <a:ext cx="64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Wg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41500" y="548141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05175" y="548141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9800" y="5481413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91250" y="548141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35875" y="5481413"/>
            <a:ext cx="64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wG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41500" y="587828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05175" y="587828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49800" y="587828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91250" y="5878288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35875" y="5878288"/>
            <a:ext cx="64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wg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41500" y="627516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60725" y="229870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60725" y="2695575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0725" y="309245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60725" y="626745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05350" y="229870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05350" y="2695575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05350" y="309245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05350" y="626745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46800" y="229870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46800" y="2695575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46800" y="309245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46800" y="626745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1425" y="229870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91425" y="2695575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91425" y="3092450"/>
            <a:ext cx="0" cy="3175000"/>
          </a:xfrm>
          <a:custGeom>
            <a:avLst/>
            <a:gdLst/>
            <a:ahLst/>
            <a:cxnLst/>
            <a:rect l="l" t="t" r="r" b="b"/>
            <a:pathLst>
              <a:path h="3175000">
                <a:moveTo>
                  <a:pt x="0" y="0"/>
                </a:moveTo>
                <a:lnTo>
                  <a:pt x="0" y="317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91425" y="6267450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6100" y="26955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60725" y="2695575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91425" y="26955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6100" y="30924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60725" y="309245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91425" y="30924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6100" y="348932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60725" y="3489325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91425" y="348932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16100" y="38862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0725" y="388620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91425" y="38862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16100" y="42830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60725" y="4283075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91425" y="42830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16100" y="46799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0725" y="467995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91425" y="46799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16100" y="507682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60725" y="5076825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1425" y="507682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16100" y="54737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60725" y="547370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91425" y="54737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16100" y="58705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60725" y="5870575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1425" y="5870575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16100" y="62674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60725" y="626745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1425" y="626745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0" y="0"/>
                </a:moveTo>
                <a:lnTo>
                  <a:pt x="144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882776" y="8105806"/>
            <a:ext cx="170815" cy="10064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84413" y="8161754"/>
            <a:ext cx="5763895" cy="1006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i="1" dirty="0">
                <a:latin typeface="Arial"/>
                <a:cs typeface="Arial"/>
              </a:rPr>
              <a:t>lower </a:t>
            </a:r>
            <a:r>
              <a:rPr sz="2800" b="1" i="1" spc="-5" dirty="0">
                <a:latin typeface="Arial"/>
                <a:cs typeface="Arial"/>
              </a:rPr>
              <a:t>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2800" b="1" i="1" dirty="0">
                <a:latin typeface="Arial"/>
                <a:cs typeface="Arial"/>
              </a:rPr>
              <a:t>UPPER 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81175" y="6796468"/>
            <a:ext cx="183515" cy="100584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182812" y="6275164"/>
            <a:ext cx="725297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5405" algn="ctr">
              <a:lnSpc>
                <a:spcPct val="100000"/>
              </a:lnSpc>
              <a:spcBef>
                <a:spcPts val="100"/>
              </a:spcBef>
              <a:tabLst>
                <a:tab pos="1443990" algn="l"/>
                <a:tab pos="2885440" algn="l"/>
                <a:tab pos="4330065" algn="l"/>
              </a:tabLst>
            </a:pPr>
            <a:r>
              <a:rPr sz="2000" dirty="0">
                <a:latin typeface="Arial"/>
                <a:cs typeface="Arial"/>
              </a:rPr>
              <a:t>L	L	L	</a:t>
            </a:r>
            <a:r>
              <a:rPr sz="2000" b="1" spc="-5" dirty="0">
                <a:latin typeface="Arial"/>
                <a:cs typeface="Arial"/>
              </a:rPr>
              <a:t>fwgc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5" dirty="0">
                <a:latin typeface="Arial"/>
                <a:cs typeface="Arial"/>
              </a:rPr>
              <a:t>R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9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Arial"/>
                <a:cs typeface="Arial"/>
              </a:rPr>
              <a:t>L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river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552" y="863600"/>
            <a:ext cx="3811183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6842" y="3781313"/>
            <a:ext cx="18192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dirty="0">
                <a:latin typeface="Arial"/>
                <a:cs typeface="Arial"/>
              </a:rPr>
              <a:t>f</a:t>
            </a:r>
            <a:r>
              <a:rPr sz="6200" b="1" spc="-5" dirty="0">
                <a:latin typeface="Arial"/>
                <a:cs typeface="Arial"/>
              </a:rPr>
              <a:t>wg</a:t>
            </a:r>
            <a:r>
              <a:rPr sz="6200" b="1" dirty="0">
                <a:latin typeface="Arial"/>
                <a:cs typeface="Arial"/>
              </a:rPr>
              <a:t>c</a:t>
            </a:r>
            <a:endParaRPr sz="6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9974" y="1206500"/>
            <a:ext cx="3494832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4869" y="3743213"/>
            <a:ext cx="24307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FWGC</a:t>
            </a:r>
          </a:p>
        </p:txBody>
      </p:sp>
      <p:sp>
        <p:nvSpPr>
          <p:cNvPr id="6" name="object 6"/>
          <p:cNvSpPr/>
          <p:nvPr/>
        </p:nvSpPr>
        <p:spPr>
          <a:xfrm>
            <a:off x="4560418" y="5753100"/>
            <a:ext cx="3683779" cy="248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27128" y="8480313"/>
            <a:ext cx="20802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dirty="0">
                <a:latin typeface="Arial"/>
                <a:cs typeface="Arial"/>
              </a:rPr>
              <a:t>f</a:t>
            </a:r>
            <a:r>
              <a:rPr sz="6200" b="1" spc="-5" dirty="0">
                <a:latin typeface="Arial"/>
                <a:cs typeface="Arial"/>
              </a:rPr>
              <a:t>Wg</a:t>
            </a:r>
            <a:r>
              <a:rPr sz="6200" b="1" dirty="0">
                <a:latin typeface="Arial"/>
                <a:cs typeface="Arial"/>
              </a:rPr>
              <a:t>C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0300" y="63246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228600"/>
                </a:lnTo>
                <a:lnTo>
                  <a:pt x="5031" y="272280"/>
                </a:lnTo>
                <a:lnTo>
                  <a:pt x="19362" y="312377"/>
                </a:lnTo>
                <a:lnTo>
                  <a:pt x="41850" y="347748"/>
                </a:lnTo>
                <a:lnTo>
                  <a:pt x="71351" y="377249"/>
                </a:lnTo>
                <a:lnTo>
                  <a:pt x="106722" y="399737"/>
                </a:lnTo>
                <a:lnTo>
                  <a:pt x="146819" y="414068"/>
                </a:lnTo>
                <a:lnTo>
                  <a:pt x="190500" y="419100"/>
                </a:lnTo>
                <a:lnTo>
                  <a:pt x="1371600" y="419100"/>
                </a:lnTo>
                <a:lnTo>
                  <a:pt x="1415280" y="414068"/>
                </a:lnTo>
                <a:lnTo>
                  <a:pt x="1455377" y="399737"/>
                </a:lnTo>
                <a:lnTo>
                  <a:pt x="1490748" y="377249"/>
                </a:lnTo>
                <a:lnTo>
                  <a:pt x="1520249" y="347748"/>
                </a:lnTo>
                <a:lnTo>
                  <a:pt x="1542737" y="312377"/>
                </a:lnTo>
                <a:lnTo>
                  <a:pt x="1557068" y="272280"/>
                </a:lnTo>
                <a:lnTo>
                  <a:pt x="1562100" y="2286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401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0300" y="63246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0" y="2286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228600"/>
                </a:lnTo>
                <a:lnTo>
                  <a:pt x="1557068" y="272279"/>
                </a:lnTo>
                <a:lnTo>
                  <a:pt x="1542737" y="312377"/>
                </a:lnTo>
                <a:lnTo>
                  <a:pt x="1520249" y="347748"/>
                </a:lnTo>
                <a:lnTo>
                  <a:pt x="1490748" y="377249"/>
                </a:lnTo>
                <a:lnTo>
                  <a:pt x="1455377" y="399737"/>
                </a:lnTo>
                <a:lnTo>
                  <a:pt x="1415280" y="414068"/>
                </a:lnTo>
                <a:lnTo>
                  <a:pt x="1371600" y="419100"/>
                </a:lnTo>
                <a:lnTo>
                  <a:pt x="190500" y="419100"/>
                </a:lnTo>
                <a:lnTo>
                  <a:pt x="146820" y="414068"/>
                </a:lnTo>
                <a:lnTo>
                  <a:pt x="106722" y="399737"/>
                </a:lnTo>
                <a:lnTo>
                  <a:pt x="71351" y="377249"/>
                </a:lnTo>
                <a:lnTo>
                  <a:pt x="41850" y="347748"/>
                </a:lnTo>
                <a:lnTo>
                  <a:pt x="19362" y="312377"/>
                </a:lnTo>
                <a:lnTo>
                  <a:pt x="5031" y="27227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0300" y="26416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228600"/>
                </a:lnTo>
                <a:lnTo>
                  <a:pt x="5031" y="272280"/>
                </a:lnTo>
                <a:lnTo>
                  <a:pt x="19362" y="312377"/>
                </a:lnTo>
                <a:lnTo>
                  <a:pt x="41850" y="347748"/>
                </a:lnTo>
                <a:lnTo>
                  <a:pt x="71351" y="377249"/>
                </a:lnTo>
                <a:lnTo>
                  <a:pt x="106722" y="399737"/>
                </a:lnTo>
                <a:lnTo>
                  <a:pt x="146819" y="414068"/>
                </a:lnTo>
                <a:lnTo>
                  <a:pt x="190500" y="419100"/>
                </a:lnTo>
                <a:lnTo>
                  <a:pt x="1371600" y="419100"/>
                </a:lnTo>
                <a:lnTo>
                  <a:pt x="1415280" y="414068"/>
                </a:lnTo>
                <a:lnTo>
                  <a:pt x="1455377" y="399737"/>
                </a:lnTo>
                <a:lnTo>
                  <a:pt x="1490748" y="377249"/>
                </a:lnTo>
                <a:lnTo>
                  <a:pt x="1520249" y="347748"/>
                </a:lnTo>
                <a:lnTo>
                  <a:pt x="1542737" y="312377"/>
                </a:lnTo>
                <a:lnTo>
                  <a:pt x="1557068" y="272280"/>
                </a:lnTo>
                <a:lnTo>
                  <a:pt x="1562100" y="2286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0300" y="26416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0" y="2286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228600"/>
                </a:lnTo>
                <a:lnTo>
                  <a:pt x="1557068" y="272279"/>
                </a:lnTo>
                <a:lnTo>
                  <a:pt x="1542737" y="312377"/>
                </a:lnTo>
                <a:lnTo>
                  <a:pt x="1520249" y="347748"/>
                </a:lnTo>
                <a:lnTo>
                  <a:pt x="1490748" y="377249"/>
                </a:lnTo>
                <a:lnTo>
                  <a:pt x="1455377" y="399737"/>
                </a:lnTo>
                <a:lnTo>
                  <a:pt x="1415280" y="414068"/>
                </a:lnTo>
                <a:lnTo>
                  <a:pt x="1371600" y="419100"/>
                </a:lnTo>
                <a:lnTo>
                  <a:pt x="190500" y="419100"/>
                </a:lnTo>
                <a:lnTo>
                  <a:pt x="146820" y="414068"/>
                </a:lnTo>
                <a:lnTo>
                  <a:pt x="106722" y="399737"/>
                </a:lnTo>
                <a:lnTo>
                  <a:pt x="71351" y="377249"/>
                </a:lnTo>
                <a:lnTo>
                  <a:pt x="41850" y="347748"/>
                </a:lnTo>
                <a:lnTo>
                  <a:pt x="19362" y="312377"/>
                </a:lnTo>
                <a:lnTo>
                  <a:pt x="5031" y="27227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000" y="3073400"/>
            <a:ext cx="1562100" cy="3238500"/>
          </a:xfrm>
          <a:custGeom>
            <a:avLst/>
            <a:gdLst/>
            <a:ahLst/>
            <a:cxnLst/>
            <a:rect l="l" t="t" r="r" b="b"/>
            <a:pathLst>
              <a:path w="1562100" h="32385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3048000"/>
                </a:lnTo>
                <a:lnTo>
                  <a:pt x="5031" y="3091680"/>
                </a:lnTo>
                <a:lnTo>
                  <a:pt x="19362" y="3131777"/>
                </a:lnTo>
                <a:lnTo>
                  <a:pt x="41850" y="3167148"/>
                </a:lnTo>
                <a:lnTo>
                  <a:pt x="71351" y="3196649"/>
                </a:lnTo>
                <a:lnTo>
                  <a:pt x="106722" y="3219137"/>
                </a:lnTo>
                <a:lnTo>
                  <a:pt x="146819" y="3233468"/>
                </a:lnTo>
                <a:lnTo>
                  <a:pt x="190500" y="3238500"/>
                </a:lnTo>
                <a:lnTo>
                  <a:pt x="1371600" y="3238500"/>
                </a:lnTo>
                <a:lnTo>
                  <a:pt x="1415280" y="3233468"/>
                </a:lnTo>
                <a:lnTo>
                  <a:pt x="1455377" y="3219137"/>
                </a:lnTo>
                <a:lnTo>
                  <a:pt x="1490748" y="3196649"/>
                </a:lnTo>
                <a:lnTo>
                  <a:pt x="1520249" y="3167148"/>
                </a:lnTo>
                <a:lnTo>
                  <a:pt x="1542737" y="3131777"/>
                </a:lnTo>
                <a:lnTo>
                  <a:pt x="1557068" y="3091680"/>
                </a:lnTo>
                <a:lnTo>
                  <a:pt x="1562100" y="30480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5E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000" y="3073400"/>
            <a:ext cx="1562100" cy="3238500"/>
          </a:xfrm>
          <a:custGeom>
            <a:avLst/>
            <a:gdLst/>
            <a:ahLst/>
            <a:cxnLst/>
            <a:rect l="l" t="t" r="r" b="b"/>
            <a:pathLst>
              <a:path w="1562100" h="3238500">
                <a:moveTo>
                  <a:pt x="0" y="30480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3048000"/>
                </a:lnTo>
                <a:lnTo>
                  <a:pt x="1557068" y="3091680"/>
                </a:lnTo>
                <a:lnTo>
                  <a:pt x="1542737" y="3131777"/>
                </a:lnTo>
                <a:lnTo>
                  <a:pt x="1520249" y="3167148"/>
                </a:lnTo>
                <a:lnTo>
                  <a:pt x="1490748" y="3196649"/>
                </a:lnTo>
                <a:lnTo>
                  <a:pt x="1455377" y="3219137"/>
                </a:lnTo>
                <a:lnTo>
                  <a:pt x="1415280" y="3233468"/>
                </a:lnTo>
                <a:lnTo>
                  <a:pt x="1371600" y="3238500"/>
                </a:lnTo>
                <a:lnTo>
                  <a:pt x="190500" y="3238500"/>
                </a:lnTo>
                <a:lnTo>
                  <a:pt x="146820" y="3233468"/>
                </a:lnTo>
                <a:lnTo>
                  <a:pt x="106722" y="3219137"/>
                </a:lnTo>
                <a:lnTo>
                  <a:pt x="71351" y="3196649"/>
                </a:lnTo>
                <a:lnTo>
                  <a:pt x="41850" y="3167148"/>
                </a:lnTo>
                <a:lnTo>
                  <a:pt x="19362" y="3131777"/>
                </a:lnTo>
                <a:lnTo>
                  <a:pt x="5031" y="3091680"/>
                </a:lnTo>
                <a:lnTo>
                  <a:pt x="0" y="304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65656" y="713804"/>
            <a:ext cx="86334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States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16100" y="2298700"/>
          <a:ext cx="7219950" cy="436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Farmer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Wolf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Goat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Cabbage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fwgc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62163" y="6962809"/>
            <a:ext cx="183515" cy="198691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50" spc="615" dirty="0">
                <a:solidFill>
                  <a:srgbClr val="44A2B6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3801" y="7010400"/>
            <a:ext cx="7252970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2800" spc="-155" dirty="0">
                <a:latin typeface="Arial"/>
                <a:cs typeface="Arial"/>
              </a:rPr>
              <a:t>R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 </a:t>
            </a:r>
            <a:r>
              <a:rPr sz="2800" i="1" spc="-5" dirty="0">
                <a:latin typeface="Arial"/>
                <a:cs typeface="Arial"/>
              </a:rPr>
              <a:t>river  </a:t>
            </a:r>
            <a:r>
              <a:rPr sz="2800" spc="-5" dirty="0">
                <a:latin typeface="Arial"/>
                <a:cs typeface="Arial"/>
              </a:rPr>
              <a:t>L </a:t>
            </a:r>
            <a:r>
              <a:rPr sz="2800" i="1" spc="-5" dirty="0">
                <a:latin typeface="Arial"/>
                <a:cs typeface="Arial"/>
              </a:rPr>
              <a:t>means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20" dirty="0">
                <a:latin typeface="Arial"/>
                <a:cs typeface="Arial"/>
              </a:rPr>
              <a:t>are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 </a:t>
            </a:r>
            <a:r>
              <a:rPr sz="2800" i="1" spc="35" dirty="0">
                <a:latin typeface="Arial"/>
                <a:cs typeface="Arial"/>
              </a:rPr>
              <a:t>side </a:t>
            </a:r>
            <a:r>
              <a:rPr sz="2800" i="1" dirty="0">
                <a:latin typeface="Arial"/>
                <a:cs typeface="Arial"/>
              </a:rPr>
              <a:t>of the </a:t>
            </a:r>
            <a:r>
              <a:rPr sz="2800" i="1" spc="-5" dirty="0">
                <a:latin typeface="Arial"/>
                <a:cs typeface="Arial"/>
              </a:rPr>
              <a:t>river  </a:t>
            </a:r>
            <a:r>
              <a:rPr sz="2800" b="1" i="1" dirty="0">
                <a:latin typeface="Arial"/>
                <a:cs typeface="Arial"/>
              </a:rPr>
              <a:t>lower </a:t>
            </a:r>
            <a:r>
              <a:rPr sz="2800" b="1" i="1" spc="-5" dirty="0">
                <a:latin typeface="Arial"/>
                <a:cs typeface="Arial"/>
              </a:rPr>
              <a:t>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left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i="1" dirty="0">
                <a:latin typeface="Arial"/>
                <a:cs typeface="Arial"/>
              </a:rPr>
              <a:t>UPPER CASE </a:t>
            </a:r>
            <a:r>
              <a:rPr sz="2800" i="1" dirty="0">
                <a:latin typeface="Arial"/>
                <a:cs typeface="Arial"/>
              </a:rPr>
              <a:t>they </a:t>
            </a: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spc="30" dirty="0">
                <a:latin typeface="Arial"/>
                <a:cs typeface="Arial"/>
              </a:rPr>
              <a:t>right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side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3409" y="2601089"/>
            <a:ext cx="196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Final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09100" y="2895600"/>
            <a:ext cx="635000" cy="12700"/>
          </a:xfrm>
          <a:custGeom>
            <a:avLst/>
            <a:gdLst/>
            <a:ahLst/>
            <a:cxnLst/>
            <a:rect l="l" t="t" r="r" b="b"/>
            <a:pathLst>
              <a:path w="635000" h="12700">
                <a:moveTo>
                  <a:pt x="635000" y="12699"/>
                </a:moveTo>
                <a:lnTo>
                  <a:pt x="29828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51171" y="2758808"/>
            <a:ext cx="276225" cy="275590"/>
          </a:xfrm>
          <a:custGeom>
            <a:avLst/>
            <a:gdLst/>
            <a:ahLst/>
            <a:cxnLst/>
            <a:rect l="l" t="t" r="r" b="b"/>
            <a:pathLst>
              <a:path w="276225" h="275589">
                <a:moveTo>
                  <a:pt x="275818" y="0"/>
                </a:moveTo>
                <a:lnTo>
                  <a:pt x="0" y="135841"/>
                </a:lnTo>
                <a:lnTo>
                  <a:pt x="274165" y="274991"/>
                </a:lnTo>
                <a:lnTo>
                  <a:pt x="183328" y="136944"/>
                </a:lnTo>
                <a:lnTo>
                  <a:pt x="27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94163" y="6176104"/>
            <a:ext cx="19456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Start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4500" y="647700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635000" y="0"/>
                </a:moveTo>
                <a:lnTo>
                  <a:pt x="25365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6571" y="6340208"/>
            <a:ext cx="276225" cy="275590"/>
          </a:xfrm>
          <a:custGeom>
            <a:avLst/>
            <a:gdLst/>
            <a:ahLst/>
            <a:cxnLst/>
            <a:rect l="l" t="t" r="r" b="b"/>
            <a:pathLst>
              <a:path w="276225" h="275590">
                <a:moveTo>
                  <a:pt x="275818" y="0"/>
                </a:moveTo>
                <a:lnTo>
                  <a:pt x="0" y="135841"/>
                </a:lnTo>
                <a:lnTo>
                  <a:pt x="274165" y="274991"/>
                </a:lnTo>
                <a:lnTo>
                  <a:pt x="183328" y="136944"/>
                </a:lnTo>
                <a:lnTo>
                  <a:pt x="27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121" y="53851"/>
            <a:ext cx="93186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85" dirty="0">
                <a:latin typeface="Arial" panose="020B0604020202020204" pitchFamily="34" charset="0"/>
                <a:cs typeface="Arial" panose="020B0604020202020204" pitchFamily="34" charset="0"/>
              </a:rPr>
              <a:t>Transitions </a:t>
            </a:r>
            <a:r>
              <a:rPr b="0" spc="45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b="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1929" y="6820989"/>
            <a:ext cx="1379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1157" y="228391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5014" y="8044953"/>
            <a:ext cx="1478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43" y="6820989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6970" y="228391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8113" y="2933203"/>
            <a:ext cx="1221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0755" y="7973514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1799" y="5092201"/>
            <a:ext cx="1319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5328" y="5159670"/>
            <a:ext cx="1566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9260" y="3436439"/>
            <a:ext cx="1132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35300" y="3968750"/>
            <a:ext cx="8013700" cy="2882900"/>
          </a:xfrm>
          <a:custGeom>
            <a:avLst/>
            <a:gdLst/>
            <a:ahLst/>
            <a:cxnLst/>
            <a:rect l="l" t="t" r="r" b="b"/>
            <a:pathLst>
              <a:path w="8013700" h="2882900">
                <a:moveTo>
                  <a:pt x="0" y="0"/>
                </a:moveTo>
                <a:lnTo>
                  <a:pt x="14632" y="0"/>
                </a:lnTo>
                <a:lnTo>
                  <a:pt x="7997452" y="2870200"/>
                </a:lnTo>
                <a:lnTo>
                  <a:pt x="8013700" y="288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10751" y="6788675"/>
            <a:ext cx="133985" cy="113664"/>
          </a:xfrm>
          <a:custGeom>
            <a:avLst/>
            <a:gdLst/>
            <a:ahLst/>
            <a:cxnLst/>
            <a:rect l="l" t="t" r="r" b="b"/>
            <a:pathLst>
              <a:path w="133984" h="113665">
                <a:moveTo>
                  <a:pt x="40643" y="0"/>
                </a:moveTo>
                <a:lnTo>
                  <a:pt x="0" y="113057"/>
                </a:lnTo>
                <a:lnTo>
                  <a:pt x="133379" y="97174"/>
                </a:lnTo>
                <a:lnTo>
                  <a:pt x="40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0169" y="3918666"/>
            <a:ext cx="133985" cy="113664"/>
          </a:xfrm>
          <a:custGeom>
            <a:avLst/>
            <a:gdLst/>
            <a:ahLst/>
            <a:cxnLst/>
            <a:rect l="l" t="t" r="r" b="b"/>
            <a:pathLst>
              <a:path w="133985" h="113664">
                <a:moveTo>
                  <a:pt x="133379" y="0"/>
                </a:moveTo>
                <a:lnTo>
                  <a:pt x="0" y="15883"/>
                </a:lnTo>
                <a:lnTo>
                  <a:pt x="92735" y="113057"/>
                </a:lnTo>
                <a:lnTo>
                  <a:pt x="133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6949" y="3149600"/>
            <a:ext cx="2679700" cy="3441700"/>
          </a:xfrm>
          <a:custGeom>
            <a:avLst/>
            <a:gdLst/>
            <a:ahLst/>
            <a:cxnLst/>
            <a:rect l="l" t="t" r="r" b="b"/>
            <a:pathLst>
              <a:path w="2679700" h="3441700">
                <a:moveTo>
                  <a:pt x="2679700" y="3441699"/>
                </a:moveTo>
                <a:lnTo>
                  <a:pt x="2667000" y="3421580"/>
                </a:lnTo>
                <a:lnTo>
                  <a:pt x="12700" y="1060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4775" y="3069888"/>
            <a:ext cx="121285" cy="132080"/>
          </a:xfrm>
          <a:custGeom>
            <a:avLst/>
            <a:gdLst/>
            <a:ahLst/>
            <a:cxnLst/>
            <a:rect l="l" t="t" r="r" b="b"/>
            <a:pathLst>
              <a:path w="121284" h="132080">
                <a:moveTo>
                  <a:pt x="0" y="0"/>
                </a:moveTo>
                <a:lnTo>
                  <a:pt x="26523" y="131677"/>
                </a:lnTo>
                <a:lnTo>
                  <a:pt x="121257" y="577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37566" y="6539334"/>
            <a:ext cx="121285" cy="132080"/>
          </a:xfrm>
          <a:custGeom>
            <a:avLst/>
            <a:gdLst/>
            <a:ahLst/>
            <a:cxnLst/>
            <a:rect l="l" t="t" r="r" b="b"/>
            <a:pathLst>
              <a:path w="121284" h="132079">
                <a:moveTo>
                  <a:pt x="94733" y="0"/>
                </a:moveTo>
                <a:lnTo>
                  <a:pt x="0" y="73889"/>
                </a:lnTo>
                <a:lnTo>
                  <a:pt x="121257" y="131677"/>
                </a:lnTo>
                <a:lnTo>
                  <a:pt x="94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2300" y="3130549"/>
            <a:ext cx="4876800" cy="3835400"/>
          </a:xfrm>
          <a:custGeom>
            <a:avLst/>
            <a:gdLst/>
            <a:ahLst/>
            <a:cxnLst/>
            <a:rect l="l" t="t" r="r" b="b"/>
            <a:pathLst>
              <a:path w="4876800" h="3835400">
                <a:moveTo>
                  <a:pt x="4876800" y="0"/>
                </a:moveTo>
                <a:lnTo>
                  <a:pt x="4864884" y="12700"/>
                </a:lnTo>
                <a:lnTo>
                  <a:pt x="13511" y="3822700"/>
                </a:lnTo>
                <a:lnTo>
                  <a:pt x="0" y="3835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2813" y="6906947"/>
            <a:ext cx="132080" cy="121920"/>
          </a:xfrm>
          <a:custGeom>
            <a:avLst/>
            <a:gdLst/>
            <a:ahLst/>
            <a:cxnLst/>
            <a:rect l="l" t="t" r="r" b="b"/>
            <a:pathLst>
              <a:path w="132080" h="121920">
                <a:moveTo>
                  <a:pt x="57349" y="0"/>
                </a:moveTo>
                <a:lnTo>
                  <a:pt x="0" y="121465"/>
                </a:lnTo>
                <a:lnTo>
                  <a:pt x="131582" y="94465"/>
                </a:lnTo>
                <a:lnTo>
                  <a:pt x="57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87004" y="3068087"/>
            <a:ext cx="132080" cy="121920"/>
          </a:xfrm>
          <a:custGeom>
            <a:avLst/>
            <a:gdLst/>
            <a:ahLst/>
            <a:cxnLst/>
            <a:rect l="l" t="t" r="r" b="b"/>
            <a:pathLst>
              <a:path w="132079" h="121919">
                <a:moveTo>
                  <a:pt x="131582" y="0"/>
                </a:moveTo>
                <a:lnTo>
                  <a:pt x="0" y="27000"/>
                </a:lnTo>
                <a:lnTo>
                  <a:pt x="74232" y="121465"/>
                </a:lnTo>
                <a:lnTo>
                  <a:pt x="131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37550" y="3238499"/>
            <a:ext cx="215900" cy="4762500"/>
          </a:xfrm>
          <a:custGeom>
            <a:avLst/>
            <a:gdLst/>
            <a:ahLst/>
            <a:cxnLst/>
            <a:rect l="l" t="t" r="r" b="b"/>
            <a:pathLst>
              <a:path w="215900" h="4762500">
                <a:moveTo>
                  <a:pt x="0" y="0"/>
                </a:moveTo>
                <a:lnTo>
                  <a:pt x="0" y="20016"/>
                </a:lnTo>
                <a:lnTo>
                  <a:pt x="215900" y="4747245"/>
                </a:lnTo>
                <a:lnTo>
                  <a:pt x="215900" y="4762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92607" y="797935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90">
                <a:moveTo>
                  <a:pt x="120028" y="0"/>
                </a:moveTo>
                <a:lnTo>
                  <a:pt x="0" y="5217"/>
                </a:lnTo>
                <a:lnTo>
                  <a:pt x="65231" y="122637"/>
                </a:lnTo>
                <a:lnTo>
                  <a:pt x="120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78362" y="3137503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97" y="0"/>
                </a:moveTo>
                <a:lnTo>
                  <a:pt x="0" y="122637"/>
                </a:lnTo>
                <a:lnTo>
                  <a:pt x="120028" y="117420"/>
                </a:lnTo>
                <a:lnTo>
                  <a:pt x="54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8500" y="3536949"/>
            <a:ext cx="7886700" cy="3657600"/>
          </a:xfrm>
          <a:custGeom>
            <a:avLst/>
            <a:gdLst/>
            <a:ahLst/>
            <a:cxnLst/>
            <a:rect l="l" t="t" r="r" b="b"/>
            <a:pathLst>
              <a:path w="7886700" h="3657600">
                <a:moveTo>
                  <a:pt x="0" y="3657600"/>
                </a:moveTo>
                <a:lnTo>
                  <a:pt x="23246" y="3657600"/>
                </a:lnTo>
                <a:lnTo>
                  <a:pt x="7871362" y="12699"/>
                </a:lnTo>
                <a:lnTo>
                  <a:pt x="788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82625" y="3490485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0" y="0"/>
                </a:moveTo>
                <a:lnTo>
                  <a:pt x="50590" y="108971"/>
                </a:lnTo>
                <a:lnTo>
                  <a:pt x="134266" y="38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6807" y="7132042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83676" y="0"/>
                </a:moveTo>
                <a:lnTo>
                  <a:pt x="0" y="105074"/>
                </a:lnTo>
                <a:lnTo>
                  <a:pt x="134266" y="108971"/>
                </a:lnTo>
                <a:lnTo>
                  <a:pt x="83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199" y="3702050"/>
            <a:ext cx="5816600" cy="4267200"/>
          </a:xfrm>
          <a:custGeom>
            <a:avLst/>
            <a:gdLst/>
            <a:ahLst/>
            <a:cxnLst/>
            <a:rect l="l" t="t" r="r" b="b"/>
            <a:pathLst>
              <a:path w="5816600" h="4267200">
                <a:moveTo>
                  <a:pt x="5816600" y="0"/>
                </a:moveTo>
                <a:lnTo>
                  <a:pt x="5800752" y="12700"/>
                </a:lnTo>
                <a:lnTo>
                  <a:pt x="17447" y="4267200"/>
                </a:lnTo>
                <a:lnTo>
                  <a:pt x="0" y="426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5741" y="7909563"/>
            <a:ext cx="132715" cy="120014"/>
          </a:xfrm>
          <a:custGeom>
            <a:avLst/>
            <a:gdLst/>
            <a:ahLst/>
            <a:cxnLst/>
            <a:rect l="l" t="t" r="r" b="b"/>
            <a:pathLst>
              <a:path w="132714" h="120015">
                <a:moveTo>
                  <a:pt x="61235" y="0"/>
                </a:moveTo>
                <a:lnTo>
                  <a:pt x="0" y="119552"/>
                </a:lnTo>
                <a:lnTo>
                  <a:pt x="132383" y="96809"/>
                </a:lnTo>
                <a:lnTo>
                  <a:pt x="6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2875" y="3642183"/>
            <a:ext cx="132715" cy="120014"/>
          </a:xfrm>
          <a:custGeom>
            <a:avLst/>
            <a:gdLst/>
            <a:ahLst/>
            <a:cxnLst/>
            <a:rect l="l" t="t" r="r" b="b"/>
            <a:pathLst>
              <a:path w="132715" h="120014">
                <a:moveTo>
                  <a:pt x="132383" y="0"/>
                </a:moveTo>
                <a:lnTo>
                  <a:pt x="0" y="22743"/>
                </a:lnTo>
                <a:lnTo>
                  <a:pt x="71147" y="119552"/>
                </a:lnTo>
                <a:lnTo>
                  <a:pt x="132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4949" y="3238500"/>
            <a:ext cx="0" cy="4699000"/>
          </a:xfrm>
          <a:custGeom>
            <a:avLst/>
            <a:gdLst/>
            <a:ahLst/>
            <a:cxnLst/>
            <a:rect l="l" t="t" r="r" b="b"/>
            <a:pathLst>
              <a:path h="4699000">
                <a:moveTo>
                  <a:pt x="0" y="0"/>
                </a:moveTo>
                <a:lnTo>
                  <a:pt x="0" y="4699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4878" y="313740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2"/>
                </a:lnTo>
                <a:lnTo>
                  <a:pt x="120142" y="120142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4878" y="79184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2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5150" y="3149599"/>
            <a:ext cx="2641600" cy="4864100"/>
          </a:xfrm>
          <a:custGeom>
            <a:avLst/>
            <a:gdLst/>
            <a:ahLst/>
            <a:cxnLst/>
            <a:rect l="l" t="t" r="r" b="b"/>
            <a:pathLst>
              <a:path w="2641600" h="4864100">
                <a:moveTo>
                  <a:pt x="0" y="0"/>
                </a:moveTo>
                <a:lnTo>
                  <a:pt x="12700" y="21459"/>
                </a:lnTo>
                <a:lnTo>
                  <a:pt x="2628900" y="4850552"/>
                </a:lnTo>
                <a:lnTo>
                  <a:pt x="2641600" y="4864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24865" y="7968305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20">
                <a:moveTo>
                  <a:pt x="105596" y="0"/>
                </a:moveTo>
                <a:lnTo>
                  <a:pt x="0" y="57302"/>
                </a:lnTo>
                <a:lnTo>
                  <a:pt x="110101" y="134247"/>
                </a:lnTo>
                <a:lnTo>
                  <a:pt x="105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6933" y="3060746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89" h="134619">
                <a:moveTo>
                  <a:pt x="0" y="0"/>
                </a:moveTo>
                <a:lnTo>
                  <a:pt x="4504" y="134247"/>
                </a:lnTo>
                <a:lnTo>
                  <a:pt x="110101" y="76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3600" y="5518150"/>
            <a:ext cx="7785100" cy="63500"/>
          </a:xfrm>
          <a:custGeom>
            <a:avLst/>
            <a:gdLst/>
            <a:ahLst/>
            <a:cxnLst/>
            <a:rect l="l" t="t" r="r" b="b"/>
            <a:pathLst>
              <a:path w="7785100" h="63500">
                <a:moveTo>
                  <a:pt x="0" y="63500"/>
                </a:moveTo>
                <a:lnTo>
                  <a:pt x="13775" y="63500"/>
                </a:lnTo>
                <a:lnTo>
                  <a:pt x="7766562" y="0"/>
                </a:lnTo>
                <a:lnTo>
                  <a:pt x="7785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69114" y="5458251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4" h="120650">
                <a:moveTo>
                  <a:pt x="0" y="0"/>
                </a:moveTo>
                <a:lnTo>
                  <a:pt x="1073" y="120136"/>
                </a:lnTo>
                <a:lnTo>
                  <a:pt x="120674" y="589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2511" y="5521411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5" h="120650">
                <a:moveTo>
                  <a:pt x="119600" y="0"/>
                </a:moveTo>
                <a:lnTo>
                  <a:pt x="0" y="61141"/>
                </a:lnTo>
                <a:lnTo>
                  <a:pt x="120674" y="120136"/>
                </a:lnTo>
                <a:lnTo>
                  <a:pt x="11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5695949"/>
            <a:ext cx="5219700" cy="2298700"/>
          </a:xfrm>
          <a:custGeom>
            <a:avLst/>
            <a:gdLst/>
            <a:ahLst/>
            <a:cxnLst/>
            <a:rect l="l" t="t" r="r" b="b"/>
            <a:pathLst>
              <a:path w="5219700" h="2298700">
                <a:moveTo>
                  <a:pt x="0" y="2298700"/>
                </a:moveTo>
                <a:lnTo>
                  <a:pt x="17891" y="2286000"/>
                </a:lnTo>
                <a:lnTo>
                  <a:pt x="5198604" y="12699"/>
                </a:lnTo>
                <a:lnTo>
                  <a:pt x="521970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59769" y="5648640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0" y="0"/>
                </a:moveTo>
                <a:lnTo>
                  <a:pt x="48388" y="109965"/>
                </a:lnTo>
                <a:lnTo>
                  <a:pt x="134160" y="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9170" y="7931994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90">
                <a:moveTo>
                  <a:pt x="85771" y="0"/>
                </a:moveTo>
                <a:lnTo>
                  <a:pt x="0" y="103371"/>
                </a:lnTo>
                <a:lnTo>
                  <a:pt x="134160" y="109965"/>
                </a:lnTo>
                <a:lnTo>
                  <a:pt x="85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300" y="5219700"/>
            <a:ext cx="1562100" cy="685800"/>
          </a:xfrm>
          <a:custGeom>
            <a:avLst/>
            <a:gdLst/>
            <a:ahLst/>
            <a:cxnLst/>
            <a:rect l="l" t="t" r="r" b="b"/>
            <a:pathLst>
              <a:path w="1562100" h="685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495300"/>
                </a:lnTo>
                <a:lnTo>
                  <a:pt x="5031" y="538980"/>
                </a:lnTo>
                <a:lnTo>
                  <a:pt x="19362" y="579077"/>
                </a:lnTo>
                <a:lnTo>
                  <a:pt x="41850" y="614448"/>
                </a:lnTo>
                <a:lnTo>
                  <a:pt x="71351" y="643949"/>
                </a:lnTo>
                <a:lnTo>
                  <a:pt x="106722" y="666437"/>
                </a:lnTo>
                <a:lnTo>
                  <a:pt x="146819" y="680768"/>
                </a:lnTo>
                <a:lnTo>
                  <a:pt x="190500" y="685800"/>
                </a:lnTo>
                <a:lnTo>
                  <a:pt x="1371600" y="685800"/>
                </a:lnTo>
                <a:lnTo>
                  <a:pt x="1415280" y="680768"/>
                </a:lnTo>
                <a:lnTo>
                  <a:pt x="1455377" y="666437"/>
                </a:lnTo>
                <a:lnTo>
                  <a:pt x="1490748" y="643949"/>
                </a:lnTo>
                <a:lnTo>
                  <a:pt x="1520249" y="614448"/>
                </a:lnTo>
                <a:lnTo>
                  <a:pt x="1542737" y="579077"/>
                </a:lnTo>
                <a:lnTo>
                  <a:pt x="1557068" y="538980"/>
                </a:lnTo>
                <a:lnTo>
                  <a:pt x="1562100" y="495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401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4300" y="5219700"/>
            <a:ext cx="1562100" cy="685800"/>
          </a:xfrm>
          <a:custGeom>
            <a:avLst/>
            <a:gdLst/>
            <a:ahLst/>
            <a:cxnLst/>
            <a:rect l="l" t="t" r="r" b="b"/>
            <a:pathLst>
              <a:path w="1562100" h="685800">
                <a:moveTo>
                  <a:pt x="0" y="495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495300"/>
                </a:lnTo>
                <a:lnTo>
                  <a:pt x="1557068" y="538979"/>
                </a:lnTo>
                <a:lnTo>
                  <a:pt x="1542737" y="579077"/>
                </a:lnTo>
                <a:lnTo>
                  <a:pt x="1520249" y="614448"/>
                </a:lnTo>
                <a:lnTo>
                  <a:pt x="1490748" y="643949"/>
                </a:lnTo>
                <a:lnTo>
                  <a:pt x="1455377" y="666437"/>
                </a:lnTo>
                <a:lnTo>
                  <a:pt x="1415280" y="680768"/>
                </a:lnTo>
                <a:lnTo>
                  <a:pt x="1371600" y="685800"/>
                </a:lnTo>
                <a:lnTo>
                  <a:pt x="190500" y="685800"/>
                </a:lnTo>
                <a:lnTo>
                  <a:pt x="146820" y="680768"/>
                </a:lnTo>
                <a:lnTo>
                  <a:pt x="106722" y="666437"/>
                </a:lnTo>
                <a:lnTo>
                  <a:pt x="71351" y="643949"/>
                </a:lnTo>
                <a:lnTo>
                  <a:pt x="41850" y="614448"/>
                </a:lnTo>
                <a:lnTo>
                  <a:pt x="19362" y="579077"/>
                </a:lnTo>
                <a:lnTo>
                  <a:pt x="5031" y="538979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300" y="3441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300" y="3441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5121" y="53851"/>
            <a:ext cx="93186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85" dirty="0">
                <a:latin typeface="Arial" panose="020B0604020202020204" pitchFamily="34" charset="0"/>
                <a:cs typeface="Arial" panose="020B0604020202020204" pitchFamily="34" charset="0"/>
              </a:rPr>
              <a:t>Transitions </a:t>
            </a:r>
            <a:r>
              <a:rPr b="0" spc="45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b="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1929" y="6820989"/>
            <a:ext cx="1379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1157" y="228391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5014" y="8044953"/>
            <a:ext cx="1478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1343" y="6820989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970" y="228391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8113" y="2933203"/>
            <a:ext cx="1221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0755" y="7973514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1799" y="5092201"/>
            <a:ext cx="1319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5328" y="5159670"/>
            <a:ext cx="1566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9260" y="3436439"/>
            <a:ext cx="1132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5300" y="3968750"/>
            <a:ext cx="8013700" cy="2882900"/>
          </a:xfrm>
          <a:custGeom>
            <a:avLst/>
            <a:gdLst/>
            <a:ahLst/>
            <a:cxnLst/>
            <a:rect l="l" t="t" r="r" b="b"/>
            <a:pathLst>
              <a:path w="8013700" h="2882900">
                <a:moveTo>
                  <a:pt x="0" y="0"/>
                </a:moveTo>
                <a:lnTo>
                  <a:pt x="14632" y="0"/>
                </a:lnTo>
                <a:lnTo>
                  <a:pt x="7997452" y="2870200"/>
                </a:lnTo>
                <a:lnTo>
                  <a:pt x="8013700" y="288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10751" y="6788675"/>
            <a:ext cx="133985" cy="113664"/>
          </a:xfrm>
          <a:custGeom>
            <a:avLst/>
            <a:gdLst/>
            <a:ahLst/>
            <a:cxnLst/>
            <a:rect l="l" t="t" r="r" b="b"/>
            <a:pathLst>
              <a:path w="133984" h="113665">
                <a:moveTo>
                  <a:pt x="40643" y="0"/>
                </a:moveTo>
                <a:lnTo>
                  <a:pt x="0" y="113057"/>
                </a:lnTo>
                <a:lnTo>
                  <a:pt x="133379" y="97174"/>
                </a:lnTo>
                <a:lnTo>
                  <a:pt x="40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40169" y="3918666"/>
            <a:ext cx="133985" cy="113664"/>
          </a:xfrm>
          <a:custGeom>
            <a:avLst/>
            <a:gdLst/>
            <a:ahLst/>
            <a:cxnLst/>
            <a:rect l="l" t="t" r="r" b="b"/>
            <a:pathLst>
              <a:path w="133985" h="113664">
                <a:moveTo>
                  <a:pt x="133379" y="0"/>
                </a:moveTo>
                <a:lnTo>
                  <a:pt x="0" y="15883"/>
                </a:lnTo>
                <a:lnTo>
                  <a:pt x="92735" y="113057"/>
                </a:lnTo>
                <a:lnTo>
                  <a:pt x="133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6949" y="3149600"/>
            <a:ext cx="2679700" cy="3441700"/>
          </a:xfrm>
          <a:custGeom>
            <a:avLst/>
            <a:gdLst/>
            <a:ahLst/>
            <a:cxnLst/>
            <a:rect l="l" t="t" r="r" b="b"/>
            <a:pathLst>
              <a:path w="2679700" h="3441700">
                <a:moveTo>
                  <a:pt x="2679700" y="3441699"/>
                </a:moveTo>
                <a:lnTo>
                  <a:pt x="2667000" y="3421580"/>
                </a:lnTo>
                <a:lnTo>
                  <a:pt x="12700" y="1060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54775" y="3069888"/>
            <a:ext cx="121285" cy="132080"/>
          </a:xfrm>
          <a:custGeom>
            <a:avLst/>
            <a:gdLst/>
            <a:ahLst/>
            <a:cxnLst/>
            <a:rect l="l" t="t" r="r" b="b"/>
            <a:pathLst>
              <a:path w="121284" h="132080">
                <a:moveTo>
                  <a:pt x="0" y="0"/>
                </a:moveTo>
                <a:lnTo>
                  <a:pt x="26523" y="131677"/>
                </a:lnTo>
                <a:lnTo>
                  <a:pt x="121257" y="577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37566" y="6539334"/>
            <a:ext cx="121285" cy="132080"/>
          </a:xfrm>
          <a:custGeom>
            <a:avLst/>
            <a:gdLst/>
            <a:ahLst/>
            <a:cxnLst/>
            <a:rect l="l" t="t" r="r" b="b"/>
            <a:pathLst>
              <a:path w="121284" h="132079">
                <a:moveTo>
                  <a:pt x="94733" y="0"/>
                </a:moveTo>
                <a:lnTo>
                  <a:pt x="0" y="73889"/>
                </a:lnTo>
                <a:lnTo>
                  <a:pt x="121257" y="131677"/>
                </a:lnTo>
                <a:lnTo>
                  <a:pt x="94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2300" y="3130549"/>
            <a:ext cx="4876800" cy="3835400"/>
          </a:xfrm>
          <a:custGeom>
            <a:avLst/>
            <a:gdLst/>
            <a:ahLst/>
            <a:cxnLst/>
            <a:rect l="l" t="t" r="r" b="b"/>
            <a:pathLst>
              <a:path w="4876800" h="3835400">
                <a:moveTo>
                  <a:pt x="4876800" y="0"/>
                </a:moveTo>
                <a:lnTo>
                  <a:pt x="4864884" y="12700"/>
                </a:lnTo>
                <a:lnTo>
                  <a:pt x="13511" y="3822700"/>
                </a:lnTo>
                <a:lnTo>
                  <a:pt x="0" y="3835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2813" y="6906947"/>
            <a:ext cx="132080" cy="121920"/>
          </a:xfrm>
          <a:custGeom>
            <a:avLst/>
            <a:gdLst/>
            <a:ahLst/>
            <a:cxnLst/>
            <a:rect l="l" t="t" r="r" b="b"/>
            <a:pathLst>
              <a:path w="132080" h="121920">
                <a:moveTo>
                  <a:pt x="57349" y="0"/>
                </a:moveTo>
                <a:lnTo>
                  <a:pt x="0" y="121465"/>
                </a:lnTo>
                <a:lnTo>
                  <a:pt x="131582" y="94465"/>
                </a:lnTo>
                <a:lnTo>
                  <a:pt x="57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87004" y="3068087"/>
            <a:ext cx="132080" cy="121920"/>
          </a:xfrm>
          <a:custGeom>
            <a:avLst/>
            <a:gdLst/>
            <a:ahLst/>
            <a:cxnLst/>
            <a:rect l="l" t="t" r="r" b="b"/>
            <a:pathLst>
              <a:path w="132079" h="121919">
                <a:moveTo>
                  <a:pt x="131582" y="0"/>
                </a:moveTo>
                <a:lnTo>
                  <a:pt x="0" y="27000"/>
                </a:lnTo>
                <a:lnTo>
                  <a:pt x="74232" y="121465"/>
                </a:lnTo>
                <a:lnTo>
                  <a:pt x="131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7550" y="3238499"/>
            <a:ext cx="215900" cy="4762500"/>
          </a:xfrm>
          <a:custGeom>
            <a:avLst/>
            <a:gdLst/>
            <a:ahLst/>
            <a:cxnLst/>
            <a:rect l="l" t="t" r="r" b="b"/>
            <a:pathLst>
              <a:path w="215900" h="4762500">
                <a:moveTo>
                  <a:pt x="0" y="0"/>
                </a:moveTo>
                <a:lnTo>
                  <a:pt x="0" y="20016"/>
                </a:lnTo>
                <a:lnTo>
                  <a:pt x="215900" y="4747245"/>
                </a:lnTo>
                <a:lnTo>
                  <a:pt x="215900" y="4762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92607" y="797935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90">
                <a:moveTo>
                  <a:pt x="120028" y="0"/>
                </a:moveTo>
                <a:lnTo>
                  <a:pt x="0" y="5217"/>
                </a:lnTo>
                <a:lnTo>
                  <a:pt x="65231" y="122637"/>
                </a:lnTo>
                <a:lnTo>
                  <a:pt x="120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8362" y="3137503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97" y="0"/>
                </a:moveTo>
                <a:lnTo>
                  <a:pt x="0" y="122637"/>
                </a:lnTo>
                <a:lnTo>
                  <a:pt x="120028" y="117420"/>
                </a:lnTo>
                <a:lnTo>
                  <a:pt x="54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8500" y="3536949"/>
            <a:ext cx="7886700" cy="3657600"/>
          </a:xfrm>
          <a:custGeom>
            <a:avLst/>
            <a:gdLst/>
            <a:ahLst/>
            <a:cxnLst/>
            <a:rect l="l" t="t" r="r" b="b"/>
            <a:pathLst>
              <a:path w="7886700" h="3657600">
                <a:moveTo>
                  <a:pt x="0" y="3657600"/>
                </a:moveTo>
                <a:lnTo>
                  <a:pt x="23246" y="3657600"/>
                </a:lnTo>
                <a:lnTo>
                  <a:pt x="7871362" y="12699"/>
                </a:lnTo>
                <a:lnTo>
                  <a:pt x="788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82625" y="3490485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0" y="0"/>
                </a:moveTo>
                <a:lnTo>
                  <a:pt x="50590" y="108971"/>
                </a:lnTo>
                <a:lnTo>
                  <a:pt x="134266" y="38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6807" y="7132042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83676" y="0"/>
                </a:moveTo>
                <a:lnTo>
                  <a:pt x="0" y="105074"/>
                </a:lnTo>
                <a:lnTo>
                  <a:pt x="134266" y="108971"/>
                </a:lnTo>
                <a:lnTo>
                  <a:pt x="83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7199" y="3702050"/>
            <a:ext cx="5816600" cy="4267200"/>
          </a:xfrm>
          <a:custGeom>
            <a:avLst/>
            <a:gdLst/>
            <a:ahLst/>
            <a:cxnLst/>
            <a:rect l="l" t="t" r="r" b="b"/>
            <a:pathLst>
              <a:path w="5816600" h="4267200">
                <a:moveTo>
                  <a:pt x="5816600" y="0"/>
                </a:moveTo>
                <a:lnTo>
                  <a:pt x="5800752" y="12700"/>
                </a:lnTo>
                <a:lnTo>
                  <a:pt x="17447" y="4267200"/>
                </a:lnTo>
                <a:lnTo>
                  <a:pt x="0" y="426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55741" y="7909563"/>
            <a:ext cx="132715" cy="120014"/>
          </a:xfrm>
          <a:custGeom>
            <a:avLst/>
            <a:gdLst/>
            <a:ahLst/>
            <a:cxnLst/>
            <a:rect l="l" t="t" r="r" b="b"/>
            <a:pathLst>
              <a:path w="132714" h="120015">
                <a:moveTo>
                  <a:pt x="61235" y="0"/>
                </a:moveTo>
                <a:lnTo>
                  <a:pt x="0" y="119552"/>
                </a:lnTo>
                <a:lnTo>
                  <a:pt x="132383" y="96809"/>
                </a:lnTo>
                <a:lnTo>
                  <a:pt x="6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02875" y="3642183"/>
            <a:ext cx="132715" cy="120014"/>
          </a:xfrm>
          <a:custGeom>
            <a:avLst/>
            <a:gdLst/>
            <a:ahLst/>
            <a:cxnLst/>
            <a:rect l="l" t="t" r="r" b="b"/>
            <a:pathLst>
              <a:path w="132715" h="120014">
                <a:moveTo>
                  <a:pt x="132383" y="0"/>
                </a:moveTo>
                <a:lnTo>
                  <a:pt x="0" y="22743"/>
                </a:lnTo>
                <a:lnTo>
                  <a:pt x="71147" y="119552"/>
                </a:lnTo>
                <a:lnTo>
                  <a:pt x="132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4949" y="3238500"/>
            <a:ext cx="0" cy="4699000"/>
          </a:xfrm>
          <a:custGeom>
            <a:avLst/>
            <a:gdLst/>
            <a:ahLst/>
            <a:cxnLst/>
            <a:rect l="l" t="t" r="r" b="b"/>
            <a:pathLst>
              <a:path h="4699000">
                <a:moveTo>
                  <a:pt x="0" y="0"/>
                </a:moveTo>
                <a:lnTo>
                  <a:pt x="0" y="4699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4878" y="313740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2"/>
                </a:lnTo>
                <a:lnTo>
                  <a:pt x="120142" y="120142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4878" y="79184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2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5150" y="3149599"/>
            <a:ext cx="2641600" cy="4864100"/>
          </a:xfrm>
          <a:custGeom>
            <a:avLst/>
            <a:gdLst/>
            <a:ahLst/>
            <a:cxnLst/>
            <a:rect l="l" t="t" r="r" b="b"/>
            <a:pathLst>
              <a:path w="2641600" h="4864100">
                <a:moveTo>
                  <a:pt x="0" y="0"/>
                </a:moveTo>
                <a:lnTo>
                  <a:pt x="12700" y="21459"/>
                </a:lnTo>
                <a:lnTo>
                  <a:pt x="2628900" y="4850552"/>
                </a:lnTo>
                <a:lnTo>
                  <a:pt x="2641600" y="4864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4865" y="7968305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20">
                <a:moveTo>
                  <a:pt x="105596" y="0"/>
                </a:moveTo>
                <a:lnTo>
                  <a:pt x="0" y="57302"/>
                </a:lnTo>
                <a:lnTo>
                  <a:pt x="110101" y="134247"/>
                </a:lnTo>
                <a:lnTo>
                  <a:pt x="105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6933" y="3060746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89" h="134619">
                <a:moveTo>
                  <a:pt x="0" y="0"/>
                </a:moveTo>
                <a:lnTo>
                  <a:pt x="4504" y="134247"/>
                </a:lnTo>
                <a:lnTo>
                  <a:pt x="110101" y="76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03600" y="5518150"/>
            <a:ext cx="7785100" cy="63500"/>
          </a:xfrm>
          <a:custGeom>
            <a:avLst/>
            <a:gdLst/>
            <a:ahLst/>
            <a:cxnLst/>
            <a:rect l="l" t="t" r="r" b="b"/>
            <a:pathLst>
              <a:path w="7785100" h="63500">
                <a:moveTo>
                  <a:pt x="0" y="63500"/>
                </a:moveTo>
                <a:lnTo>
                  <a:pt x="13775" y="63500"/>
                </a:lnTo>
                <a:lnTo>
                  <a:pt x="7766562" y="0"/>
                </a:lnTo>
                <a:lnTo>
                  <a:pt x="7785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114" y="5458251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4" h="120650">
                <a:moveTo>
                  <a:pt x="0" y="0"/>
                </a:moveTo>
                <a:lnTo>
                  <a:pt x="1073" y="120136"/>
                </a:lnTo>
                <a:lnTo>
                  <a:pt x="120674" y="589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02511" y="5521411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5" h="120650">
                <a:moveTo>
                  <a:pt x="119600" y="0"/>
                </a:moveTo>
                <a:lnTo>
                  <a:pt x="0" y="61141"/>
                </a:lnTo>
                <a:lnTo>
                  <a:pt x="120674" y="120136"/>
                </a:lnTo>
                <a:lnTo>
                  <a:pt x="11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1700" y="5695949"/>
            <a:ext cx="5219700" cy="2298700"/>
          </a:xfrm>
          <a:custGeom>
            <a:avLst/>
            <a:gdLst/>
            <a:ahLst/>
            <a:cxnLst/>
            <a:rect l="l" t="t" r="r" b="b"/>
            <a:pathLst>
              <a:path w="5219700" h="2298700">
                <a:moveTo>
                  <a:pt x="0" y="2298700"/>
                </a:moveTo>
                <a:lnTo>
                  <a:pt x="17891" y="2286000"/>
                </a:lnTo>
                <a:lnTo>
                  <a:pt x="5198604" y="12699"/>
                </a:lnTo>
                <a:lnTo>
                  <a:pt x="521970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59769" y="5648640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0" y="0"/>
                </a:moveTo>
                <a:lnTo>
                  <a:pt x="48388" y="109965"/>
                </a:lnTo>
                <a:lnTo>
                  <a:pt x="134160" y="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89170" y="7931994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90">
                <a:moveTo>
                  <a:pt x="85771" y="0"/>
                </a:moveTo>
                <a:lnTo>
                  <a:pt x="0" y="103371"/>
                </a:lnTo>
                <a:lnTo>
                  <a:pt x="134160" y="109965"/>
                </a:lnTo>
                <a:lnTo>
                  <a:pt x="85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300" y="4965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401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1300" y="4965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0300" y="4838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78" y="807768"/>
                </a:lnTo>
                <a:lnTo>
                  <a:pt x="1455375" y="793437"/>
                </a:lnTo>
                <a:lnTo>
                  <a:pt x="1490746" y="770949"/>
                </a:lnTo>
                <a:lnTo>
                  <a:pt x="1520248" y="741448"/>
                </a:lnTo>
                <a:lnTo>
                  <a:pt x="1542736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6" y="106722"/>
                </a:lnTo>
                <a:lnTo>
                  <a:pt x="1520248" y="71351"/>
                </a:lnTo>
                <a:lnTo>
                  <a:pt x="1490746" y="41850"/>
                </a:lnTo>
                <a:lnTo>
                  <a:pt x="1455375" y="19362"/>
                </a:lnTo>
                <a:lnTo>
                  <a:pt x="1415278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90300" y="48387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00" y="6591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5900" y="6591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6900" y="7734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6900" y="7734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64900" y="2654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78" y="807768"/>
                </a:lnTo>
                <a:lnTo>
                  <a:pt x="1455375" y="793437"/>
                </a:lnTo>
                <a:lnTo>
                  <a:pt x="1490746" y="770949"/>
                </a:lnTo>
                <a:lnTo>
                  <a:pt x="1520248" y="741448"/>
                </a:lnTo>
                <a:lnTo>
                  <a:pt x="1542736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6" y="106722"/>
                </a:lnTo>
                <a:lnTo>
                  <a:pt x="1520248" y="71351"/>
                </a:lnTo>
                <a:lnTo>
                  <a:pt x="1490746" y="41850"/>
                </a:lnTo>
                <a:lnTo>
                  <a:pt x="1455375" y="19362"/>
                </a:lnTo>
                <a:lnTo>
                  <a:pt x="1415278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64900" y="2654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4900" y="2146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4900" y="2146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5900" y="3162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80" y="807768"/>
                </a:lnTo>
                <a:lnTo>
                  <a:pt x="1455377" y="793437"/>
                </a:lnTo>
                <a:lnTo>
                  <a:pt x="1490748" y="770949"/>
                </a:lnTo>
                <a:lnTo>
                  <a:pt x="1520249" y="741448"/>
                </a:lnTo>
                <a:lnTo>
                  <a:pt x="1542737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7" y="106722"/>
                </a:lnTo>
                <a:lnTo>
                  <a:pt x="1520249" y="71351"/>
                </a:lnTo>
                <a:lnTo>
                  <a:pt x="1490748" y="41850"/>
                </a:lnTo>
                <a:lnTo>
                  <a:pt x="1455377" y="19362"/>
                </a:lnTo>
                <a:lnTo>
                  <a:pt x="1415280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669C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5900" y="3162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6591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1371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0" y="622300"/>
                </a:lnTo>
                <a:lnTo>
                  <a:pt x="5031" y="665980"/>
                </a:lnTo>
                <a:lnTo>
                  <a:pt x="19362" y="706077"/>
                </a:lnTo>
                <a:lnTo>
                  <a:pt x="41850" y="741448"/>
                </a:lnTo>
                <a:lnTo>
                  <a:pt x="71351" y="770949"/>
                </a:lnTo>
                <a:lnTo>
                  <a:pt x="106722" y="793437"/>
                </a:lnTo>
                <a:lnTo>
                  <a:pt x="146819" y="807768"/>
                </a:lnTo>
                <a:lnTo>
                  <a:pt x="190500" y="812800"/>
                </a:lnTo>
                <a:lnTo>
                  <a:pt x="1371600" y="812800"/>
                </a:lnTo>
                <a:lnTo>
                  <a:pt x="1415278" y="807768"/>
                </a:lnTo>
                <a:lnTo>
                  <a:pt x="1455375" y="793437"/>
                </a:lnTo>
                <a:lnTo>
                  <a:pt x="1490746" y="770949"/>
                </a:lnTo>
                <a:lnTo>
                  <a:pt x="1520248" y="741448"/>
                </a:lnTo>
                <a:lnTo>
                  <a:pt x="1542736" y="706077"/>
                </a:lnTo>
                <a:lnTo>
                  <a:pt x="1557068" y="665980"/>
                </a:lnTo>
                <a:lnTo>
                  <a:pt x="1562100" y="622300"/>
                </a:lnTo>
                <a:lnTo>
                  <a:pt x="1562100" y="190500"/>
                </a:lnTo>
                <a:lnTo>
                  <a:pt x="1557068" y="146819"/>
                </a:lnTo>
                <a:lnTo>
                  <a:pt x="1542736" y="106722"/>
                </a:lnTo>
                <a:lnTo>
                  <a:pt x="1520248" y="71351"/>
                </a:lnTo>
                <a:lnTo>
                  <a:pt x="1490746" y="41850"/>
                </a:lnTo>
                <a:lnTo>
                  <a:pt x="1455375" y="19362"/>
                </a:lnTo>
                <a:lnTo>
                  <a:pt x="1415278" y="50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C4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900" y="6591300"/>
            <a:ext cx="1562100" cy="812800"/>
          </a:xfrm>
          <a:custGeom>
            <a:avLst/>
            <a:gdLst/>
            <a:ahLst/>
            <a:cxnLst/>
            <a:rect l="l" t="t" r="r" b="b"/>
            <a:pathLst>
              <a:path w="1562100" h="812800">
                <a:moveTo>
                  <a:pt x="0" y="6223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371600" y="0"/>
                </a:lnTo>
                <a:lnTo>
                  <a:pt x="1415280" y="5031"/>
                </a:lnTo>
                <a:lnTo>
                  <a:pt x="1455377" y="19362"/>
                </a:lnTo>
                <a:lnTo>
                  <a:pt x="1490748" y="41850"/>
                </a:lnTo>
                <a:lnTo>
                  <a:pt x="1520249" y="71351"/>
                </a:lnTo>
                <a:lnTo>
                  <a:pt x="1542737" y="106722"/>
                </a:lnTo>
                <a:lnTo>
                  <a:pt x="1557068" y="146820"/>
                </a:lnTo>
                <a:lnTo>
                  <a:pt x="1562100" y="190500"/>
                </a:lnTo>
                <a:lnTo>
                  <a:pt x="1562100" y="622300"/>
                </a:lnTo>
                <a:lnTo>
                  <a:pt x="1557068" y="665979"/>
                </a:lnTo>
                <a:lnTo>
                  <a:pt x="1542737" y="706077"/>
                </a:lnTo>
                <a:lnTo>
                  <a:pt x="1520249" y="741448"/>
                </a:lnTo>
                <a:lnTo>
                  <a:pt x="1490748" y="770949"/>
                </a:lnTo>
                <a:lnTo>
                  <a:pt x="1455377" y="793437"/>
                </a:lnTo>
                <a:lnTo>
                  <a:pt x="1415280" y="807768"/>
                </a:lnTo>
                <a:lnTo>
                  <a:pt x="1371600" y="812800"/>
                </a:lnTo>
                <a:lnTo>
                  <a:pt x="190500" y="812800"/>
                </a:lnTo>
                <a:lnTo>
                  <a:pt x="146820" y="807768"/>
                </a:lnTo>
                <a:lnTo>
                  <a:pt x="106722" y="793437"/>
                </a:lnTo>
                <a:lnTo>
                  <a:pt x="71351" y="770949"/>
                </a:lnTo>
                <a:lnTo>
                  <a:pt x="41850" y="741448"/>
                </a:lnTo>
                <a:lnTo>
                  <a:pt x="19362" y="706077"/>
                </a:lnTo>
                <a:lnTo>
                  <a:pt x="5031" y="665979"/>
                </a:lnTo>
                <a:lnTo>
                  <a:pt x="0" y="622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389704" y="6622483"/>
            <a:ext cx="1379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1607" y="215056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2789" y="7846445"/>
            <a:ext cx="1478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9118" y="6622483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5420" y="2150564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95888" y="2734697"/>
            <a:ext cx="1221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8530" y="7775008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19574" y="4893697"/>
            <a:ext cx="1319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940" y="5031808"/>
            <a:ext cx="1566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7035" y="3237933"/>
            <a:ext cx="1132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14650" y="3732143"/>
            <a:ext cx="8070850" cy="2903855"/>
          </a:xfrm>
          <a:custGeom>
            <a:avLst/>
            <a:gdLst/>
            <a:ahLst/>
            <a:cxnLst/>
            <a:rect l="l" t="t" r="r" b="b"/>
            <a:pathLst>
              <a:path w="8070850" h="2903854">
                <a:moveTo>
                  <a:pt x="0" y="0"/>
                </a:moveTo>
                <a:lnTo>
                  <a:pt x="8049615" y="2890906"/>
                </a:lnTo>
                <a:lnTo>
                  <a:pt x="8070850" y="2903606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29974" y="6546428"/>
            <a:ext cx="187960" cy="159385"/>
          </a:xfrm>
          <a:custGeom>
            <a:avLst/>
            <a:gdLst/>
            <a:ahLst/>
            <a:cxnLst/>
            <a:rect l="l" t="t" r="r" b="b"/>
            <a:pathLst>
              <a:path w="187959" h="159384">
                <a:moveTo>
                  <a:pt x="57271" y="0"/>
                </a:moveTo>
                <a:lnTo>
                  <a:pt x="0" y="159308"/>
                </a:lnTo>
                <a:lnTo>
                  <a:pt x="187944" y="136926"/>
                </a:lnTo>
                <a:lnTo>
                  <a:pt x="5727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7767" y="2977912"/>
            <a:ext cx="2722245" cy="3489960"/>
          </a:xfrm>
          <a:custGeom>
            <a:avLst/>
            <a:gdLst/>
            <a:ahLst/>
            <a:cxnLst/>
            <a:rect l="l" t="t" r="r" b="b"/>
            <a:pathLst>
              <a:path w="2722245" h="3489960">
                <a:moveTo>
                  <a:pt x="2721745" y="3489493"/>
                </a:moveTo>
                <a:lnTo>
                  <a:pt x="17585" y="22545"/>
                </a:lnTo>
                <a:lnTo>
                  <a:pt x="0" y="0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31223" y="2866956"/>
            <a:ext cx="171450" cy="186055"/>
          </a:xfrm>
          <a:custGeom>
            <a:avLst/>
            <a:gdLst/>
            <a:ahLst/>
            <a:cxnLst/>
            <a:rect l="l" t="t" r="r" b="b"/>
            <a:pathLst>
              <a:path w="171450" h="186055">
                <a:moveTo>
                  <a:pt x="0" y="0"/>
                </a:moveTo>
                <a:lnTo>
                  <a:pt x="37373" y="185547"/>
                </a:lnTo>
                <a:lnTo>
                  <a:pt x="170861" y="8142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9754" y="2866956"/>
            <a:ext cx="4930140" cy="3874135"/>
          </a:xfrm>
          <a:custGeom>
            <a:avLst/>
            <a:gdLst/>
            <a:ahLst/>
            <a:cxnLst/>
            <a:rect l="l" t="t" r="r" b="b"/>
            <a:pathLst>
              <a:path w="4930140" h="3874134">
                <a:moveTo>
                  <a:pt x="4929670" y="0"/>
                </a:moveTo>
                <a:lnTo>
                  <a:pt x="22480" y="3856201"/>
                </a:lnTo>
                <a:lnTo>
                  <a:pt x="0" y="3873868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9112" y="6656613"/>
            <a:ext cx="185420" cy="171450"/>
          </a:xfrm>
          <a:custGeom>
            <a:avLst/>
            <a:gdLst/>
            <a:ahLst/>
            <a:cxnLst/>
            <a:rect l="l" t="t" r="r" b="b"/>
            <a:pathLst>
              <a:path w="185419" h="171450">
                <a:moveTo>
                  <a:pt x="80810" y="0"/>
                </a:moveTo>
                <a:lnTo>
                  <a:pt x="0" y="171155"/>
                </a:lnTo>
                <a:lnTo>
                  <a:pt x="185409" y="133109"/>
                </a:lnTo>
                <a:lnTo>
                  <a:pt x="8081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24850" y="3035299"/>
            <a:ext cx="203200" cy="4775200"/>
          </a:xfrm>
          <a:custGeom>
            <a:avLst/>
            <a:gdLst/>
            <a:ahLst/>
            <a:cxnLst/>
            <a:rect l="l" t="t" r="r" b="b"/>
            <a:pathLst>
              <a:path w="203200" h="4775200">
                <a:moveTo>
                  <a:pt x="0" y="0"/>
                </a:moveTo>
                <a:lnTo>
                  <a:pt x="0" y="24710"/>
                </a:lnTo>
                <a:lnTo>
                  <a:pt x="203200" y="4751940"/>
                </a:lnTo>
                <a:lnTo>
                  <a:pt x="203200" y="4775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67207" y="778885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90">
                <a:moveTo>
                  <a:pt x="120028" y="0"/>
                </a:moveTo>
                <a:lnTo>
                  <a:pt x="0" y="5217"/>
                </a:lnTo>
                <a:lnTo>
                  <a:pt x="65231" y="122637"/>
                </a:lnTo>
                <a:lnTo>
                  <a:pt x="120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5662" y="2934303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97" y="0"/>
                </a:moveTo>
                <a:lnTo>
                  <a:pt x="0" y="122637"/>
                </a:lnTo>
                <a:lnTo>
                  <a:pt x="120028" y="117420"/>
                </a:lnTo>
                <a:lnTo>
                  <a:pt x="54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0550" y="3359150"/>
            <a:ext cx="7943850" cy="3684904"/>
          </a:xfrm>
          <a:custGeom>
            <a:avLst/>
            <a:gdLst/>
            <a:ahLst/>
            <a:cxnLst/>
            <a:rect l="l" t="t" r="r" b="b"/>
            <a:pathLst>
              <a:path w="7943850" h="3684904">
                <a:moveTo>
                  <a:pt x="0" y="3684519"/>
                </a:moveTo>
                <a:lnTo>
                  <a:pt x="7912496" y="12700"/>
                </a:lnTo>
                <a:lnTo>
                  <a:pt x="7943850" y="0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012839" y="3294406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29" h="153670">
                <a:moveTo>
                  <a:pt x="0" y="0"/>
                </a:moveTo>
                <a:lnTo>
                  <a:pt x="71285" y="153550"/>
                </a:lnTo>
                <a:lnTo>
                  <a:pt x="189193" y="549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48986" y="3443218"/>
            <a:ext cx="5863590" cy="4309745"/>
          </a:xfrm>
          <a:custGeom>
            <a:avLst/>
            <a:gdLst/>
            <a:ahLst/>
            <a:cxnLst/>
            <a:rect l="l" t="t" r="r" b="b"/>
            <a:pathLst>
              <a:path w="5863590" h="4309745">
                <a:moveTo>
                  <a:pt x="5863550" y="0"/>
                </a:moveTo>
                <a:lnTo>
                  <a:pt x="23044" y="4292344"/>
                </a:lnTo>
                <a:lnTo>
                  <a:pt x="0" y="430928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5598" y="7667370"/>
            <a:ext cx="186690" cy="168910"/>
          </a:xfrm>
          <a:custGeom>
            <a:avLst/>
            <a:gdLst/>
            <a:ahLst/>
            <a:cxnLst/>
            <a:rect l="l" t="t" r="r" b="b"/>
            <a:pathLst>
              <a:path w="186689" h="168909">
                <a:moveTo>
                  <a:pt x="86287" y="0"/>
                </a:moveTo>
                <a:lnTo>
                  <a:pt x="0" y="168460"/>
                </a:lnTo>
                <a:lnTo>
                  <a:pt x="186541" y="136414"/>
                </a:lnTo>
                <a:lnTo>
                  <a:pt x="862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89549" y="3035300"/>
            <a:ext cx="0" cy="4699000"/>
          </a:xfrm>
          <a:custGeom>
            <a:avLst/>
            <a:gdLst/>
            <a:ahLst/>
            <a:cxnLst/>
            <a:rect l="l" t="t" r="r" b="b"/>
            <a:pathLst>
              <a:path h="4699000">
                <a:moveTo>
                  <a:pt x="0" y="0"/>
                </a:moveTo>
                <a:lnTo>
                  <a:pt x="0" y="46989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29478" y="293420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2"/>
                </a:lnTo>
                <a:lnTo>
                  <a:pt x="120142" y="120142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9478" y="77152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2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32450" y="2959099"/>
            <a:ext cx="2628900" cy="4864100"/>
          </a:xfrm>
          <a:custGeom>
            <a:avLst/>
            <a:gdLst/>
            <a:ahLst/>
            <a:cxnLst/>
            <a:rect l="l" t="t" r="r" b="b"/>
            <a:pathLst>
              <a:path w="2628900" h="4864100">
                <a:moveTo>
                  <a:pt x="0" y="0"/>
                </a:moveTo>
                <a:lnTo>
                  <a:pt x="0" y="13452"/>
                </a:lnTo>
                <a:lnTo>
                  <a:pt x="2628900" y="4842545"/>
                </a:lnTo>
                <a:lnTo>
                  <a:pt x="2628900" y="4864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465" y="7777805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20">
                <a:moveTo>
                  <a:pt x="105596" y="0"/>
                </a:moveTo>
                <a:lnTo>
                  <a:pt x="0" y="57302"/>
                </a:lnTo>
                <a:lnTo>
                  <a:pt x="110101" y="134247"/>
                </a:lnTo>
                <a:lnTo>
                  <a:pt x="105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84233" y="2870246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89" h="134619">
                <a:moveTo>
                  <a:pt x="0" y="0"/>
                </a:moveTo>
                <a:lnTo>
                  <a:pt x="4504" y="134247"/>
                </a:lnTo>
                <a:lnTo>
                  <a:pt x="110101" y="76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6300" y="5316468"/>
            <a:ext cx="7851775" cy="74930"/>
          </a:xfrm>
          <a:custGeom>
            <a:avLst/>
            <a:gdLst/>
            <a:ahLst/>
            <a:cxnLst/>
            <a:rect l="l" t="t" r="r" b="b"/>
            <a:pathLst>
              <a:path w="7851775" h="74929">
                <a:moveTo>
                  <a:pt x="0" y="74681"/>
                </a:moveTo>
                <a:lnTo>
                  <a:pt x="27997" y="74681"/>
                </a:lnTo>
                <a:lnTo>
                  <a:pt x="7851774" y="0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5589" y="5306252"/>
            <a:ext cx="170180" cy="169545"/>
          </a:xfrm>
          <a:custGeom>
            <a:avLst/>
            <a:gdLst/>
            <a:ahLst/>
            <a:cxnLst/>
            <a:rect l="l" t="t" r="r" b="b"/>
            <a:pathLst>
              <a:path w="170179" h="169545">
                <a:moveTo>
                  <a:pt x="168527" y="0"/>
                </a:moveTo>
                <a:lnTo>
                  <a:pt x="0" y="86154"/>
                </a:lnTo>
                <a:lnTo>
                  <a:pt x="170041" y="169283"/>
                </a:lnTo>
                <a:lnTo>
                  <a:pt x="16852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7400" y="5518150"/>
            <a:ext cx="5270500" cy="2317750"/>
          </a:xfrm>
          <a:custGeom>
            <a:avLst/>
            <a:gdLst/>
            <a:ahLst/>
            <a:cxnLst/>
            <a:rect l="l" t="t" r="r" b="b"/>
            <a:pathLst>
              <a:path w="5270500" h="2317750">
                <a:moveTo>
                  <a:pt x="0" y="2317682"/>
                </a:moveTo>
                <a:lnTo>
                  <a:pt x="5245680" y="12700"/>
                </a:lnTo>
                <a:lnTo>
                  <a:pt x="5270500" y="0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77652" y="5452182"/>
            <a:ext cx="189230" cy="155575"/>
          </a:xfrm>
          <a:custGeom>
            <a:avLst/>
            <a:gdLst/>
            <a:ahLst/>
            <a:cxnLst/>
            <a:rect l="l" t="t" r="r" b="b"/>
            <a:pathLst>
              <a:path w="189229" h="155575">
                <a:moveTo>
                  <a:pt x="0" y="0"/>
                </a:moveTo>
                <a:lnTo>
                  <a:pt x="68185" y="154952"/>
                </a:lnTo>
                <a:lnTo>
                  <a:pt x="189045" y="9292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22400" y="444500"/>
            <a:ext cx="190500" cy="1879600"/>
          </a:xfrm>
          <a:custGeom>
            <a:avLst/>
            <a:gdLst/>
            <a:ahLst/>
            <a:cxnLst/>
            <a:rect l="l" t="t" r="r" b="b"/>
            <a:pathLst>
              <a:path w="190500" h="1879600">
                <a:moveTo>
                  <a:pt x="0" y="0"/>
                </a:moveTo>
                <a:lnTo>
                  <a:pt x="190500" y="0"/>
                </a:lnTo>
                <a:lnTo>
                  <a:pt x="190500" y="1879600"/>
                </a:lnTo>
                <a:lnTo>
                  <a:pt x="0" y="1879600"/>
                </a:lnTo>
                <a:lnTo>
                  <a:pt x="0" y="0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22400" y="444500"/>
            <a:ext cx="190500" cy="1879600"/>
          </a:xfrm>
          <a:custGeom>
            <a:avLst/>
            <a:gdLst/>
            <a:ahLst/>
            <a:cxnLst/>
            <a:rect l="l" t="t" r="r" b="b"/>
            <a:pathLst>
              <a:path w="190500" h="1879600">
                <a:moveTo>
                  <a:pt x="0" y="0"/>
                </a:moveTo>
                <a:lnTo>
                  <a:pt x="190500" y="0"/>
                </a:lnTo>
                <a:lnTo>
                  <a:pt x="190500" y="1879600"/>
                </a:lnTo>
                <a:lnTo>
                  <a:pt x="0" y="187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C7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92839" y="539243"/>
            <a:ext cx="101028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 indent="149225">
              <a:lnSpc>
                <a:spcPct val="1343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farmer  </a:t>
            </a:r>
            <a:r>
              <a:rPr sz="1800" spc="55" dirty="0">
                <a:latin typeface="Arial"/>
                <a:cs typeface="Arial"/>
              </a:rPr>
              <a:t>cabbage</a:t>
            </a:r>
            <a:endParaRPr sz="1800">
              <a:latin typeface="Arial"/>
              <a:cs typeface="Arial"/>
            </a:endParaRPr>
          </a:p>
          <a:p>
            <a:pPr marL="12700" marR="291465" indent="291465">
              <a:lnSpc>
                <a:spcPts val="3600"/>
              </a:lnSpc>
              <a:spcBef>
                <a:spcPts val="5"/>
              </a:spcBef>
            </a:pPr>
            <a:r>
              <a:rPr sz="1600" spc="15" dirty="0">
                <a:latin typeface="Arial"/>
                <a:cs typeface="Arial"/>
              </a:rPr>
              <a:t>goat  </a:t>
            </a:r>
            <a:r>
              <a:rPr sz="1600" spc="-5" dirty="0">
                <a:latin typeface="Arial"/>
                <a:cs typeface="Arial"/>
              </a:rPr>
              <a:t>wolf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196" y="615002"/>
            <a:ext cx="459041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-5" dirty="0"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sz="6100"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100" b="0" spc="-45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sz="61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272" y="4799411"/>
            <a:ext cx="1132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3490" y="4799411"/>
            <a:ext cx="1379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433" y="4799411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950" y="3580211"/>
            <a:ext cx="1478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9018" y="6018611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3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3432" y="3580211"/>
            <a:ext cx="1231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2300" y="6018611"/>
            <a:ext cx="1221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6518" y="4799411"/>
            <a:ext cx="1468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3761" y="4799411"/>
            <a:ext cx="1319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6566" y="4799411"/>
            <a:ext cx="1566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FWGC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88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0" y="38743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38743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0" y="63889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0" y="63889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54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54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2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0"/>
                </a:move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200" y="5169796"/>
            <a:ext cx="454025" cy="152400"/>
          </a:xfrm>
          <a:custGeom>
            <a:avLst/>
            <a:gdLst/>
            <a:ahLst/>
            <a:cxnLst/>
            <a:rect l="l" t="t" r="r" b="b"/>
            <a:pathLst>
              <a:path w="454025" h="152400">
                <a:moveTo>
                  <a:pt x="381000" y="113403"/>
                </a:moveTo>
                <a:lnTo>
                  <a:pt x="381000" y="152400"/>
                </a:lnTo>
                <a:lnTo>
                  <a:pt x="454025" y="76200"/>
                </a:lnTo>
                <a:lnTo>
                  <a:pt x="381000" y="0"/>
                </a:lnTo>
                <a:lnTo>
                  <a:pt x="381000" y="37203"/>
                </a:lnTo>
                <a:lnTo>
                  <a:pt x="0" y="37203"/>
                </a:lnTo>
                <a:lnTo>
                  <a:pt x="0" y="113403"/>
                </a:lnTo>
                <a:lnTo>
                  <a:pt x="381000" y="1134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5712" y="4270696"/>
            <a:ext cx="205104" cy="529590"/>
          </a:xfrm>
          <a:custGeom>
            <a:avLst/>
            <a:gdLst/>
            <a:ahLst/>
            <a:cxnLst/>
            <a:rect l="l" t="t" r="r" b="b"/>
            <a:pathLst>
              <a:path w="205104" h="529589">
                <a:moveTo>
                  <a:pt x="147391" y="0"/>
                </a:moveTo>
                <a:lnTo>
                  <a:pt x="58924" y="57337"/>
                </a:lnTo>
                <a:lnTo>
                  <a:pt x="95415" y="65093"/>
                </a:lnTo>
                <a:lnTo>
                  <a:pt x="0" y="513986"/>
                </a:lnTo>
                <a:lnTo>
                  <a:pt x="72981" y="529499"/>
                </a:lnTo>
                <a:lnTo>
                  <a:pt x="168396" y="80606"/>
                </a:lnTo>
                <a:lnTo>
                  <a:pt x="199841" y="80606"/>
                </a:lnTo>
                <a:lnTo>
                  <a:pt x="147391" y="0"/>
                </a:lnTo>
                <a:close/>
              </a:path>
              <a:path w="205104" h="529589">
                <a:moveTo>
                  <a:pt x="199841" y="80606"/>
                </a:moveTo>
                <a:lnTo>
                  <a:pt x="168396" y="80606"/>
                </a:lnTo>
                <a:lnTo>
                  <a:pt x="204887" y="88362"/>
                </a:lnTo>
                <a:lnTo>
                  <a:pt x="199841" y="8060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5712" y="4270695"/>
            <a:ext cx="205104" cy="529590"/>
          </a:xfrm>
          <a:custGeom>
            <a:avLst/>
            <a:gdLst/>
            <a:ahLst/>
            <a:cxnLst/>
            <a:rect l="l" t="t" r="r" b="b"/>
            <a:pathLst>
              <a:path w="205104" h="529589">
                <a:moveTo>
                  <a:pt x="168397" y="80607"/>
                </a:moveTo>
                <a:lnTo>
                  <a:pt x="204888" y="88363"/>
                </a:lnTo>
                <a:lnTo>
                  <a:pt x="147391" y="0"/>
                </a:lnTo>
                <a:lnTo>
                  <a:pt x="58924" y="57337"/>
                </a:lnTo>
                <a:lnTo>
                  <a:pt x="95415" y="65094"/>
                </a:lnTo>
                <a:lnTo>
                  <a:pt x="0" y="513987"/>
                </a:lnTo>
                <a:lnTo>
                  <a:pt x="72982" y="529500"/>
                </a:lnTo>
                <a:lnTo>
                  <a:pt x="168397" y="806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2558" y="5505434"/>
            <a:ext cx="437515" cy="505459"/>
          </a:xfrm>
          <a:custGeom>
            <a:avLst/>
            <a:gdLst/>
            <a:ahLst/>
            <a:cxnLst/>
            <a:rect l="l" t="t" r="r" b="b"/>
            <a:pathLst>
              <a:path w="437514" h="505460">
                <a:moveTo>
                  <a:pt x="77725" y="0"/>
                </a:moveTo>
                <a:lnTo>
                  <a:pt x="0" y="62939"/>
                </a:lnTo>
                <a:lnTo>
                  <a:pt x="320725" y="459003"/>
                </a:lnTo>
                <a:lnTo>
                  <a:pt x="281863" y="490472"/>
                </a:lnTo>
                <a:lnTo>
                  <a:pt x="422495" y="505218"/>
                </a:lnTo>
                <a:lnTo>
                  <a:pt x="433996" y="396063"/>
                </a:lnTo>
                <a:lnTo>
                  <a:pt x="398449" y="396063"/>
                </a:lnTo>
                <a:lnTo>
                  <a:pt x="77725" y="0"/>
                </a:lnTo>
                <a:close/>
              </a:path>
              <a:path w="437514" h="505460">
                <a:moveTo>
                  <a:pt x="437311" y="364592"/>
                </a:moveTo>
                <a:lnTo>
                  <a:pt x="398449" y="396063"/>
                </a:lnTo>
                <a:lnTo>
                  <a:pt x="433996" y="396063"/>
                </a:lnTo>
                <a:lnTo>
                  <a:pt x="437311" y="36459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2559" y="5505435"/>
            <a:ext cx="437515" cy="505459"/>
          </a:xfrm>
          <a:custGeom>
            <a:avLst/>
            <a:gdLst/>
            <a:ahLst/>
            <a:cxnLst/>
            <a:rect l="l" t="t" r="r" b="b"/>
            <a:pathLst>
              <a:path w="437514" h="505460">
                <a:moveTo>
                  <a:pt x="320725" y="459002"/>
                </a:moveTo>
                <a:lnTo>
                  <a:pt x="281863" y="490472"/>
                </a:lnTo>
                <a:lnTo>
                  <a:pt x="422495" y="505218"/>
                </a:lnTo>
                <a:lnTo>
                  <a:pt x="437311" y="364592"/>
                </a:lnTo>
                <a:lnTo>
                  <a:pt x="398449" y="396062"/>
                </a:lnTo>
                <a:lnTo>
                  <a:pt x="77724" y="0"/>
                </a:lnTo>
                <a:lnTo>
                  <a:pt x="0" y="62939"/>
                </a:lnTo>
                <a:lnTo>
                  <a:pt x="320725" y="4590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9677" y="4286133"/>
            <a:ext cx="427355" cy="493395"/>
          </a:xfrm>
          <a:custGeom>
            <a:avLst/>
            <a:gdLst/>
            <a:ahLst/>
            <a:cxnLst/>
            <a:rect l="l" t="t" r="r" b="b"/>
            <a:pathLst>
              <a:path w="427354" h="493395">
                <a:moveTo>
                  <a:pt x="77724" y="0"/>
                </a:moveTo>
                <a:lnTo>
                  <a:pt x="0" y="62939"/>
                </a:lnTo>
                <a:lnTo>
                  <a:pt x="310661" y="446573"/>
                </a:lnTo>
                <a:lnTo>
                  <a:pt x="271799" y="478044"/>
                </a:lnTo>
                <a:lnTo>
                  <a:pt x="412506" y="492880"/>
                </a:lnTo>
                <a:lnTo>
                  <a:pt x="423950" y="383633"/>
                </a:lnTo>
                <a:lnTo>
                  <a:pt x="388385" y="383633"/>
                </a:lnTo>
                <a:lnTo>
                  <a:pt x="77724" y="0"/>
                </a:lnTo>
                <a:close/>
              </a:path>
              <a:path w="427354" h="493395">
                <a:moveTo>
                  <a:pt x="427247" y="352164"/>
                </a:moveTo>
                <a:lnTo>
                  <a:pt x="388385" y="383633"/>
                </a:lnTo>
                <a:lnTo>
                  <a:pt x="423950" y="383633"/>
                </a:lnTo>
                <a:lnTo>
                  <a:pt x="427247" y="352164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9678" y="4286133"/>
            <a:ext cx="427355" cy="493395"/>
          </a:xfrm>
          <a:custGeom>
            <a:avLst/>
            <a:gdLst/>
            <a:ahLst/>
            <a:cxnLst/>
            <a:rect l="l" t="t" r="r" b="b"/>
            <a:pathLst>
              <a:path w="427354" h="493395">
                <a:moveTo>
                  <a:pt x="310660" y="446573"/>
                </a:moveTo>
                <a:lnTo>
                  <a:pt x="271798" y="478043"/>
                </a:lnTo>
                <a:lnTo>
                  <a:pt x="412505" y="492880"/>
                </a:lnTo>
                <a:lnTo>
                  <a:pt x="427247" y="352163"/>
                </a:lnTo>
                <a:lnTo>
                  <a:pt x="388384" y="383633"/>
                </a:lnTo>
                <a:lnTo>
                  <a:pt x="77724" y="0"/>
                </a:lnTo>
                <a:lnTo>
                  <a:pt x="0" y="62939"/>
                </a:lnTo>
                <a:lnTo>
                  <a:pt x="310660" y="4465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62870" y="5667864"/>
            <a:ext cx="320040" cy="516890"/>
          </a:xfrm>
          <a:custGeom>
            <a:avLst/>
            <a:gdLst/>
            <a:ahLst/>
            <a:cxnLst/>
            <a:rect l="l" t="t" r="r" b="b"/>
            <a:pathLst>
              <a:path w="320040" h="516889">
                <a:moveTo>
                  <a:pt x="267597" y="0"/>
                </a:moveTo>
                <a:lnTo>
                  <a:pt x="132375" y="51970"/>
                </a:lnTo>
                <a:lnTo>
                  <a:pt x="179146" y="72793"/>
                </a:lnTo>
                <a:lnTo>
                  <a:pt x="0" y="475162"/>
                </a:lnTo>
                <a:lnTo>
                  <a:pt x="93540" y="516809"/>
                </a:lnTo>
                <a:lnTo>
                  <a:pt x="272686" y="114440"/>
                </a:lnTo>
                <a:lnTo>
                  <a:pt x="311473" y="114440"/>
                </a:lnTo>
                <a:lnTo>
                  <a:pt x="267597" y="0"/>
                </a:lnTo>
                <a:close/>
              </a:path>
              <a:path w="320040" h="516889">
                <a:moveTo>
                  <a:pt x="311473" y="114440"/>
                </a:moveTo>
                <a:lnTo>
                  <a:pt x="272686" y="114440"/>
                </a:lnTo>
                <a:lnTo>
                  <a:pt x="319457" y="135263"/>
                </a:lnTo>
                <a:lnTo>
                  <a:pt x="311473" y="11444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62870" y="5667864"/>
            <a:ext cx="320040" cy="516890"/>
          </a:xfrm>
          <a:custGeom>
            <a:avLst/>
            <a:gdLst/>
            <a:ahLst/>
            <a:cxnLst/>
            <a:rect l="l" t="t" r="r" b="b"/>
            <a:pathLst>
              <a:path w="320040" h="516889">
                <a:moveTo>
                  <a:pt x="272686" y="114441"/>
                </a:moveTo>
                <a:lnTo>
                  <a:pt x="319457" y="135264"/>
                </a:lnTo>
                <a:lnTo>
                  <a:pt x="267597" y="0"/>
                </a:lnTo>
                <a:lnTo>
                  <a:pt x="132375" y="51970"/>
                </a:lnTo>
                <a:lnTo>
                  <a:pt x="179146" y="72794"/>
                </a:lnTo>
                <a:lnTo>
                  <a:pt x="0" y="475163"/>
                </a:lnTo>
                <a:lnTo>
                  <a:pt x="93540" y="516810"/>
                </a:lnTo>
                <a:lnTo>
                  <a:pt x="272686" y="11444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326" y="692038"/>
            <a:ext cx="921194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4F7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a phone</a:t>
            </a:r>
            <a:r>
              <a:rPr b="0" spc="-105" dirty="0">
                <a:solidFill>
                  <a:srgbClr val="4F7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solidFill>
                  <a:srgbClr val="4F7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3" name="object 3"/>
          <p:cNvSpPr/>
          <p:nvPr/>
        </p:nvSpPr>
        <p:spPr>
          <a:xfrm>
            <a:off x="1193800" y="4381500"/>
            <a:ext cx="108204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0764" y="2089724"/>
            <a:ext cx="10252075" cy="5791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6090" marR="5080" indent="-454025">
              <a:lnSpc>
                <a:spcPts val="5500"/>
              </a:lnSpc>
              <a:spcBef>
                <a:spcPts val="300"/>
              </a:spcBef>
            </a:pPr>
            <a:r>
              <a:rPr sz="4600" spc="30" dirty="0">
                <a:latin typeface="Arial"/>
                <a:cs typeface="Arial"/>
              </a:rPr>
              <a:t>Consider </a:t>
            </a:r>
            <a:r>
              <a:rPr sz="4600" dirty="0">
                <a:latin typeface="Arial"/>
                <a:cs typeface="Arial"/>
              </a:rPr>
              <a:t>the </a:t>
            </a:r>
            <a:r>
              <a:rPr sz="4600" spc="55" dirty="0">
                <a:latin typeface="Arial"/>
                <a:cs typeface="Arial"/>
              </a:rPr>
              <a:t>problem </a:t>
            </a:r>
            <a:r>
              <a:rPr sz="4600" dirty="0">
                <a:latin typeface="Arial"/>
                <a:cs typeface="Arial"/>
              </a:rPr>
              <a:t>of </a:t>
            </a:r>
            <a:r>
              <a:rPr sz="4600" spc="55" dirty="0">
                <a:latin typeface="Arial"/>
                <a:cs typeface="Arial"/>
              </a:rPr>
              <a:t>trying </a:t>
            </a:r>
            <a:r>
              <a:rPr sz="4600" dirty="0">
                <a:latin typeface="Arial"/>
                <a:cs typeface="Arial"/>
              </a:rPr>
              <a:t>to </a:t>
            </a:r>
            <a:r>
              <a:rPr sz="4600" spc="60" dirty="0">
                <a:latin typeface="Arial"/>
                <a:cs typeface="Arial"/>
              </a:rPr>
              <a:t>find</a:t>
            </a:r>
            <a:r>
              <a:rPr sz="4600" spc="-185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a  </a:t>
            </a:r>
            <a:r>
              <a:rPr sz="4600" spc="25" dirty="0">
                <a:latin typeface="Arial"/>
                <a:cs typeface="Arial"/>
              </a:rPr>
              <a:t>telephone </a:t>
            </a:r>
            <a:r>
              <a:rPr sz="46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4600" spc="4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in a </a:t>
            </a:r>
            <a:r>
              <a:rPr sz="4600" spc="45" dirty="0">
                <a:latin typeface="Arial"/>
                <a:cs typeface="Arial"/>
              </a:rPr>
              <a:t>phone</a:t>
            </a:r>
            <a:r>
              <a:rPr sz="4600" spc="-75" dirty="0">
                <a:latin typeface="Arial"/>
                <a:cs typeface="Arial"/>
              </a:rPr>
              <a:t> </a:t>
            </a:r>
            <a:r>
              <a:rPr sz="4600" spc="50" dirty="0">
                <a:latin typeface="Arial"/>
                <a:cs typeface="Arial"/>
              </a:rPr>
              <a:t>book.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  <a:spcBef>
                <a:spcPts val="3350"/>
              </a:spcBef>
              <a:tabLst>
                <a:tab pos="4011929" algn="l"/>
                <a:tab pos="4960620" algn="l"/>
              </a:tabLst>
            </a:pPr>
            <a:r>
              <a:rPr sz="4800" b="1" spc="-5" dirty="0">
                <a:latin typeface="Arial"/>
                <a:cs typeface="Arial"/>
              </a:rPr>
              <a:t>Aabataglilia	</a:t>
            </a:r>
            <a:r>
              <a:rPr sz="4800" b="1" dirty="0">
                <a:latin typeface="Arial"/>
                <a:cs typeface="Arial"/>
              </a:rPr>
              <a:t>A.	</a:t>
            </a:r>
            <a:r>
              <a:rPr sz="4800" dirty="0">
                <a:latin typeface="Arial"/>
                <a:cs typeface="Arial"/>
              </a:rPr>
              <a:t>........9317</a:t>
            </a:r>
            <a:r>
              <a:rPr sz="4800" spc="-15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4532</a:t>
            </a:r>
            <a:endParaRPr sz="48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840"/>
              </a:spcBef>
              <a:tabLst>
                <a:tab pos="3571875" algn="l"/>
              </a:tabLst>
            </a:pPr>
            <a:r>
              <a:rPr sz="4800" b="1" spc="-5" dirty="0">
                <a:latin typeface="Arial"/>
                <a:cs typeface="Arial"/>
              </a:rPr>
              <a:t>Aabhas</a:t>
            </a:r>
            <a:r>
              <a:rPr sz="4800" b="1" spc="-18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A.	</a:t>
            </a:r>
            <a:r>
              <a:rPr sz="4800" dirty="0">
                <a:latin typeface="Arial"/>
                <a:cs typeface="Arial"/>
              </a:rPr>
              <a:t>...........0433 </a:t>
            </a:r>
            <a:r>
              <a:rPr sz="4800" spc="-5" dirty="0">
                <a:latin typeface="Arial"/>
                <a:cs typeface="Arial"/>
              </a:rPr>
              <a:t>26</a:t>
            </a:r>
            <a:r>
              <a:rPr sz="4800" spc="-7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1471</a:t>
            </a:r>
            <a:endParaRPr sz="48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840"/>
              </a:spcBef>
              <a:tabLst>
                <a:tab pos="7808595" algn="l"/>
              </a:tabLst>
            </a:pPr>
            <a:r>
              <a:rPr sz="4800" b="1" spc="-5" dirty="0">
                <a:latin typeface="Arial"/>
                <a:cs typeface="Arial"/>
              </a:rPr>
              <a:t>Aabid </a:t>
            </a:r>
            <a:r>
              <a:rPr sz="4800" b="1" dirty="0">
                <a:latin typeface="Arial"/>
                <a:cs typeface="Arial"/>
              </a:rPr>
              <a:t>Y &amp;</a:t>
            </a:r>
            <a:r>
              <a:rPr sz="4800" b="1" spc="-16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H. </a:t>
            </a:r>
            <a:r>
              <a:rPr sz="4800" dirty="0">
                <a:latin typeface="Arial"/>
                <a:cs typeface="Arial"/>
              </a:rPr>
              <a:t>............9729	</a:t>
            </a:r>
            <a:r>
              <a:rPr sz="4800" spc="-5" dirty="0">
                <a:latin typeface="Arial"/>
                <a:cs typeface="Arial"/>
              </a:rPr>
              <a:t>8181</a:t>
            </a:r>
            <a:endParaRPr sz="48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840"/>
              </a:spcBef>
              <a:tabLst>
                <a:tab pos="6236335" algn="l"/>
              </a:tabLst>
            </a:pPr>
            <a:r>
              <a:rPr sz="4800" b="1" spc="-5" dirty="0">
                <a:latin typeface="Arial"/>
                <a:cs typeface="Arial"/>
              </a:rPr>
              <a:t>Aabryn </a:t>
            </a:r>
            <a:r>
              <a:rPr sz="4800" b="1" dirty="0">
                <a:latin typeface="Arial"/>
                <a:cs typeface="Arial"/>
              </a:rPr>
              <a:t>B &amp;</a:t>
            </a:r>
            <a:r>
              <a:rPr sz="4800" b="1" spc="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K.</a:t>
            </a:r>
            <a:r>
              <a:rPr sz="4800" b="1" spc="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........	</a:t>
            </a:r>
            <a:r>
              <a:rPr sz="4800" spc="-5" dirty="0">
                <a:latin typeface="Arial"/>
                <a:cs typeface="Arial"/>
              </a:rPr>
              <a:t>9561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8162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90" y="1190501"/>
            <a:ext cx="75247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11785" marR="5080" indent="-299720">
              <a:lnSpc>
                <a:spcPts val="7400"/>
              </a:lnSpc>
              <a:spcBef>
                <a:spcPts val="38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Brute </a:t>
            </a:r>
            <a:r>
              <a:rPr b="0" spc="45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110" dirty="0">
                <a:latin typeface="Arial" panose="020B0604020202020204" pitchFamily="34" charset="0"/>
                <a:cs typeface="Arial" panose="020B0604020202020204" pitchFamily="34" charset="0"/>
              </a:rPr>
              <a:t>approach 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8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3872994"/>
            <a:ext cx="10224770" cy="465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345" indent="-6781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28980" algn="l"/>
              </a:tabLst>
            </a:pPr>
            <a:r>
              <a:rPr sz="4800" spc="-5" dirty="0">
                <a:latin typeface="Arial"/>
                <a:cs typeface="Arial"/>
              </a:rPr>
              <a:t>List all </a:t>
            </a:r>
            <a:r>
              <a:rPr sz="4800" spc="65" dirty="0">
                <a:latin typeface="Arial"/>
                <a:cs typeface="Arial"/>
              </a:rPr>
              <a:t>possible</a:t>
            </a:r>
            <a:r>
              <a:rPr sz="4800" dirty="0">
                <a:latin typeface="Arial"/>
                <a:cs typeface="Arial"/>
              </a:rPr>
              <a:t> states</a:t>
            </a:r>
            <a:endParaRPr sz="4800">
              <a:latin typeface="Arial"/>
              <a:cs typeface="Arial"/>
            </a:endParaRPr>
          </a:p>
          <a:p>
            <a:pPr marL="728345" indent="-67818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728980" algn="l"/>
              </a:tabLst>
            </a:pPr>
            <a:r>
              <a:rPr sz="4800" spc="-35" dirty="0">
                <a:latin typeface="Arial"/>
                <a:cs typeface="Arial"/>
              </a:rPr>
              <a:t>Eliminate </a:t>
            </a:r>
            <a:r>
              <a:rPr sz="4800" dirty="0">
                <a:latin typeface="Arial"/>
                <a:cs typeface="Arial"/>
              </a:rPr>
              <a:t>states that </a:t>
            </a:r>
            <a:r>
              <a:rPr sz="4800" spc="-35" dirty="0">
                <a:latin typeface="Arial"/>
                <a:cs typeface="Arial"/>
              </a:rPr>
              <a:t>are </a:t>
            </a:r>
            <a:r>
              <a:rPr sz="4800" dirty="0">
                <a:latin typeface="Arial"/>
                <a:cs typeface="Arial"/>
              </a:rPr>
              <a:t>not</a:t>
            </a:r>
            <a:r>
              <a:rPr sz="4800" spc="45" dirty="0">
                <a:latin typeface="Arial"/>
                <a:cs typeface="Arial"/>
              </a:rPr>
              <a:t> </a:t>
            </a:r>
            <a:r>
              <a:rPr sz="4800" spc="5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  <a:p>
            <a:pPr marL="50800" marR="2034539">
              <a:lnSpc>
                <a:spcPct val="100699"/>
              </a:lnSpc>
              <a:spcBef>
                <a:spcPts val="200"/>
              </a:spcBef>
              <a:buAutoNum type="arabicPeriod"/>
              <a:tabLst>
                <a:tab pos="728980" algn="l"/>
              </a:tabLst>
            </a:pPr>
            <a:r>
              <a:rPr sz="4800" spc="30" dirty="0">
                <a:latin typeface="Arial"/>
                <a:cs typeface="Arial"/>
              </a:rPr>
              <a:t>Identify </a:t>
            </a:r>
            <a:r>
              <a:rPr sz="4800" spc="-5" dirty="0">
                <a:latin typeface="Arial"/>
                <a:cs typeface="Arial"/>
              </a:rPr>
              <a:t>transitions</a:t>
            </a:r>
            <a:r>
              <a:rPr sz="4800" spc="-40" dirty="0">
                <a:latin typeface="Arial"/>
                <a:cs typeface="Arial"/>
              </a:rPr>
              <a:t> </a:t>
            </a:r>
            <a:r>
              <a:rPr sz="4800" spc="35" dirty="0">
                <a:latin typeface="Arial"/>
                <a:cs typeface="Arial"/>
              </a:rPr>
              <a:t>between  </a:t>
            </a:r>
            <a:r>
              <a:rPr sz="4800" dirty="0">
                <a:latin typeface="Arial"/>
                <a:cs typeface="Arial"/>
              </a:rPr>
              <a:t>states</a:t>
            </a: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300"/>
              </a:spcBef>
              <a:buAutoNum type="arabicPeriod"/>
              <a:tabLst>
                <a:tab pos="690880" algn="l"/>
              </a:tabLst>
            </a:pPr>
            <a:r>
              <a:rPr sz="4800" spc="-5" dirty="0">
                <a:latin typeface="Arial"/>
                <a:cs typeface="Arial"/>
              </a:rPr>
              <a:t>Look </a:t>
            </a:r>
            <a:r>
              <a:rPr sz="4800" dirty="0">
                <a:latin typeface="Arial"/>
                <a:cs typeface="Arial"/>
              </a:rPr>
              <a:t>for </a:t>
            </a:r>
            <a:r>
              <a:rPr sz="4800" spc="-5" dirty="0">
                <a:latin typeface="Arial"/>
                <a:cs typeface="Arial"/>
              </a:rPr>
              <a:t>a </a:t>
            </a:r>
            <a:r>
              <a:rPr sz="4800" spc="65" dirty="0">
                <a:latin typeface="Arial"/>
                <a:cs typeface="Arial"/>
              </a:rPr>
              <a:t>path </a:t>
            </a:r>
            <a:r>
              <a:rPr sz="4800" dirty="0">
                <a:latin typeface="Arial"/>
                <a:cs typeface="Arial"/>
              </a:rPr>
              <a:t>that </a:t>
            </a:r>
            <a:r>
              <a:rPr sz="4800" spc="10" dirty="0">
                <a:latin typeface="Arial"/>
                <a:cs typeface="Arial"/>
              </a:rPr>
              <a:t>starts </a:t>
            </a:r>
            <a:r>
              <a:rPr sz="4800" dirty="0">
                <a:latin typeface="Arial"/>
                <a:cs typeface="Arial"/>
              </a:rPr>
              <a:t>at the  </a:t>
            </a:r>
            <a:r>
              <a:rPr sz="4800" spc="-5" dirty="0">
                <a:latin typeface="Arial"/>
                <a:cs typeface="Arial"/>
              </a:rPr>
              <a:t>initial </a:t>
            </a:r>
            <a:r>
              <a:rPr sz="4800" dirty="0">
                <a:latin typeface="Arial"/>
                <a:cs typeface="Arial"/>
              </a:rPr>
              <a:t>state, </a:t>
            </a:r>
            <a:r>
              <a:rPr sz="4800" spc="85" dirty="0">
                <a:latin typeface="Arial"/>
                <a:cs typeface="Arial"/>
              </a:rPr>
              <a:t>and </a:t>
            </a:r>
            <a:r>
              <a:rPr sz="4800" spc="65" dirty="0">
                <a:latin typeface="Arial"/>
                <a:cs typeface="Arial"/>
              </a:rPr>
              <a:t>ends </a:t>
            </a:r>
            <a:r>
              <a:rPr sz="4800" dirty="0">
                <a:latin typeface="Arial"/>
                <a:cs typeface="Arial"/>
              </a:rPr>
              <a:t>at the </a:t>
            </a:r>
            <a:r>
              <a:rPr sz="4800" spc="85" dirty="0">
                <a:latin typeface="Arial"/>
                <a:cs typeface="Arial"/>
              </a:rPr>
              <a:t>end</a:t>
            </a:r>
            <a:r>
              <a:rPr sz="4800" spc="-20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state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5C33A12-8DC5-4473-929A-65A17B7D4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Brute Force Examples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DF48977A-6CBD-4411-8B63-785FBD5A3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987" y="1801707"/>
            <a:ext cx="12137813" cy="5539978"/>
          </a:xfrm>
        </p:spPr>
        <p:txBody>
          <a:bodyPr/>
          <a:lstStyle/>
          <a:p>
            <a:pPr marL="650230" indent="-650230"/>
            <a:endParaRPr lang="en-US" altLang="en-US" sz="4000" dirty="0"/>
          </a:p>
          <a:p>
            <a:pPr marL="650230" indent="-650230"/>
            <a:r>
              <a:rPr lang="en-US" altLang="en-US" sz="4000" dirty="0"/>
              <a:t>Examples:</a:t>
            </a:r>
          </a:p>
          <a:p>
            <a:pPr marL="650230" indent="-650230">
              <a:buFont typeface="Monotype Sorts" pitchFamily="2" charset="2"/>
              <a:buAutoNum type="arabicPeriod"/>
            </a:pPr>
            <a:r>
              <a:rPr lang="en-US" altLang="en-US" sz="4000" dirty="0"/>
              <a:t> Computing </a:t>
            </a:r>
            <a:r>
              <a:rPr lang="en-US" altLang="en-US" sz="4000" i="1" dirty="0"/>
              <a:t>a</a:t>
            </a:r>
            <a:r>
              <a:rPr lang="en-US" altLang="en-US" sz="4000" i="1" baseline="30000" dirty="0"/>
              <a:t>n </a:t>
            </a:r>
            <a:r>
              <a:rPr lang="en-US" altLang="en-US" sz="4000" dirty="0"/>
              <a:t>(</a:t>
            </a:r>
            <a:r>
              <a:rPr lang="en-US" altLang="en-US" sz="4000" i="1" dirty="0"/>
              <a:t>a </a:t>
            </a:r>
            <a:r>
              <a:rPr lang="en-US" altLang="en-US" sz="4000" dirty="0"/>
              <a:t>&gt; 0, </a:t>
            </a:r>
            <a:r>
              <a:rPr lang="en-US" altLang="en-US" sz="4000" i="1" dirty="0"/>
              <a:t>n</a:t>
            </a:r>
            <a:r>
              <a:rPr lang="en-US" altLang="en-US" sz="4000" dirty="0"/>
              <a:t> a nonnegative integer)</a:t>
            </a:r>
          </a:p>
          <a:p>
            <a:pPr marL="650230" indent="-650230">
              <a:buFont typeface="Monotype Sorts" pitchFamily="2" charset="2"/>
              <a:buAutoNum type="arabicPeriod"/>
            </a:pPr>
            <a:endParaRPr lang="en-US" altLang="en-US" sz="4000" dirty="0"/>
          </a:p>
          <a:p>
            <a:pPr marL="650230" indent="-650230">
              <a:buFont typeface="Monotype Sorts" pitchFamily="2" charset="2"/>
              <a:buAutoNum type="arabicPeriod"/>
            </a:pPr>
            <a:r>
              <a:rPr lang="en-US" altLang="en-US" sz="4000" dirty="0"/>
              <a:t>Computing </a:t>
            </a:r>
            <a:r>
              <a:rPr lang="en-US" altLang="en-US" sz="4000" i="1" dirty="0"/>
              <a:t>n</a:t>
            </a:r>
            <a:r>
              <a:rPr lang="en-US" altLang="en-US" sz="4000" dirty="0"/>
              <a:t>!</a:t>
            </a:r>
          </a:p>
          <a:p>
            <a:pPr marL="650230" indent="-650230">
              <a:buFont typeface="Monotype Sorts" pitchFamily="2" charset="2"/>
              <a:buAutoNum type="arabicPeriod"/>
            </a:pPr>
            <a:endParaRPr lang="en-US" altLang="en-US" sz="4000" dirty="0"/>
          </a:p>
          <a:p>
            <a:pPr marL="650230" indent="-650230">
              <a:buFont typeface="Monotype Sorts" pitchFamily="2" charset="2"/>
              <a:buAutoNum type="arabicPeriod"/>
            </a:pPr>
            <a:r>
              <a:rPr lang="en-US" altLang="en-US" sz="4000" dirty="0"/>
              <a:t> Multiplying two matrices</a:t>
            </a:r>
          </a:p>
          <a:p>
            <a:pPr marL="650230" indent="-650230">
              <a:buFont typeface="Monotype Sorts" pitchFamily="2" charset="2"/>
              <a:buAutoNum type="arabicPeriod"/>
            </a:pPr>
            <a:endParaRPr lang="en-US" altLang="en-US" sz="4000" dirty="0"/>
          </a:p>
          <a:p>
            <a:pPr marL="650230" indent="-650230">
              <a:buFont typeface="Monotype Sorts" pitchFamily="2" charset="2"/>
              <a:buAutoNum type="arabicPeriod"/>
            </a:pPr>
            <a:r>
              <a:rPr lang="en-US" altLang="en-US" sz="4000" dirty="0"/>
              <a:t>Searching for a key of a given value in a list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E8003C3-3E97-42F9-BC50-143585B2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Evaluation: Improvement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899E11-0692-44A9-AA89-C560F1BB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do better by evaluating from right to left: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0" u="sng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0" u="sng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brute-force algorithm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Horner’s Rule is another linear time method. 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FECD3220-6907-43CA-848F-D9575309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000119"/>
            <a:ext cx="6719147" cy="324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35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5556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55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55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55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55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a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[0]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power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1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b="1" dirty="0">
                <a:solidFill>
                  <a:srgbClr val="C20085">
                    <a:lumMod val="75000"/>
                  </a:srgbClr>
                </a:solidFill>
              </a:rPr>
              <a:t>for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 err="1">
                <a:solidFill>
                  <a:srgbClr val="C20085">
                    <a:lumMod val="75000"/>
                  </a:srgbClr>
                </a:solidFill>
              </a:rPr>
              <a:t>i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1 </a:t>
            </a:r>
            <a:r>
              <a:rPr kumimoji="1" lang="en-US" altLang="en-US" sz="3413" b="1" dirty="0">
                <a:solidFill>
                  <a:srgbClr val="C20085">
                    <a:lumMod val="75000"/>
                  </a:srgbClr>
                </a:solidFill>
              </a:rPr>
              <a:t>to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n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b="1" dirty="0">
                <a:solidFill>
                  <a:srgbClr val="C20085">
                    <a:lumMod val="75000"/>
                  </a:srgbClr>
                </a:solidFill>
              </a:rPr>
              <a:t>do</a:t>
            </a:r>
          </a:p>
          <a:p>
            <a:pPr marL="325115" lvl="2"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  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power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power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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 x</a:t>
            </a:r>
          </a:p>
          <a:p>
            <a:pPr marL="162557" lvl="1"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    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 p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+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a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[</a:t>
            </a:r>
            <a:r>
              <a:rPr kumimoji="1" lang="en-US" altLang="en-US" sz="3413" i="1" dirty="0" err="1">
                <a:solidFill>
                  <a:srgbClr val="C20085">
                    <a:lumMod val="75000"/>
                  </a:srgbClr>
                </a:solidFill>
              </a:rPr>
              <a:t>i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] 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  <a:sym typeface="Symbol" panose="05050102010706020507" pitchFamily="18" charset="2"/>
              </a:rPr>
              <a:t>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power</a:t>
            </a:r>
          </a:p>
          <a:p>
            <a:pPr marL="162557" lvl="1"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413" b="1" dirty="0">
                <a:solidFill>
                  <a:srgbClr val="C20085">
                    <a:lumMod val="75000"/>
                  </a:srgbClr>
                </a:solidFill>
              </a:rPr>
              <a:t>return</a:t>
            </a:r>
            <a:r>
              <a:rPr kumimoji="1" lang="en-US" altLang="en-US" sz="3413" dirty="0">
                <a:solidFill>
                  <a:srgbClr val="C20085">
                    <a:lumMod val="75000"/>
                  </a:srgbClr>
                </a:solidFill>
              </a:rPr>
              <a:t> </a:t>
            </a:r>
            <a:r>
              <a:rPr kumimoji="1" lang="en-US" altLang="en-US" sz="3413" i="1" dirty="0">
                <a:solidFill>
                  <a:srgbClr val="C20085">
                    <a:lumMod val="75000"/>
                  </a:srgbClr>
                </a:solidFill>
              </a:rPr>
              <a:t>p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471BBB62-6B74-47B0-A927-86B4E241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743" y="7536463"/>
            <a:ext cx="5549618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41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75E1991B-3116-4815-86F5-43E62442F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729" y="8146064"/>
            <a:ext cx="5093547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l-GR" altLang="en-US" sz="3413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kumimoji="1" lang="en-US" altLang="en-US" sz="3413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en-US" sz="3413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n) </a:t>
            </a:r>
            <a:r>
              <a:rPr kumimoji="1" lang="en-US" altLang="en-US" sz="3413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multiplications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1C41C-0AD9-49BF-B7C0-1893E1C471C2}"/>
              </a:ext>
            </a:extLst>
          </p:cNvPr>
          <p:cNvSpPr/>
          <p:nvPr/>
        </p:nvSpPr>
        <p:spPr>
          <a:xfrm>
            <a:off x="3149600" y="2532754"/>
            <a:ext cx="8204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Problem: Find the value of  polynomial</a:t>
            </a:r>
          </a:p>
          <a:p>
            <a:pPr marL="457200" indent="-45720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i="1" dirty="0">
                <a:solidFill>
                  <a:schemeClr val="bg1"/>
                </a:solidFill>
              </a:rPr>
              <a:t>p</a:t>
            </a:r>
            <a:r>
              <a:rPr lang="en-US" altLang="en-US" sz="2800" dirty="0">
                <a:solidFill>
                  <a:schemeClr val="bg1"/>
                </a:solidFill>
              </a:rPr>
              <a:t>(</a:t>
            </a:r>
            <a:r>
              <a:rPr lang="en-US" altLang="en-US" sz="2800" i="1" dirty="0">
                <a:solidFill>
                  <a:schemeClr val="bg1"/>
                </a:solidFill>
              </a:rPr>
              <a:t>x</a:t>
            </a:r>
            <a:r>
              <a:rPr lang="en-US" altLang="en-US" sz="2800" dirty="0">
                <a:solidFill>
                  <a:schemeClr val="bg1"/>
                </a:solidFill>
              </a:rPr>
              <a:t>) = </a:t>
            </a:r>
            <a:r>
              <a:rPr lang="en-US" altLang="en-US" sz="2800" i="1" dirty="0" err="1">
                <a:solidFill>
                  <a:schemeClr val="bg1"/>
                </a:solidFill>
              </a:rPr>
              <a:t>a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n</a:t>
            </a:r>
            <a:r>
              <a:rPr lang="en-US" altLang="en-US" sz="2800" i="1" dirty="0" err="1">
                <a:solidFill>
                  <a:schemeClr val="bg1"/>
                </a:solidFill>
              </a:rPr>
              <a:t>x</a:t>
            </a:r>
            <a:r>
              <a:rPr lang="en-US" altLang="en-US" sz="2800" i="1" baseline="30000" dirty="0" err="1">
                <a:solidFill>
                  <a:schemeClr val="bg1"/>
                </a:solidFill>
              </a:rPr>
              <a:t>n</a:t>
            </a:r>
            <a:r>
              <a:rPr lang="en-US" altLang="en-US" sz="2800" baseline="300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+ </a:t>
            </a:r>
            <a:r>
              <a:rPr lang="en-US" altLang="en-US" sz="2800" i="1" dirty="0">
                <a:solidFill>
                  <a:schemeClr val="bg1"/>
                </a:solidFill>
              </a:rPr>
              <a:t>a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altLang="en-US" sz="2800" baseline="-25000" dirty="0">
                <a:solidFill>
                  <a:schemeClr val="bg1"/>
                </a:solidFill>
              </a:rPr>
              <a:t>-1</a:t>
            </a:r>
            <a:r>
              <a:rPr lang="en-US" altLang="en-US" sz="2800" i="1" dirty="0">
                <a:solidFill>
                  <a:schemeClr val="bg1"/>
                </a:solidFill>
              </a:rPr>
              <a:t>x</a:t>
            </a:r>
            <a:r>
              <a:rPr lang="en-US" altLang="en-US" sz="2800" i="1" baseline="30000" dirty="0">
                <a:solidFill>
                  <a:schemeClr val="bg1"/>
                </a:solidFill>
              </a:rPr>
              <a:t>n</a:t>
            </a:r>
            <a:r>
              <a:rPr lang="en-US" altLang="en-US" sz="2800" baseline="30000" dirty="0">
                <a:solidFill>
                  <a:schemeClr val="bg1"/>
                </a:solidFill>
              </a:rPr>
              <a:t>-1 </a:t>
            </a:r>
            <a:r>
              <a:rPr lang="en-US" altLang="en-US" sz="2800" dirty="0">
                <a:solidFill>
                  <a:schemeClr val="bg1"/>
                </a:solidFill>
              </a:rPr>
              <a:t>+… +</a:t>
            </a:r>
            <a:r>
              <a:rPr lang="en-US" altLang="en-US" sz="2800" i="1" dirty="0">
                <a:solidFill>
                  <a:schemeClr val="bg1"/>
                </a:solidFill>
              </a:rPr>
              <a:t> a</a:t>
            </a:r>
            <a:r>
              <a:rPr lang="en-US" altLang="en-US" sz="2800" baseline="-25000" dirty="0">
                <a:solidFill>
                  <a:schemeClr val="bg1"/>
                </a:solidFill>
              </a:rPr>
              <a:t>1</a:t>
            </a:r>
            <a:r>
              <a:rPr lang="en-US" altLang="en-US" sz="2800" i="1" dirty="0">
                <a:solidFill>
                  <a:schemeClr val="bg1"/>
                </a:solidFill>
              </a:rPr>
              <a:t>x</a:t>
            </a:r>
            <a:r>
              <a:rPr lang="en-US" altLang="en-US" sz="2800" baseline="30000" dirty="0">
                <a:solidFill>
                  <a:schemeClr val="bg1"/>
                </a:solidFill>
              </a:rPr>
              <a:t>1 </a:t>
            </a:r>
            <a:r>
              <a:rPr lang="en-US" altLang="en-US" sz="2800" dirty="0">
                <a:solidFill>
                  <a:schemeClr val="bg1"/>
                </a:solidFill>
              </a:rPr>
              <a:t>+ </a:t>
            </a:r>
            <a:r>
              <a:rPr lang="en-US" altLang="en-US" sz="2800" i="1" dirty="0">
                <a:solidFill>
                  <a:schemeClr val="bg1"/>
                </a:solidFill>
              </a:rPr>
              <a:t>a</a:t>
            </a:r>
            <a:r>
              <a:rPr lang="en-US" altLang="en-US" sz="2800" baseline="-25000" dirty="0">
                <a:solidFill>
                  <a:schemeClr val="bg1"/>
                </a:solidFill>
              </a:rPr>
              <a:t>0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10259DFF-D1E5-44D5-9C9A-42286ADDE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Closest-Pair Problem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206C1D1-2F92-4F41-A148-F763EE03F5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3415" y="2056837"/>
            <a:ext cx="11616266" cy="6721404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the two closest points in a set of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points (in the two-dimensional Cartesian plane).</a:t>
            </a:r>
          </a:p>
          <a:p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Brute-force algorithm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Compute the distance between every pair of distinct points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and return the indexes of the points for which the distance is the smallest.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0F01537C-A0FB-44F0-AD9A-D1F032553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216747"/>
            <a:ext cx="11812693" cy="758613"/>
          </a:xfrm>
        </p:spPr>
        <p:txBody>
          <a:bodyPr/>
          <a:lstStyle/>
          <a:p>
            <a:r>
              <a:rPr lang="en-US" altLang="en-US" sz="4551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Closest-Pair Brute-Force Algorithm (cont.)</a:t>
            </a:r>
          </a:p>
        </p:txBody>
      </p:sp>
      <p:pic>
        <p:nvPicPr>
          <p:cNvPr id="275459" name="Picture 3">
            <a:extLst>
              <a:ext uri="{FF2B5EF4-FFF2-40B4-BE49-F238E27FC236}">
                <a16:creationId xmlns:a16="http://schemas.microsoft.com/office/drawing/2014/main" id="{72D52D0D-1964-41E9-90B3-A2CA7DD7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5360"/>
            <a:ext cx="13004800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60" name="Text Box 4">
            <a:extLst>
              <a:ext uri="{FF2B5EF4-FFF2-40B4-BE49-F238E27FC236}">
                <a16:creationId xmlns:a16="http://schemas.microsoft.com/office/drawing/2014/main" id="{1F8338DB-4B23-4036-82A0-A90C8143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13" y="6935894"/>
            <a:ext cx="11379200" cy="166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13" b="1" dirty="0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rPr>
              <a:t> Efficiency: </a:t>
            </a:r>
            <a:br>
              <a:rPr lang="en-US" altLang="en-US" sz="3413" dirty="0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rPr>
            </a:br>
            <a:endParaRPr lang="en-US" altLang="en-US" sz="3413" dirty="0">
              <a:solidFill>
                <a:srgbClr val="C20085">
                  <a:lumMod val="75000"/>
                </a:srgbClr>
              </a:solidFill>
              <a:latin typeface="Times New Roman" panose="02020603050405020304" pitchFamily="18" charset="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13" b="1" dirty="0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rPr>
              <a:t> How to make it faster?</a:t>
            </a:r>
          </a:p>
        </p:txBody>
      </p:sp>
      <p:sp>
        <p:nvSpPr>
          <p:cNvPr id="275461" name="Text Box 5">
            <a:extLst>
              <a:ext uri="{FF2B5EF4-FFF2-40B4-BE49-F238E27FC236}">
                <a16:creationId xmlns:a16="http://schemas.microsoft.com/office/drawing/2014/main" id="{91598002-81E4-4D98-B668-9B0B94AF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044267"/>
            <a:ext cx="6394027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l-GR" altLang="en-US" sz="3413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kumimoji="1" lang="en-US" altLang="en-US" sz="3413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(n^2) multiplications (or sqrt)</a:t>
            </a:r>
          </a:p>
        </p:txBody>
      </p:sp>
      <p:sp>
        <p:nvSpPr>
          <p:cNvPr id="275462" name="Text Box 6">
            <a:extLst>
              <a:ext uri="{FF2B5EF4-FFF2-40B4-BE49-F238E27FC236}">
                <a16:creationId xmlns:a16="http://schemas.microsoft.com/office/drawing/2014/main" id="{A707AC95-91DF-4E47-AADF-BA61A9B3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787" y="8019627"/>
            <a:ext cx="5310293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>
                <a:solidFill>
                  <a:srgbClr val="FF6600"/>
                </a:solidFill>
                <a:latin typeface="Times New Roman" panose="02020603050405020304" pitchFamily="18" charset="0"/>
              </a:rPr>
              <a:t>Using divide-and-conquer!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956BC29-F258-4363-AEE9-FDF099D65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240" y="325120"/>
            <a:ext cx="12354560" cy="758613"/>
          </a:xfrm>
        </p:spPr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Brute-Force Strengths and Weaknesses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B446D69C-CFA2-4FD9-BE00-B9BE27E26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40" y="1625601"/>
            <a:ext cx="12137813" cy="6976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wide applicability</a:t>
            </a: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yields reasonable algorithms for some important problems</a:t>
            </a:r>
            <a:b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(e.g., matrix multiplication, sorting, searching, string matching)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rarely yields efficient algorithms </a:t>
            </a: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brute-force algorithms are unacceptably slow </a:t>
            </a: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as constructive as some other design techniques</a:t>
            </a:r>
            <a:b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8722B2B7-4E09-4E14-9DED-1EFC40432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Exhaustive Search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7F486F56-E11C-4B92-AF69-3F27CC068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987" y="1625601"/>
            <a:ext cx="12137813" cy="7518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brute force solution to a problem involving search for an element with a special property, usually among combinatorial objects such as permutations, combinations, or subsets of a set.</a:t>
            </a:r>
          </a:p>
          <a:p>
            <a:pPr>
              <a:lnSpc>
                <a:spcPct val="90000"/>
              </a:lnSpc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a list of all potential solutions to the problem in a systematic manner (see algorithms in Sec. 5.4)</a:t>
            </a:r>
            <a:b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413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potential solutions one by one, disqualifying infeasible ones and, for an optimization problem, keeping track of the best one found so far</a:t>
            </a:r>
            <a:b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413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search ends, announce the solution(s) found</a:t>
            </a:r>
          </a:p>
          <a:p>
            <a:pPr lvl="1">
              <a:lnSpc>
                <a:spcPct val="90000"/>
              </a:lnSpc>
            </a:pPr>
            <a:endParaRPr lang="en-US" altLang="en-US" sz="3413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839C1FAA-AC4F-4D2F-A0D2-30891D532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613" y="216747"/>
            <a:ext cx="12246187" cy="975360"/>
          </a:xfrm>
        </p:spPr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1: Traveling Salesman Problem 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4BBF8C71-D348-4C94-BD64-9A030E3FB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cities with known distances between each pair, find the shortest tour that passes through all the cities exactly once before returning to the starting city</a:t>
            </a:r>
          </a:p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Alternatively: Find shortest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Hamiltonian circuit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in a weighted connected graph</a:t>
            </a:r>
          </a:p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grpSp>
        <p:nvGrpSpPr>
          <p:cNvPr id="245764" name="Group 4">
            <a:extLst>
              <a:ext uri="{FF2B5EF4-FFF2-40B4-BE49-F238E27FC236}">
                <a16:creationId xmlns:a16="http://schemas.microsoft.com/office/drawing/2014/main" id="{93AD0640-4924-4162-9EB7-8D7EEFD32EFA}"/>
              </a:ext>
            </a:extLst>
          </p:cNvPr>
          <p:cNvGrpSpPr>
            <a:grpSpLocks/>
          </p:cNvGrpSpPr>
          <p:nvPr/>
        </p:nvGrpSpPr>
        <p:grpSpPr bwMode="auto">
          <a:xfrm>
            <a:off x="4226562" y="5310294"/>
            <a:ext cx="3034455" cy="3023164"/>
            <a:chOff x="1872" y="2335"/>
            <a:chExt cx="1344" cy="1339"/>
          </a:xfrm>
        </p:grpSpPr>
        <p:sp>
          <p:nvSpPr>
            <p:cNvPr id="245765" name="Oval 5">
              <a:extLst>
                <a:ext uri="{FF2B5EF4-FFF2-40B4-BE49-F238E27FC236}">
                  <a16:creationId xmlns:a16="http://schemas.microsoft.com/office/drawing/2014/main" id="{5FD1F0CB-B9DD-4894-978F-E7374BEE2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413">
                  <a:solidFill>
                    <a:srgbClr val="C20085">
                      <a:lumMod val="75000"/>
                    </a:srgbClr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5766" name="Oval 6">
              <a:extLst>
                <a:ext uri="{FF2B5EF4-FFF2-40B4-BE49-F238E27FC236}">
                  <a16:creationId xmlns:a16="http://schemas.microsoft.com/office/drawing/2014/main" id="{200B1A7D-64A0-4853-AEFD-99A544DD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413">
                  <a:solidFill>
                    <a:srgbClr val="C20085">
                      <a:lumMod val="75000"/>
                    </a:srgbClr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5767" name="Oval 7">
              <a:extLst>
                <a:ext uri="{FF2B5EF4-FFF2-40B4-BE49-F238E27FC236}">
                  <a16:creationId xmlns:a16="http://schemas.microsoft.com/office/drawing/2014/main" id="{70B745E5-BEFC-4723-B365-F5328DE8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413">
                  <a:solidFill>
                    <a:srgbClr val="C20085">
                      <a:lumMod val="75000"/>
                    </a:srgbClr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5768" name="Oval 8">
              <a:extLst>
                <a:ext uri="{FF2B5EF4-FFF2-40B4-BE49-F238E27FC236}">
                  <a16:creationId xmlns:a16="http://schemas.microsoft.com/office/drawing/2014/main" id="{F3AA3AA1-9FF1-457A-8BEB-CA3ED7C0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413">
                  <a:solidFill>
                    <a:srgbClr val="C20085">
                      <a:lumMod val="75000"/>
                    </a:srgbClr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5769" name="Line 9">
              <a:extLst>
                <a:ext uri="{FF2B5EF4-FFF2-40B4-BE49-F238E27FC236}">
                  <a16:creationId xmlns:a16="http://schemas.microsoft.com/office/drawing/2014/main" id="{EA2EA3A2-DF83-48D1-92AB-292D74BB1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0" name="Line 10">
              <a:extLst>
                <a:ext uri="{FF2B5EF4-FFF2-40B4-BE49-F238E27FC236}">
                  <a16:creationId xmlns:a16="http://schemas.microsoft.com/office/drawing/2014/main" id="{1460E02D-A5BD-4A8A-9C23-1DD336E5B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1" name="Line 11">
              <a:extLst>
                <a:ext uri="{FF2B5EF4-FFF2-40B4-BE49-F238E27FC236}">
                  <a16:creationId xmlns:a16="http://schemas.microsoft.com/office/drawing/2014/main" id="{20AE73A7-37B0-40B0-87F6-164982ECD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2" name="Line 12">
              <a:extLst>
                <a:ext uri="{FF2B5EF4-FFF2-40B4-BE49-F238E27FC236}">
                  <a16:creationId xmlns:a16="http://schemas.microsoft.com/office/drawing/2014/main" id="{A33B2D4E-A415-494E-A8A0-E7DC6828A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3" name="Line 13">
              <a:extLst>
                <a:ext uri="{FF2B5EF4-FFF2-40B4-BE49-F238E27FC236}">
                  <a16:creationId xmlns:a16="http://schemas.microsoft.com/office/drawing/2014/main" id="{6B19619A-48FF-4361-9A4E-78927283D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4" name="Line 14">
              <a:extLst>
                <a:ext uri="{FF2B5EF4-FFF2-40B4-BE49-F238E27FC236}">
                  <a16:creationId xmlns:a16="http://schemas.microsoft.com/office/drawing/2014/main" id="{32CF08C5-24FD-4468-95C7-FEDF49E7D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413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75" name="Text Box 15">
              <a:extLst>
                <a:ext uri="{FF2B5EF4-FFF2-40B4-BE49-F238E27FC236}">
                  <a16:creationId xmlns:a16="http://schemas.microsoft.com/office/drawing/2014/main" id="{D07A506E-49FE-4E95-B05E-1A5385EF2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2887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45776" name="Text Box 16">
              <a:extLst>
                <a:ext uri="{FF2B5EF4-FFF2-40B4-BE49-F238E27FC236}">
                  <a16:creationId xmlns:a16="http://schemas.microsoft.com/office/drawing/2014/main" id="{FC2FF0D5-B90A-4379-90DD-AD73450FC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2335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45777" name="Text Box 17">
              <a:extLst>
                <a:ext uri="{FF2B5EF4-FFF2-40B4-BE49-F238E27FC236}">
                  <a16:creationId xmlns:a16="http://schemas.microsoft.com/office/drawing/2014/main" id="{B2332FC2-6067-4EBB-AD43-30A545A86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3439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45778" name="Text Box 18">
              <a:extLst>
                <a:ext uri="{FF2B5EF4-FFF2-40B4-BE49-F238E27FC236}">
                  <a16:creationId xmlns:a16="http://schemas.microsoft.com/office/drawing/2014/main" id="{AB251402-9172-4C1A-B651-47B43C758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2719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45779" name="Text Box 19">
              <a:extLst>
                <a:ext uri="{FF2B5EF4-FFF2-40B4-BE49-F238E27FC236}">
                  <a16:creationId xmlns:a16="http://schemas.microsoft.com/office/drawing/2014/main" id="{9B731CB2-11DC-4245-865A-F04C9A35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2719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45780" name="Text Box 20">
              <a:extLst>
                <a:ext uri="{FF2B5EF4-FFF2-40B4-BE49-F238E27FC236}">
                  <a16:creationId xmlns:a16="http://schemas.microsoft.com/office/drawing/2014/main" id="{FFFA607F-1452-4012-A3B4-DDCE903E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2863"/>
              <a:ext cx="17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3004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44">
                  <a:solidFill>
                    <a:srgbClr val="C20085">
                      <a:lumMod val="75000"/>
                    </a:srgbClr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45781" name="Text Box 21">
            <a:extLst>
              <a:ext uri="{FF2B5EF4-FFF2-40B4-BE49-F238E27FC236}">
                <a16:creationId xmlns:a16="http://schemas.microsoft.com/office/drawing/2014/main" id="{A8C7C4E6-5D3C-4C39-8A0D-3A971D24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853" y="8453121"/>
            <a:ext cx="975360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 dirty="0">
                <a:solidFill>
                  <a:srgbClr val="C20085">
                    <a:lumMod val="75000"/>
                  </a:srgbClr>
                </a:solidFill>
                <a:latin typeface="Times New Roman" panose="02020603050405020304" pitchFamily="18" charset="0"/>
              </a:rPr>
              <a:t>How do we represent a solution (Hamiltonian circuit)?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A75E42B1-3B56-46C8-A7DE-AEBEBE37F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216747"/>
            <a:ext cx="11812693" cy="975360"/>
          </a:xfrm>
        </p:spPr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TSP by Exhaustive Search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934E4D2A-1A51-44A0-AD8A-35627EC0E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107" y="1733973"/>
            <a:ext cx="11812693" cy="73693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Tour                                          Cost</a:t>
            </a: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a→b→c→d→a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2+3+7+5 = 17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a→b→d→c→a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2+4+7+8 = 21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a→c→b→d→a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8+3+4+5 = 20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a→c→d→b→a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8+7+4+2 = 21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a→d→b→c→a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5+4+3+8 = 20</a:t>
            </a:r>
          </a:p>
          <a:p>
            <a:pPr>
              <a:buFont typeface="Monotype Sorts" pitchFamily="2" charset="2"/>
              <a:buNone/>
            </a:pP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a→d→c→b→a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5+7+3+2 = 17</a:t>
            </a:r>
          </a:p>
          <a:p>
            <a:pPr>
              <a:buFont typeface="Monotype Sorts" pitchFamily="2" charset="2"/>
              <a:buNone/>
            </a:pPr>
            <a:endParaRPr lang="en-US" altLang="en-US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D1655725-5085-4054-8E02-30B950EE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054" y="6610774"/>
            <a:ext cx="5635413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l-GR" altLang="en-US" sz="3413" b="1" dirty="0">
                <a:solidFill>
                  <a:srgbClr val="C20085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kumimoji="1" lang="en-US" altLang="en-US" sz="3413" b="1" dirty="0">
                <a:solidFill>
                  <a:srgbClr val="C20085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((n-1)!)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8B59EDA9-C4C2-4B54-8B64-3CB62AF43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2: Knapsack Problem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D1E2B929-1499-48F3-A60C-E8BBF4C58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613" y="1517227"/>
            <a:ext cx="12246187" cy="8236373"/>
          </a:xfrm>
        </p:spPr>
        <p:txBody>
          <a:bodyPr/>
          <a:lstStyle/>
          <a:p>
            <a:pPr marL="650230" indent="-650230"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items:</a:t>
            </a:r>
          </a:p>
          <a:p>
            <a:pPr marL="1192088" lvl="1" indent="-541858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weights:   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3413" b="0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  </a:t>
            </a: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3413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…  </a:t>
            </a:r>
            <a:r>
              <a:rPr lang="en-US" altLang="en-US" sz="3413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3413" b="0" i="1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3413" b="0" i="1" baseline="-25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2088" lvl="1" indent="-541858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values:      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3413" b="0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   </a:t>
            </a:r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3413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…  </a:t>
            </a:r>
            <a:r>
              <a:rPr lang="en-US" altLang="en-US" sz="3413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3413" b="0" i="1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3413" b="0" i="1" baseline="-25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2088" lvl="1" indent="-541858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knapsack of capacity </a:t>
            </a:r>
            <a:r>
              <a:rPr lang="en-US" altLang="en-US" sz="3413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endParaRPr lang="en-US" altLang="en-US" sz="3413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30" indent="-650230"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most valuable subset of the items that fit into the knapsack</a:t>
            </a:r>
          </a:p>
          <a:p>
            <a:pPr marL="650230" indent="-650230">
              <a:buNone/>
            </a:pP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30" indent="-650230"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Knapsack capacity W=16</a:t>
            </a:r>
          </a:p>
          <a:p>
            <a:pPr marL="650230" indent="-650230">
              <a:buNone/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   weight       value</a:t>
            </a:r>
          </a:p>
          <a:p>
            <a:pPr marL="650230" indent="-650230">
              <a:buFont typeface="Monotype Sorts" pitchFamily="2" charset="2"/>
              <a:buAutoNum type="arabicPlain"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2              $20</a:t>
            </a:r>
          </a:p>
          <a:p>
            <a:pPr marL="650230" indent="-650230">
              <a:buFont typeface="Monotype Sorts" pitchFamily="2" charset="2"/>
              <a:buAutoNum type="arabicPlain"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5              $30</a:t>
            </a:r>
          </a:p>
          <a:p>
            <a:pPr marL="650230" indent="-650230">
              <a:buFont typeface="Monotype Sorts" pitchFamily="2" charset="2"/>
              <a:buAutoNum type="arabicPlain"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10              $50</a:t>
            </a:r>
          </a:p>
          <a:p>
            <a:pPr marL="650230" indent="-650230">
              <a:buFont typeface="Monotype Sorts" pitchFamily="2" charset="2"/>
              <a:buAutoNum type="arabicPlain"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5              $10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33" y="0"/>
            <a:ext cx="351218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25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b="0" spc="-114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b="0" spc="85" dirty="0">
                <a:latin typeface="Arial" panose="020B0604020202020204" pitchFamily="34" charset="0"/>
                <a:cs typeface="Arial" panose="020B0604020202020204" pitchFamily="34" charset="0"/>
              </a:rPr>
              <a:t>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969943"/>
            <a:ext cx="6731634" cy="163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ts val="2730"/>
              </a:lnSpc>
              <a:spcBef>
                <a:spcPts val="100"/>
              </a:spcBef>
            </a:pPr>
            <a:r>
              <a:rPr sz="2300" b="1" spc="-5" dirty="0">
                <a:latin typeface="Arial"/>
                <a:cs typeface="Arial"/>
              </a:rPr>
              <a:t>Prints the name associated </a:t>
            </a:r>
            <a:r>
              <a:rPr sz="2300" b="1" dirty="0">
                <a:latin typeface="Arial"/>
                <a:cs typeface="Arial"/>
              </a:rPr>
              <a:t>to a </a:t>
            </a:r>
            <a:r>
              <a:rPr sz="2300" b="1" spc="-5" dirty="0">
                <a:latin typeface="Arial"/>
                <a:cs typeface="Arial"/>
              </a:rPr>
              <a:t>phone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number</a:t>
            </a:r>
            <a:endParaRPr sz="2300">
              <a:latin typeface="Arial"/>
              <a:cs typeface="Arial"/>
            </a:endParaRPr>
          </a:p>
          <a:p>
            <a:pPr marL="61594">
              <a:lnSpc>
                <a:spcPts val="2730"/>
              </a:lnSpc>
            </a:pPr>
            <a:r>
              <a:rPr sz="2300" dirty="0">
                <a:latin typeface="Arial"/>
                <a:cs typeface="Arial"/>
              </a:rPr>
              <a:t>(if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number </a:t>
            </a:r>
            <a:r>
              <a:rPr sz="2300" spc="-5" dirty="0">
                <a:latin typeface="Arial"/>
                <a:cs typeface="Arial"/>
              </a:rPr>
              <a:t>exists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spc="-5" dirty="0">
                <a:latin typeface="Arial"/>
                <a:cs typeface="Arial"/>
              </a:rPr>
              <a:t>the telephone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book)</a:t>
            </a:r>
            <a:endParaRPr sz="23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sz="2500" b="1" spc="-5" dirty="0">
                <a:latin typeface="Arial"/>
                <a:cs typeface="Arial"/>
              </a:rPr>
              <a:t>Input: </a:t>
            </a:r>
            <a:r>
              <a:rPr sz="2500" dirty="0">
                <a:latin typeface="Arial"/>
                <a:cs typeface="Arial"/>
              </a:rPr>
              <a:t>phoneNum, a phone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Arial"/>
                <a:cs typeface="Arial"/>
              </a:rPr>
              <a:t>Output: </a:t>
            </a:r>
            <a:r>
              <a:rPr sz="2500" dirty="0">
                <a:latin typeface="Arial"/>
                <a:cs typeface="Arial"/>
              </a:rPr>
              <a:t>Name corresponding </a:t>
            </a:r>
            <a:r>
              <a:rPr sz="2500" spc="-5" dirty="0">
                <a:latin typeface="Arial"/>
                <a:cs typeface="Arial"/>
              </a:rPr>
              <a:t>to the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phoneNum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5200" y="2915663"/>
            <a:ext cx="4071004" cy="8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4653" y="4270481"/>
            <a:ext cx="4410255" cy="2032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763" y="8614738"/>
            <a:ext cx="5044506" cy="846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6081" y="4712823"/>
            <a:ext cx="2603376" cy="114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4653" y="6538331"/>
            <a:ext cx="4410255" cy="1340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47330" y="6781314"/>
            <a:ext cx="1652002" cy="854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7452" y="3018747"/>
            <a:ext cx="3739515" cy="530225"/>
          </a:xfrm>
          <a:prstGeom prst="rect">
            <a:avLst/>
          </a:prstGeom>
          <a:solidFill>
            <a:srgbClr val="FEFFF4"/>
          </a:solidFill>
          <a:ln w="29453">
            <a:solidFill>
              <a:srgbClr val="8B8B8B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750" spc="20" dirty="0">
                <a:latin typeface="Arial"/>
                <a:cs typeface="Arial"/>
              </a:rPr>
              <a:t>Look </a:t>
            </a:r>
            <a:r>
              <a:rPr sz="2750" spc="15" dirty="0">
                <a:latin typeface="Arial"/>
                <a:cs typeface="Arial"/>
              </a:rPr>
              <a:t>at the </a:t>
            </a:r>
            <a:r>
              <a:rPr sz="2750" spc="10" dirty="0">
                <a:latin typeface="Arial"/>
                <a:cs typeface="Arial"/>
              </a:rPr>
              <a:t>first</a:t>
            </a:r>
            <a:r>
              <a:rPr sz="2750" spc="-75" dirty="0">
                <a:latin typeface="Arial"/>
                <a:cs typeface="Arial"/>
              </a:rPr>
              <a:t> </a:t>
            </a:r>
            <a:r>
              <a:rPr sz="2750" spc="50" dirty="0">
                <a:latin typeface="Arial"/>
                <a:cs typeface="Arial"/>
              </a:rPr>
              <a:t>record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6903" y="4373566"/>
            <a:ext cx="4080510" cy="1708785"/>
          </a:xfrm>
          <a:custGeom>
            <a:avLst/>
            <a:gdLst/>
            <a:ahLst/>
            <a:cxnLst/>
            <a:rect l="l" t="t" r="r" b="b"/>
            <a:pathLst>
              <a:path w="4080509" h="1708785">
                <a:moveTo>
                  <a:pt x="2040112" y="0"/>
                </a:moveTo>
                <a:lnTo>
                  <a:pt x="0" y="854124"/>
                </a:lnTo>
                <a:lnTo>
                  <a:pt x="2040112" y="1708249"/>
                </a:lnTo>
                <a:lnTo>
                  <a:pt x="4080224" y="854124"/>
                </a:lnTo>
                <a:lnTo>
                  <a:pt x="2040112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6905" y="4373566"/>
            <a:ext cx="4080510" cy="1708785"/>
          </a:xfrm>
          <a:custGeom>
            <a:avLst/>
            <a:gdLst/>
            <a:ahLst/>
            <a:cxnLst/>
            <a:rect l="l" t="t" r="r" b="b"/>
            <a:pathLst>
              <a:path w="4080509" h="1708785">
                <a:moveTo>
                  <a:pt x="2040112" y="0"/>
                </a:moveTo>
                <a:lnTo>
                  <a:pt x="4080224" y="854125"/>
                </a:lnTo>
                <a:lnTo>
                  <a:pt x="2040112" y="1708250"/>
                </a:lnTo>
                <a:lnTo>
                  <a:pt x="0" y="854125"/>
                </a:lnTo>
                <a:lnTo>
                  <a:pt x="2040112" y="0"/>
                </a:lnTo>
                <a:close/>
              </a:path>
            </a:pathLst>
          </a:custGeom>
          <a:ln w="2945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81644" y="4866566"/>
            <a:ext cx="2583815" cy="668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33350" marR="5080" indent="-121285">
              <a:lnSpc>
                <a:spcPct val="103699"/>
              </a:lnSpc>
              <a:spcBef>
                <a:spcPts val="45"/>
              </a:spcBef>
            </a:pPr>
            <a:r>
              <a:rPr sz="2050" spc="20" dirty="0">
                <a:latin typeface="Arial"/>
                <a:cs typeface="Arial"/>
              </a:rPr>
              <a:t>Does </a:t>
            </a:r>
            <a:r>
              <a:rPr sz="2050" spc="15" dirty="0">
                <a:latin typeface="Arial"/>
                <a:cs typeface="Arial"/>
              </a:rPr>
              <a:t>the </a:t>
            </a:r>
            <a:r>
              <a:rPr sz="2050" spc="40" dirty="0">
                <a:latin typeface="Arial"/>
                <a:cs typeface="Arial"/>
              </a:rPr>
              <a:t>record</a:t>
            </a:r>
            <a:r>
              <a:rPr sz="2050" spc="-5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have  </a:t>
            </a:r>
            <a:r>
              <a:rPr sz="2050" spc="15" dirty="0">
                <a:latin typeface="Arial"/>
                <a:cs typeface="Arial"/>
              </a:rPr>
              <a:t>the </a:t>
            </a:r>
            <a:r>
              <a:rPr sz="2050" spc="45" dirty="0">
                <a:latin typeface="Arial"/>
                <a:cs typeface="Arial"/>
              </a:rPr>
              <a:t>phone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number?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7013" y="8717822"/>
            <a:ext cx="4720590" cy="530225"/>
          </a:xfrm>
          <a:custGeom>
            <a:avLst/>
            <a:gdLst/>
            <a:ahLst/>
            <a:cxnLst/>
            <a:rect l="l" t="t" r="r" b="b"/>
            <a:pathLst>
              <a:path w="4720590" h="530225">
                <a:moveTo>
                  <a:pt x="0" y="0"/>
                </a:moveTo>
                <a:lnTo>
                  <a:pt x="4720004" y="0"/>
                </a:lnTo>
                <a:lnTo>
                  <a:pt x="4720004" y="530146"/>
                </a:lnTo>
                <a:lnTo>
                  <a:pt x="0" y="530146"/>
                </a:lnTo>
                <a:lnTo>
                  <a:pt x="0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7013" y="8717824"/>
            <a:ext cx="4720590" cy="530225"/>
          </a:xfrm>
          <a:prstGeom prst="rect">
            <a:avLst/>
          </a:prstGeom>
          <a:ln w="29453">
            <a:solidFill>
              <a:srgbClr val="8B8B8B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265"/>
              </a:spcBef>
            </a:pPr>
            <a:r>
              <a:rPr sz="2750" spc="20" dirty="0">
                <a:latin typeface="Arial"/>
                <a:cs typeface="Arial"/>
              </a:rPr>
              <a:t>Look </a:t>
            </a:r>
            <a:r>
              <a:rPr sz="2750" spc="15" dirty="0">
                <a:latin typeface="Arial"/>
                <a:cs typeface="Arial"/>
              </a:rPr>
              <a:t>at the next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spc="50" dirty="0">
                <a:latin typeface="Arial"/>
                <a:cs typeface="Arial"/>
              </a:rPr>
              <a:t>record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88332" y="4815907"/>
            <a:ext cx="2288540" cy="823594"/>
          </a:xfrm>
          <a:custGeom>
            <a:avLst/>
            <a:gdLst/>
            <a:ahLst/>
            <a:cxnLst/>
            <a:rect l="l" t="t" r="r" b="b"/>
            <a:pathLst>
              <a:path w="2288540" h="823595">
                <a:moveTo>
                  <a:pt x="2288542" y="0"/>
                </a:moveTo>
                <a:lnTo>
                  <a:pt x="457709" y="0"/>
                </a:lnTo>
                <a:lnTo>
                  <a:pt x="0" y="823567"/>
                </a:lnTo>
                <a:lnTo>
                  <a:pt x="1830833" y="823567"/>
                </a:lnTo>
                <a:lnTo>
                  <a:pt x="2288542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333" y="4815907"/>
            <a:ext cx="2288540" cy="823594"/>
          </a:xfrm>
          <a:custGeom>
            <a:avLst/>
            <a:gdLst/>
            <a:ahLst/>
            <a:cxnLst/>
            <a:rect l="l" t="t" r="r" b="b"/>
            <a:pathLst>
              <a:path w="2288540" h="823595">
                <a:moveTo>
                  <a:pt x="457709" y="0"/>
                </a:moveTo>
                <a:lnTo>
                  <a:pt x="2288544" y="0"/>
                </a:lnTo>
                <a:lnTo>
                  <a:pt x="1830834" y="823568"/>
                </a:lnTo>
                <a:lnTo>
                  <a:pt x="0" y="823568"/>
                </a:lnTo>
                <a:lnTo>
                  <a:pt x="457709" y="0"/>
                </a:lnTo>
                <a:close/>
              </a:path>
            </a:pathLst>
          </a:custGeom>
          <a:ln w="2945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5025" y="4868922"/>
            <a:ext cx="726440" cy="7004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9850">
              <a:lnSpc>
                <a:spcPct val="101000"/>
              </a:lnSpc>
              <a:spcBef>
                <a:spcPts val="75"/>
              </a:spcBef>
            </a:pPr>
            <a:r>
              <a:rPr sz="2200" spc="25" dirty="0">
                <a:latin typeface="Arial"/>
                <a:cs typeface="Arial"/>
              </a:rPr>
              <a:t>print  </a:t>
            </a:r>
            <a:r>
              <a:rPr sz="2200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37017" y="3548894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5">
                <a:moveTo>
                  <a:pt x="0" y="546345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7017" y="4095239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188496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6217" y="4095239"/>
            <a:ext cx="141605" cy="188595"/>
          </a:xfrm>
          <a:custGeom>
            <a:avLst/>
            <a:gdLst/>
            <a:ahLst/>
            <a:cxnLst/>
            <a:rect l="l" t="t" r="r" b="b"/>
            <a:pathLst>
              <a:path w="141604" h="188595">
                <a:moveTo>
                  <a:pt x="141600" y="0"/>
                </a:moveTo>
                <a:lnTo>
                  <a:pt x="70800" y="188496"/>
                </a:lnTo>
                <a:lnTo>
                  <a:pt x="0" y="0"/>
                </a:lnTo>
              </a:path>
            </a:pathLst>
          </a:custGeom>
          <a:ln w="58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7017" y="6081817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281272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7017" y="6363089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188496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6217" y="6363089"/>
            <a:ext cx="141605" cy="188595"/>
          </a:xfrm>
          <a:custGeom>
            <a:avLst/>
            <a:gdLst/>
            <a:ahLst/>
            <a:cxnLst/>
            <a:rect l="l" t="t" r="r" b="b"/>
            <a:pathLst>
              <a:path w="141604" h="188595">
                <a:moveTo>
                  <a:pt x="141600" y="0"/>
                </a:moveTo>
                <a:lnTo>
                  <a:pt x="70800" y="188496"/>
                </a:lnTo>
                <a:lnTo>
                  <a:pt x="0" y="0"/>
                </a:lnTo>
              </a:path>
            </a:pathLst>
          </a:custGeom>
          <a:ln w="58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6575" y="5212965"/>
            <a:ext cx="532130" cy="3769995"/>
          </a:xfrm>
          <a:custGeom>
            <a:avLst/>
            <a:gdLst/>
            <a:ahLst/>
            <a:cxnLst/>
            <a:rect l="l" t="t" r="r" b="b"/>
            <a:pathLst>
              <a:path w="532129" h="3769995">
                <a:moveTo>
                  <a:pt x="531605" y="9368"/>
                </a:moveTo>
                <a:lnTo>
                  <a:pt x="44250" y="0"/>
                </a:lnTo>
                <a:lnTo>
                  <a:pt x="0" y="3755205"/>
                </a:lnTo>
                <a:lnTo>
                  <a:pt x="490438" y="3769932"/>
                </a:lnTo>
              </a:path>
            </a:pathLst>
          </a:custGeom>
          <a:ln w="58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8181" y="5222334"/>
            <a:ext cx="189230" cy="3810"/>
          </a:xfrm>
          <a:custGeom>
            <a:avLst/>
            <a:gdLst/>
            <a:ahLst/>
            <a:cxnLst/>
            <a:rect l="l" t="t" r="r" b="b"/>
            <a:pathLst>
              <a:path w="189229" h="3810">
                <a:moveTo>
                  <a:pt x="-29452" y="1814"/>
                </a:moveTo>
                <a:lnTo>
                  <a:pt x="218217" y="1814"/>
                </a:lnTo>
              </a:path>
            </a:pathLst>
          </a:custGeom>
          <a:ln w="62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6818" y="5151661"/>
            <a:ext cx="190500" cy="141605"/>
          </a:xfrm>
          <a:custGeom>
            <a:avLst/>
            <a:gdLst/>
            <a:ahLst/>
            <a:cxnLst/>
            <a:rect l="l" t="t" r="r" b="b"/>
            <a:pathLst>
              <a:path w="190500" h="141604">
                <a:moveTo>
                  <a:pt x="2725" y="0"/>
                </a:moveTo>
                <a:lnTo>
                  <a:pt x="190128" y="74301"/>
                </a:lnTo>
                <a:lnTo>
                  <a:pt x="0" y="141345"/>
                </a:lnTo>
              </a:path>
            </a:pathLst>
          </a:custGeom>
          <a:ln w="58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7130" y="522769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561282" y="0"/>
                </a:moveTo>
                <a:lnTo>
                  <a:pt x="0" y="0"/>
                </a:lnTo>
              </a:path>
            </a:pathLst>
          </a:custGeom>
          <a:ln w="58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8412" y="522769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800" y="0"/>
                </a:moveTo>
                <a:lnTo>
                  <a:pt x="0" y="0"/>
                </a:lnTo>
              </a:path>
            </a:pathLst>
          </a:custGeom>
          <a:ln w="58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8412" y="5157005"/>
            <a:ext cx="189230" cy="141605"/>
          </a:xfrm>
          <a:custGeom>
            <a:avLst/>
            <a:gdLst/>
            <a:ahLst/>
            <a:cxnLst/>
            <a:rect l="l" t="t" r="r" b="b"/>
            <a:pathLst>
              <a:path w="189229" h="141604">
                <a:moveTo>
                  <a:pt x="0" y="0"/>
                </a:moveTo>
                <a:lnTo>
                  <a:pt x="188800" y="70686"/>
                </a:lnTo>
                <a:lnTo>
                  <a:pt x="0" y="141372"/>
                </a:lnTo>
              </a:path>
            </a:pathLst>
          </a:custGeom>
          <a:ln w="58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50772" y="4692207"/>
            <a:ext cx="438784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yes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6903" y="6641415"/>
            <a:ext cx="4080510" cy="1016635"/>
          </a:xfrm>
          <a:custGeom>
            <a:avLst/>
            <a:gdLst/>
            <a:ahLst/>
            <a:cxnLst/>
            <a:rect l="l" t="t" r="r" b="b"/>
            <a:pathLst>
              <a:path w="4080509" h="1016634">
                <a:moveTo>
                  <a:pt x="2040112" y="0"/>
                </a:moveTo>
                <a:lnTo>
                  <a:pt x="0" y="508057"/>
                </a:lnTo>
                <a:lnTo>
                  <a:pt x="2040112" y="1016114"/>
                </a:lnTo>
                <a:lnTo>
                  <a:pt x="4080224" y="508057"/>
                </a:lnTo>
                <a:lnTo>
                  <a:pt x="2040112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6905" y="6641416"/>
            <a:ext cx="4080510" cy="1016635"/>
          </a:xfrm>
          <a:custGeom>
            <a:avLst/>
            <a:gdLst/>
            <a:ahLst/>
            <a:cxnLst/>
            <a:rect l="l" t="t" r="r" b="b"/>
            <a:pathLst>
              <a:path w="4080509" h="1016634">
                <a:moveTo>
                  <a:pt x="2040112" y="0"/>
                </a:moveTo>
                <a:lnTo>
                  <a:pt x="4080224" y="508057"/>
                </a:lnTo>
                <a:lnTo>
                  <a:pt x="2040112" y="1016114"/>
                </a:lnTo>
                <a:lnTo>
                  <a:pt x="0" y="508057"/>
                </a:lnTo>
                <a:lnTo>
                  <a:pt x="2040112" y="0"/>
                </a:lnTo>
                <a:close/>
              </a:path>
            </a:pathLst>
          </a:custGeom>
          <a:ln w="2945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43850" y="6957258"/>
            <a:ext cx="285940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Is </a:t>
            </a:r>
            <a:r>
              <a:rPr sz="2050" spc="10" dirty="0">
                <a:latin typeface="Arial"/>
                <a:cs typeface="Arial"/>
              </a:rPr>
              <a:t>there </a:t>
            </a:r>
            <a:r>
              <a:rPr sz="2050" spc="15" dirty="0">
                <a:latin typeface="Arial"/>
                <a:cs typeface="Arial"/>
              </a:rPr>
              <a:t>another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record?</a:t>
            </a:r>
            <a:endParaRPr sz="2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37017" y="7657531"/>
            <a:ext cx="0" cy="782320"/>
          </a:xfrm>
          <a:custGeom>
            <a:avLst/>
            <a:gdLst/>
            <a:ahLst/>
            <a:cxnLst/>
            <a:rect l="l" t="t" r="r" b="b"/>
            <a:pathLst>
              <a:path h="782320">
                <a:moveTo>
                  <a:pt x="0" y="781966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7017" y="8439497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188496"/>
                </a:moveTo>
                <a:lnTo>
                  <a:pt x="0" y="0"/>
                </a:lnTo>
              </a:path>
            </a:pathLst>
          </a:custGeom>
          <a:ln w="59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6217" y="8439497"/>
            <a:ext cx="141605" cy="188595"/>
          </a:xfrm>
          <a:custGeom>
            <a:avLst/>
            <a:gdLst/>
            <a:ahLst/>
            <a:cxnLst/>
            <a:rect l="l" t="t" r="r" b="b"/>
            <a:pathLst>
              <a:path w="141604" h="188595">
                <a:moveTo>
                  <a:pt x="141600" y="0"/>
                </a:moveTo>
                <a:lnTo>
                  <a:pt x="70800" y="188496"/>
                </a:lnTo>
                <a:lnTo>
                  <a:pt x="0" y="0"/>
                </a:lnTo>
              </a:path>
            </a:pathLst>
          </a:custGeom>
          <a:ln w="58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92210" y="6179562"/>
            <a:ext cx="32067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no</a:t>
            </a:r>
            <a:endParaRPr sz="2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3269" y="7863513"/>
            <a:ext cx="438784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yes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30" y="7149473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678" y="0"/>
                </a:moveTo>
                <a:lnTo>
                  <a:pt x="0" y="0"/>
                </a:lnTo>
              </a:path>
            </a:pathLst>
          </a:custGeom>
          <a:ln w="58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30808" y="7149473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800" y="0"/>
                </a:moveTo>
                <a:lnTo>
                  <a:pt x="0" y="0"/>
                </a:lnTo>
              </a:path>
            </a:pathLst>
          </a:custGeom>
          <a:ln w="58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30808" y="7078787"/>
            <a:ext cx="189230" cy="141605"/>
          </a:xfrm>
          <a:custGeom>
            <a:avLst/>
            <a:gdLst/>
            <a:ahLst/>
            <a:cxnLst/>
            <a:rect l="l" t="t" r="r" b="b"/>
            <a:pathLst>
              <a:path w="189229" h="141604">
                <a:moveTo>
                  <a:pt x="0" y="0"/>
                </a:moveTo>
                <a:lnTo>
                  <a:pt x="188800" y="70686"/>
                </a:lnTo>
                <a:lnTo>
                  <a:pt x="0" y="141372"/>
                </a:lnTo>
              </a:path>
            </a:pathLst>
          </a:custGeom>
          <a:ln w="58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9581" y="6884399"/>
            <a:ext cx="1327785" cy="530225"/>
          </a:xfrm>
          <a:custGeom>
            <a:avLst/>
            <a:gdLst/>
            <a:ahLst/>
            <a:cxnLst/>
            <a:rect l="l" t="t" r="r" b="b"/>
            <a:pathLst>
              <a:path w="1327784" h="530225">
                <a:moveTo>
                  <a:pt x="1128377" y="0"/>
                </a:moveTo>
                <a:lnTo>
                  <a:pt x="199125" y="0"/>
                </a:lnTo>
                <a:lnTo>
                  <a:pt x="159011" y="5388"/>
                </a:lnTo>
                <a:lnTo>
                  <a:pt x="121641" y="20841"/>
                </a:lnTo>
                <a:lnTo>
                  <a:pt x="87817" y="45290"/>
                </a:lnTo>
                <a:lnTo>
                  <a:pt x="58343" y="77666"/>
                </a:lnTo>
                <a:lnTo>
                  <a:pt x="34022" y="116901"/>
                </a:lnTo>
                <a:lnTo>
                  <a:pt x="15656" y="161926"/>
                </a:lnTo>
                <a:lnTo>
                  <a:pt x="4047" y="211673"/>
                </a:lnTo>
                <a:lnTo>
                  <a:pt x="0" y="265073"/>
                </a:lnTo>
                <a:lnTo>
                  <a:pt x="4047" y="318472"/>
                </a:lnTo>
                <a:lnTo>
                  <a:pt x="15656" y="368219"/>
                </a:lnTo>
                <a:lnTo>
                  <a:pt x="34022" y="413244"/>
                </a:lnTo>
                <a:lnTo>
                  <a:pt x="58343" y="452479"/>
                </a:lnTo>
                <a:lnTo>
                  <a:pt x="87817" y="484856"/>
                </a:lnTo>
                <a:lnTo>
                  <a:pt x="121641" y="509304"/>
                </a:lnTo>
                <a:lnTo>
                  <a:pt x="159011" y="524757"/>
                </a:lnTo>
                <a:lnTo>
                  <a:pt x="199125" y="530146"/>
                </a:lnTo>
                <a:lnTo>
                  <a:pt x="1128377" y="530146"/>
                </a:lnTo>
                <a:lnTo>
                  <a:pt x="1168491" y="524757"/>
                </a:lnTo>
                <a:lnTo>
                  <a:pt x="1205861" y="509304"/>
                </a:lnTo>
                <a:lnTo>
                  <a:pt x="1239684" y="484856"/>
                </a:lnTo>
                <a:lnTo>
                  <a:pt x="1269158" y="452479"/>
                </a:lnTo>
                <a:lnTo>
                  <a:pt x="1293479" y="413244"/>
                </a:lnTo>
                <a:lnTo>
                  <a:pt x="1311845" y="368219"/>
                </a:lnTo>
                <a:lnTo>
                  <a:pt x="1323453" y="318472"/>
                </a:lnTo>
                <a:lnTo>
                  <a:pt x="1327501" y="265073"/>
                </a:lnTo>
                <a:lnTo>
                  <a:pt x="1323453" y="211673"/>
                </a:lnTo>
                <a:lnTo>
                  <a:pt x="1311845" y="161926"/>
                </a:lnTo>
                <a:lnTo>
                  <a:pt x="1293479" y="116901"/>
                </a:lnTo>
                <a:lnTo>
                  <a:pt x="1269158" y="77666"/>
                </a:lnTo>
                <a:lnTo>
                  <a:pt x="1239684" y="45290"/>
                </a:lnTo>
                <a:lnTo>
                  <a:pt x="1205861" y="20841"/>
                </a:lnTo>
                <a:lnTo>
                  <a:pt x="1168491" y="5388"/>
                </a:lnTo>
                <a:lnTo>
                  <a:pt x="1128377" y="0"/>
                </a:lnTo>
                <a:close/>
              </a:path>
            </a:pathLst>
          </a:custGeom>
          <a:solidFill>
            <a:srgbClr val="FFF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09583" y="6884400"/>
            <a:ext cx="1327785" cy="530225"/>
          </a:xfrm>
          <a:custGeom>
            <a:avLst/>
            <a:gdLst/>
            <a:ahLst/>
            <a:cxnLst/>
            <a:rect l="l" t="t" r="r" b="b"/>
            <a:pathLst>
              <a:path w="1327784" h="530225">
                <a:moveTo>
                  <a:pt x="199125" y="0"/>
                </a:moveTo>
                <a:lnTo>
                  <a:pt x="1128376" y="0"/>
                </a:lnTo>
                <a:lnTo>
                  <a:pt x="1168491" y="5388"/>
                </a:lnTo>
                <a:lnTo>
                  <a:pt x="1205861" y="20841"/>
                </a:lnTo>
                <a:lnTo>
                  <a:pt x="1239684" y="45290"/>
                </a:lnTo>
                <a:lnTo>
                  <a:pt x="1269158" y="77666"/>
                </a:lnTo>
                <a:lnTo>
                  <a:pt x="1293479" y="116901"/>
                </a:lnTo>
                <a:lnTo>
                  <a:pt x="1311845" y="161926"/>
                </a:lnTo>
                <a:lnTo>
                  <a:pt x="1323454" y="211673"/>
                </a:lnTo>
                <a:lnTo>
                  <a:pt x="1327501" y="265073"/>
                </a:lnTo>
                <a:lnTo>
                  <a:pt x="1323454" y="318473"/>
                </a:lnTo>
                <a:lnTo>
                  <a:pt x="1311845" y="368220"/>
                </a:lnTo>
                <a:lnTo>
                  <a:pt x="1293479" y="413245"/>
                </a:lnTo>
                <a:lnTo>
                  <a:pt x="1269158" y="452480"/>
                </a:lnTo>
                <a:lnTo>
                  <a:pt x="1239684" y="484856"/>
                </a:lnTo>
                <a:lnTo>
                  <a:pt x="1205861" y="509305"/>
                </a:lnTo>
                <a:lnTo>
                  <a:pt x="1168491" y="524758"/>
                </a:lnTo>
                <a:lnTo>
                  <a:pt x="1128376" y="530146"/>
                </a:lnTo>
                <a:lnTo>
                  <a:pt x="199125" y="530146"/>
                </a:lnTo>
                <a:lnTo>
                  <a:pt x="159010" y="524758"/>
                </a:lnTo>
                <a:lnTo>
                  <a:pt x="121640" y="509305"/>
                </a:lnTo>
                <a:lnTo>
                  <a:pt x="87817" y="484856"/>
                </a:lnTo>
                <a:lnTo>
                  <a:pt x="58343" y="452480"/>
                </a:lnTo>
                <a:lnTo>
                  <a:pt x="34022" y="413245"/>
                </a:lnTo>
                <a:lnTo>
                  <a:pt x="15656" y="368220"/>
                </a:lnTo>
                <a:lnTo>
                  <a:pt x="4047" y="318473"/>
                </a:lnTo>
                <a:lnTo>
                  <a:pt x="0" y="265073"/>
                </a:lnTo>
                <a:lnTo>
                  <a:pt x="4047" y="211673"/>
                </a:lnTo>
                <a:lnTo>
                  <a:pt x="15656" y="161926"/>
                </a:lnTo>
                <a:lnTo>
                  <a:pt x="34022" y="116901"/>
                </a:lnTo>
                <a:lnTo>
                  <a:pt x="58343" y="77666"/>
                </a:lnTo>
                <a:lnTo>
                  <a:pt x="87817" y="45290"/>
                </a:lnTo>
                <a:lnTo>
                  <a:pt x="121640" y="20841"/>
                </a:lnTo>
                <a:lnTo>
                  <a:pt x="159010" y="5388"/>
                </a:lnTo>
                <a:lnTo>
                  <a:pt x="199125" y="0"/>
                </a:lnTo>
              </a:path>
            </a:pathLst>
          </a:custGeom>
          <a:ln w="14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83664" y="6960056"/>
            <a:ext cx="5708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0" dirty="0">
                <a:latin typeface="Arial"/>
                <a:cs typeface="Arial"/>
              </a:rPr>
              <a:t>stop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AF24854D-425C-4B30-9A01-F77522173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701040"/>
            <a:ext cx="11921067" cy="975360"/>
          </a:xfrm>
        </p:spPr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Knapsack Problem by Exhaustive Search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EB6536A3-0D88-4D3D-B8F7-746DD9287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987" y="1733974"/>
            <a:ext cx="11812693" cy="7626773"/>
          </a:xfrm>
        </p:spPr>
        <p:txBody>
          <a:bodyPr/>
          <a:lstStyle/>
          <a:p>
            <a:pPr marL="650230" indent="-650230">
              <a:lnSpc>
                <a:spcPct val="80000"/>
              </a:lnSpc>
              <a:buNone/>
            </a:pP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en-US" altLang="en-US" b="0" i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weight</a:t>
            </a:r>
            <a:r>
              <a:rPr lang="en-US" altLang="en-US" b="0" i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value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{1}               2                  $20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{2}               5                  $30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{3}             10                  $50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{4}               5                  $10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{1,2}               7                  $50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{1,3}             12                  $70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{1,4}              7                   $30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{2,3}             15                  $80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{2,4}             10                  $40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{3,4}             15                  $60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{1,2,3}             17                  not feasible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{1,2,4}             12                  $60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{1,3,4}             17                  not feasible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{2,3,4}             20                  not feasible</a:t>
            </a:r>
          </a:p>
          <a:p>
            <a:pPr marL="650230" indent="-650230">
              <a:lnSpc>
                <a:spcPct val="8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{1,2,3,4}             22                  not feasible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00D2BE1F-AC37-419D-9962-2D8584D6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467" y="8236374"/>
            <a:ext cx="2202846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300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13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Efficiency: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7EA75341-29F9-4E11-8C88-E35FD137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974" y="8236374"/>
            <a:ext cx="2384213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l-GR" altLang="en-US" sz="3413" b="1">
                <a:solidFill>
                  <a:srgbClr val="D60093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kumimoji="1" lang="en-US" altLang="en-US" sz="3413" b="1">
                <a:solidFill>
                  <a:srgbClr val="D60093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(2^n)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0CCF0CE0-C159-4C51-A304-DF495F2F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13" y="8669867"/>
            <a:ext cx="123545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>
                <a:solidFill>
                  <a:srgbClr val="000000"/>
                </a:solidFill>
                <a:latin typeface="Times New Roman" panose="02020603050405020304" pitchFamily="18" charset="0"/>
              </a:rPr>
              <a:t>Each subset can be represented by a binary string (bit vector, Ch 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B6CFDB00-09B3-4604-8F88-F0D40C1ED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51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3: The Assignment Problem</a:t>
            </a: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ED5B237A-FEF4-4E85-A5D8-540AC303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987" y="1625600"/>
            <a:ext cx="12137813" cy="78028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who need to be assigned to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jobs, one person per job.  The cost of assigning person </a:t>
            </a:r>
            <a:r>
              <a:rPr lang="en-US" altLang="en-US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job </a:t>
            </a:r>
            <a:r>
              <a:rPr lang="en-US" alt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C[</a:t>
            </a:r>
            <a:r>
              <a:rPr lang="en-US" altLang="en-US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  Find an assignment that minimizes the total cost.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44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Job 0   Job 1   Job 2   Job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 0        9	      2          7         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 1        6          4          3         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 2        5          8          1         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 3        7          6          9         4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44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Algorithmic Plan: Generate all legitimate assignments, compute</a:t>
            </a:r>
            <a:b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their costs, and select the cheapest one.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assignments are there?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Pose the problem as one about a cost matrix:</a:t>
            </a:r>
            <a:endParaRPr lang="en-US" altLang="en-US" sz="2844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04B35341-DF4A-4656-851D-952E0B34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147" y="7477760"/>
            <a:ext cx="2709333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 dirty="0">
                <a:solidFill>
                  <a:srgbClr val="D60093">
                    <a:lumMod val="50000"/>
                  </a:srgbClr>
                </a:solidFill>
                <a:latin typeface="Times New Roman" panose="02020603050405020304" pitchFamily="18" charset="0"/>
              </a:rPr>
              <a:t>n!</a:t>
            </a:r>
          </a:p>
        </p:txBody>
      </p:sp>
      <p:sp>
        <p:nvSpPr>
          <p:cNvPr id="280581" name="Text Box 5">
            <a:extLst>
              <a:ext uri="{FF2B5EF4-FFF2-40B4-BE49-F238E27FC236}">
                <a16:creationId xmlns:a16="http://schemas.microsoft.com/office/drawing/2014/main" id="{69EC05C2-948D-4453-9630-64EB4239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467" y="8019627"/>
            <a:ext cx="2492587" cy="11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 dirty="0">
                <a:solidFill>
                  <a:srgbClr val="D60093">
                    <a:lumMod val="50000"/>
                  </a:srgbClr>
                </a:solidFill>
                <a:latin typeface="Times New Roman" panose="02020603050405020304" pitchFamily="18" charset="0"/>
              </a:rPr>
              <a:t>cycle cover in a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AF975CAE-90C2-4994-99BB-E627EA67B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987" y="1517227"/>
            <a:ext cx="11595947" cy="726101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9   2   7   8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6   4   3   7</a:t>
            </a: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5   8   1   8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7   6   9   4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44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44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44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col.#s</a:t>
            </a: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		  </a:t>
            </a:r>
            <a:r>
              <a:rPr lang="en-US" altLang="en-US" sz="2844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Cost</a:t>
            </a: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2, 3, 4			9+4+1+4=18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2, 4, 3			9+4+8+9=30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3, 2, 4			9+3+8+4=24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3, 4, 2			9+3+8+6=26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4, 2, 3			9+7+8+9=33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1, 4, 3, 2			9+7+1+6=23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      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(For this particular instance, the optimal assignment can be found by exploiting the specific features of the number given.  It is:                  )</a:t>
            </a:r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69E03613-3E63-44D7-9B4A-8E1675E1A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51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 Problem by Exhaustive Search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A8DF31FC-628B-4E4F-8A0D-6420470CD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87" y="2384214"/>
            <a:ext cx="9753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 = </a:t>
            </a:r>
          </a:p>
        </p:txBody>
      </p:sp>
      <p:sp>
        <p:nvSpPr>
          <p:cNvPr id="282642" name="Text Box 18">
            <a:extLst>
              <a:ext uri="{FF2B5EF4-FFF2-40B4-BE49-F238E27FC236}">
                <a16:creationId xmlns:a16="http://schemas.microsoft.com/office/drawing/2014/main" id="{E9BD6285-00F5-4632-A43F-1C91EBE3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8236374"/>
            <a:ext cx="1733973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44" dirty="0">
                <a:solidFill>
                  <a:srgbClr val="D60093">
                    <a:lumMod val="50000"/>
                  </a:srgbClr>
                </a:solidFill>
                <a:latin typeface="Times New Roman" panose="02020603050405020304" pitchFamily="18" charset="0"/>
              </a:rPr>
              <a:t>2,1,3,4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77332AAF-4768-46B0-8ED5-38794CD0E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Comments on Exhaustive Search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CF66838-477A-4C50-858F-030290CB7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Exhaustive-search algorithms run in a realistic amount of time </a:t>
            </a:r>
            <a:r>
              <a:rPr lang="en-US" altLang="en-US" b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 very small instances</a:t>
            </a:r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some cases, there are much better alternatives! </a:t>
            </a:r>
          </a:p>
          <a:p>
            <a:pPr lvl="1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Euler circuits</a:t>
            </a:r>
          </a:p>
          <a:p>
            <a:pPr lvl="1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shortest paths</a:t>
            </a:r>
          </a:p>
          <a:p>
            <a:pPr lvl="1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spanning tree</a:t>
            </a:r>
          </a:p>
          <a:p>
            <a:pPr lvl="1"/>
            <a:r>
              <a:rPr lang="en-US" altLang="en-US" sz="3413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 problem</a:t>
            </a:r>
          </a:p>
          <a:p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many cases, exhaustive search or its variation is the only known way to get exact solution</a:t>
            </a:r>
          </a:p>
          <a:p>
            <a:endParaRPr lang="en-US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860" name="Text Box 4">
            <a:extLst>
              <a:ext uri="{FF2B5EF4-FFF2-40B4-BE49-F238E27FC236}">
                <a16:creationId xmlns:a16="http://schemas.microsoft.com/office/drawing/2014/main" id="{9537AA3B-DA30-4BE5-B81A-142FCC72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520" y="6177280"/>
            <a:ext cx="4334933" cy="11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30046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13" dirty="0">
                <a:solidFill>
                  <a:srgbClr val="D60093">
                    <a:lumMod val="50000"/>
                  </a:srgbClr>
                </a:solidFill>
                <a:latin typeface="Times New Roman" panose="02020603050405020304" pitchFamily="18" charset="0"/>
              </a:rPr>
              <a:t>The Hungarian method runs in O(n^3)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795" y="692026"/>
            <a:ext cx="644461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1990663"/>
            <a:ext cx="10323195" cy="51365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26720" indent="-401955">
              <a:lnSpc>
                <a:spcPct val="100000"/>
              </a:lnSpc>
              <a:spcBef>
                <a:spcPts val="880"/>
              </a:spcBef>
              <a:buClr>
                <a:srgbClr val="44A2B6"/>
              </a:buClr>
              <a:buSzPct val="79347"/>
              <a:buChar char="!"/>
              <a:tabLst>
                <a:tab pos="427355" algn="l"/>
              </a:tabLst>
            </a:pPr>
            <a:r>
              <a:rPr sz="4600" spc="-5" dirty="0">
                <a:latin typeface="Arial"/>
                <a:cs typeface="Arial"/>
              </a:rPr>
              <a:t>Given a value: </a:t>
            </a:r>
            <a:r>
              <a:rPr sz="4600" b="1" spc="-5" dirty="0">
                <a:latin typeface="Arial"/>
                <a:cs typeface="Arial"/>
              </a:rPr>
              <a:t>target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spc="80" dirty="0">
                <a:latin typeface="Arial"/>
                <a:cs typeface="Arial"/>
              </a:rPr>
              <a:t>and </a:t>
            </a:r>
            <a:r>
              <a:rPr sz="4600" spc="-5" dirty="0">
                <a:latin typeface="Arial"/>
                <a:cs typeface="Arial"/>
              </a:rPr>
              <a:t>a list</a:t>
            </a:r>
            <a:r>
              <a:rPr sz="4600" spc="-50" dirty="0">
                <a:latin typeface="Arial"/>
                <a:cs typeface="Arial"/>
              </a:rPr>
              <a:t> </a:t>
            </a:r>
            <a:r>
              <a:rPr sz="4600" b="1" dirty="0">
                <a:latin typeface="Arial"/>
                <a:cs typeface="Arial"/>
              </a:rPr>
              <a:t>L</a:t>
            </a:r>
            <a:r>
              <a:rPr sz="4600" dirty="0">
                <a:latin typeface="Arial"/>
                <a:cs typeface="Arial"/>
              </a:rPr>
              <a:t>.</a:t>
            </a:r>
            <a:endParaRPr sz="4600">
              <a:latin typeface="Arial"/>
              <a:cs typeface="Arial"/>
            </a:endParaRPr>
          </a:p>
          <a:p>
            <a:pPr marL="426720" marR="17780" indent="-401955">
              <a:lnSpc>
                <a:spcPts val="5500"/>
              </a:lnSpc>
              <a:spcBef>
                <a:spcPts val="980"/>
              </a:spcBef>
              <a:buClr>
                <a:srgbClr val="44A2B6"/>
              </a:buClr>
              <a:buSzPct val="79347"/>
              <a:buChar char="!"/>
              <a:tabLst>
                <a:tab pos="427355" algn="l"/>
                <a:tab pos="5329555" algn="l"/>
              </a:tabLst>
            </a:pPr>
            <a:r>
              <a:rPr sz="4600" spc="-5" dirty="0">
                <a:latin typeface="Arial"/>
                <a:cs typeface="Arial"/>
              </a:rPr>
              <a:t>Find </a:t>
            </a:r>
            <a:r>
              <a:rPr sz="4600" dirty="0">
                <a:latin typeface="Arial"/>
                <a:cs typeface="Arial"/>
              </a:rPr>
              <a:t>the</a:t>
            </a:r>
            <a:r>
              <a:rPr sz="4600" spc="30" dirty="0">
                <a:latin typeface="Arial"/>
                <a:cs typeface="Arial"/>
              </a:rPr>
              <a:t> </a:t>
            </a:r>
            <a:r>
              <a:rPr sz="4600" b="1" spc="-5" dirty="0">
                <a:latin typeface="Arial"/>
                <a:cs typeface="Arial"/>
              </a:rPr>
              <a:t>first</a:t>
            </a:r>
            <a:r>
              <a:rPr sz="4600" b="1" spc="10" dirty="0">
                <a:latin typeface="Arial"/>
                <a:cs typeface="Arial"/>
              </a:rPr>
              <a:t> </a:t>
            </a:r>
            <a:r>
              <a:rPr sz="4600" b="1" spc="-5" dirty="0">
                <a:latin typeface="Arial"/>
                <a:cs typeface="Arial"/>
              </a:rPr>
              <a:t>item	in L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spc="50" dirty="0">
                <a:latin typeface="Arial"/>
                <a:cs typeface="Arial"/>
              </a:rPr>
              <a:t>which </a:t>
            </a:r>
            <a:r>
              <a:rPr sz="4600" spc="-5" dirty="0">
                <a:latin typeface="Arial"/>
                <a:cs typeface="Arial"/>
              </a:rPr>
              <a:t>has</a:t>
            </a:r>
            <a:r>
              <a:rPr sz="4600" spc="-114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the  </a:t>
            </a:r>
            <a:r>
              <a:rPr sz="4600" spc="-5" dirty="0">
                <a:latin typeface="Arial"/>
                <a:cs typeface="Arial"/>
              </a:rPr>
              <a:t>value </a:t>
            </a:r>
            <a:r>
              <a:rPr sz="4600" b="1" spc="-5" dirty="0">
                <a:latin typeface="Arial"/>
                <a:cs typeface="Arial"/>
              </a:rPr>
              <a:t>target</a:t>
            </a:r>
            <a:r>
              <a:rPr sz="4600" spc="-5" dirty="0">
                <a:latin typeface="Arial"/>
                <a:cs typeface="Arial"/>
              </a:rPr>
              <a:t>.</a:t>
            </a:r>
            <a:endParaRPr sz="4600">
              <a:latin typeface="Arial"/>
              <a:cs typeface="Arial"/>
            </a:endParaRPr>
          </a:p>
          <a:p>
            <a:pPr marL="426720" indent="-401955">
              <a:lnSpc>
                <a:spcPct val="100000"/>
              </a:lnSpc>
              <a:spcBef>
                <a:spcPts val="600"/>
              </a:spcBef>
              <a:buClr>
                <a:srgbClr val="44A2B6"/>
              </a:buClr>
              <a:buSzPct val="79347"/>
              <a:buChar char="!"/>
              <a:tabLst>
                <a:tab pos="427355" algn="l"/>
              </a:tabLst>
            </a:pPr>
            <a:r>
              <a:rPr sz="46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Return:</a:t>
            </a:r>
            <a:endParaRPr sz="4600">
              <a:latin typeface="Arial"/>
              <a:cs typeface="Arial"/>
            </a:endParaRPr>
          </a:p>
          <a:p>
            <a:pPr marL="817244" marR="208915" lvl="1" indent="-336550">
              <a:lnSpc>
                <a:spcPts val="4770"/>
              </a:lnSpc>
              <a:spcBef>
                <a:spcPts val="925"/>
              </a:spcBef>
              <a:buClr>
                <a:srgbClr val="44A2B6"/>
              </a:buClr>
              <a:buFont typeface="Lucida Sans Unicode"/>
              <a:buChar char="◦"/>
              <a:tabLst>
                <a:tab pos="817880" algn="l"/>
                <a:tab pos="1720214" algn="l"/>
                <a:tab pos="8157845" algn="l"/>
                <a:tab pos="9625965" algn="l"/>
              </a:tabLst>
            </a:pPr>
            <a:r>
              <a:rPr sz="4000" dirty="0">
                <a:latin typeface="Arial"/>
                <a:cs typeface="Arial"/>
              </a:rPr>
              <a:t>If </a:t>
            </a:r>
            <a:r>
              <a:rPr sz="4000" spc="35" dirty="0">
                <a:latin typeface="Arial"/>
                <a:cs typeface="Arial"/>
              </a:rPr>
              <a:t>target </a:t>
            </a:r>
            <a:r>
              <a:rPr sz="4000" spc="-5" dirty="0">
                <a:latin typeface="Arial"/>
                <a:cs typeface="Arial"/>
              </a:rPr>
              <a:t>is </a:t>
            </a:r>
            <a:r>
              <a:rPr sz="4000" spc="40" dirty="0">
                <a:latin typeface="Arial"/>
                <a:cs typeface="Arial"/>
              </a:rPr>
              <a:t>found </a:t>
            </a:r>
            <a:r>
              <a:rPr sz="4000" spc="-5" dirty="0">
                <a:latin typeface="Arial"/>
                <a:cs typeface="Arial"/>
              </a:rPr>
              <a:t>then </a:t>
            </a:r>
            <a:r>
              <a:rPr sz="4000" spc="-7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etu</a:t>
            </a:r>
            <a:r>
              <a:rPr sz="4000" spc="70" dirty="0">
                <a:latin typeface="Arial"/>
                <a:cs typeface="Arial"/>
              </a:rPr>
              <a:t>r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h</a:t>
            </a:r>
            <a:r>
              <a:rPr sz="4000" b="1" dirty="0">
                <a:latin typeface="Arial"/>
                <a:cs typeface="Arial"/>
              </a:rPr>
              <a:t>e	</a:t>
            </a:r>
            <a:r>
              <a:rPr sz="4000" b="1" spc="-5" dirty="0">
                <a:latin typeface="Arial"/>
                <a:cs typeface="Arial"/>
              </a:rPr>
              <a:t>ind</a:t>
            </a:r>
            <a:r>
              <a:rPr sz="4000" b="1" dirty="0">
                <a:latin typeface="Arial"/>
                <a:cs typeface="Arial"/>
              </a:rPr>
              <a:t>ex	</a:t>
            </a:r>
            <a:r>
              <a:rPr sz="4000" b="1" spc="-5" dirty="0">
                <a:latin typeface="Arial"/>
                <a:cs typeface="Arial"/>
              </a:rPr>
              <a:t>o</a:t>
            </a:r>
            <a:r>
              <a:rPr sz="4000" b="1" dirty="0">
                <a:latin typeface="Arial"/>
                <a:cs typeface="Arial"/>
              </a:rPr>
              <a:t>f  </a:t>
            </a:r>
            <a:r>
              <a:rPr sz="4000" b="1" spc="-5" dirty="0">
                <a:latin typeface="Arial"/>
                <a:cs typeface="Arial"/>
              </a:rPr>
              <a:t>the	item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817244" lvl="1" indent="-337185">
              <a:lnSpc>
                <a:spcPct val="100000"/>
              </a:lnSpc>
              <a:spcBef>
                <a:spcPts val="580"/>
              </a:spcBef>
              <a:buClr>
                <a:srgbClr val="44A2B6"/>
              </a:buClr>
              <a:buFont typeface="Lucida Sans Unicode"/>
              <a:buChar char="◦"/>
              <a:tabLst>
                <a:tab pos="817880" algn="l"/>
              </a:tabLst>
            </a:pPr>
            <a:r>
              <a:rPr sz="4000" dirty="0">
                <a:latin typeface="Arial"/>
                <a:cs typeface="Arial"/>
              </a:rPr>
              <a:t>If </a:t>
            </a:r>
            <a:r>
              <a:rPr sz="4000" spc="35" dirty="0">
                <a:latin typeface="Arial"/>
                <a:cs typeface="Arial"/>
              </a:rPr>
              <a:t>target </a:t>
            </a:r>
            <a:r>
              <a:rPr sz="4000" dirty="0">
                <a:latin typeface="Arial"/>
                <a:cs typeface="Arial"/>
              </a:rPr>
              <a:t>not </a:t>
            </a:r>
            <a:r>
              <a:rPr sz="4000" spc="40" dirty="0">
                <a:latin typeface="Arial"/>
                <a:cs typeface="Arial"/>
              </a:rPr>
              <a:t>found </a:t>
            </a:r>
            <a:r>
              <a:rPr sz="4000" spc="-5" dirty="0">
                <a:latin typeface="Arial"/>
                <a:cs typeface="Arial"/>
              </a:rPr>
              <a:t>then </a:t>
            </a:r>
            <a:r>
              <a:rPr sz="4000" b="1" spc="-5" dirty="0">
                <a:latin typeface="Arial"/>
                <a:cs typeface="Arial"/>
              </a:rPr>
              <a:t>return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-1</a:t>
            </a:r>
            <a:r>
              <a:rPr sz="4000" dirty="0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349" y="0"/>
            <a:ext cx="1025080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Algorithm: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b="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935933"/>
            <a:ext cx="12267565" cy="1285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65"/>
              </a:spcBef>
            </a:pPr>
            <a:r>
              <a:rPr sz="2300" dirty="0">
                <a:latin typeface="Arial"/>
                <a:cs typeface="Arial"/>
              </a:rPr>
              <a:t>Search </a:t>
            </a:r>
            <a:r>
              <a:rPr sz="2300" spc="-5" dirty="0">
                <a:latin typeface="Arial"/>
                <a:cs typeface="Arial"/>
              </a:rPr>
              <a:t>for target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90"/>
              </a:spcBef>
            </a:pPr>
            <a:r>
              <a:rPr sz="2500" b="1" spc="-5" dirty="0">
                <a:latin typeface="Arial"/>
                <a:cs typeface="Arial"/>
              </a:rPr>
              <a:t>Input: </a:t>
            </a:r>
            <a:r>
              <a:rPr sz="2500" spc="-5" dirty="0">
                <a:latin typeface="Arial"/>
                <a:cs typeface="Arial"/>
              </a:rPr>
              <a:t>target, </a:t>
            </a:r>
            <a:r>
              <a:rPr sz="2500" dirty="0">
                <a:latin typeface="Arial"/>
                <a:cs typeface="Arial"/>
              </a:rPr>
              <a:t>and a list</a:t>
            </a:r>
            <a:r>
              <a:rPr sz="2500" spc="-5" dirty="0">
                <a:latin typeface="Arial"/>
                <a:cs typeface="Arial"/>
              </a:rPr>
              <a:t> L[0..n-1]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Arial"/>
                <a:cs typeface="Arial"/>
              </a:rPr>
              <a:t>Output: </a:t>
            </a:r>
            <a:r>
              <a:rPr sz="2300" spc="-5" dirty="0">
                <a:latin typeface="Arial"/>
                <a:cs typeface="Arial"/>
              </a:rPr>
              <a:t>If target </a:t>
            </a:r>
            <a:r>
              <a:rPr sz="2300" dirty="0">
                <a:latin typeface="Arial"/>
                <a:cs typeface="Arial"/>
              </a:rPr>
              <a:t>is in L, </a:t>
            </a:r>
            <a:r>
              <a:rPr sz="2300" spc="-5" dirty="0">
                <a:latin typeface="Arial"/>
                <a:cs typeface="Arial"/>
              </a:rPr>
              <a:t>returns the </a:t>
            </a:r>
            <a:r>
              <a:rPr sz="2300" dirty="0">
                <a:latin typeface="Arial"/>
                <a:cs typeface="Arial"/>
              </a:rPr>
              <a:t>index of </a:t>
            </a:r>
            <a:r>
              <a:rPr sz="2300" spc="-5" dirty="0">
                <a:latin typeface="Arial"/>
                <a:cs typeface="Arial"/>
              </a:rPr>
              <a:t>the first item with that </a:t>
            </a:r>
            <a:r>
              <a:rPr sz="2300" dirty="0">
                <a:latin typeface="Arial"/>
                <a:cs typeface="Arial"/>
              </a:rPr>
              <a:t>value. </a:t>
            </a:r>
            <a:r>
              <a:rPr sz="2300" spc="-5" dirty="0">
                <a:latin typeface="Arial"/>
                <a:cs typeface="Arial"/>
              </a:rPr>
              <a:t>Otherwise returns</a:t>
            </a:r>
            <a:r>
              <a:rPr sz="2300" spc="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-1.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9109" y="2675039"/>
            <a:ext cx="2076088" cy="932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7558" y="4154244"/>
            <a:ext cx="3701552" cy="146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5633" y="8270295"/>
            <a:ext cx="2591085" cy="924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0543" y="4259356"/>
            <a:ext cx="2840539" cy="1254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0634" y="6147956"/>
            <a:ext cx="3701552" cy="146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2459" y="6253068"/>
            <a:ext cx="2864679" cy="1254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139" y="2787587"/>
            <a:ext cx="1718310" cy="579120"/>
          </a:xfrm>
          <a:custGeom>
            <a:avLst/>
            <a:gdLst/>
            <a:ahLst/>
            <a:cxnLst/>
            <a:rect l="l" t="t" r="r" b="b"/>
            <a:pathLst>
              <a:path w="1718309" h="579120">
                <a:moveTo>
                  <a:pt x="0" y="0"/>
                </a:moveTo>
                <a:lnTo>
                  <a:pt x="1718002" y="0"/>
                </a:lnTo>
                <a:lnTo>
                  <a:pt x="1718002" y="578819"/>
                </a:lnTo>
                <a:lnTo>
                  <a:pt x="0" y="578819"/>
                </a:lnTo>
                <a:lnTo>
                  <a:pt x="0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4751" y="2892096"/>
            <a:ext cx="161290" cy="354330"/>
          </a:xfrm>
          <a:custGeom>
            <a:avLst/>
            <a:gdLst/>
            <a:ahLst/>
            <a:cxnLst/>
            <a:rect l="l" t="t" r="r" b="b"/>
            <a:pathLst>
              <a:path w="161289" h="354330">
                <a:moveTo>
                  <a:pt x="0" y="0"/>
                </a:moveTo>
                <a:lnTo>
                  <a:pt x="160936" y="0"/>
                </a:lnTo>
                <a:lnTo>
                  <a:pt x="160936" y="353724"/>
                </a:lnTo>
                <a:lnTo>
                  <a:pt x="0" y="353724"/>
                </a:lnTo>
                <a:lnTo>
                  <a:pt x="0" y="0"/>
                </a:lnTo>
                <a:close/>
              </a:path>
            </a:pathLst>
          </a:custGeom>
          <a:solidFill>
            <a:srgbClr val="FF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6157" y="2892096"/>
            <a:ext cx="579755" cy="354330"/>
          </a:xfrm>
          <a:custGeom>
            <a:avLst/>
            <a:gdLst/>
            <a:ahLst/>
            <a:cxnLst/>
            <a:rect l="l" t="t" r="r" b="b"/>
            <a:pathLst>
              <a:path w="579754" h="354330">
                <a:moveTo>
                  <a:pt x="0" y="0"/>
                </a:moveTo>
                <a:lnTo>
                  <a:pt x="579372" y="0"/>
                </a:lnTo>
                <a:lnTo>
                  <a:pt x="579372" y="353724"/>
                </a:lnTo>
                <a:lnTo>
                  <a:pt x="0" y="353724"/>
                </a:lnTo>
                <a:lnTo>
                  <a:pt x="0" y="0"/>
                </a:lnTo>
                <a:close/>
              </a:path>
            </a:pathLst>
          </a:custGeom>
          <a:solidFill>
            <a:srgbClr val="FF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139" y="2787591"/>
            <a:ext cx="1718310" cy="579120"/>
          </a:xfrm>
          <a:prstGeom prst="rect">
            <a:avLst/>
          </a:prstGeom>
          <a:ln w="32159">
            <a:solidFill>
              <a:srgbClr val="8B8B8B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850"/>
              </a:spcBef>
            </a:pPr>
            <a:r>
              <a:rPr sz="2250" spc="15" dirty="0">
                <a:latin typeface="Lucida Sans Unicode"/>
                <a:cs typeface="Lucida Sans Unicode"/>
              </a:rPr>
              <a:t>k </a:t>
            </a:r>
            <a:r>
              <a:rPr sz="2250" spc="165" dirty="0">
                <a:latin typeface="Lucida Sans Unicode"/>
                <a:cs typeface="Lucida Sans Unicode"/>
              </a:rPr>
              <a:t>←</a:t>
            </a:r>
            <a:r>
              <a:rPr sz="2250" spc="-114" dirty="0">
                <a:latin typeface="Lucida Sans Unicode"/>
                <a:cs typeface="Lucida Sans Unicode"/>
              </a:rPr>
              <a:t> </a:t>
            </a:r>
            <a:r>
              <a:rPr sz="2250" spc="15" dirty="0">
                <a:latin typeface="Lucida Sans Unicode"/>
                <a:cs typeface="Lucida Sans Unicode"/>
              </a:rPr>
              <a:t>0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4589" y="4266793"/>
            <a:ext cx="3344545" cy="1109980"/>
          </a:xfrm>
          <a:custGeom>
            <a:avLst/>
            <a:gdLst/>
            <a:ahLst/>
            <a:cxnLst/>
            <a:rect l="l" t="t" r="r" b="b"/>
            <a:pathLst>
              <a:path w="3344545" h="1109979">
                <a:moveTo>
                  <a:pt x="1672236" y="0"/>
                </a:moveTo>
                <a:lnTo>
                  <a:pt x="0" y="554701"/>
                </a:lnTo>
                <a:lnTo>
                  <a:pt x="1672236" y="1109404"/>
                </a:lnTo>
                <a:lnTo>
                  <a:pt x="3344472" y="554701"/>
                </a:lnTo>
                <a:lnTo>
                  <a:pt x="1672236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4589" y="4266797"/>
            <a:ext cx="3344545" cy="1109980"/>
          </a:xfrm>
          <a:custGeom>
            <a:avLst/>
            <a:gdLst/>
            <a:ahLst/>
            <a:cxnLst/>
            <a:rect l="l" t="t" r="r" b="b"/>
            <a:pathLst>
              <a:path w="3344545" h="1109979">
                <a:moveTo>
                  <a:pt x="1672237" y="0"/>
                </a:moveTo>
                <a:lnTo>
                  <a:pt x="3344473" y="554702"/>
                </a:lnTo>
                <a:lnTo>
                  <a:pt x="1672237" y="1109404"/>
                </a:lnTo>
                <a:lnTo>
                  <a:pt x="0" y="554702"/>
                </a:lnTo>
                <a:lnTo>
                  <a:pt x="1672237" y="0"/>
                </a:lnTo>
                <a:close/>
              </a:path>
            </a:pathLst>
          </a:custGeom>
          <a:ln w="3215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54671" y="4612800"/>
            <a:ext cx="1682114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Arial"/>
                <a:cs typeface="Arial"/>
              </a:rPr>
              <a:t>k </a:t>
            </a:r>
            <a:r>
              <a:rPr sz="2250" spc="190" dirty="0">
                <a:latin typeface="Arial"/>
                <a:cs typeface="Arial"/>
              </a:rPr>
              <a:t>=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length(L)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2663" y="8382844"/>
            <a:ext cx="2237105" cy="579120"/>
          </a:xfrm>
          <a:custGeom>
            <a:avLst/>
            <a:gdLst/>
            <a:ahLst/>
            <a:cxnLst/>
            <a:rect l="l" t="t" r="r" b="b"/>
            <a:pathLst>
              <a:path w="2237104" h="579120">
                <a:moveTo>
                  <a:pt x="0" y="0"/>
                </a:moveTo>
                <a:lnTo>
                  <a:pt x="2237024" y="0"/>
                </a:lnTo>
                <a:lnTo>
                  <a:pt x="2237024" y="578819"/>
                </a:lnTo>
                <a:lnTo>
                  <a:pt x="0" y="578819"/>
                </a:lnTo>
                <a:lnTo>
                  <a:pt x="0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9381" y="8487354"/>
            <a:ext cx="161290" cy="354330"/>
          </a:xfrm>
          <a:custGeom>
            <a:avLst/>
            <a:gdLst/>
            <a:ahLst/>
            <a:cxnLst/>
            <a:rect l="l" t="t" r="r" b="b"/>
            <a:pathLst>
              <a:path w="161289" h="354329">
                <a:moveTo>
                  <a:pt x="0" y="0"/>
                </a:moveTo>
                <a:lnTo>
                  <a:pt x="160936" y="0"/>
                </a:lnTo>
                <a:lnTo>
                  <a:pt x="160936" y="353723"/>
                </a:lnTo>
                <a:lnTo>
                  <a:pt x="0" y="353723"/>
                </a:lnTo>
                <a:lnTo>
                  <a:pt x="0" y="0"/>
                </a:lnTo>
                <a:close/>
              </a:path>
            </a:pathLst>
          </a:custGeom>
          <a:solidFill>
            <a:srgbClr val="FF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0787" y="8487354"/>
            <a:ext cx="1062355" cy="354330"/>
          </a:xfrm>
          <a:custGeom>
            <a:avLst/>
            <a:gdLst/>
            <a:ahLst/>
            <a:cxnLst/>
            <a:rect l="l" t="t" r="r" b="b"/>
            <a:pathLst>
              <a:path w="1062354" h="354329">
                <a:moveTo>
                  <a:pt x="0" y="0"/>
                </a:moveTo>
                <a:lnTo>
                  <a:pt x="1062184" y="0"/>
                </a:lnTo>
                <a:lnTo>
                  <a:pt x="1062184" y="353723"/>
                </a:lnTo>
                <a:lnTo>
                  <a:pt x="0" y="353723"/>
                </a:lnTo>
                <a:lnTo>
                  <a:pt x="0" y="0"/>
                </a:lnTo>
                <a:close/>
              </a:path>
            </a:pathLst>
          </a:custGeom>
          <a:solidFill>
            <a:srgbClr val="FF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22663" y="8382849"/>
            <a:ext cx="2237105" cy="579120"/>
          </a:xfrm>
          <a:prstGeom prst="rect">
            <a:avLst/>
          </a:prstGeom>
          <a:ln w="32158">
            <a:solidFill>
              <a:srgbClr val="8B8B8B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850"/>
              </a:spcBef>
            </a:pPr>
            <a:r>
              <a:rPr sz="2250" spc="15" dirty="0">
                <a:latin typeface="Lucida Sans Unicode"/>
                <a:cs typeface="Lucida Sans Unicode"/>
              </a:rPr>
              <a:t>k </a:t>
            </a:r>
            <a:r>
              <a:rPr sz="2250" spc="165" dirty="0">
                <a:latin typeface="Lucida Sans Unicode"/>
                <a:cs typeface="Lucida Sans Unicode"/>
              </a:rPr>
              <a:t>← </a:t>
            </a:r>
            <a:r>
              <a:rPr sz="2250" spc="15" dirty="0">
                <a:latin typeface="Lucida Sans Unicode"/>
                <a:cs typeface="Lucida Sans Unicode"/>
              </a:rPr>
              <a:t>k</a:t>
            </a:r>
            <a:r>
              <a:rPr sz="2250" spc="-280" dirty="0">
                <a:latin typeface="Lucida Sans Unicode"/>
                <a:cs typeface="Lucida Sans Unicode"/>
              </a:rPr>
              <a:t> </a:t>
            </a:r>
            <a:r>
              <a:rPr sz="2250" spc="15" dirty="0">
                <a:latin typeface="Lucida Sans Unicode"/>
                <a:cs typeface="Lucida Sans Unicode"/>
              </a:rPr>
              <a:t>+1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57573" y="4371905"/>
            <a:ext cx="2497455" cy="899794"/>
          </a:xfrm>
          <a:custGeom>
            <a:avLst/>
            <a:gdLst/>
            <a:ahLst/>
            <a:cxnLst/>
            <a:rect l="l" t="t" r="r" b="b"/>
            <a:pathLst>
              <a:path w="2497454" h="899795">
                <a:moveTo>
                  <a:pt x="2497023" y="0"/>
                </a:moveTo>
                <a:lnTo>
                  <a:pt x="499405" y="0"/>
                </a:lnTo>
                <a:lnTo>
                  <a:pt x="0" y="899180"/>
                </a:lnTo>
                <a:lnTo>
                  <a:pt x="1997618" y="899180"/>
                </a:lnTo>
                <a:lnTo>
                  <a:pt x="2497023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57575" y="4371909"/>
            <a:ext cx="2497455" cy="899794"/>
          </a:xfrm>
          <a:custGeom>
            <a:avLst/>
            <a:gdLst/>
            <a:ahLst/>
            <a:cxnLst/>
            <a:rect l="l" t="t" r="r" b="b"/>
            <a:pathLst>
              <a:path w="2497454" h="899795">
                <a:moveTo>
                  <a:pt x="499405" y="0"/>
                </a:moveTo>
                <a:lnTo>
                  <a:pt x="2497023" y="0"/>
                </a:lnTo>
                <a:lnTo>
                  <a:pt x="1997618" y="899180"/>
                </a:lnTo>
                <a:lnTo>
                  <a:pt x="0" y="899180"/>
                </a:lnTo>
                <a:lnTo>
                  <a:pt x="499405" y="0"/>
                </a:lnTo>
                <a:close/>
              </a:path>
            </a:pathLst>
          </a:custGeom>
          <a:ln w="3216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10785" y="4615855"/>
            <a:ext cx="11811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35141" y="3366411"/>
            <a:ext cx="21590" cy="596900"/>
          </a:xfrm>
          <a:custGeom>
            <a:avLst/>
            <a:gdLst/>
            <a:ahLst/>
            <a:cxnLst/>
            <a:rect l="l" t="t" r="r" b="b"/>
            <a:pathLst>
              <a:path w="21589" h="596900">
                <a:moveTo>
                  <a:pt x="10498" y="-32187"/>
                </a:moveTo>
                <a:lnTo>
                  <a:pt x="10498" y="628881"/>
                </a:lnTo>
              </a:path>
            </a:pathLst>
          </a:custGeom>
          <a:ln w="8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6138" y="3963105"/>
            <a:ext cx="7620" cy="205740"/>
          </a:xfrm>
          <a:custGeom>
            <a:avLst/>
            <a:gdLst/>
            <a:ahLst/>
            <a:cxnLst/>
            <a:rect l="l" t="t" r="r" b="b"/>
            <a:pathLst>
              <a:path w="7620" h="205739">
                <a:moveTo>
                  <a:pt x="3618" y="-32187"/>
                </a:moveTo>
                <a:lnTo>
                  <a:pt x="3618" y="237862"/>
                </a:lnTo>
              </a:path>
            </a:pathLst>
          </a:custGeom>
          <a:ln w="71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8937" y="3960393"/>
            <a:ext cx="154940" cy="208915"/>
          </a:xfrm>
          <a:custGeom>
            <a:avLst/>
            <a:gdLst/>
            <a:ahLst/>
            <a:cxnLst/>
            <a:rect l="l" t="t" r="r" b="b"/>
            <a:pathLst>
              <a:path w="154939" h="208914">
                <a:moveTo>
                  <a:pt x="154403" y="0"/>
                </a:moveTo>
                <a:lnTo>
                  <a:pt x="84438" y="208387"/>
                </a:lnTo>
                <a:lnTo>
                  <a:pt x="0" y="5423"/>
                </a:lnTo>
              </a:path>
            </a:pathLst>
          </a:custGeom>
          <a:ln w="64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6826" y="5376202"/>
            <a:ext cx="8890" cy="581025"/>
          </a:xfrm>
          <a:custGeom>
            <a:avLst/>
            <a:gdLst/>
            <a:ahLst/>
            <a:cxnLst/>
            <a:rect l="l" t="t" r="r" b="b"/>
            <a:pathLst>
              <a:path w="8889" h="581025">
                <a:moveTo>
                  <a:pt x="4291" y="-32187"/>
                </a:moveTo>
                <a:lnTo>
                  <a:pt x="4291" y="612647"/>
                </a:lnTo>
              </a:path>
            </a:pathLst>
          </a:custGeom>
          <a:ln w="72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5409" y="5956661"/>
            <a:ext cx="3175" cy="206375"/>
          </a:xfrm>
          <a:custGeom>
            <a:avLst/>
            <a:gdLst/>
            <a:ahLst/>
            <a:cxnLst/>
            <a:rect l="l" t="t" r="r" b="b"/>
            <a:pathLst>
              <a:path w="3175" h="206375">
                <a:moveTo>
                  <a:pt x="1520" y="-32187"/>
                </a:moveTo>
                <a:lnTo>
                  <a:pt x="1520" y="237973"/>
                </a:lnTo>
              </a:path>
            </a:pathLst>
          </a:custGeom>
          <a:ln w="6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8167" y="5955520"/>
            <a:ext cx="154940" cy="207010"/>
          </a:xfrm>
          <a:custGeom>
            <a:avLst/>
            <a:gdLst/>
            <a:ahLst/>
            <a:cxnLst/>
            <a:rect l="l" t="t" r="r" b="b"/>
            <a:pathLst>
              <a:path w="154939" h="207010">
                <a:moveTo>
                  <a:pt x="154483" y="0"/>
                </a:moveTo>
                <a:lnTo>
                  <a:pt x="80283" y="206928"/>
                </a:lnTo>
                <a:lnTo>
                  <a:pt x="0" y="2283"/>
                </a:lnTo>
              </a:path>
            </a:pathLst>
          </a:custGeom>
          <a:ln w="64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39062" y="4821499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59">
                <a:moveTo>
                  <a:pt x="1064043" y="0"/>
                </a:moveTo>
                <a:lnTo>
                  <a:pt x="0" y="0"/>
                </a:lnTo>
              </a:path>
            </a:pathLst>
          </a:custGeom>
          <a:ln w="6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03105" y="482149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5999" y="0"/>
                </a:moveTo>
                <a:lnTo>
                  <a:pt x="0" y="0"/>
                </a:lnTo>
              </a:path>
            </a:pathLst>
          </a:custGeom>
          <a:ln w="6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03105" y="4744323"/>
            <a:ext cx="206375" cy="154940"/>
          </a:xfrm>
          <a:custGeom>
            <a:avLst/>
            <a:gdLst/>
            <a:ahLst/>
            <a:cxnLst/>
            <a:rect l="l" t="t" r="r" b="b"/>
            <a:pathLst>
              <a:path w="206375" h="154939">
                <a:moveTo>
                  <a:pt x="0" y="0"/>
                </a:moveTo>
                <a:lnTo>
                  <a:pt x="205999" y="77175"/>
                </a:lnTo>
                <a:lnTo>
                  <a:pt x="0" y="154351"/>
                </a:lnTo>
              </a:path>
            </a:pathLst>
          </a:custGeom>
          <a:ln w="64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84162" y="4342523"/>
            <a:ext cx="47625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Arial"/>
                <a:cs typeface="Arial"/>
              </a:rPr>
              <a:t>yes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07665" y="6260505"/>
            <a:ext cx="3344545" cy="1109980"/>
          </a:xfrm>
          <a:custGeom>
            <a:avLst/>
            <a:gdLst/>
            <a:ahLst/>
            <a:cxnLst/>
            <a:rect l="l" t="t" r="r" b="b"/>
            <a:pathLst>
              <a:path w="3344545" h="1109979">
                <a:moveTo>
                  <a:pt x="1672235" y="0"/>
                </a:moveTo>
                <a:lnTo>
                  <a:pt x="0" y="554701"/>
                </a:lnTo>
                <a:lnTo>
                  <a:pt x="1672235" y="1109404"/>
                </a:lnTo>
                <a:lnTo>
                  <a:pt x="3344472" y="554701"/>
                </a:lnTo>
                <a:lnTo>
                  <a:pt x="1672235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7665" y="6260510"/>
            <a:ext cx="3344545" cy="1109980"/>
          </a:xfrm>
          <a:custGeom>
            <a:avLst/>
            <a:gdLst/>
            <a:ahLst/>
            <a:cxnLst/>
            <a:rect l="l" t="t" r="r" b="b"/>
            <a:pathLst>
              <a:path w="3344545" h="1109979">
                <a:moveTo>
                  <a:pt x="1672235" y="0"/>
                </a:moveTo>
                <a:lnTo>
                  <a:pt x="3344473" y="554702"/>
                </a:lnTo>
                <a:lnTo>
                  <a:pt x="1672235" y="1109404"/>
                </a:lnTo>
                <a:lnTo>
                  <a:pt x="0" y="554702"/>
                </a:lnTo>
                <a:lnTo>
                  <a:pt x="1672235" y="0"/>
                </a:lnTo>
                <a:close/>
              </a:path>
            </a:pathLst>
          </a:custGeom>
          <a:ln w="3215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19514" y="6606512"/>
            <a:ext cx="177800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75" dirty="0">
                <a:latin typeface="Arial"/>
                <a:cs typeface="Arial"/>
              </a:rPr>
              <a:t>L[k] </a:t>
            </a:r>
            <a:r>
              <a:rPr sz="2250" spc="190" dirty="0">
                <a:latin typeface="Arial"/>
                <a:cs typeface="Arial"/>
              </a:rPr>
              <a:t>=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target?</a:t>
            </a:r>
            <a:endParaRPr sz="22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52784" y="7369915"/>
            <a:ext cx="27305" cy="709295"/>
          </a:xfrm>
          <a:custGeom>
            <a:avLst/>
            <a:gdLst/>
            <a:ahLst/>
            <a:cxnLst/>
            <a:rect l="l" t="t" r="r" b="b"/>
            <a:pathLst>
              <a:path w="27304" h="709295">
                <a:moveTo>
                  <a:pt x="13558" y="-32187"/>
                </a:moveTo>
                <a:lnTo>
                  <a:pt x="13558" y="741466"/>
                </a:lnTo>
              </a:path>
            </a:pathLst>
          </a:custGeom>
          <a:ln w="91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922" y="8079194"/>
            <a:ext cx="8255" cy="205740"/>
          </a:xfrm>
          <a:custGeom>
            <a:avLst/>
            <a:gdLst/>
            <a:ahLst/>
            <a:cxnLst/>
            <a:rect l="l" t="t" r="r" b="b"/>
            <a:pathLst>
              <a:path w="8254" h="205740">
                <a:moveTo>
                  <a:pt x="3930" y="-32187"/>
                </a:moveTo>
                <a:lnTo>
                  <a:pt x="3930" y="237829"/>
                </a:lnTo>
              </a:path>
            </a:pathLst>
          </a:custGeom>
          <a:ln w="72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75591" y="8076251"/>
            <a:ext cx="154940" cy="208915"/>
          </a:xfrm>
          <a:custGeom>
            <a:avLst/>
            <a:gdLst/>
            <a:ahLst/>
            <a:cxnLst/>
            <a:rect l="l" t="t" r="r" b="b"/>
            <a:pathLst>
              <a:path w="154939" h="208915">
                <a:moveTo>
                  <a:pt x="154388" y="5884"/>
                </a:moveTo>
                <a:lnTo>
                  <a:pt x="69331" y="208584"/>
                </a:lnTo>
                <a:lnTo>
                  <a:pt x="0" y="0"/>
                </a:lnTo>
              </a:path>
            </a:pathLst>
          </a:custGeom>
          <a:ln w="64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29885" y="7595972"/>
            <a:ext cx="34798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Arial"/>
                <a:cs typeface="Arial"/>
              </a:rPr>
              <a:t>no</a:t>
            </a:r>
            <a:endParaRPr sz="2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2138" y="6815212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692882" y="0"/>
                </a:moveTo>
                <a:lnTo>
                  <a:pt x="0" y="0"/>
                </a:lnTo>
              </a:path>
            </a:pathLst>
          </a:custGeom>
          <a:ln w="6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45020" y="681521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5999" y="0"/>
                </a:moveTo>
                <a:lnTo>
                  <a:pt x="0" y="0"/>
                </a:lnTo>
              </a:path>
            </a:pathLst>
          </a:custGeom>
          <a:ln w="6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45020" y="6738036"/>
            <a:ext cx="206375" cy="154940"/>
          </a:xfrm>
          <a:custGeom>
            <a:avLst/>
            <a:gdLst/>
            <a:ahLst/>
            <a:cxnLst/>
            <a:rect l="l" t="t" r="r" b="b"/>
            <a:pathLst>
              <a:path w="206375" h="154940">
                <a:moveTo>
                  <a:pt x="0" y="0"/>
                </a:moveTo>
                <a:lnTo>
                  <a:pt x="205999" y="77175"/>
                </a:lnTo>
                <a:lnTo>
                  <a:pt x="0" y="154351"/>
                </a:lnTo>
              </a:path>
            </a:pathLst>
          </a:custGeom>
          <a:ln w="64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29885" y="5468006"/>
            <a:ext cx="1977389" cy="1144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Arial"/>
                <a:cs typeface="Arial"/>
              </a:rPr>
              <a:t>no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250" spc="15" dirty="0">
                <a:latin typeface="Arial"/>
                <a:cs typeface="Arial"/>
              </a:rPr>
              <a:t>yes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99489" y="6365617"/>
            <a:ext cx="2497455" cy="899794"/>
          </a:xfrm>
          <a:custGeom>
            <a:avLst/>
            <a:gdLst/>
            <a:ahLst/>
            <a:cxnLst/>
            <a:rect l="l" t="t" r="r" b="b"/>
            <a:pathLst>
              <a:path w="2497454" h="899795">
                <a:moveTo>
                  <a:pt x="2497023" y="0"/>
                </a:moveTo>
                <a:lnTo>
                  <a:pt x="499404" y="0"/>
                </a:lnTo>
                <a:lnTo>
                  <a:pt x="0" y="899180"/>
                </a:lnTo>
                <a:lnTo>
                  <a:pt x="1997617" y="899180"/>
                </a:lnTo>
                <a:lnTo>
                  <a:pt x="2497023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9490" y="6365630"/>
            <a:ext cx="2497455" cy="899794"/>
          </a:xfrm>
          <a:custGeom>
            <a:avLst/>
            <a:gdLst/>
            <a:ahLst/>
            <a:cxnLst/>
            <a:rect l="l" t="t" r="r" b="b"/>
            <a:pathLst>
              <a:path w="2497454" h="899795">
                <a:moveTo>
                  <a:pt x="499405" y="0"/>
                </a:moveTo>
                <a:lnTo>
                  <a:pt x="2497023" y="0"/>
                </a:lnTo>
                <a:lnTo>
                  <a:pt x="1997618" y="899180"/>
                </a:lnTo>
                <a:lnTo>
                  <a:pt x="0" y="899180"/>
                </a:lnTo>
                <a:lnTo>
                  <a:pt x="499405" y="0"/>
                </a:lnTo>
                <a:close/>
              </a:path>
            </a:pathLst>
          </a:custGeom>
          <a:ln w="3216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12176" y="6609567"/>
            <a:ext cx="10623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62745" y="4836181"/>
            <a:ext cx="1360170" cy="3836670"/>
          </a:xfrm>
          <a:custGeom>
            <a:avLst/>
            <a:gdLst/>
            <a:ahLst/>
            <a:cxnLst/>
            <a:rect l="l" t="t" r="r" b="b"/>
            <a:pathLst>
              <a:path w="1360170" h="3836670">
                <a:moveTo>
                  <a:pt x="528027" y="0"/>
                </a:moveTo>
                <a:lnTo>
                  <a:pt x="0" y="25514"/>
                </a:lnTo>
                <a:lnTo>
                  <a:pt x="16093" y="3820000"/>
                </a:lnTo>
                <a:lnTo>
                  <a:pt x="1359918" y="3836078"/>
                </a:lnTo>
              </a:path>
            </a:pathLst>
          </a:custGeom>
          <a:ln w="64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0773" y="4826238"/>
            <a:ext cx="206375" cy="10160"/>
          </a:xfrm>
          <a:custGeom>
            <a:avLst/>
            <a:gdLst/>
            <a:ahLst/>
            <a:cxnLst/>
            <a:rect l="l" t="t" r="r" b="b"/>
            <a:pathLst>
              <a:path w="206375" h="10160">
                <a:moveTo>
                  <a:pt x="-32156" y="4971"/>
                </a:moveTo>
                <a:lnTo>
                  <a:pt x="237915" y="4971"/>
                </a:lnTo>
              </a:path>
            </a:pathLst>
          </a:custGeom>
          <a:ln w="74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87041" y="4759095"/>
            <a:ext cx="209550" cy="154305"/>
          </a:xfrm>
          <a:custGeom>
            <a:avLst/>
            <a:gdLst/>
            <a:ahLst/>
            <a:cxnLst/>
            <a:rect l="l" t="t" r="r" b="b"/>
            <a:pathLst>
              <a:path w="209550" h="154304">
                <a:moveTo>
                  <a:pt x="0" y="0"/>
                </a:moveTo>
                <a:lnTo>
                  <a:pt x="209490" y="67143"/>
                </a:lnTo>
                <a:lnTo>
                  <a:pt x="7463" y="154171"/>
                </a:lnTo>
              </a:path>
            </a:pathLst>
          </a:custGeom>
          <a:ln w="64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349" y="0"/>
            <a:ext cx="1025080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30" dirty="0">
                <a:latin typeface="Arial" panose="020B0604020202020204" pitchFamily="34" charset="0"/>
                <a:cs typeface="Arial" panose="020B0604020202020204" pitchFamily="34" charset="0"/>
              </a:rPr>
              <a:t>Algorithm: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b="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2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935933"/>
            <a:ext cx="12267565" cy="1285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65"/>
              </a:spcBef>
            </a:pPr>
            <a:r>
              <a:rPr sz="2300" dirty="0">
                <a:latin typeface="Arial"/>
                <a:cs typeface="Arial"/>
              </a:rPr>
              <a:t>Search </a:t>
            </a:r>
            <a:r>
              <a:rPr sz="2300" spc="-5" dirty="0">
                <a:latin typeface="Arial"/>
                <a:cs typeface="Arial"/>
              </a:rPr>
              <a:t>for target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90"/>
              </a:spcBef>
            </a:pPr>
            <a:r>
              <a:rPr sz="2500" b="1" spc="-5" dirty="0">
                <a:latin typeface="Arial"/>
                <a:cs typeface="Arial"/>
              </a:rPr>
              <a:t>Input: </a:t>
            </a:r>
            <a:r>
              <a:rPr sz="2500" spc="-5" dirty="0">
                <a:latin typeface="Arial"/>
                <a:cs typeface="Arial"/>
              </a:rPr>
              <a:t>target, </a:t>
            </a:r>
            <a:r>
              <a:rPr sz="2500" dirty="0">
                <a:latin typeface="Arial"/>
                <a:cs typeface="Arial"/>
              </a:rPr>
              <a:t>and a list </a:t>
            </a:r>
            <a:r>
              <a:rPr sz="2500" spc="-5" dirty="0">
                <a:latin typeface="Arial"/>
                <a:cs typeface="Arial"/>
              </a:rPr>
              <a:t>L[0,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n-1]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Arial"/>
                <a:cs typeface="Arial"/>
              </a:rPr>
              <a:t>Output: </a:t>
            </a:r>
            <a:r>
              <a:rPr sz="2300" spc="-5" dirty="0">
                <a:latin typeface="Arial"/>
                <a:cs typeface="Arial"/>
              </a:rPr>
              <a:t>If target </a:t>
            </a:r>
            <a:r>
              <a:rPr sz="2300" dirty="0">
                <a:latin typeface="Arial"/>
                <a:cs typeface="Arial"/>
              </a:rPr>
              <a:t>is in L, </a:t>
            </a:r>
            <a:r>
              <a:rPr sz="2300" spc="-5" dirty="0">
                <a:latin typeface="Arial"/>
                <a:cs typeface="Arial"/>
              </a:rPr>
              <a:t>returns the </a:t>
            </a:r>
            <a:r>
              <a:rPr sz="2300" dirty="0">
                <a:latin typeface="Arial"/>
                <a:cs typeface="Arial"/>
              </a:rPr>
              <a:t>index of </a:t>
            </a:r>
            <a:r>
              <a:rPr sz="2300" spc="-5" dirty="0">
                <a:latin typeface="Arial"/>
                <a:cs typeface="Arial"/>
              </a:rPr>
              <a:t>the first item with that </a:t>
            </a:r>
            <a:r>
              <a:rPr sz="2300" dirty="0">
                <a:latin typeface="Arial"/>
                <a:cs typeface="Arial"/>
              </a:rPr>
              <a:t>value. </a:t>
            </a:r>
            <a:r>
              <a:rPr sz="2300" spc="-5" dirty="0">
                <a:latin typeface="Arial"/>
                <a:cs typeface="Arial"/>
              </a:rPr>
              <a:t>Otherwise returns</a:t>
            </a:r>
            <a:r>
              <a:rPr sz="2300" spc="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-1.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0" y="3428999"/>
            <a:ext cx="4330700" cy="4724400"/>
          </a:xfrm>
          <a:prstGeom prst="rect">
            <a:avLst/>
          </a:prstGeom>
          <a:solidFill>
            <a:srgbClr val="F5EC00"/>
          </a:solidFill>
          <a:ln w="2540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77800" marR="252095">
              <a:lnSpc>
                <a:spcPct val="100000"/>
              </a:lnSpc>
              <a:spcBef>
                <a:spcPts val="1280"/>
              </a:spcBef>
            </a:pPr>
            <a:r>
              <a:rPr sz="2500" dirty="0">
                <a:latin typeface="Arial"/>
                <a:cs typeface="Arial"/>
              </a:rPr>
              <a:t>SequentialSearch(target,</a:t>
            </a:r>
            <a:r>
              <a:rPr sz="2500" spc="-5" dirty="0">
                <a:latin typeface="Arial"/>
                <a:cs typeface="Arial"/>
              </a:rPr>
              <a:t> L)  </a:t>
            </a: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ts val="3585"/>
              </a:lnSpc>
            </a:pPr>
            <a:r>
              <a:rPr sz="2500" b="1" spc="-5" dirty="0">
                <a:latin typeface="Arial"/>
                <a:cs typeface="Arial"/>
              </a:rPr>
              <a:t>while </a:t>
            </a:r>
            <a:r>
              <a:rPr sz="2500" dirty="0">
                <a:latin typeface="Arial"/>
                <a:cs typeface="Arial"/>
              </a:rPr>
              <a:t>(k </a:t>
            </a:r>
            <a:r>
              <a:rPr sz="3000" spc="55" dirty="0">
                <a:solidFill>
                  <a:srgbClr val="333333"/>
                </a:solidFill>
                <a:latin typeface="Arial"/>
                <a:cs typeface="Arial"/>
              </a:rPr>
              <a:t>≠ </a:t>
            </a:r>
            <a:r>
              <a:rPr sz="2500" spc="10" dirty="0">
                <a:latin typeface="Arial"/>
                <a:cs typeface="Arial"/>
              </a:rPr>
              <a:t>length(L))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15"/>
              </a:spcBef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if </a:t>
            </a:r>
            <a:r>
              <a:rPr sz="2500" spc="55" dirty="0">
                <a:latin typeface="Arial"/>
                <a:cs typeface="Arial"/>
              </a:rPr>
              <a:t>(L[k] </a:t>
            </a:r>
            <a:r>
              <a:rPr sz="2500" spc="190" dirty="0">
                <a:latin typeface="Arial"/>
                <a:cs typeface="Arial"/>
              </a:rPr>
              <a:t>= </a:t>
            </a:r>
            <a:r>
              <a:rPr sz="2500" spc="20" dirty="0">
                <a:latin typeface="Arial"/>
                <a:cs typeface="Arial"/>
              </a:rPr>
              <a:t>target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785495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return </a:t>
            </a:r>
            <a:r>
              <a:rPr sz="2500" dirty="0">
                <a:latin typeface="Arial"/>
                <a:cs typeface="Arial"/>
              </a:rPr>
              <a:t>k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k </a:t>
            </a:r>
            <a:r>
              <a:rPr sz="2500" spc="150" dirty="0">
                <a:latin typeface="Lucida Sans Unicode"/>
                <a:cs typeface="Lucida Sans Unicode"/>
              </a:rPr>
              <a:t>←</a:t>
            </a:r>
            <a:r>
              <a:rPr sz="2500" spc="-110" dirty="0">
                <a:latin typeface="Lucida Sans Unicode"/>
                <a:cs typeface="Lucida Sans Unicode"/>
              </a:rPr>
              <a:t> </a:t>
            </a:r>
            <a:r>
              <a:rPr sz="2500" spc="60" dirty="0">
                <a:latin typeface="Arial"/>
                <a:cs typeface="Arial"/>
              </a:rPr>
              <a:t>k+1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return </a:t>
            </a:r>
            <a:r>
              <a:rPr sz="2500" spc="-5" dirty="0">
                <a:latin typeface="Arial"/>
                <a:cs typeface="Arial"/>
              </a:rPr>
              <a:t>-1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9159" y="2826329"/>
            <a:ext cx="1790946" cy="80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951" y="4101208"/>
            <a:ext cx="3193159" cy="1261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0497" y="7648700"/>
            <a:ext cx="2235211" cy="79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4964" y="4191801"/>
            <a:ext cx="2450402" cy="108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6231" y="5819524"/>
            <a:ext cx="3193159" cy="1261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6061" y="5910117"/>
            <a:ext cx="2471228" cy="108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1874" y="2923326"/>
            <a:ext cx="1482090" cy="499109"/>
          </a:xfrm>
          <a:prstGeom prst="rect">
            <a:avLst/>
          </a:prstGeom>
          <a:solidFill>
            <a:srgbClr val="FFFFF2"/>
          </a:solidFill>
          <a:ln w="27720">
            <a:solidFill>
              <a:srgbClr val="8B8B8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720"/>
              </a:spcBef>
            </a:pPr>
            <a:r>
              <a:rPr sz="1950" spc="10" dirty="0">
                <a:latin typeface="Lucida Sans Unicode"/>
                <a:cs typeface="Lucida Sans Unicode"/>
              </a:rPr>
              <a:t>k </a:t>
            </a:r>
            <a:r>
              <a:rPr sz="1950" spc="135" dirty="0">
                <a:latin typeface="Lucida Sans Unicode"/>
                <a:cs typeface="Lucida Sans Unicode"/>
              </a:rPr>
              <a:t>←</a:t>
            </a:r>
            <a:r>
              <a:rPr sz="1950" spc="-105" dirty="0">
                <a:latin typeface="Lucida Sans Unicode"/>
                <a:cs typeface="Lucida Sans Unicode"/>
              </a:rPr>
              <a:t> </a:t>
            </a:r>
            <a:r>
              <a:rPr sz="1950" spc="10" dirty="0">
                <a:latin typeface="Lucida Sans Unicode"/>
                <a:cs typeface="Lucida Sans Unicode"/>
              </a:rPr>
              <a:t>0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7668" y="4198209"/>
            <a:ext cx="2885440" cy="956310"/>
          </a:xfrm>
          <a:custGeom>
            <a:avLst/>
            <a:gdLst/>
            <a:ahLst/>
            <a:cxnLst/>
            <a:rect l="l" t="t" r="r" b="b"/>
            <a:pathLst>
              <a:path w="2885440" h="956310">
                <a:moveTo>
                  <a:pt x="1442562" y="0"/>
                </a:moveTo>
                <a:lnTo>
                  <a:pt x="0" y="478080"/>
                </a:lnTo>
                <a:lnTo>
                  <a:pt x="1442562" y="956160"/>
                </a:lnTo>
                <a:lnTo>
                  <a:pt x="2885123" y="478080"/>
                </a:lnTo>
                <a:lnTo>
                  <a:pt x="1442562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667" y="4198206"/>
            <a:ext cx="2885440" cy="956310"/>
          </a:xfrm>
          <a:custGeom>
            <a:avLst/>
            <a:gdLst/>
            <a:ahLst/>
            <a:cxnLst/>
            <a:rect l="l" t="t" r="r" b="b"/>
            <a:pathLst>
              <a:path w="2885440" h="956310">
                <a:moveTo>
                  <a:pt x="1442562" y="0"/>
                </a:moveTo>
                <a:lnTo>
                  <a:pt x="2885122" y="478079"/>
                </a:lnTo>
                <a:lnTo>
                  <a:pt x="1442562" y="956159"/>
                </a:lnTo>
                <a:lnTo>
                  <a:pt x="0" y="478079"/>
                </a:lnTo>
                <a:lnTo>
                  <a:pt x="1442562" y="0"/>
                </a:lnTo>
                <a:close/>
              </a:path>
            </a:pathLst>
          </a:custGeom>
          <a:ln w="2771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67877" y="4494669"/>
            <a:ext cx="145415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5" dirty="0">
                <a:latin typeface="Arial"/>
                <a:cs typeface="Arial"/>
              </a:rPr>
              <a:t>k </a:t>
            </a:r>
            <a:r>
              <a:rPr sz="1950" spc="155" dirty="0">
                <a:latin typeface="Arial"/>
                <a:cs typeface="Arial"/>
              </a:rPr>
              <a:t>=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length(L)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3212" y="7745697"/>
            <a:ext cx="1930400" cy="499109"/>
          </a:xfrm>
          <a:prstGeom prst="rect">
            <a:avLst/>
          </a:prstGeom>
          <a:solidFill>
            <a:srgbClr val="FFFFF2"/>
          </a:solidFill>
          <a:ln w="27718">
            <a:solidFill>
              <a:srgbClr val="8B8B8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720"/>
              </a:spcBef>
            </a:pPr>
            <a:r>
              <a:rPr sz="1950" spc="10" dirty="0">
                <a:latin typeface="Lucida Sans Unicode"/>
                <a:cs typeface="Lucida Sans Unicode"/>
              </a:rPr>
              <a:t>k </a:t>
            </a:r>
            <a:r>
              <a:rPr sz="1950" spc="135" dirty="0">
                <a:latin typeface="Lucida Sans Unicode"/>
                <a:cs typeface="Lucida Sans Unicode"/>
              </a:rPr>
              <a:t>← </a:t>
            </a:r>
            <a:r>
              <a:rPr sz="1950" spc="10" dirty="0">
                <a:latin typeface="Lucida Sans Unicode"/>
                <a:cs typeface="Lucida Sans Unicode"/>
              </a:rPr>
              <a:t>k</a:t>
            </a:r>
            <a:r>
              <a:rPr sz="1950" spc="-250" dirty="0">
                <a:latin typeface="Lucida Sans Unicode"/>
                <a:cs typeface="Lucida Sans Unicode"/>
              </a:rPr>
              <a:t> </a:t>
            </a:r>
            <a:r>
              <a:rPr sz="1950" spc="10" dirty="0">
                <a:latin typeface="Lucida Sans Unicode"/>
                <a:cs typeface="Lucida Sans Unicode"/>
              </a:rPr>
              <a:t>+1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7680" y="4288802"/>
            <a:ext cx="2154555" cy="775335"/>
          </a:xfrm>
          <a:custGeom>
            <a:avLst/>
            <a:gdLst/>
            <a:ahLst/>
            <a:cxnLst/>
            <a:rect l="l" t="t" r="r" b="b"/>
            <a:pathLst>
              <a:path w="2154554" h="775335">
                <a:moveTo>
                  <a:pt x="2154067" y="0"/>
                </a:moveTo>
                <a:lnTo>
                  <a:pt x="430814" y="0"/>
                </a:lnTo>
                <a:lnTo>
                  <a:pt x="0" y="774974"/>
                </a:lnTo>
                <a:lnTo>
                  <a:pt x="1723254" y="774974"/>
                </a:lnTo>
                <a:lnTo>
                  <a:pt x="2154067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679" y="4288799"/>
            <a:ext cx="2154555" cy="775335"/>
          </a:xfrm>
          <a:custGeom>
            <a:avLst/>
            <a:gdLst/>
            <a:ahLst/>
            <a:cxnLst/>
            <a:rect l="l" t="t" r="r" b="b"/>
            <a:pathLst>
              <a:path w="2154554" h="775335">
                <a:moveTo>
                  <a:pt x="430813" y="0"/>
                </a:moveTo>
                <a:lnTo>
                  <a:pt x="2154067" y="0"/>
                </a:lnTo>
                <a:lnTo>
                  <a:pt x="1723253" y="774974"/>
                </a:lnTo>
                <a:lnTo>
                  <a:pt x="0" y="774974"/>
                </a:lnTo>
                <a:lnTo>
                  <a:pt x="430813" y="0"/>
                </a:lnTo>
                <a:close/>
              </a:path>
            </a:pathLst>
          </a:custGeom>
          <a:ln w="2772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39432" y="4497301"/>
            <a:ext cx="102235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10" dirty="0">
                <a:latin typeface="Arial"/>
                <a:cs typeface="Arial"/>
              </a:rPr>
              <a:t>return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-1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2895" y="3422192"/>
            <a:ext cx="18415" cy="514350"/>
          </a:xfrm>
          <a:custGeom>
            <a:avLst/>
            <a:gdLst/>
            <a:ahLst/>
            <a:cxnLst/>
            <a:rect l="l" t="t" r="r" b="b"/>
            <a:pathLst>
              <a:path w="18414" h="514350">
                <a:moveTo>
                  <a:pt x="9056" y="-27766"/>
                </a:moveTo>
                <a:lnTo>
                  <a:pt x="9056" y="542037"/>
                </a:lnTo>
              </a:path>
            </a:pathLst>
          </a:custGeom>
          <a:ln w="73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1009" y="3936463"/>
            <a:ext cx="6350" cy="177800"/>
          </a:xfrm>
          <a:custGeom>
            <a:avLst/>
            <a:gdLst/>
            <a:ahLst/>
            <a:cxnLst/>
            <a:rect l="l" t="t" r="r" b="b"/>
            <a:pathLst>
              <a:path w="6350" h="177800">
                <a:moveTo>
                  <a:pt x="3121" y="-27766"/>
                </a:moveTo>
                <a:lnTo>
                  <a:pt x="3121" y="205031"/>
                </a:lnTo>
              </a:path>
            </a:pathLst>
          </a:custGeom>
          <a:ln w="61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4411" y="3934126"/>
            <a:ext cx="133350" cy="179705"/>
          </a:xfrm>
          <a:custGeom>
            <a:avLst/>
            <a:gdLst/>
            <a:ahLst/>
            <a:cxnLst/>
            <a:rect l="l" t="t" r="r" b="b"/>
            <a:pathLst>
              <a:path w="133350" h="179704">
                <a:moveTo>
                  <a:pt x="133196" y="0"/>
                </a:moveTo>
                <a:lnTo>
                  <a:pt x="72841" y="179602"/>
                </a:lnTo>
                <a:lnTo>
                  <a:pt x="0" y="4674"/>
                </a:lnTo>
              </a:path>
            </a:pathLst>
          </a:custGeom>
          <a:ln w="55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229" y="5154366"/>
            <a:ext cx="7620" cy="500380"/>
          </a:xfrm>
          <a:custGeom>
            <a:avLst/>
            <a:gdLst/>
            <a:ahLst/>
            <a:cxnLst/>
            <a:rect l="l" t="t" r="r" b="b"/>
            <a:pathLst>
              <a:path w="7619" h="500379">
                <a:moveTo>
                  <a:pt x="3701" y="-27766"/>
                </a:moveTo>
                <a:lnTo>
                  <a:pt x="3701" y="528046"/>
                </a:lnTo>
              </a:path>
            </a:pathLst>
          </a:custGeom>
          <a:ln w="62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7633" y="5654645"/>
            <a:ext cx="3175" cy="177800"/>
          </a:xfrm>
          <a:custGeom>
            <a:avLst/>
            <a:gdLst/>
            <a:ahLst/>
            <a:cxnLst/>
            <a:rect l="l" t="t" r="r" b="b"/>
            <a:pathLst>
              <a:path w="3175" h="177800">
                <a:moveTo>
                  <a:pt x="1311" y="-27766"/>
                </a:moveTo>
                <a:lnTo>
                  <a:pt x="1311" y="205127"/>
                </a:lnTo>
              </a:path>
            </a:pathLst>
          </a:custGeom>
          <a:ln w="58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1000" y="5653661"/>
            <a:ext cx="133350" cy="178435"/>
          </a:xfrm>
          <a:custGeom>
            <a:avLst/>
            <a:gdLst/>
            <a:ahLst/>
            <a:cxnLst/>
            <a:rect l="l" t="t" r="r" b="b"/>
            <a:pathLst>
              <a:path w="133350" h="178435">
                <a:moveTo>
                  <a:pt x="133265" y="0"/>
                </a:moveTo>
                <a:lnTo>
                  <a:pt x="69256" y="178344"/>
                </a:lnTo>
                <a:lnTo>
                  <a:pt x="0" y="1967"/>
                </a:lnTo>
              </a:path>
            </a:pathLst>
          </a:custGeom>
          <a:ln w="55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2790" y="4676286"/>
            <a:ext cx="918210" cy="0"/>
          </a:xfrm>
          <a:custGeom>
            <a:avLst/>
            <a:gdLst/>
            <a:ahLst/>
            <a:cxnLst/>
            <a:rect l="l" t="t" r="r" b="b"/>
            <a:pathLst>
              <a:path w="918210">
                <a:moveTo>
                  <a:pt x="917901" y="0"/>
                </a:moveTo>
                <a:lnTo>
                  <a:pt x="0" y="0"/>
                </a:lnTo>
              </a:path>
            </a:pathLst>
          </a:custGeom>
          <a:ln w="55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0691" y="467628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06" y="0"/>
                </a:moveTo>
                <a:lnTo>
                  <a:pt x="0" y="0"/>
                </a:lnTo>
              </a:path>
            </a:pathLst>
          </a:custGeom>
          <a:ln w="55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0691" y="4609770"/>
            <a:ext cx="177800" cy="133350"/>
          </a:xfrm>
          <a:custGeom>
            <a:avLst/>
            <a:gdLst/>
            <a:ahLst/>
            <a:cxnLst/>
            <a:rect l="l" t="t" r="r" b="b"/>
            <a:pathLst>
              <a:path w="177800" h="133350">
                <a:moveTo>
                  <a:pt x="0" y="0"/>
                </a:moveTo>
                <a:lnTo>
                  <a:pt x="177706" y="66515"/>
                </a:lnTo>
                <a:lnTo>
                  <a:pt x="0" y="133030"/>
                </a:lnTo>
              </a:path>
            </a:pathLst>
          </a:custGeom>
          <a:ln w="55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5016" y="4261725"/>
            <a:ext cx="41465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5" dirty="0">
                <a:latin typeface="Arial"/>
                <a:cs typeface="Arial"/>
              </a:rPr>
              <a:t>yes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8948" y="5916526"/>
            <a:ext cx="2885440" cy="956310"/>
          </a:xfrm>
          <a:custGeom>
            <a:avLst/>
            <a:gdLst/>
            <a:ahLst/>
            <a:cxnLst/>
            <a:rect l="l" t="t" r="r" b="b"/>
            <a:pathLst>
              <a:path w="2885440" h="956309">
                <a:moveTo>
                  <a:pt x="1442561" y="0"/>
                </a:moveTo>
                <a:lnTo>
                  <a:pt x="0" y="478080"/>
                </a:lnTo>
                <a:lnTo>
                  <a:pt x="1442561" y="956160"/>
                </a:lnTo>
                <a:lnTo>
                  <a:pt x="2885123" y="478080"/>
                </a:lnTo>
                <a:lnTo>
                  <a:pt x="1442561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8947" y="5916522"/>
            <a:ext cx="2885440" cy="956310"/>
          </a:xfrm>
          <a:custGeom>
            <a:avLst/>
            <a:gdLst/>
            <a:ahLst/>
            <a:cxnLst/>
            <a:rect l="l" t="t" r="r" b="b"/>
            <a:pathLst>
              <a:path w="2885440" h="956309">
                <a:moveTo>
                  <a:pt x="1442560" y="0"/>
                </a:moveTo>
                <a:lnTo>
                  <a:pt x="2885122" y="478079"/>
                </a:lnTo>
                <a:lnTo>
                  <a:pt x="1442560" y="956159"/>
                </a:lnTo>
                <a:lnTo>
                  <a:pt x="0" y="478079"/>
                </a:lnTo>
                <a:lnTo>
                  <a:pt x="1442560" y="0"/>
                </a:lnTo>
                <a:close/>
              </a:path>
            </a:pathLst>
          </a:custGeom>
          <a:ln w="2771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37549" y="6212984"/>
            <a:ext cx="153733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60" dirty="0">
                <a:latin typeface="Arial"/>
                <a:cs typeface="Arial"/>
              </a:rPr>
              <a:t>L[k] </a:t>
            </a:r>
            <a:r>
              <a:rPr sz="1950" spc="155" dirty="0">
                <a:latin typeface="Arial"/>
                <a:cs typeface="Arial"/>
              </a:rPr>
              <a:t>=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target?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58116" y="6872682"/>
            <a:ext cx="23495" cy="611505"/>
          </a:xfrm>
          <a:custGeom>
            <a:avLst/>
            <a:gdLst/>
            <a:ahLst/>
            <a:cxnLst/>
            <a:rect l="l" t="t" r="r" b="b"/>
            <a:pathLst>
              <a:path w="23494" h="611504">
                <a:moveTo>
                  <a:pt x="11695" y="-27766"/>
                </a:moveTo>
                <a:lnTo>
                  <a:pt x="11695" y="639071"/>
                </a:lnTo>
              </a:path>
            </a:pathLst>
          </a:custGeom>
          <a:ln w="78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1334" y="7483987"/>
            <a:ext cx="6985" cy="177800"/>
          </a:xfrm>
          <a:custGeom>
            <a:avLst/>
            <a:gdLst/>
            <a:ahLst/>
            <a:cxnLst/>
            <a:rect l="l" t="t" r="r" b="b"/>
            <a:pathLst>
              <a:path w="6985" h="177800">
                <a:moveTo>
                  <a:pt x="3390" y="-27766"/>
                </a:moveTo>
                <a:lnTo>
                  <a:pt x="3390" y="205002"/>
                </a:lnTo>
              </a:path>
            </a:pathLst>
          </a:custGeom>
          <a:ln w="62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1524" y="7481451"/>
            <a:ext cx="133350" cy="180340"/>
          </a:xfrm>
          <a:custGeom>
            <a:avLst/>
            <a:gdLst/>
            <a:ahLst/>
            <a:cxnLst/>
            <a:rect l="l" t="t" r="r" b="b"/>
            <a:pathLst>
              <a:path w="133350" h="180340">
                <a:moveTo>
                  <a:pt x="133183" y="5071"/>
                </a:moveTo>
                <a:lnTo>
                  <a:pt x="59809" y="179771"/>
                </a:lnTo>
                <a:lnTo>
                  <a:pt x="0" y="0"/>
                </a:lnTo>
              </a:path>
            </a:pathLst>
          </a:custGeom>
          <a:ln w="55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81680" y="5231742"/>
            <a:ext cx="30353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5" dirty="0">
                <a:latin typeface="Arial"/>
                <a:cs typeface="Arial"/>
              </a:rPr>
              <a:t>no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81680" y="7065768"/>
            <a:ext cx="30353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5" dirty="0">
                <a:latin typeface="Arial"/>
                <a:cs typeface="Arial"/>
              </a:rPr>
              <a:t>no</a:t>
            </a:r>
            <a:endParaRPr sz="1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24070" y="6394602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597717" y="0"/>
                </a:moveTo>
                <a:lnTo>
                  <a:pt x="0" y="0"/>
                </a:lnTo>
              </a:path>
            </a:pathLst>
          </a:custGeom>
          <a:ln w="55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1787" y="639460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06" y="0"/>
                </a:moveTo>
                <a:lnTo>
                  <a:pt x="0" y="0"/>
                </a:lnTo>
              </a:path>
            </a:pathLst>
          </a:custGeom>
          <a:ln w="55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1787" y="6328086"/>
            <a:ext cx="177800" cy="133350"/>
          </a:xfrm>
          <a:custGeom>
            <a:avLst/>
            <a:gdLst/>
            <a:ahLst/>
            <a:cxnLst/>
            <a:rect l="l" t="t" r="r" b="b"/>
            <a:pathLst>
              <a:path w="177800" h="133350">
                <a:moveTo>
                  <a:pt x="0" y="0"/>
                </a:moveTo>
                <a:lnTo>
                  <a:pt x="177706" y="66515"/>
                </a:lnTo>
                <a:lnTo>
                  <a:pt x="0" y="133030"/>
                </a:lnTo>
              </a:path>
            </a:pathLst>
          </a:custGeom>
          <a:ln w="55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76354" y="5896897"/>
            <a:ext cx="41465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spc="5" dirty="0">
                <a:latin typeface="Arial"/>
                <a:cs typeface="Arial"/>
              </a:rPr>
              <a:t>yes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68777" y="6007118"/>
            <a:ext cx="2154555" cy="775335"/>
          </a:xfrm>
          <a:custGeom>
            <a:avLst/>
            <a:gdLst/>
            <a:ahLst/>
            <a:cxnLst/>
            <a:rect l="l" t="t" r="r" b="b"/>
            <a:pathLst>
              <a:path w="2154554" h="775334">
                <a:moveTo>
                  <a:pt x="2154067" y="0"/>
                </a:moveTo>
                <a:lnTo>
                  <a:pt x="430814" y="0"/>
                </a:lnTo>
                <a:lnTo>
                  <a:pt x="0" y="774974"/>
                </a:lnTo>
                <a:lnTo>
                  <a:pt x="1723254" y="774974"/>
                </a:lnTo>
                <a:lnTo>
                  <a:pt x="2154067" y="0"/>
                </a:lnTo>
                <a:close/>
              </a:path>
            </a:pathLst>
          </a:custGeom>
          <a:solidFill>
            <a:srgbClr val="FE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8775" y="6007122"/>
            <a:ext cx="2154555" cy="775335"/>
          </a:xfrm>
          <a:custGeom>
            <a:avLst/>
            <a:gdLst/>
            <a:ahLst/>
            <a:cxnLst/>
            <a:rect l="l" t="t" r="r" b="b"/>
            <a:pathLst>
              <a:path w="2154554" h="775334">
                <a:moveTo>
                  <a:pt x="430813" y="0"/>
                </a:moveTo>
                <a:lnTo>
                  <a:pt x="2154067" y="0"/>
                </a:lnTo>
                <a:lnTo>
                  <a:pt x="1723253" y="774974"/>
                </a:lnTo>
                <a:lnTo>
                  <a:pt x="0" y="774974"/>
                </a:lnTo>
                <a:lnTo>
                  <a:pt x="430813" y="0"/>
                </a:lnTo>
                <a:close/>
              </a:path>
            </a:pathLst>
          </a:custGeom>
          <a:ln w="2772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81835" y="6215617"/>
            <a:ext cx="92011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10" dirty="0">
                <a:latin typeface="Arial"/>
                <a:cs typeface="Arial"/>
              </a:rPr>
              <a:t>return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0074" y="4688939"/>
            <a:ext cx="1173480" cy="3306445"/>
          </a:xfrm>
          <a:custGeom>
            <a:avLst/>
            <a:gdLst/>
            <a:ahLst/>
            <a:cxnLst/>
            <a:rect l="l" t="t" r="r" b="b"/>
            <a:pathLst>
              <a:path w="1173480" h="3306445">
                <a:moveTo>
                  <a:pt x="455505" y="0"/>
                </a:moveTo>
                <a:lnTo>
                  <a:pt x="0" y="21990"/>
                </a:lnTo>
                <a:lnTo>
                  <a:pt x="13883" y="3292334"/>
                </a:lnTo>
                <a:lnTo>
                  <a:pt x="1173138" y="3306191"/>
                </a:lnTo>
              </a:path>
            </a:pathLst>
          </a:custGeom>
          <a:ln w="55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5579" y="4680370"/>
            <a:ext cx="177800" cy="8890"/>
          </a:xfrm>
          <a:custGeom>
            <a:avLst/>
            <a:gdLst/>
            <a:ahLst/>
            <a:cxnLst/>
            <a:rect l="l" t="t" r="r" b="b"/>
            <a:pathLst>
              <a:path w="177800" h="8889">
                <a:moveTo>
                  <a:pt x="-27714" y="4284"/>
                </a:moveTo>
                <a:lnTo>
                  <a:pt x="205213" y="4284"/>
                </a:lnTo>
              </a:path>
            </a:pathLst>
          </a:custGeom>
          <a:ln w="63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2359" y="4622501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0" y="0"/>
                </a:moveTo>
                <a:lnTo>
                  <a:pt x="180718" y="57868"/>
                </a:lnTo>
                <a:lnTo>
                  <a:pt x="6438" y="132875"/>
                </a:lnTo>
              </a:path>
            </a:pathLst>
          </a:custGeom>
          <a:ln w="55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1">
  <a:themeElements>
    <a:clrScheme name="CS1 8">
      <a:dk1>
        <a:srgbClr val="000000"/>
      </a:dk1>
      <a:lt1>
        <a:srgbClr val="FFFFFF"/>
      </a:lt1>
      <a:dk2>
        <a:srgbClr val="000000"/>
      </a:dk2>
      <a:lt2>
        <a:srgbClr val="FFCC00"/>
      </a:lt2>
      <a:accent1>
        <a:srgbClr val="FF9900"/>
      </a:accent1>
      <a:accent2>
        <a:srgbClr val="D60093"/>
      </a:accent2>
      <a:accent3>
        <a:srgbClr val="AAAAAA"/>
      </a:accent3>
      <a:accent4>
        <a:srgbClr val="DADADA"/>
      </a:accent4>
      <a:accent5>
        <a:srgbClr val="FFCAAA"/>
      </a:accent5>
      <a:accent6>
        <a:srgbClr val="C20085"/>
      </a:accent6>
      <a:hlink>
        <a:srgbClr val="9966FF"/>
      </a:hlink>
      <a:folHlink>
        <a:srgbClr val="808080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3689</Words>
  <Application>Microsoft Office PowerPoint</Application>
  <PresentationFormat>Custom</PresentationFormat>
  <Paragraphs>908</Paragraphs>
  <Slides>63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Century Gothic</vt:lpstr>
      <vt:lpstr>Lucida Sans Unicode</vt:lpstr>
      <vt:lpstr>Monotype Sorts</vt:lpstr>
      <vt:lpstr>Times New Roman</vt:lpstr>
      <vt:lpstr>Office Theme</vt:lpstr>
      <vt:lpstr>CS1</vt:lpstr>
      <vt:lpstr>Lecture 6 Brute Force</vt:lpstr>
      <vt:lpstr>Brute Force (just do it)</vt:lpstr>
      <vt:lpstr>Brute force algorithm</vt:lpstr>
      <vt:lpstr>Brute Force is Good...</vt:lpstr>
      <vt:lpstr>Finding a phone number</vt:lpstr>
      <vt:lpstr>Approach</vt:lpstr>
      <vt:lpstr>Sequential Search</vt:lpstr>
      <vt:lpstr>Algorithm: Sequential Search</vt:lpstr>
      <vt:lpstr>Algorithm: Sequential Search</vt:lpstr>
      <vt:lpstr>Algorithm: Sequential Search</vt:lpstr>
      <vt:lpstr>Is the substring cagcag in this  string?</vt:lpstr>
      <vt:lpstr>String Matching</vt:lpstr>
      <vt:lpstr>Brute Force String Matching</vt:lpstr>
      <vt:lpstr>Brute Force String Matching</vt:lpstr>
      <vt:lpstr>Brute Force String Matching</vt:lpstr>
      <vt:lpstr>Brute Force String Matching</vt:lpstr>
      <vt:lpstr>Brute Force String Matching</vt:lpstr>
      <vt:lpstr>Algorithm: StringMatch Checks if a string T is a substring of S  Input: string S, potential substring T  Output: true if T is in S, false if T is not in S.</vt:lpstr>
      <vt:lpstr>Strings as Lists</vt:lpstr>
      <vt:lpstr>Str = [a, g, t, t, a, c, g, a, t, t, a]</vt:lpstr>
      <vt:lpstr>Algorithm: StringMatch(S, T)</vt:lpstr>
      <vt:lpstr>T = cagcag</vt:lpstr>
      <vt:lpstr>T = cagcag</vt:lpstr>
      <vt:lpstr>T = cagcag</vt:lpstr>
      <vt:lpstr>T = cagcag</vt:lpstr>
      <vt:lpstr>Check substring given by k Str[k..k+lenght(T)-1] has size length(T)</vt:lpstr>
      <vt:lpstr>Start checking at the  beginning</vt:lpstr>
      <vt:lpstr>while (k + length(T) ≤ length(S)) do</vt:lpstr>
      <vt:lpstr>PowerPoint Presentation</vt:lpstr>
      <vt:lpstr>Check substring given by k</vt:lpstr>
      <vt:lpstr>PowerPoint Presentation</vt:lpstr>
      <vt:lpstr>Why a,g, t and c?</vt:lpstr>
      <vt:lpstr>A Boat Problem</vt:lpstr>
      <vt:lpstr>Right of the  river</vt:lpstr>
      <vt:lpstr>Left of the  river</vt:lpstr>
      <vt:lpstr>Right of the  river</vt:lpstr>
      <vt:lpstr>Right of the  river</vt:lpstr>
      <vt:lpstr>PowerPoint Presentation</vt:lpstr>
      <vt:lpstr>List States</vt:lpstr>
      <vt:lpstr>List States</vt:lpstr>
      <vt:lpstr>Representation of States</vt:lpstr>
      <vt:lpstr>Representation of States</vt:lpstr>
      <vt:lpstr>Representation of States</vt:lpstr>
      <vt:lpstr>FWGC</vt:lpstr>
      <vt:lpstr>Representation of States</vt:lpstr>
      <vt:lpstr>Transitions between states</vt:lpstr>
      <vt:lpstr>Transitions between states</vt:lpstr>
      <vt:lpstr>PowerPoint Presentation</vt:lpstr>
      <vt:lpstr>Boat Solution</vt:lpstr>
      <vt:lpstr>Brute force approach  to the boat problem</vt:lpstr>
      <vt:lpstr>Brute Force Examples</vt:lpstr>
      <vt:lpstr>Polynomial Evaluation: Improvement</vt:lpstr>
      <vt:lpstr>Closest-Pair Problem</vt:lpstr>
      <vt:lpstr>Closest-Pair Brute-Force Algorithm (cont.)</vt:lpstr>
      <vt:lpstr>Brute-Force Strengths and Weaknesses</vt:lpstr>
      <vt:lpstr>Exhaustive Search</vt:lpstr>
      <vt:lpstr>Example 1: Traveling Salesman Problem </vt:lpstr>
      <vt:lpstr>TSP by Exhaustive Search</vt:lpstr>
      <vt:lpstr>Example 2: Knapsack Problem</vt:lpstr>
      <vt:lpstr>Knapsack Problem by Exhaustive Search</vt:lpstr>
      <vt:lpstr>Example 3: The Assignment Problem</vt:lpstr>
      <vt:lpstr>Assignment Problem by Exhaustive Search</vt:lpstr>
      <vt:lpstr>Final Comments on Exhaustive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Brute Force</dc:title>
  <dc:creator>Bushra</dc:creator>
  <cp:lastModifiedBy>Bushra Fazal BUKC</cp:lastModifiedBy>
  <cp:revision>7</cp:revision>
  <dcterms:created xsi:type="dcterms:W3CDTF">2020-10-23T05:56:16Z</dcterms:created>
  <dcterms:modified xsi:type="dcterms:W3CDTF">2020-10-28T19:55:06Z</dcterms:modified>
</cp:coreProperties>
</file>