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80" r:id="rId4"/>
    <p:sldId id="281" r:id="rId5"/>
    <p:sldId id="282" r:id="rId6"/>
    <p:sldId id="283" r:id="rId7"/>
    <p:sldId id="284" r:id="rId8"/>
    <p:sldId id="285" r:id="rId9"/>
    <p:sldId id="286" r:id="rId10"/>
    <p:sldId id="287" r:id="rId11"/>
    <p:sldId id="288" r:id="rId12"/>
    <p:sldId id="289"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5" r:id="rId30"/>
    <p:sldId id="276" r:id="rId31"/>
    <p:sldId id="277" r:id="rId32"/>
    <p:sldId id="278" r:id="rId33"/>
    <p:sldId id="279" r:id="rId34"/>
    <p:sldId id="290" r:id="rId35"/>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E934FF-F4E1-47C5-9CA5-30A81DDE2BE4}"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p:txBody>
          <a:bodyPr/>
          <a:lstStyle/>
          <a:p>
            <a:fld id="{FDE934FF-F4E1-47C5-9CA5-30A81DDE2BE4}" type="datetimeFigureOut">
              <a:rPr lang="en-US" smtClean="0"/>
              <a:t>6/1/2021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6/1/2021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6/1/2021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6/1/2021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6/1/2021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Stored Procedures</a:t>
            </a:r>
          </a:p>
        </p:txBody>
      </p:sp>
      <p:sp>
        <p:nvSpPr>
          <p:cNvPr id="3" name="Subtitle 2"/>
          <p:cNvSpPr>
            <a:spLocks noGrp="1"/>
          </p:cNvSpPr>
          <p:nvPr>
            <p:ph type="subTitle" idx="1"/>
          </p:nvPr>
        </p:nvSpPr>
        <p:spPr/>
        <p:txBody>
          <a:bodyPr/>
          <a:lstStyle/>
          <a:p>
            <a:r>
              <a:rPr lang="en-US" dirty="0"/>
              <a:t>DBMS LAB 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Supplying Default Values</a:t>
            </a:r>
          </a:p>
        </p:txBody>
      </p:sp>
      <p:sp>
        <p:nvSpPr>
          <p:cNvPr id="3" name="Content Placeholder 2"/>
          <p:cNvSpPr>
            <a:spLocks noGrp="1"/>
          </p:cNvSpPr>
          <p:nvPr>
            <p:ph idx="1"/>
          </p:nvPr>
        </p:nvSpPr>
        <p:spPr/>
        <p:txBody>
          <a:bodyPr/>
          <a:lstStyle/>
          <a:p>
            <a:r>
              <a:rPr lang="en-US" dirty="0"/>
              <a:t>To make a parameter optional, you have to supply a default value. </a:t>
            </a:r>
          </a:p>
          <a:p>
            <a:r>
              <a:rPr lang="en-US" dirty="0"/>
              <a:t>This looks just like you’re initializing a variable: you just add an = together with the value you want to use for a default after the data type, but before the comma. </a:t>
            </a:r>
          </a:p>
          <a:p>
            <a:r>
              <a:rPr lang="en-US" dirty="0"/>
              <a:t>Once you’ve done this, the users of your </a:t>
            </a:r>
            <a:r>
              <a:rPr lang="en-US" dirty="0" err="1"/>
              <a:t>sproc</a:t>
            </a:r>
            <a:r>
              <a:rPr lang="en-US" dirty="0"/>
              <a:t> can decide to supply no value for that parameter, or they can provide their own values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Supplying Default Values</a:t>
            </a:r>
          </a:p>
        </p:txBody>
      </p:sp>
      <p:pic>
        <p:nvPicPr>
          <p:cNvPr id="4" name="Content Placeholder 3"/>
          <p:cNvPicPr>
            <a:picLocks noGrp="1" noChangeAspect="1"/>
          </p:cNvPicPr>
          <p:nvPr>
            <p:ph idx="1"/>
          </p:nvPr>
        </p:nvPicPr>
        <p:blipFill>
          <a:blip r:embed="rId2"/>
          <a:stretch>
            <a:fillRect/>
          </a:stretch>
        </p:blipFill>
        <p:spPr>
          <a:xfrm>
            <a:off x="1347788" y="1965325"/>
            <a:ext cx="6945312" cy="386148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Supplying Default Values</a:t>
            </a:r>
          </a:p>
        </p:txBody>
      </p:sp>
      <p:pic>
        <p:nvPicPr>
          <p:cNvPr id="4" name="Content Placeholder 3"/>
          <p:cNvPicPr>
            <a:picLocks noGrp="1" noChangeAspect="1"/>
          </p:cNvPicPr>
          <p:nvPr>
            <p:ph idx="1"/>
          </p:nvPr>
        </p:nvPicPr>
        <p:blipFill>
          <a:blip r:embed="rId2"/>
          <a:stretch>
            <a:fillRect/>
          </a:stretch>
        </p:blipFill>
        <p:spPr>
          <a:xfrm>
            <a:off x="1380828" y="3288003"/>
            <a:ext cx="4354513" cy="1866220"/>
          </a:xfrm>
          <a:prstGeom prst="rect">
            <a:avLst/>
          </a:prstGeom>
        </p:spPr>
      </p:pic>
      <p:pic>
        <p:nvPicPr>
          <p:cNvPr id="5" name="Picture 4"/>
          <p:cNvPicPr>
            <a:picLocks noChangeAspect="1"/>
          </p:cNvPicPr>
          <p:nvPr/>
        </p:nvPicPr>
        <p:blipFill>
          <a:blip r:embed="rId3"/>
          <a:stretch>
            <a:fillRect/>
          </a:stretch>
        </p:blipFill>
        <p:spPr>
          <a:xfrm>
            <a:off x="6488374" y="3192469"/>
            <a:ext cx="4354513" cy="2259558"/>
          </a:xfrm>
          <a:prstGeom prst="rect">
            <a:avLst/>
          </a:prstGeom>
        </p:spPr>
      </p:pic>
      <p:sp>
        <p:nvSpPr>
          <p:cNvPr id="6" name="Rectangle 5"/>
          <p:cNvSpPr/>
          <p:nvPr/>
        </p:nvSpPr>
        <p:spPr>
          <a:xfrm>
            <a:off x="1165746" y="2072246"/>
            <a:ext cx="4784678" cy="369332"/>
          </a:xfrm>
          <a:prstGeom prst="rect">
            <a:avLst/>
          </a:prstGeom>
        </p:spPr>
        <p:txBody>
          <a:bodyPr wrap="square">
            <a:spAutoFit/>
          </a:bodyPr>
          <a:lstStyle/>
          <a:p>
            <a:r>
              <a:rPr lang="en-US" dirty="0"/>
              <a:t>Supplying the value to the required parameter</a:t>
            </a:r>
          </a:p>
        </p:txBody>
      </p:sp>
      <p:sp>
        <p:nvSpPr>
          <p:cNvPr id="7" name="Rectangle 6"/>
          <p:cNvSpPr/>
          <p:nvPr/>
        </p:nvSpPr>
        <p:spPr>
          <a:xfrm>
            <a:off x="6488374" y="2072246"/>
            <a:ext cx="4865426" cy="646331"/>
          </a:xfrm>
          <a:prstGeom prst="rect">
            <a:avLst/>
          </a:prstGeom>
        </p:spPr>
        <p:txBody>
          <a:bodyPr wrap="square">
            <a:spAutoFit/>
          </a:bodyPr>
          <a:lstStyle/>
          <a:p>
            <a:r>
              <a:rPr lang="en-US" dirty="0"/>
              <a:t>Given your new default, you can now run the procedure without a parameter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Stored Procedure Syntax</a:t>
            </a:r>
          </a:p>
        </p:txBody>
      </p:sp>
      <p:sp>
        <p:nvSpPr>
          <p:cNvPr id="3" name="Content Placeholder 2"/>
          <p:cNvSpPr>
            <a:spLocks noGrp="1"/>
          </p:cNvSpPr>
          <p:nvPr>
            <p:ph idx="1"/>
          </p:nvPr>
        </p:nvSpPr>
        <p:spPr/>
        <p:txBody>
          <a:bodyPr/>
          <a:lstStyle/>
          <a:p>
            <a:pPr marL="0" indent="0">
              <a:buNone/>
            </a:pPr>
            <a:r>
              <a:rPr lang="en-US"/>
              <a:t>CREATE PROCEDURE procedure_name</a:t>
            </a:r>
          </a:p>
          <a:p>
            <a:pPr marL="0" indent="0">
              <a:buNone/>
            </a:pPr>
            <a:r>
              <a:rPr lang="en-US"/>
              <a:t>AS</a:t>
            </a:r>
          </a:p>
          <a:p>
            <a:pPr marL="0" indent="0">
              <a:buNone/>
            </a:pPr>
            <a:r>
              <a:rPr lang="en-US"/>
              <a:t>sql_statement</a:t>
            </a:r>
          </a:p>
          <a:p>
            <a:pPr marL="0" indent="0">
              <a:buNone/>
            </a:pPr>
            <a:r>
              <a:rPr lang="en-US"/>
              <a:t>GO;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Execute a Stored Procedure</a:t>
            </a:r>
          </a:p>
        </p:txBody>
      </p:sp>
      <p:sp>
        <p:nvSpPr>
          <p:cNvPr id="3" name="Content Placeholder 2"/>
          <p:cNvSpPr>
            <a:spLocks noGrp="1"/>
          </p:cNvSpPr>
          <p:nvPr>
            <p:ph idx="1"/>
          </p:nvPr>
        </p:nvSpPr>
        <p:spPr/>
        <p:txBody>
          <a:bodyPr/>
          <a:lstStyle/>
          <a:p>
            <a:pPr marL="0" indent="0">
              <a:buNone/>
            </a:pPr>
            <a:r>
              <a:rPr lang="en-US"/>
              <a:t>EXEC procedure_name;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Stored Procedure Example</a:t>
            </a:r>
          </a:p>
        </p:txBody>
      </p:sp>
      <p:sp>
        <p:nvSpPr>
          <p:cNvPr id="3" name="Content Placeholder 2"/>
          <p:cNvSpPr>
            <a:spLocks noGrp="1"/>
          </p:cNvSpPr>
          <p:nvPr>
            <p:ph sz="half" idx="1"/>
          </p:nvPr>
        </p:nvSpPr>
        <p:spPr/>
        <p:txBody>
          <a:bodyPr/>
          <a:lstStyle/>
          <a:p>
            <a:r>
              <a:rPr lang="en-US"/>
              <a:t>The following SQL statement creates a stored procedure named "SelectAllCustomers" that selects all records from the "Customers" table:</a:t>
            </a:r>
          </a:p>
          <a:p>
            <a:endParaRPr lang="en-US"/>
          </a:p>
        </p:txBody>
      </p:sp>
      <p:pic>
        <p:nvPicPr>
          <p:cNvPr id="4" name="Content Placeholder 3"/>
          <p:cNvPicPr>
            <a:picLocks noGrp="1" noChangeAspect="1"/>
          </p:cNvPicPr>
          <p:nvPr>
            <p:ph sz="half" idx="2"/>
          </p:nvPr>
        </p:nvPicPr>
        <p:blipFill>
          <a:blip r:embed="rId2"/>
          <a:stretch>
            <a:fillRect/>
          </a:stretch>
        </p:blipFill>
        <p:spPr>
          <a:xfrm>
            <a:off x="6109970" y="1825625"/>
            <a:ext cx="5244465" cy="38347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sp>
        <p:nvSpPr>
          <p:cNvPr id="3" name="Content Placeholder 2"/>
          <p:cNvSpPr>
            <a:spLocks noGrp="1"/>
          </p:cNvSpPr>
          <p:nvPr>
            <p:ph sz="half" idx="1"/>
          </p:nvPr>
        </p:nvSpPr>
        <p:spPr/>
        <p:txBody>
          <a:bodyPr/>
          <a:lstStyle/>
          <a:p>
            <a:r>
              <a:rPr lang="en-US"/>
              <a:t>Execute the stored procedure above as follows:</a:t>
            </a:r>
          </a:p>
        </p:txBody>
      </p:sp>
      <p:pic>
        <p:nvPicPr>
          <p:cNvPr id="5" name="Content Placeholder 4"/>
          <p:cNvPicPr>
            <a:picLocks noGrp="1" noChangeAspect="1"/>
          </p:cNvPicPr>
          <p:nvPr>
            <p:ph sz="half" idx="2"/>
          </p:nvPr>
        </p:nvPicPr>
        <p:blipFill>
          <a:blip r:embed="rId2"/>
          <a:stretch>
            <a:fillRect/>
          </a:stretch>
        </p:blipFill>
        <p:spPr>
          <a:xfrm>
            <a:off x="1709420" y="3176905"/>
            <a:ext cx="5857240" cy="21609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EXAMPLE RESULT</a:t>
            </a:r>
          </a:p>
        </p:txBody>
      </p:sp>
      <p:pic>
        <p:nvPicPr>
          <p:cNvPr id="5" name="Content Placeholder 4"/>
          <p:cNvPicPr>
            <a:picLocks noGrp="1" noChangeAspect="1"/>
          </p:cNvPicPr>
          <p:nvPr>
            <p:ph idx="1"/>
          </p:nvPr>
        </p:nvPicPr>
        <p:blipFill>
          <a:blip r:embed="rId2"/>
          <a:stretch>
            <a:fillRect/>
          </a:stretch>
        </p:blipFill>
        <p:spPr>
          <a:xfrm>
            <a:off x="1023620" y="2310765"/>
            <a:ext cx="10144125" cy="40297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Stored Procedure With One Parameter</a:t>
            </a:r>
          </a:p>
        </p:txBody>
      </p:sp>
      <p:sp>
        <p:nvSpPr>
          <p:cNvPr id="3" name="Content Placeholder 2"/>
          <p:cNvSpPr>
            <a:spLocks noGrp="1"/>
          </p:cNvSpPr>
          <p:nvPr>
            <p:ph idx="1"/>
          </p:nvPr>
        </p:nvSpPr>
        <p:spPr/>
        <p:txBody>
          <a:bodyPr/>
          <a:lstStyle/>
          <a:p>
            <a:r>
              <a:rPr lang="en-US"/>
              <a:t>The following SQL statement creates a stored procedure that selects Customers from a particular City from the "Customers" table:</a:t>
            </a:r>
          </a:p>
          <a:p>
            <a:endParaRPr lang="en-US"/>
          </a:p>
          <a:p>
            <a:pPr marL="0" indent="0">
              <a:buNone/>
            </a:pPr>
            <a:r>
              <a:rPr lang="en-US"/>
              <a:t>CREATE PROCEDURE SelectAllCustomers </a:t>
            </a:r>
          </a:p>
          <a:p>
            <a:pPr marL="0" indent="0">
              <a:buNone/>
            </a:pPr>
            <a:r>
              <a:rPr lang="en-US"/>
              <a:t>@City nvarchar(30)</a:t>
            </a:r>
          </a:p>
          <a:p>
            <a:pPr marL="0" indent="0">
              <a:buNone/>
            </a:pPr>
            <a:r>
              <a:rPr lang="en-US"/>
              <a:t>AS</a:t>
            </a:r>
          </a:p>
          <a:p>
            <a:pPr marL="0" indent="0">
              <a:buNone/>
            </a:pPr>
            <a:r>
              <a:rPr lang="en-US"/>
              <a:t>SELECT * FROM Customers WHERE City = @City</a:t>
            </a:r>
          </a:p>
          <a:p>
            <a:pPr marL="0" indent="0">
              <a:buNone/>
            </a:pPr>
            <a:r>
              <a:rPr lang="en-US"/>
              <a:t>GO</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r>
              <a:rPr lang="en-US"/>
              <a:t>Execute the stored procedure above as follows:</a:t>
            </a:r>
          </a:p>
          <a:p>
            <a:r>
              <a:rPr lang="en-US"/>
              <a:t>EXEC SelectAllCustomers 'london';</a:t>
            </a:r>
          </a:p>
        </p:txBody>
      </p:sp>
      <p:pic>
        <p:nvPicPr>
          <p:cNvPr id="7" name="Content Placeholder 6"/>
          <p:cNvPicPr>
            <a:picLocks noGrp="1" noChangeAspect="1"/>
          </p:cNvPicPr>
          <p:nvPr>
            <p:ph sz="half" idx="2"/>
          </p:nvPr>
        </p:nvPicPr>
        <p:blipFill>
          <a:blip r:embed="rId2"/>
          <a:stretch>
            <a:fillRect/>
          </a:stretch>
        </p:blipFill>
        <p:spPr>
          <a:xfrm>
            <a:off x="4978400" y="2303145"/>
            <a:ext cx="6375400" cy="36677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 Stored Procedure?</a:t>
            </a:r>
          </a:p>
        </p:txBody>
      </p:sp>
      <p:sp>
        <p:nvSpPr>
          <p:cNvPr id="3" name="Content Placeholder 2"/>
          <p:cNvSpPr>
            <a:spLocks noGrp="1"/>
          </p:cNvSpPr>
          <p:nvPr>
            <p:ph idx="1"/>
          </p:nvPr>
        </p:nvSpPr>
        <p:spPr/>
        <p:txBody>
          <a:bodyPr/>
          <a:lstStyle/>
          <a:p>
            <a:r>
              <a:rPr lang="en-US"/>
              <a:t>A stored procedure is a prepared SQL code that you can save, so the code can be reused over and over again.</a:t>
            </a:r>
          </a:p>
          <a:p>
            <a:endParaRPr lang="en-US"/>
          </a:p>
          <a:p>
            <a:r>
              <a:rPr lang="en-US"/>
              <a:t>So if you have an SQL query that you write over and over again, save it as a stored procedure, and then just call it to execute it.</a:t>
            </a:r>
          </a:p>
          <a:p>
            <a:endParaRPr lang="en-US"/>
          </a:p>
          <a:p>
            <a:r>
              <a:rPr lang="en-US"/>
              <a:t>You can also pass parameters to a stored procedure, so that the stored procedure can act based on the parameter value(s) that is passed.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Stored Procedure With Multiple Parameters</a:t>
            </a:r>
          </a:p>
        </p:txBody>
      </p:sp>
      <p:sp>
        <p:nvSpPr>
          <p:cNvPr id="6" name="Content Placeholder 5"/>
          <p:cNvSpPr>
            <a:spLocks noGrp="1"/>
          </p:cNvSpPr>
          <p:nvPr>
            <p:ph idx="1"/>
          </p:nvPr>
        </p:nvSpPr>
        <p:spPr/>
        <p:txBody>
          <a:bodyPr>
            <a:normAutofit fontScale="90000"/>
          </a:bodyPr>
          <a:lstStyle/>
          <a:p>
            <a:r>
              <a:rPr lang="en-US"/>
              <a:t>Setting up multiple parameters is very easy. Just list each parameter and the data type separated by a comma as shown below.</a:t>
            </a:r>
          </a:p>
          <a:p>
            <a:r>
              <a:rPr lang="en-US"/>
              <a:t>The following SQL statement creates a stored procedure that selects Customers from a particular City with a particular PostalCode from the "Customers" table:</a:t>
            </a:r>
          </a:p>
          <a:p>
            <a:pPr marL="0" indent="0">
              <a:buNone/>
            </a:pPr>
            <a:r>
              <a:rPr lang="en-US"/>
              <a:t>CREATE PROCEDURE SelectAllCustomers </a:t>
            </a:r>
          </a:p>
          <a:p>
            <a:pPr marL="0" indent="0">
              <a:buNone/>
            </a:pPr>
            <a:r>
              <a:rPr lang="en-US"/>
              <a:t>@City nvarchar(30), @PostalCode nvarchar(10)</a:t>
            </a:r>
          </a:p>
          <a:p>
            <a:pPr marL="0" indent="0">
              <a:buNone/>
            </a:pPr>
            <a:r>
              <a:rPr lang="en-US"/>
              <a:t>AS</a:t>
            </a:r>
          </a:p>
          <a:p>
            <a:pPr marL="0" indent="0">
              <a:buNone/>
            </a:pPr>
            <a:r>
              <a:rPr lang="en-US"/>
              <a:t>SELECT * FROM Customers WHERE City = @City AND PostalCode = @PostalCode</a:t>
            </a:r>
          </a:p>
          <a:p>
            <a:pPr marL="0" indent="0">
              <a:buNone/>
            </a:pPr>
            <a:r>
              <a:rPr lang="en-US"/>
              <a:t>GO</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Example</a:t>
            </a:r>
          </a:p>
        </p:txBody>
      </p:sp>
      <p:sp>
        <p:nvSpPr>
          <p:cNvPr id="3" name="Content Placeholder 2"/>
          <p:cNvSpPr>
            <a:spLocks noGrp="1"/>
          </p:cNvSpPr>
          <p:nvPr>
            <p:ph sz="half" idx="1"/>
          </p:nvPr>
        </p:nvSpPr>
        <p:spPr>
          <a:xfrm>
            <a:off x="838200" y="1825625"/>
            <a:ext cx="9728200" cy="4351655"/>
          </a:xfrm>
        </p:spPr>
        <p:txBody>
          <a:bodyPr/>
          <a:lstStyle/>
          <a:p>
            <a:r>
              <a:rPr lang="en-US"/>
              <a:t>Execute the stored procedure above as follows:</a:t>
            </a:r>
          </a:p>
          <a:p>
            <a:endParaRPr lang="en-US"/>
          </a:p>
          <a:p>
            <a:pPr marL="0" indent="0">
              <a:buNone/>
            </a:pPr>
            <a:r>
              <a:rPr lang="en-US"/>
              <a:t>EXEC SelectAllCustomers 'London', 'WA1 1DP';</a:t>
            </a:r>
          </a:p>
          <a:p>
            <a:pPr marL="0" indent="0">
              <a:buNone/>
            </a:pPr>
            <a:endParaRPr lang="en-US"/>
          </a:p>
        </p:txBody>
      </p:sp>
      <p:pic>
        <p:nvPicPr>
          <p:cNvPr id="4" name="Content Placeholder 3"/>
          <p:cNvPicPr>
            <a:picLocks noGrp="1" noChangeAspect="1"/>
          </p:cNvPicPr>
          <p:nvPr>
            <p:ph sz="half" idx="2"/>
          </p:nvPr>
        </p:nvPicPr>
        <p:blipFill>
          <a:blip r:embed="rId2"/>
          <a:stretch>
            <a:fillRect/>
          </a:stretch>
        </p:blipFill>
        <p:spPr>
          <a:xfrm>
            <a:off x="1233170" y="3620135"/>
            <a:ext cx="8776335" cy="255714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Changing Stored Procedures with ALTER</a:t>
            </a:r>
          </a:p>
        </p:txBody>
      </p:sp>
      <p:sp>
        <p:nvSpPr>
          <p:cNvPr id="5" name="Content Placeholder 4"/>
          <p:cNvSpPr>
            <a:spLocks noGrp="1"/>
          </p:cNvSpPr>
          <p:nvPr>
            <p:ph idx="1"/>
          </p:nvPr>
        </p:nvSpPr>
        <p:spPr/>
        <p:txBody>
          <a:bodyPr>
            <a:normAutofit fontScale="90000"/>
          </a:bodyPr>
          <a:lstStyle/>
          <a:p>
            <a:r>
              <a:rPr lang="en-US"/>
              <a:t>The main thing to remember when you edit sprocs with T-SQL is that you are completely replacing the existing sproc. The only differences between using the ALTER PROC statement and the CREATE PROC statement are:</a:t>
            </a:r>
          </a:p>
          <a:p>
            <a:r>
              <a:rPr lang="en-US"/>
              <a:t>ALTER PROC expects to find an existing sproc, where CREATE doesn’t.</a:t>
            </a:r>
          </a:p>
          <a:p>
            <a:r>
              <a:rPr lang="en-US"/>
              <a:t>ALTER PROC retains any permissions that have been established for the sproc. It keeps the same object ID within system objects and allows the dependencies to be kept. For example, if procedure A calls procedure B and you drop and re-create procedure B, you no longer see the dependency between the two. If you use ALTER it is all still there.</a:t>
            </a:r>
          </a:p>
          <a:p>
            <a:r>
              <a:rPr lang="en-US"/>
              <a:t>ALTER PROC retains any dependency information on other objects that may call the sproc being altered.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Alter Procedure</a:t>
            </a:r>
          </a:p>
        </p:txBody>
      </p:sp>
      <p:sp>
        <p:nvSpPr>
          <p:cNvPr id="3" name="Content Placeholder 2"/>
          <p:cNvSpPr>
            <a:spLocks noGrp="1"/>
          </p:cNvSpPr>
          <p:nvPr>
            <p:ph sz="half" idx="1"/>
          </p:nvPr>
        </p:nvSpPr>
        <p:spPr/>
        <p:txBody>
          <a:bodyPr/>
          <a:lstStyle/>
          <a:p>
            <a:r>
              <a:rPr lang="en-US"/>
              <a:t>To alter the stored procedure, right click it and select Modify that brings the stored procedure in new query window with ALTER statement.</a:t>
            </a:r>
          </a:p>
          <a:p>
            <a:endParaRPr lang="en-US"/>
          </a:p>
        </p:txBody>
      </p:sp>
      <p:pic>
        <p:nvPicPr>
          <p:cNvPr id="4" name="Content Placeholder 3"/>
          <p:cNvPicPr>
            <a:picLocks noGrp="1" noChangeAspect="1"/>
          </p:cNvPicPr>
          <p:nvPr>
            <p:ph sz="half" idx="2"/>
          </p:nvPr>
        </p:nvPicPr>
        <p:blipFill>
          <a:blip r:embed="rId2"/>
          <a:stretch>
            <a:fillRect/>
          </a:stretch>
        </p:blipFill>
        <p:spPr>
          <a:xfrm>
            <a:off x="6127115" y="1825625"/>
            <a:ext cx="5226050" cy="43516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Alter Procedure</a:t>
            </a:r>
          </a:p>
        </p:txBody>
      </p:sp>
      <p:sp>
        <p:nvSpPr>
          <p:cNvPr id="6" name="Content Placeholder 5"/>
          <p:cNvSpPr>
            <a:spLocks noGrp="1"/>
          </p:cNvSpPr>
          <p:nvPr>
            <p:ph sz="half" idx="1"/>
          </p:nvPr>
        </p:nvSpPr>
        <p:spPr/>
        <p:txBody>
          <a:bodyPr/>
          <a:lstStyle/>
          <a:p>
            <a:r>
              <a:rPr lang="en-US"/>
              <a:t>Now, alter the stored procedure (altering means addition / deletion / modifying the parameters and its type, altering the SQL statements etc.) and press Execute icon from the toolbar or hit F5 key .</a:t>
            </a:r>
          </a:p>
          <a:p>
            <a:r>
              <a:rPr lang="en-US"/>
              <a:t>I have changed the datatypes and add one more parameter i.e region.</a:t>
            </a:r>
          </a:p>
          <a:p>
            <a:endParaRPr lang="en-US"/>
          </a:p>
        </p:txBody>
      </p:sp>
      <p:pic>
        <p:nvPicPr>
          <p:cNvPr id="10" name="Content Placeholder 9"/>
          <p:cNvPicPr>
            <a:picLocks noGrp="1" noChangeAspect="1"/>
          </p:cNvPicPr>
          <p:nvPr>
            <p:ph sz="half" idx="2"/>
          </p:nvPr>
        </p:nvPicPr>
        <p:blipFill>
          <a:blip r:embed="rId2"/>
          <a:stretch>
            <a:fillRect/>
          </a:stretch>
        </p:blipFill>
        <p:spPr>
          <a:xfrm>
            <a:off x="5869940" y="1826260"/>
            <a:ext cx="5709920" cy="435165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RESULT</a:t>
            </a:r>
          </a:p>
        </p:txBody>
      </p:sp>
      <p:pic>
        <p:nvPicPr>
          <p:cNvPr id="7" name="Content Placeholder 6"/>
          <p:cNvPicPr>
            <a:picLocks noGrp="1" noChangeAspect="1"/>
          </p:cNvPicPr>
          <p:nvPr>
            <p:ph idx="1"/>
          </p:nvPr>
        </p:nvPicPr>
        <p:blipFill>
          <a:blip r:embed="rId2"/>
          <a:stretch>
            <a:fillRect/>
          </a:stretch>
        </p:blipFill>
        <p:spPr>
          <a:xfrm>
            <a:off x="1008380" y="2409190"/>
            <a:ext cx="10345420" cy="307721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Drop procedure</a:t>
            </a:r>
          </a:p>
        </p:txBody>
      </p:sp>
      <p:sp>
        <p:nvSpPr>
          <p:cNvPr id="3" name="Content Placeholder 2"/>
          <p:cNvSpPr>
            <a:spLocks noGrp="1"/>
          </p:cNvSpPr>
          <p:nvPr>
            <p:ph sz="half" idx="1"/>
          </p:nvPr>
        </p:nvSpPr>
        <p:spPr>
          <a:xfrm>
            <a:off x="838200" y="1825625"/>
            <a:ext cx="10877550" cy="4351655"/>
          </a:xfrm>
        </p:spPr>
        <p:txBody>
          <a:bodyPr/>
          <a:lstStyle/>
          <a:p>
            <a:pPr marL="0" indent="0">
              <a:buNone/>
            </a:pPr>
            <a:r>
              <a:rPr lang="en-US"/>
              <a:t>Dropping Sprocs</a:t>
            </a:r>
          </a:p>
          <a:p>
            <a:pPr marL="0" indent="0">
              <a:buNone/>
            </a:pPr>
            <a:r>
              <a:rPr lang="en-US"/>
              <a:t>It doesn’t get much easier than this:</a:t>
            </a:r>
          </a:p>
          <a:p>
            <a:pPr marL="0" indent="0">
              <a:buNone/>
            </a:pPr>
            <a:r>
              <a:rPr lang="en-US"/>
              <a:t>DROP PROC|PROCEDURE &lt;sproc name&gt;</a:t>
            </a:r>
          </a:p>
          <a:p>
            <a:pPr marL="0" indent="0">
              <a:buNone/>
            </a:pPr>
            <a:r>
              <a:rPr lang="en-US"/>
              <a:t>And it’s gone</a:t>
            </a:r>
          </a:p>
          <a:p>
            <a:pPr marL="0" indent="0">
              <a:buNone/>
            </a:pPr>
            <a:r>
              <a:rPr lang="en-US"/>
              <a:t>Example:</a:t>
            </a:r>
          </a:p>
          <a:p>
            <a:pPr marL="0" indent="0">
              <a:buNone/>
            </a:pPr>
            <a:r>
              <a:rPr lang="en-US"/>
              <a:t>drop proc SelectAllCustomers</a:t>
            </a:r>
          </a:p>
          <a:p>
            <a:pPr marL="0" indent="0">
              <a:buNone/>
            </a:pPr>
            <a:endParaRPr lang="en-US"/>
          </a:p>
        </p:txBody>
      </p:sp>
      <p:pic>
        <p:nvPicPr>
          <p:cNvPr id="4" name="Content Placeholder 3"/>
          <p:cNvPicPr>
            <a:picLocks noGrp="1" noChangeAspect="1"/>
          </p:cNvPicPr>
          <p:nvPr>
            <p:ph sz="half" idx="2"/>
          </p:nvPr>
        </p:nvPicPr>
        <p:blipFill>
          <a:blip r:embed="rId2"/>
          <a:stretch>
            <a:fillRect/>
          </a:stretch>
        </p:blipFill>
        <p:spPr>
          <a:xfrm>
            <a:off x="1306830" y="5125085"/>
            <a:ext cx="3702050" cy="955040"/>
          </a:xfrm>
          <a:prstGeom prst="rect">
            <a:avLst/>
          </a:prstGeom>
        </p:spPr>
      </p:pic>
      <p:pic>
        <p:nvPicPr>
          <p:cNvPr id="5" name="Picture 4"/>
          <p:cNvPicPr>
            <a:picLocks noChangeAspect="1"/>
          </p:cNvPicPr>
          <p:nvPr/>
        </p:nvPicPr>
        <p:blipFill>
          <a:blip r:embed="rId3"/>
          <a:stretch>
            <a:fillRect/>
          </a:stretch>
        </p:blipFill>
        <p:spPr>
          <a:xfrm>
            <a:off x="6840855" y="2425065"/>
            <a:ext cx="4220210" cy="37528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Insert through SP</a:t>
            </a:r>
          </a:p>
        </p:txBody>
      </p:sp>
      <p:pic>
        <p:nvPicPr>
          <p:cNvPr id="9" name="Content Placeholder 8"/>
          <p:cNvPicPr>
            <a:picLocks noGrp="1" noChangeAspect="1"/>
          </p:cNvPicPr>
          <p:nvPr>
            <p:ph idx="1"/>
          </p:nvPr>
        </p:nvPicPr>
        <p:blipFill>
          <a:blip r:embed="rId2"/>
          <a:stretch>
            <a:fillRect/>
          </a:stretch>
        </p:blipFill>
        <p:spPr>
          <a:xfrm>
            <a:off x="1370965" y="1546860"/>
            <a:ext cx="9857740" cy="462089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Supplying Default Values</a:t>
            </a:r>
          </a:p>
        </p:txBody>
      </p:sp>
      <p:pic>
        <p:nvPicPr>
          <p:cNvPr id="4" name="Content Placeholder 3"/>
          <p:cNvPicPr>
            <a:picLocks noGrp="1" noChangeAspect="1"/>
          </p:cNvPicPr>
          <p:nvPr>
            <p:ph idx="1"/>
          </p:nvPr>
        </p:nvPicPr>
        <p:blipFill>
          <a:blip r:embed="rId2"/>
          <a:stretch>
            <a:fillRect/>
          </a:stretch>
        </p:blipFill>
        <p:spPr>
          <a:xfrm>
            <a:off x="1230630" y="1866265"/>
            <a:ext cx="8868410" cy="405892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dirty="0">
                <a:solidFill>
                  <a:srgbClr val="363636"/>
                </a:solidFill>
                <a:latin typeface="Segoe UI" panose="020B0502040204020203" pitchFamily="34" charset="0"/>
                <a:cs typeface="Segoe UI" panose="020B0502040204020203" pitchFamily="34" charset="0"/>
              </a:rPr>
              <a:t>Simple CASE expression</a:t>
            </a:r>
            <a:endParaRPr lang="en-US" dirty="0"/>
          </a:p>
        </p:txBody>
      </p:sp>
      <p:sp>
        <p:nvSpPr>
          <p:cNvPr id="3" name="Content Placeholder 2"/>
          <p:cNvSpPr>
            <a:spLocks noGrp="1"/>
          </p:cNvSpPr>
          <p:nvPr>
            <p:ph idx="1"/>
          </p:nvPr>
        </p:nvSpPr>
        <p:spPr/>
        <p:txBody>
          <a:bodyPr>
            <a:normAutofit/>
          </a:bodyPr>
          <a:lstStyle/>
          <a:p>
            <a:pPr marL="0" lvl="0" indent="0" eaLnBrk="0" fontAlgn="t" hangingPunct="0">
              <a:lnSpc>
                <a:spcPct val="100000"/>
              </a:lnSpc>
              <a:spcBef>
                <a:spcPct val="0"/>
              </a:spcBef>
              <a:spcAft>
                <a:spcPct val="0"/>
              </a:spcAft>
              <a:buClrTx/>
              <a:buSzTx/>
              <a:buNone/>
            </a:pPr>
            <a:r>
              <a:rPr lang="en-US" altLang="en-US" sz="1800" dirty="0">
                <a:solidFill>
                  <a:srgbClr val="161616"/>
                </a:solidFill>
                <a:latin typeface="Segoe UI" panose="020B0502040204020203" pitchFamily="34" charset="0"/>
                <a:cs typeface="Segoe UI" panose="020B0502040204020203" pitchFamily="34" charset="0"/>
              </a:rPr>
              <a:t>This compares an expression to a set of simple expressions to find the result. This expression compares an expression to the expression in each WHEN clause for equivalency. If the expression with in the WHEN clause is matched, the expression in the THEN clause will be returned.</a:t>
            </a:r>
            <a:endParaRPr lang="en-US" altLang="en-US" sz="3600" dirty="0">
              <a:solidFill>
                <a:srgbClr val="363636"/>
              </a:solidFill>
              <a:latin typeface="Segoe UI" panose="020B0502040204020203" pitchFamily="34" charset="0"/>
              <a:cs typeface="Segoe UI" panose="020B0502040204020203" pitchFamily="34" charset="0"/>
            </a:endParaRPr>
          </a:p>
          <a:p>
            <a:pPr marL="0" lvl="0" indent="0" eaLnBrk="0" fontAlgn="t" hangingPunct="0">
              <a:lnSpc>
                <a:spcPct val="100000"/>
              </a:lnSpc>
              <a:spcBef>
                <a:spcPct val="0"/>
              </a:spcBef>
              <a:spcAft>
                <a:spcPct val="0"/>
              </a:spcAft>
              <a:buClrTx/>
              <a:buSzTx/>
              <a:buNone/>
            </a:pPr>
            <a:endParaRPr lang="en-US" altLang="en-US" sz="2400" dirty="0">
              <a:solidFill>
                <a:srgbClr val="363636"/>
              </a:solidFill>
              <a:latin typeface="Segoe UI" panose="020B0502040204020203" pitchFamily="34" charset="0"/>
              <a:cs typeface="Segoe UI" panose="020B0502040204020203" pitchFamily="34" charset="0"/>
            </a:endParaRPr>
          </a:p>
          <a:p>
            <a:pPr marL="0" lvl="0" indent="0" eaLnBrk="0" fontAlgn="t" hangingPunct="0">
              <a:lnSpc>
                <a:spcPct val="100000"/>
              </a:lnSpc>
              <a:spcBef>
                <a:spcPct val="0"/>
              </a:spcBef>
              <a:spcAft>
                <a:spcPct val="0"/>
              </a:spcAft>
              <a:buClrTx/>
              <a:buSzTx/>
              <a:buNone/>
            </a:pPr>
            <a:r>
              <a:rPr lang="en-US" altLang="en-US" sz="2400" dirty="0">
                <a:solidFill>
                  <a:srgbClr val="363636"/>
                </a:solidFill>
                <a:latin typeface="Segoe UI" panose="020B0502040204020203" pitchFamily="34" charset="0"/>
                <a:cs typeface="Segoe UI" panose="020B0502040204020203" pitchFamily="34" charset="0"/>
              </a:rPr>
              <a:t>Syntax</a:t>
            </a:r>
          </a:p>
          <a:p>
            <a:pPr marL="457200" lvl="1" indent="0" eaLnBrk="0" fontAlgn="t" hangingPunct="0">
              <a:lnSpc>
                <a:spcPct val="100000"/>
              </a:lnSpc>
              <a:spcBef>
                <a:spcPct val="0"/>
              </a:spcBef>
              <a:spcAft>
                <a:spcPct val="0"/>
              </a:spcAft>
              <a:buClrTx/>
              <a:buFontTx/>
              <a:buAutoNum type="arabicPeriod"/>
            </a:pPr>
            <a:r>
              <a:rPr lang="en-US" altLang="en-US" sz="2400" b="1" dirty="0">
                <a:solidFill>
                  <a:srgbClr val="FF0080"/>
                </a:solidFill>
                <a:latin typeface="Courier New" panose="02070309020205020404" pitchFamily="49" charset="0"/>
                <a:cs typeface="Courier New" panose="02070309020205020404" pitchFamily="49" charset="0"/>
              </a:rPr>
              <a:t>CASE</a:t>
            </a:r>
            <a:r>
              <a:rPr lang="en-US" altLang="en-US" sz="2400" b="1" dirty="0">
                <a:solidFill>
                  <a:srgbClr val="393124"/>
                </a:solidFill>
                <a:latin typeface="Courier New" panose="02070309020205020404" pitchFamily="49" charset="0"/>
                <a:cs typeface="Courier New" panose="02070309020205020404" pitchFamily="49" charset="0"/>
              </a:rPr>
              <a:t> expression</a:t>
            </a:r>
            <a:endParaRPr lang="en-US" altLang="en-US" sz="2400" b="1" dirty="0">
              <a:solidFill>
                <a:srgbClr val="9D9D9D"/>
              </a:solidFill>
              <a:latin typeface="Courier New" panose="02070309020205020404" pitchFamily="49" charset="0"/>
              <a:cs typeface="Courier New" panose="02070309020205020404" pitchFamily="49" charset="0"/>
            </a:endParaRPr>
          </a:p>
          <a:p>
            <a:pPr marL="457200" lvl="1" indent="0" eaLnBrk="0" fontAlgn="t" hangingPunct="0">
              <a:lnSpc>
                <a:spcPct val="100000"/>
              </a:lnSpc>
              <a:spcBef>
                <a:spcPct val="0"/>
              </a:spcBef>
              <a:spcAft>
                <a:spcPct val="0"/>
              </a:spcAft>
              <a:buClrTx/>
              <a:buFontTx/>
              <a:buAutoNum type="arabicPeriod" startAt="2"/>
            </a:pPr>
            <a:r>
              <a:rPr lang="en-US" altLang="en-US" sz="2400" b="1" dirty="0">
                <a:solidFill>
                  <a:srgbClr val="FF0080"/>
                </a:solidFill>
                <a:latin typeface="Courier New" panose="02070309020205020404" pitchFamily="49" charset="0"/>
                <a:cs typeface="Courier New" panose="02070309020205020404" pitchFamily="49" charset="0"/>
              </a:rPr>
              <a:t>WHEN</a:t>
            </a:r>
            <a:r>
              <a:rPr lang="en-US" altLang="en-US" sz="2400" b="1" dirty="0">
                <a:solidFill>
                  <a:srgbClr val="393124"/>
                </a:solidFill>
                <a:latin typeface="Courier New" panose="02070309020205020404" pitchFamily="49" charset="0"/>
                <a:cs typeface="Courier New" panose="02070309020205020404" pitchFamily="49" charset="0"/>
              </a:rPr>
              <a:t> expression1 </a:t>
            </a:r>
            <a:r>
              <a:rPr lang="en-US" altLang="en-US" sz="2400" b="1" dirty="0">
                <a:solidFill>
                  <a:srgbClr val="FF0080"/>
                </a:solidFill>
                <a:latin typeface="Courier New" panose="02070309020205020404" pitchFamily="49" charset="0"/>
                <a:cs typeface="Courier New" panose="02070309020205020404" pitchFamily="49" charset="0"/>
              </a:rPr>
              <a:t>THEN</a:t>
            </a:r>
            <a:r>
              <a:rPr lang="en-US" altLang="en-US" sz="2400" b="1" dirty="0">
                <a:solidFill>
                  <a:srgbClr val="393124"/>
                </a:solidFill>
                <a:latin typeface="Courier New" panose="02070309020205020404" pitchFamily="49" charset="0"/>
                <a:cs typeface="Courier New" panose="02070309020205020404" pitchFamily="49" charset="0"/>
              </a:rPr>
              <a:t> Result1</a:t>
            </a:r>
            <a:endParaRPr lang="en-US" altLang="en-US" sz="2400" b="1" dirty="0">
              <a:solidFill>
                <a:srgbClr val="9D9D9D"/>
              </a:solidFill>
              <a:latin typeface="Courier New" panose="02070309020205020404" pitchFamily="49" charset="0"/>
              <a:cs typeface="Courier New" panose="02070309020205020404" pitchFamily="49" charset="0"/>
            </a:endParaRPr>
          </a:p>
          <a:p>
            <a:pPr marL="457200" lvl="1" indent="0" eaLnBrk="0" fontAlgn="t" hangingPunct="0">
              <a:lnSpc>
                <a:spcPct val="100000"/>
              </a:lnSpc>
              <a:spcBef>
                <a:spcPct val="0"/>
              </a:spcBef>
              <a:spcAft>
                <a:spcPct val="0"/>
              </a:spcAft>
              <a:buClrTx/>
              <a:buFontTx/>
              <a:buAutoNum type="arabicPeriod" startAt="3"/>
            </a:pPr>
            <a:r>
              <a:rPr lang="en-US" altLang="en-US" sz="2400" b="1" dirty="0">
                <a:solidFill>
                  <a:srgbClr val="FF0080"/>
                </a:solidFill>
                <a:latin typeface="Courier New" panose="02070309020205020404" pitchFamily="49" charset="0"/>
                <a:cs typeface="Courier New" panose="02070309020205020404" pitchFamily="49" charset="0"/>
              </a:rPr>
              <a:t>WHEN</a:t>
            </a:r>
            <a:r>
              <a:rPr lang="en-US" altLang="en-US" sz="2400" b="1" dirty="0">
                <a:solidFill>
                  <a:srgbClr val="393124"/>
                </a:solidFill>
                <a:latin typeface="Courier New" panose="02070309020205020404" pitchFamily="49" charset="0"/>
                <a:cs typeface="Courier New" panose="02070309020205020404" pitchFamily="49" charset="0"/>
              </a:rPr>
              <a:t> expression2 </a:t>
            </a:r>
            <a:r>
              <a:rPr lang="en-US" altLang="en-US" sz="2400" b="1" dirty="0">
                <a:solidFill>
                  <a:srgbClr val="FF0080"/>
                </a:solidFill>
                <a:latin typeface="Courier New" panose="02070309020205020404" pitchFamily="49" charset="0"/>
                <a:cs typeface="Courier New" panose="02070309020205020404" pitchFamily="49" charset="0"/>
              </a:rPr>
              <a:t>THEN</a:t>
            </a:r>
            <a:r>
              <a:rPr lang="en-US" altLang="en-US" sz="2400" b="1" dirty="0">
                <a:solidFill>
                  <a:srgbClr val="393124"/>
                </a:solidFill>
                <a:latin typeface="Courier New" panose="02070309020205020404" pitchFamily="49" charset="0"/>
                <a:cs typeface="Courier New" panose="02070309020205020404" pitchFamily="49" charset="0"/>
              </a:rPr>
              <a:t> Result2</a:t>
            </a:r>
            <a:endParaRPr lang="en-US" altLang="en-US" sz="2400" b="1" dirty="0">
              <a:solidFill>
                <a:srgbClr val="9D9D9D"/>
              </a:solidFill>
              <a:latin typeface="Courier New" panose="02070309020205020404" pitchFamily="49" charset="0"/>
              <a:cs typeface="Courier New" panose="02070309020205020404" pitchFamily="49" charset="0"/>
            </a:endParaRPr>
          </a:p>
          <a:p>
            <a:pPr marL="457200" lvl="1" indent="0" eaLnBrk="0" fontAlgn="t" hangingPunct="0">
              <a:lnSpc>
                <a:spcPct val="100000"/>
              </a:lnSpc>
              <a:spcBef>
                <a:spcPct val="0"/>
              </a:spcBef>
              <a:spcAft>
                <a:spcPct val="0"/>
              </a:spcAft>
              <a:buClrTx/>
              <a:buFontTx/>
              <a:buAutoNum type="arabicPeriod" startAt="4"/>
            </a:pPr>
            <a:r>
              <a:rPr lang="en-US" altLang="en-US" sz="2400" b="1" dirty="0">
                <a:solidFill>
                  <a:srgbClr val="FF0080"/>
                </a:solidFill>
                <a:latin typeface="Courier New" panose="02070309020205020404" pitchFamily="49" charset="0"/>
                <a:cs typeface="Courier New" panose="02070309020205020404" pitchFamily="49" charset="0"/>
              </a:rPr>
              <a:t>ELSE</a:t>
            </a:r>
            <a:r>
              <a:rPr lang="en-US" altLang="en-US" sz="2400" b="1" dirty="0">
                <a:solidFill>
                  <a:srgbClr val="393124"/>
                </a:solidFill>
                <a:latin typeface="Courier New" panose="02070309020205020404" pitchFamily="49" charset="0"/>
                <a:cs typeface="Courier New" panose="02070309020205020404" pitchFamily="49" charset="0"/>
              </a:rPr>
              <a:t> </a:t>
            </a:r>
            <a:r>
              <a:rPr lang="en-US" altLang="en-US" sz="2400" b="1" dirty="0" err="1">
                <a:solidFill>
                  <a:srgbClr val="393124"/>
                </a:solidFill>
                <a:latin typeface="Courier New" panose="02070309020205020404" pitchFamily="49" charset="0"/>
                <a:cs typeface="Courier New" panose="02070309020205020404" pitchFamily="49" charset="0"/>
              </a:rPr>
              <a:t>ResultN</a:t>
            </a:r>
            <a:endParaRPr lang="en-US" altLang="en-US" sz="2400" b="1" dirty="0">
              <a:solidFill>
                <a:srgbClr val="9D9D9D"/>
              </a:solidFill>
              <a:latin typeface="Courier New" panose="02070309020205020404" pitchFamily="49" charset="0"/>
              <a:cs typeface="Courier New" panose="02070309020205020404" pitchFamily="49" charset="0"/>
            </a:endParaRPr>
          </a:p>
          <a:p>
            <a:pPr marL="457200" lvl="1" indent="0" eaLnBrk="0" fontAlgn="t" hangingPunct="0">
              <a:lnSpc>
                <a:spcPct val="100000"/>
              </a:lnSpc>
              <a:spcBef>
                <a:spcPct val="0"/>
              </a:spcBef>
              <a:spcAft>
                <a:spcPct val="0"/>
              </a:spcAft>
              <a:buClrTx/>
              <a:buFontTx/>
              <a:buAutoNum type="arabicPeriod" startAt="5"/>
            </a:pPr>
            <a:r>
              <a:rPr lang="en-US" altLang="en-US" sz="2400" b="1" dirty="0">
                <a:solidFill>
                  <a:srgbClr val="FF0080"/>
                </a:solidFill>
                <a:latin typeface="Courier New" panose="02070309020205020404" pitchFamily="49" charset="0"/>
                <a:cs typeface="Courier New" panose="02070309020205020404" pitchFamily="49" charset="0"/>
              </a:rPr>
              <a:t>END</a:t>
            </a:r>
          </a:p>
          <a:p>
            <a:pPr marL="457200" lvl="1" indent="0" eaLnBrk="0" fontAlgn="t" hangingPunct="0">
              <a:lnSpc>
                <a:spcPct val="100000"/>
              </a:lnSpc>
              <a:spcBef>
                <a:spcPct val="0"/>
              </a:spcBef>
              <a:spcAft>
                <a:spcPct val="0"/>
              </a:spcAft>
              <a:buClrTx/>
              <a:buFontTx/>
              <a:buAutoNum type="arabicPeriod" startAt="5"/>
            </a:pPr>
            <a:endParaRPr lang="en-US" altLang="en-US" sz="1000" b="1" dirty="0">
              <a:solidFill>
                <a:srgbClr val="9D9D9D"/>
              </a:solidFill>
              <a:latin typeface="Courier New" panose="02070309020205020404" pitchFamily="49" charset="0"/>
              <a:cs typeface="Courier New" panose="02070309020205020404" pitchFamily="49"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Stored Procedure</a:t>
            </a:r>
            <a:endParaRPr lang="en-US" dirty="0"/>
          </a:p>
        </p:txBody>
      </p:sp>
      <p:sp>
        <p:nvSpPr>
          <p:cNvPr id="3" name="Content Placeholder 2"/>
          <p:cNvSpPr>
            <a:spLocks noGrp="1"/>
          </p:cNvSpPr>
          <p:nvPr>
            <p:ph idx="1"/>
          </p:nvPr>
        </p:nvSpPr>
        <p:spPr/>
        <p:txBody>
          <a:bodyPr/>
          <a:lstStyle/>
          <a:p>
            <a:r>
              <a:rPr lang="en-US" dirty="0"/>
              <a:t>A Stored Procedure is a collection of SQL statements (queries) compiled together as a one unit. A Stored Procedure can contain multiple SQL statements such as SELECT, INSERT, UPDATE or DELETE.</a:t>
            </a:r>
          </a:p>
          <a:p>
            <a:endParaRPr lang="en-US" dirty="0"/>
          </a:p>
          <a:p>
            <a:r>
              <a:rPr lang="en-US" dirty="0"/>
              <a:t>they are precompiled thus reduce the overhead of compiling each time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- 1</a:t>
            </a:r>
          </a:p>
        </p:txBody>
      </p:sp>
      <p:sp>
        <p:nvSpPr>
          <p:cNvPr id="3" name="Content Placeholder 2"/>
          <p:cNvSpPr>
            <a:spLocks noGrp="1"/>
          </p:cNvSpPr>
          <p:nvPr>
            <p:ph sz="half" idx="1"/>
          </p:nvPr>
        </p:nvSpPr>
        <p:spPr/>
        <p:txBody>
          <a:bodyPr>
            <a:normAutofit/>
          </a:bodyPr>
          <a:lstStyle/>
          <a:p>
            <a:endParaRPr lang="en-US" dirty="0">
              <a:solidFill>
                <a:prstClr val="black"/>
              </a:solidFill>
              <a:latin typeface="Consolas" panose="020B0609020204030204" pitchFamily="49" charset="0"/>
            </a:endParaRPr>
          </a:p>
          <a:p>
            <a:endParaRPr lang="en-US" dirty="0"/>
          </a:p>
        </p:txBody>
      </p:sp>
      <p:pic>
        <p:nvPicPr>
          <p:cNvPr id="4" name="Content Placeholder 3"/>
          <p:cNvPicPr>
            <a:picLocks noGrp="1" noChangeAspect="1"/>
          </p:cNvPicPr>
          <p:nvPr>
            <p:ph sz="half" idx="2"/>
          </p:nvPr>
        </p:nvPicPr>
        <p:blipFill>
          <a:blip r:embed="rId2"/>
          <a:stretch>
            <a:fillRect/>
          </a:stretch>
        </p:blipFill>
        <p:spPr>
          <a:xfrm>
            <a:off x="1239520" y="1404620"/>
            <a:ext cx="8172450" cy="477266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- 2</a:t>
            </a:r>
          </a:p>
        </p:txBody>
      </p:sp>
      <p:sp>
        <p:nvSpPr>
          <p:cNvPr id="3" name="Content Placeholder 2"/>
          <p:cNvSpPr>
            <a:spLocks noGrp="1"/>
          </p:cNvSpPr>
          <p:nvPr>
            <p:ph sz="half" idx="1"/>
          </p:nvPr>
        </p:nvSpPr>
        <p:spPr/>
        <p:txBody>
          <a:bodyPr>
            <a:normAutofit/>
          </a:bodyPr>
          <a:lstStyle/>
          <a:p>
            <a:pPr marL="0" indent="0">
              <a:buNone/>
            </a:pPr>
            <a:endParaRPr lang="en-US" dirty="0">
              <a:solidFill>
                <a:prstClr val="black"/>
              </a:solidFill>
              <a:latin typeface="Consolas" panose="020B0609020204030204" pitchFamily="49" charset="0"/>
            </a:endParaRPr>
          </a:p>
          <a:p>
            <a:pPr marL="0" indent="0">
              <a:buNone/>
            </a:pPr>
            <a:endParaRPr lang="en-US" dirty="0"/>
          </a:p>
        </p:txBody>
      </p:sp>
      <p:pic>
        <p:nvPicPr>
          <p:cNvPr id="4" name="Content Placeholder 3"/>
          <p:cNvPicPr>
            <a:picLocks noGrp="1" noChangeAspect="1"/>
          </p:cNvPicPr>
          <p:nvPr>
            <p:ph sz="half" idx="2"/>
          </p:nvPr>
        </p:nvPicPr>
        <p:blipFill>
          <a:blip r:embed="rId2"/>
          <a:stretch>
            <a:fillRect/>
          </a:stretch>
        </p:blipFill>
        <p:spPr>
          <a:xfrm>
            <a:off x="838835" y="1434465"/>
            <a:ext cx="9330055" cy="474218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dirty="0">
                <a:solidFill>
                  <a:srgbClr val="363636"/>
                </a:solidFill>
                <a:latin typeface="Segoe UI" panose="020B0502040204020203" pitchFamily="34" charset="0"/>
                <a:cs typeface="Segoe UI" panose="020B0502040204020203" pitchFamily="34" charset="0"/>
              </a:rPr>
              <a:t>Searched CASE expressions</a:t>
            </a:r>
            <a:endParaRPr lang="en-US" dirty="0"/>
          </a:p>
        </p:txBody>
      </p:sp>
      <p:sp>
        <p:nvSpPr>
          <p:cNvPr id="3" name="Content Placeholder 2"/>
          <p:cNvSpPr>
            <a:spLocks noGrp="1"/>
          </p:cNvSpPr>
          <p:nvPr>
            <p:ph idx="1"/>
          </p:nvPr>
        </p:nvSpPr>
        <p:spPr/>
        <p:txBody>
          <a:bodyPr>
            <a:normAutofit lnSpcReduction="10000"/>
          </a:bodyPr>
          <a:lstStyle/>
          <a:p>
            <a:pPr marL="0" lvl="0" indent="0" eaLnBrk="0" fontAlgn="t" hangingPunct="0">
              <a:lnSpc>
                <a:spcPct val="100000"/>
              </a:lnSpc>
              <a:spcBef>
                <a:spcPct val="0"/>
              </a:spcBef>
              <a:spcAft>
                <a:spcPct val="0"/>
              </a:spcAft>
              <a:buClrTx/>
              <a:buSzTx/>
              <a:buNone/>
            </a:pPr>
            <a:r>
              <a:rPr lang="en-US" altLang="en-US" dirty="0">
                <a:solidFill>
                  <a:srgbClr val="161616"/>
                </a:solidFill>
                <a:latin typeface="Segoe UI" panose="020B0502040204020203" pitchFamily="34" charset="0"/>
                <a:cs typeface="Segoe UI" panose="020B0502040204020203" pitchFamily="34" charset="0"/>
              </a:rPr>
              <a:t>This expression evaluates a set of Boolean expressions to find the result. This expression allows comparison operators, and logical operators AND/OR with in each Boolean expression.</a:t>
            </a:r>
            <a:endParaRPr lang="en-US" altLang="en-US" sz="4000" dirty="0">
              <a:solidFill>
                <a:srgbClr val="363636"/>
              </a:solidFill>
              <a:latin typeface="Segoe UI" panose="020B0502040204020203" pitchFamily="34" charset="0"/>
              <a:cs typeface="Segoe UI" panose="020B0502040204020203" pitchFamily="34" charset="0"/>
            </a:endParaRPr>
          </a:p>
          <a:p>
            <a:pPr marL="0" lvl="0" indent="0" eaLnBrk="0" fontAlgn="t" hangingPunct="0">
              <a:lnSpc>
                <a:spcPct val="100000"/>
              </a:lnSpc>
              <a:spcBef>
                <a:spcPct val="0"/>
              </a:spcBef>
              <a:spcAft>
                <a:spcPct val="0"/>
              </a:spcAft>
              <a:buClrTx/>
              <a:buSzTx/>
              <a:buNone/>
            </a:pPr>
            <a:endParaRPr lang="en-US" altLang="en-US" sz="4000" dirty="0">
              <a:solidFill>
                <a:srgbClr val="363636"/>
              </a:solidFill>
              <a:latin typeface="Segoe UI" panose="020B0502040204020203" pitchFamily="34" charset="0"/>
              <a:cs typeface="Segoe UI" panose="020B0502040204020203" pitchFamily="34" charset="0"/>
            </a:endParaRPr>
          </a:p>
          <a:p>
            <a:pPr marL="0" lvl="0" indent="0" eaLnBrk="0" fontAlgn="t" hangingPunct="0">
              <a:lnSpc>
                <a:spcPct val="100000"/>
              </a:lnSpc>
              <a:spcBef>
                <a:spcPct val="0"/>
              </a:spcBef>
              <a:spcAft>
                <a:spcPct val="0"/>
              </a:spcAft>
              <a:buClrTx/>
              <a:buSzTx/>
              <a:buNone/>
            </a:pPr>
            <a:r>
              <a:rPr lang="en-US" altLang="en-US" sz="4000" dirty="0">
                <a:solidFill>
                  <a:srgbClr val="363636"/>
                </a:solidFill>
                <a:latin typeface="Segoe UI" panose="020B0502040204020203" pitchFamily="34" charset="0"/>
                <a:cs typeface="Segoe UI" panose="020B0502040204020203" pitchFamily="34" charset="0"/>
              </a:rPr>
              <a:t>Syntax</a:t>
            </a:r>
          </a:p>
          <a:p>
            <a:pPr marL="292735" lvl="1" indent="0" eaLnBrk="0" fontAlgn="t" hangingPunct="0">
              <a:lnSpc>
                <a:spcPct val="100000"/>
              </a:lnSpc>
              <a:spcBef>
                <a:spcPct val="0"/>
              </a:spcBef>
              <a:spcAft>
                <a:spcPct val="0"/>
              </a:spcAft>
              <a:buClrTx/>
              <a:buFontTx/>
              <a:buAutoNum type="arabicPeriod"/>
            </a:pPr>
            <a:endParaRPr lang="en-US" altLang="en-US" b="1" dirty="0">
              <a:solidFill>
                <a:srgbClr val="FF0080"/>
              </a:solidFill>
              <a:latin typeface="Courier New" panose="02070309020205020404" pitchFamily="49" charset="0"/>
              <a:cs typeface="Courier New" panose="02070309020205020404" pitchFamily="49" charset="0"/>
            </a:endParaRPr>
          </a:p>
          <a:p>
            <a:pPr marL="292735" lvl="1" indent="0" eaLnBrk="0" fontAlgn="t" hangingPunct="0">
              <a:lnSpc>
                <a:spcPct val="100000"/>
              </a:lnSpc>
              <a:spcBef>
                <a:spcPct val="0"/>
              </a:spcBef>
              <a:spcAft>
                <a:spcPct val="0"/>
              </a:spcAft>
              <a:buClrTx/>
              <a:buFontTx/>
              <a:buAutoNum type="arabicPeriod"/>
            </a:pPr>
            <a:r>
              <a:rPr lang="en-US" altLang="en-US" b="1" dirty="0">
                <a:solidFill>
                  <a:srgbClr val="FF0080"/>
                </a:solidFill>
                <a:latin typeface="Courier New" panose="02070309020205020404" pitchFamily="49" charset="0"/>
                <a:cs typeface="Courier New" panose="02070309020205020404" pitchFamily="49" charset="0"/>
              </a:rPr>
              <a:t>CASE</a:t>
            </a:r>
            <a:endParaRPr lang="en-US" altLang="en-US" b="1" dirty="0">
              <a:solidFill>
                <a:srgbClr val="9D9D9D"/>
              </a:solidFill>
              <a:latin typeface="Courier New" panose="02070309020205020404" pitchFamily="49" charset="0"/>
              <a:cs typeface="Courier New" panose="02070309020205020404" pitchFamily="49" charset="0"/>
            </a:endParaRPr>
          </a:p>
          <a:p>
            <a:pPr marL="292735" lvl="1" indent="0" eaLnBrk="0" fontAlgn="t" hangingPunct="0">
              <a:lnSpc>
                <a:spcPct val="100000"/>
              </a:lnSpc>
              <a:spcBef>
                <a:spcPct val="0"/>
              </a:spcBef>
              <a:spcAft>
                <a:spcPct val="0"/>
              </a:spcAft>
              <a:buClrTx/>
              <a:buFontTx/>
              <a:buAutoNum type="arabicPeriod"/>
            </a:pPr>
            <a:r>
              <a:rPr lang="en-US" altLang="en-US" b="1" dirty="0">
                <a:solidFill>
                  <a:srgbClr val="FF0080"/>
                </a:solidFill>
                <a:latin typeface="Courier New" panose="02070309020205020404" pitchFamily="49" charset="0"/>
                <a:cs typeface="Courier New" panose="02070309020205020404" pitchFamily="49" charset="0"/>
              </a:rPr>
              <a:t>WHEN</a:t>
            </a:r>
            <a:r>
              <a:rPr lang="en-US" altLang="en-US" b="1" dirty="0">
                <a:solidFill>
                  <a:srgbClr val="393124"/>
                </a:solidFill>
                <a:latin typeface="Courier New" panose="02070309020205020404" pitchFamily="49" charset="0"/>
                <a:cs typeface="Courier New" panose="02070309020205020404" pitchFamily="49" charset="0"/>
              </a:rPr>
              <a:t> Boolean_expression1 </a:t>
            </a:r>
            <a:r>
              <a:rPr lang="en-US" altLang="en-US" b="1" dirty="0">
                <a:solidFill>
                  <a:srgbClr val="FF0080"/>
                </a:solidFill>
                <a:latin typeface="Courier New" panose="02070309020205020404" pitchFamily="49" charset="0"/>
                <a:cs typeface="Courier New" panose="02070309020205020404" pitchFamily="49" charset="0"/>
              </a:rPr>
              <a:t>THEN</a:t>
            </a:r>
            <a:r>
              <a:rPr lang="en-US" altLang="en-US" b="1" dirty="0">
                <a:solidFill>
                  <a:srgbClr val="393124"/>
                </a:solidFill>
                <a:latin typeface="Courier New" panose="02070309020205020404" pitchFamily="49" charset="0"/>
                <a:cs typeface="Courier New" panose="02070309020205020404" pitchFamily="49" charset="0"/>
              </a:rPr>
              <a:t> Result1</a:t>
            </a:r>
            <a:endParaRPr lang="en-US" altLang="en-US" b="1" dirty="0">
              <a:solidFill>
                <a:srgbClr val="9D9D9D"/>
              </a:solidFill>
              <a:latin typeface="Courier New" panose="02070309020205020404" pitchFamily="49" charset="0"/>
              <a:cs typeface="Courier New" panose="02070309020205020404" pitchFamily="49" charset="0"/>
            </a:endParaRPr>
          </a:p>
          <a:p>
            <a:pPr marL="292735" lvl="1" indent="0" eaLnBrk="0" fontAlgn="t" hangingPunct="0">
              <a:lnSpc>
                <a:spcPct val="100000"/>
              </a:lnSpc>
              <a:spcBef>
                <a:spcPct val="0"/>
              </a:spcBef>
              <a:spcAft>
                <a:spcPct val="0"/>
              </a:spcAft>
              <a:buClrTx/>
              <a:buFontTx/>
              <a:buAutoNum type="arabicPeriod"/>
            </a:pPr>
            <a:r>
              <a:rPr lang="en-US" altLang="en-US" b="1" dirty="0">
                <a:solidFill>
                  <a:srgbClr val="FF0080"/>
                </a:solidFill>
                <a:latin typeface="Courier New" panose="02070309020205020404" pitchFamily="49" charset="0"/>
                <a:cs typeface="Courier New" panose="02070309020205020404" pitchFamily="49" charset="0"/>
              </a:rPr>
              <a:t>WHEN</a:t>
            </a:r>
            <a:r>
              <a:rPr lang="en-US" altLang="en-US" b="1" dirty="0">
                <a:solidFill>
                  <a:srgbClr val="393124"/>
                </a:solidFill>
                <a:latin typeface="Courier New" panose="02070309020205020404" pitchFamily="49" charset="0"/>
                <a:cs typeface="Courier New" panose="02070309020205020404" pitchFamily="49" charset="0"/>
              </a:rPr>
              <a:t> Boolean_expression2 </a:t>
            </a:r>
            <a:r>
              <a:rPr lang="en-US" altLang="en-US" b="1" dirty="0">
                <a:solidFill>
                  <a:srgbClr val="FF0080"/>
                </a:solidFill>
                <a:latin typeface="Courier New" panose="02070309020205020404" pitchFamily="49" charset="0"/>
                <a:cs typeface="Courier New" panose="02070309020205020404" pitchFamily="49" charset="0"/>
              </a:rPr>
              <a:t>THEN</a:t>
            </a:r>
            <a:r>
              <a:rPr lang="en-US" altLang="en-US" b="1" dirty="0">
                <a:solidFill>
                  <a:srgbClr val="393124"/>
                </a:solidFill>
                <a:latin typeface="Courier New" panose="02070309020205020404" pitchFamily="49" charset="0"/>
                <a:cs typeface="Courier New" panose="02070309020205020404" pitchFamily="49" charset="0"/>
              </a:rPr>
              <a:t> Result2</a:t>
            </a:r>
            <a:endParaRPr lang="en-US" altLang="en-US" b="1" dirty="0">
              <a:solidFill>
                <a:srgbClr val="9D9D9D"/>
              </a:solidFill>
              <a:latin typeface="Courier New" panose="02070309020205020404" pitchFamily="49" charset="0"/>
              <a:cs typeface="Courier New" panose="02070309020205020404" pitchFamily="49" charset="0"/>
            </a:endParaRPr>
          </a:p>
          <a:p>
            <a:pPr marL="292735" lvl="1" indent="0" eaLnBrk="0" fontAlgn="t" hangingPunct="0">
              <a:lnSpc>
                <a:spcPct val="100000"/>
              </a:lnSpc>
              <a:spcBef>
                <a:spcPct val="0"/>
              </a:spcBef>
              <a:spcAft>
                <a:spcPct val="0"/>
              </a:spcAft>
              <a:buClrTx/>
              <a:buFontTx/>
              <a:buAutoNum type="arabicPeriod"/>
            </a:pPr>
            <a:r>
              <a:rPr lang="en-US" altLang="en-US" b="1" dirty="0">
                <a:solidFill>
                  <a:srgbClr val="FF0080"/>
                </a:solidFill>
                <a:latin typeface="Courier New" panose="02070309020205020404" pitchFamily="49" charset="0"/>
                <a:cs typeface="Courier New" panose="02070309020205020404" pitchFamily="49" charset="0"/>
              </a:rPr>
              <a:t>ELSE</a:t>
            </a:r>
            <a:r>
              <a:rPr lang="en-US" altLang="en-US" b="1" dirty="0">
                <a:solidFill>
                  <a:srgbClr val="393124"/>
                </a:solidFill>
                <a:latin typeface="Courier New" panose="02070309020205020404" pitchFamily="49" charset="0"/>
                <a:cs typeface="Courier New" panose="02070309020205020404" pitchFamily="49" charset="0"/>
              </a:rPr>
              <a:t> </a:t>
            </a:r>
            <a:r>
              <a:rPr lang="en-US" altLang="en-US" b="1" dirty="0" err="1">
                <a:solidFill>
                  <a:srgbClr val="393124"/>
                </a:solidFill>
                <a:latin typeface="Courier New" panose="02070309020205020404" pitchFamily="49" charset="0"/>
                <a:cs typeface="Courier New" panose="02070309020205020404" pitchFamily="49" charset="0"/>
              </a:rPr>
              <a:t>ResultN</a:t>
            </a:r>
            <a:endParaRPr lang="en-US" altLang="en-US" b="1" dirty="0">
              <a:solidFill>
                <a:srgbClr val="9D9D9D"/>
              </a:solidFill>
              <a:latin typeface="Courier New" panose="02070309020205020404" pitchFamily="49" charset="0"/>
              <a:cs typeface="Courier New" panose="02070309020205020404" pitchFamily="49" charset="0"/>
            </a:endParaRPr>
          </a:p>
          <a:p>
            <a:pPr marL="292735" lvl="1" indent="0" eaLnBrk="0" fontAlgn="t" hangingPunct="0">
              <a:lnSpc>
                <a:spcPct val="100000"/>
              </a:lnSpc>
              <a:spcBef>
                <a:spcPct val="0"/>
              </a:spcBef>
              <a:spcAft>
                <a:spcPct val="0"/>
              </a:spcAft>
              <a:buClrTx/>
              <a:buFontTx/>
              <a:buAutoNum type="arabicPeriod"/>
            </a:pPr>
            <a:r>
              <a:rPr lang="en-US" altLang="en-US" b="1" dirty="0">
                <a:solidFill>
                  <a:srgbClr val="FF0080"/>
                </a:solidFill>
                <a:latin typeface="Courier New" panose="02070309020205020404" pitchFamily="49" charset="0"/>
                <a:cs typeface="Courier New" panose="02070309020205020404" pitchFamily="49" charset="0"/>
              </a:rPr>
              <a:t>END</a:t>
            </a:r>
            <a:endParaRPr lang="en-US" altLang="en-US" sz="3800" b="1" dirty="0">
              <a:solidFill>
                <a:srgbClr val="9D9D9D"/>
              </a:solidFill>
              <a:latin typeface="Courier New" panose="02070309020205020404" pitchFamily="49" charset="0"/>
              <a:cs typeface="Courier New" panose="02070309020205020404" pitchFamily="49" charset="0"/>
            </a:endParaRP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- 3</a:t>
            </a:r>
          </a:p>
        </p:txBody>
      </p:sp>
      <p:pic>
        <p:nvPicPr>
          <p:cNvPr id="4" name="Content Placeholder 3"/>
          <p:cNvPicPr>
            <a:picLocks noGrp="1" noChangeAspect="1"/>
          </p:cNvPicPr>
          <p:nvPr>
            <p:ph idx="1"/>
          </p:nvPr>
        </p:nvPicPr>
        <p:blipFill>
          <a:blip r:embed="rId2"/>
          <a:stretch>
            <a:fillRect/>
          </a:stretch>
        </p:blipFill>
        <p:spPr>
          <a:xfrm>
            <a:off x="1252220" y="1266825"/>
            <a:ext cx="9882505" cy="491045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4DBC0-A190-4EE0-913B-6012AE2FA6B9}"/>
              </a:ext>
            </a:extLst>
          </p:cNvPr>
          <p:cNvSpPr>
            <a:spLocks noGrp="1"/>
          </p:cNvSpPr>
          <p:nvPr>
            <p:ph type="title"/>
          </p:nvPr>
        </p:nvSpPr>
        <p:spPr/>
        <p:txBody>
          <a:bodyPr/>
          <a:lstStyle/>
          <a:p>
            <a:r>
              <a:rPr lang="en-US" dirty="0"/>
              <a:t>Lab Tasks</a:t>
            </a:r>
          </a:p>
        </p:txBody>
      </p:sp>
      <p:sp>
        <p:nvSpPr>
          <p:cNvPr id="3" name="Content Placeholder 2">
            <a:extLst>
              <a:ext uri="{FF2B5EF4-FFF2-40B4-BE49-F238E27FC236}">
                <a16:creationId xmlns:a16="http://schemas.microsoft.com/office/drawing/2014/main" id="{30415876-ADCF-43F9-A62A-CE09A2EF6995}"/>
              </a:ext>
            </a:extLst>
          </p:cNvPr>
          <p:cNvSpPr>
            <a:spLocks noGrp="1"/>
          </p:cNvSpPr>
          <p:nvPr>
            <p:ph idx="1"/>
          </p:nvPr>
        </p:nvSpPr>
        <p:spPr>
          <a:xfrm>
            <a:off x="838200" y="1524000"/>
            <a:ext cx="9816548" cy="3180522"/>
          </a:xfrm>
        </p:spPr>
        <p:txBody>
          <a:bodyPr/>
          <a:lstStyle/>
          <a:p>
            <a:endParaRPr lang="en-US" dirty="0"/>
          </a:p>
          <a:p>
            <a:pPr marL="342900" marR="0" lvl="0" indent="-342900" algn="just">
              <a:lnSpc>
                <a:spcPts val="1200"/>
              </a:lnSpc>
              <a:spcBef>
                <a:spcPts val="0"/>
              </a:spcBef>
              <a:spcAft>
                <a:spcPts val="1200"/>
              </a:spcAft>
              <a:buFont typeface="+mj-lt"/>
              <a:buAutoNum type="arabicPeriod"/>
            </a:pPr>
            <a:r>
              <a:rPr lang="en-US" dirty="0">
                <a:effectLst/>
                <a:ea typeface="Calibri" panose="020F0502020204030204" pitchFamily="34" charset="0"/>
                <a:cs typeface="Candara" panose="020E0502030303020204" pitchFamily="34" charset="0"/>
              </a:rPr>
              <a:t>Write a simple stored procedure name </a:t>
            </a:r>
            <a:r>
              <a:rPr lang="en-US" b="1" dirty="0">
                <a:effectLst/>
                <a:ea typeface="Calibri" panose="020F0502020204030204" pitchFamily="34" charset="0"/>
                <a:cs typeface="Candara" panose="020E0502030303020204" pitchFamily="34" charset="0"/>
              </a:rPr>
              <a:t>“</a:t>
            </a:r>
            <a:r>
              <a:rPr lang="en-US" b="1" dirty="0" err="1">
                <a:effectLst/>
                <a:ea typeface="Calibri" panose="020F0502020204030204" pitchFamily="34" charset="0"/>
                <a:cs typeface="Candara" panose="020E0502030303020204" pitchFamily="34" charset="0"/>
              </a:rPr>
              <a:t>CustomerRecord</a:t>
            </a:r>
            <a:r>
              <a:rPr lang="en-US" b="1" dirty="0">
                <a:effectLst/>
                <a:ea typeface="Calibri" panose="020F0502020204030204" pitchFamily="34" charset="0"/>
                <a:cs typeface="Candara" panose="020E0502030303020204" pitchFamily="34" charset="0"/>
              </a:rPr>
              <a:t>”</a:t>
            </a:r>
            <a:r>
              <a:rPr lang="en-US" dirty="0">
                <a:effectLst/>
                <a:ea typeface="Calibri" panose="020F0502020204030204" pitchFamily="34" charset="0"/>
                <a:cs typeface="Candara" panose="020E0502030303020204" pitchFamily="34" charset="0"/>
              </a:rPr>
              <a:t> that</a:t>
            </a:r>
          </a:p>
          <a:p>
            <a:pPr marL="0" marR="0" lvl="0" indent="0" algn="just">
              <a:lnSpc>
                <a:spcPts val="1200"/>
              </a:lnSpc>
              <a:spcBef>
                <a:spcPts val="0"/>
              </a:spcBef>
              <a:spcAft>
                <a:spcPts val="1200"/>
              </a:spcAft>
              <a:buNone/>
            </a:pPr>
            <a:r>
              <a:rPr lang="en-US" dirty="0">
                <a:effectLst/>
                <a:ea typeface="Calibri" panose="020F0502020204030204" pitchFamily="34" charset="0"/>
                <a:cs typeface="Candara" panose="020E0502030303020204" pitchFamily="34" charset="0"/>
              </a:rPr>
              <a:t> returns the desired Customer record from the Northwind</a:t>
            </a:r>
          </a:p>
          <a:p>
            <a:pPr marL="0" marR="0" lvl="0" indent="0" algn="just">
              <a:lnSpc>
                <a:spcPts val="1200"/>
              </a:lnSpc>
              <a:spcBef>
                <a:spcPts val="0"/>
              </a:spcBef>
              <a:spcAft>
                <a:spcPts val="1200"/>
              </a:spcAft>
              <a:buNone/>
            </a:pPr>
            <a:r>
              <a:rPr lang="en-US" dirty="0">
                <a:effectLst/>
                <a:ea typeface="Calibri" panose="020F0502020204030204" pitchFamily="34" charset="0"/>
                <a:cs typeface="Candara" panose="020E0502030303020204" pitchFamily="34" charset="0"/>
              </a:rPr>
              <a:t> database given a parameter of the </a:t>
            </a:r>
            <a:r>
              <a:rPr lang="en-US" dirty="0" err="1">
                <a:effectLst/>
                <a:ea typeface="Calibri" panose="020F0502020204030204" pitchFamily="34" charset="0"/>
                <a:cs typeface="Candara" panose="020E0502030303020204" pitchFamily="34" charset="0"/>
              </a:rPr>
              <a:t>CustomerID</a:t>
            </a:r>
            <a:r>
              <a:rPr lang="en-US" dirty="0">
                <a:effectLst/>
                <a:ea typeface="Calibri" panose="020F0502020204030204" pitchFamily="34" charset="0"/>
                <a:cs typeface="Candara" panose="020E0502030303020204" pitchFamily="34" charset="0"/>
              </a:rPr>
              <a:t>.</a:t>
            </a:r>
            <a:endParaRPr lang="en-US" dirty="0">
              <a:effectLst/>
              <a:ea typeface="Calibri" panose="020F0502020204030204" pitchFamily="34" charset="0"/>
              <a:cs typeface="Times New Roman" panose="02020603050405020304" pitchFamily="18" charset="0"/>
            </a:endParaRPr>
          </a:p>
          <a:p>
            <a:pPr marL="342900" marR="0" lvl="0" indent="-342900" algn="just">
              <a:lnSpc>
                <a:spcPts val="1200"/>
              </a:lnSpc>
              <a:spcBef>
                <a:spcPts val="0"/>
              </a:spcBef>
              <a:spcAft>
                <a:spcPts val="1200"/>
              </a:spcAft>
              <a:buFont typeface="+mj-lt"/>
              <a:buAutoNum type="arabicPeriod"/>
            </a:pPr>
            <a:endParaRPr lang="en-US" dirty="0">
              <a:effectLst/>
              <a:ea typeface="Calibri" panose="020F0502020204030204" pitchFamily="34" charset="0"/>
              <a:cs typeface="Candara" panose="020E0502030303020204" pitchFamily="34" charset="0"/>
            </a:endParaRPr>
          </a:p>
          <a:p>
            <a:pPr marL="0" marR="0" lvl="0" indent="0" algn="just">
              <a:lnSpc>
                <a:spcPts val="1200"/>
              </a:lnSpc>
              <a:spcBef>
                <a:spcPts val="0"/>
              </a:spcBef>
              <a:spcAft>
                <a:spcPts val="1200"/>
              </a:spcAft>
              <a:buNone/>
            </a:pPr>
            <a:r>
              <a:rPr lang="en-US">
                <a:effectLst/>
                <a:ea typeface="Calibri" panose="020F0502020204030204" pitchFamily="34" charset="0"/>
                <a:cs typeface="Candara" panose="020E0502030303020204" pitchFamily="34" charset="0"/>
              </a:rPr>
              <a:t>2. Write </a:t>
            </a:r>
            <a:r>
              <a:rPr lang="en-US" dirty="0">
                <a:effectLst/>
                <a:ea typeface="Calibri" panose="020F0502020204030204" pitchFamily="34" charset="0"/>
                <a:cs typeface="Candara" panose="020E0502030303020204" pitchFamily="34" charset="0"/>
              </a:rPr>
              <a:t>a stored procedure name </a:t>
            </a:r>
            <a:r>
              <a:rPr lang="en-US" b="1" dirty="0">
                <a:effectLst/>
                <a:ea typeface="Calibri" panose="020F0502020204030204" pitchFamily="34" charset="0"/>
                <a:cs typeface="Candara" panose="020E0502030303020204" pitchFamily="34" charset="0"/>
              </a:rPr>
              <a:t>“Territory”</a:t>
            </a:r>
            <a:r>
              <a:rPr lang="en-US" dirty="0">
                <a:effectLst/>
                <a:ea typeface="Calibri" panose="020F0502020204030204" pitchFamily="34" charset="0"/>
                <a:cs typeface="Candara" panose="020E0502030303020204" pitchFamily="34" charset="0"/>
              </a:rPr>
              <a:t> that accepts a</a:t>
            </a:r>
          </a:p>
          <a:p>
            <a:pPr marL="0" marR="0" lvl="0" indent="0" algn="just">
              <a:lnSpc>
                <a:spcPts val="1200"/>
              </a:lnSpc>
              <a:spcBef>
                <a:spcPts val="0"/>
              </a:spcBef>
              <a:spcAft>
                <a:spcPts val="1200"/>
              </a:spcAft>
              <a:buNone/>
            </a:pPr>
            <a:r>
              <a:rPr lang="en-US" dirty="0">
                <a:effectLst/>
                <a:ea typeface="Calibri" panose="020F0502020204030204" pitchFamily="34" charset="0"/>
                <a:cs typeface="Candara" panose="020E0502030303020204" pitchFamily="34" charset="0"/>
              </a:rPr>
              <a:t>Territory ID, Territory Description, and Region ID and inserts</a:t>
            </a:r>
          </a:p>
          <a:p>
            <a:pPr marL="0" marR="0" lvl="0" indent="0" algn="just">
              <a:lnSpc>
                <a:spcPts val="1200"/>
              </a:lnSpc>
              <a:spcBef>
                <a:spcPts val="0"/>
              </a:spcBef>
              <a:spcAft>
                <a:spcPts val="1200"/>
              </a:spcAft>
              <a:buNone/>
            </a:pPr>
            <a:r>
              <a:rPr lang="en-US" dirty="0">
                <a:effectLst/>
                <a:ea typeface="Calibri" panose="020F0502020204030204" pitchFamily="34" charset="0"/>
                <a:cs typeface="Candara" panose="020E0502030303020204" pitchFamily="34" charset="0"/>
              </a:rPr>
              <a:t> them as new row in the Territories table in Northwind.</a:t>
            </a:r>
            <a:endParaRPr lang="en-US"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91620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Stored Procedure</a:t>
            </a:r>
            <a:endParaRPr lang="en-US" dirty="0"/>
          </a:p>
        </p:txBody>
      </p:sp>
      <p:sp>
        <p:nvSpPr>
          <p:cNvPr id="3" name="Content Placeholder 2"/>
          <p:cNvSpPr>
            <a:spLocks noGrp="1"/>
          </p:cNvSpPr>
          <p:nvPr>
            <p:ph idx="1"/>
          </p:nvPr>
        </p:nvSpPr>
        <p:spPr/>
        <p:txBody>
          <a:bodyPr>
            <a:normAutofit/>
          </a:bodyPr>
          <a:lstStyle/>
          <a:p>
            <a:r>
              <a:rPr lang="en-US" dirty="0"/>
              <a:t>Stored Procedures also help in preventing SQL Injections since parameters are used in it. </a:t>
            </a:r>
          </a:p>
          <a:p>
            <a:r>
              <a:rPr lang="en-US" dirty="0"/>
              <a:t>Other benefits include</a:t>
            </a:r>
          </a:p>
          <a:p>
            <a:pPr lvl="1">
              <a:buFont typeface="Wingdings" panose="05000000000000000000" pitchFamily="2" charset="2"/>
              <a:buChar char="Ø"/>
            </a:pPr>
            <a:r>
              <a:rPr lang="en-US" dirty="0"/>
              <a:t> Create once and call it N number of times</a:t>
            </a:r>
          </a:p>
          <a:p>
            <a:pPr lvl="1">
              <a:buFont typeface="Wingdings" panose="05000000000000000000" pitchFamily="2" charset="2"/>
              <a:buChar char="Ø"/>
            </a:pPr>
            <a:r>
              <a:rPr lang="en-US" dirty="0"/>
              <a:t> Reduce traffic since instead of whole query only stored procedure name is sent from front end</a:t>
            </a:r>
          </a:p>
          <a:p>
            <a:pPr lvl="1">
              <a:buFont typeface="Wingdings" panose="05000000000000000000" pitchFamily="2" charset="2"/>
              <a:buChar char="Ø"/>
            </a:pPr>
            <a:r>
              <a:rPr lang="en-US" dirty="0"/>
              <a:t> A Stored Procedure can be easily modified at a given point of time without modifying any code in the Application.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dirty="0"/>
              <a:t>Creating a Stored Procedure</a:t>
            </a:r>
            <a:endParaRPr lang="en-US" dirty="0"/>
          </a:p>
        </p:txBody>
      </p:sp>
      <p:sp>
        <p:nvSpPr>
          <p:cNvPr id="3" name="Content Placeholder 2"/>
          <p:cNvSpPr>
            <a:spLocks noGrp="1"/>
          </p:cNvSpPr>
          <p:nvPr>
            <p:ph idx="1"/>
          </p:nvPr>
        </p:nvSpPr>
        <p:spPr/>
        <p:txBody>
          <a:bodyPr/>
          <a:lstStyle/>
          <a:p>
            <a:pPr marL="0" lvl="0"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rgbClr val="444444"/>
                </a:solidFill>
                <a:effectLst/>
                <a:latin typeface="Arial" panose="020B0604020202020204" pitchFamily="34" charset="0"/>
                <a:cs typeface="Arial" panose="020B0604020202020204" pitchFamily="34" charset="0"/>
              </a:rPr>
              <a:t>Below figure displays the syntax for creating a stored procedure. As you can see below to create a stored</a:t>
            </a:r>
            <a:r>
              <a:rPr kumimoji="0" lang="en-US" altLang="en-US" b="0" i="0" u="none" strike="noStrike" cap="none" normalizeH="0" dirty="0">
                <a:ln>
                  <a:noFill/>
                </a:ln>
                <a:solidFill>
                  <a:srgbClr val="444444"/>
                </a:solidFill>
                <a:effectLst/>
                <a:latin typeface="Arial" panose="020B0604020202020204" pitchFamily="34" charset="0"/>
                <a:cs typeface="Arial" panose="020B0604020202020204" pitchFamily="34" charset="0"/>
              </a:rPr>
              <a:t> p</a:t>
            </a:r>
            <a:r>
              <a:rPr kumimoji="0" lang="en-US" altLang="en-US" b="0" i="0" u="none" strike="noStrike" cap="none" normalizeH="0" baseline="0" dirty="0">
                <a:ln>
                  <a:noFill/>
                </a:ln>
                <a:solidFill>
                  <a:srgbClr val="444444"/>
                </a:solidFill>
                <a:effectLst/>
                <a:latin typeface="Arial" panose="020B0604020202020204" pitchFamily="34" charset="0"/>
                <a:cs typeface="Arial" panose="020B0604020202020204" pitchFamily="34" charset="0"/>
              </a:rPr>
              <a:t>rocedure </a:t>
            </a:r>
            <a:r>
              <a:rPr kumimoji="0" lang="en-US" altLang="en-US" b="1" i="0" u="none" strike="noStrike" cap="none" normalizeH="0" baseline="0" dirty="0">
                <a:ln>
                  <a:noFill/>
                </a:ln>
                <a:solidFill>
                  <a:srgbClr val="444444"/>
                </a:solidFill>
                <a:effectLst/>
                <a:latin typeface="Arial" panose="020B0604020202020204" pitchFamily="34" charset="0"/>
                <a:cs typeface="Arial" panose="020B0604020202020204" pitchFamily="34" charset="0"/>
              </a:rPr>
              <a:t>CREATE</a:t>
            </a:r>
            <a:r>
              <a:rPr kumimoji="0" lang="en-US" altLang="en-US" b="0" i="0" u="none" strike="noStrike" cap="none" normalizeH="0" baseline="0" dirty="0">
                <a:ln>
                  <a:noFill/>
                </a:ln>
                <a:solidFill>
                  <a:srgbClr val="444444"/>
                </a:solidFill>
                <a:effectLst/>
                <a:latin typeface="Arial" panose="020B0604020202020204" pitchFamily="34" charset="0"/>
                <a:cs typeface="Arial" panose="020B0604020202020204" pitchFamily="34" charset="0"/>
              </a:rPr>
              <a:t> keyword is used.</a:t>
            </a:r>
            <a:endParaRPr kumimoji="0" lang="en-US" altLang="en-US" sz="3600" b="0" i="0" u="none" strike="noStrike" cap="none" normalizeH="0" baseline="0" dirty="0">
              <a:ln>
                <a:noFill/>
              </a:ln>
              <a:solidFill>
                <a:schemeClr val="tx1"/>
              </a:solidFill>
              <a:effectLst/>
            </a:endParaRPr>
          </a:p>
          <a:p>
            <a:endParaRPr lang="en-US" dirty="0"/>
          </a:p>
        </p:txBody>
      </p:sp>
      <p:pic>
        <p:nvPicPr>
          <p:cNvPr id="5" name="Picture 4"/>
          <p:cNvPicPr>
            <a:picLocks noChangeAspect="1"/>
          </p:cNvPicPr>
          <p:nvPr/>
        </p:nvPicPr>
        <p:blipFill>
          <a:blip r:embed="rId2"/>
          <a:stretch>
            <a:fillRect/>
          </a:stretch>
        </p:blipFill>
        <p:spPr>
          <a:xfrm>
            <a:off x="835200" y="3643377"/>
            <a:ext cx="6388878" cy="2129626"/>
          </a:xfrm>
          <a:prstGeom prst="rect">
            <a:avLst/>
          </a:prstGeom>
        </p:spPr>
      </p:pic>
      <p:sp>
        <p:nvSpPr>
          <p:cNvPr id="6" name="Rectangle 5"/>
          <p:cNvSpPr/>
          <p:nvPr/>
        </p:nvSpPr>
        <p:spPr>
          <a:xfrm>
            <a:off x="7340976" y="3165237"/>
            <a:ext cx="2844048" cy="369332"/>
          </a:xfrm>
          <a:prstGeom prst="rect">
            <a:avLst/>
          </a:prstGeom>
          <a:ln>
            <a:solidFill>
              <a:schemeClr val="accent1"/>
            </a:solidFill>
          </a:ln>
        </p:spPr>
        <p:txBody>
          <a:bodyPr wrap="none">
            <a:spAutoFit/>
          </a:bodyPr>
          <a:lstStyle/>
          <a:p>
            <a:r>
              <a:rPr lang="en-US" dirty="0">
                <a:solidFill>
                  <a:srgbClr val="0000FF"/>
                </a:solidFill>
                <a:latin typeface="Consolas" panose="020B0609020204030204" pitchFamily="49" charset="0"/>
              </a:rPr>
              <a:t>exec</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[dbo]</a:t>
            </a:r>
            <a:r>
              <a:rPr lang="en-US" dirty="0">
                <a:solidFill>
                  <a:srgbClr val="808080"/>
                </a:solidFill>
                <a:latin typeface="Consolas" panose="020B0609020204030204" pitchFamily="49" charset="0"/>
              </a:rPr>
              <a:t>.</a:t>
            </a:r>
            <a:r>
              <a:rPr lang="en-US" dirty="0">
                <a:solidFill>
                  <a:srgbClr val="008080"/>
                </a:solidFill>
                <a:latin typeface="Consolas" panose="020B0609020204030204" pitchFamily="49" charset="0"/>
              </a:rPr>
              <a:t>[First_SP]</a:t>
            </a:r>
          </a:p>
        </p:txBody>
      </p:sp>
      <p:pic>
        <p:nvPicPr>
          <p:cNvPr id="7" name="Picture 6"/>
          <p:cNvPicPr>
            <a:picLocks noChangeAspect="1"/>
          </p:cNvPicPr>
          <p:nvPr/>
        </p:nvPicPr>
        <p:blipFill>
          <a:blip r:embed="rId3"/>
          <a:stretch>
            <a:fillRect/>
          </a:stretch>
        </p:blipFill>
        <p:spPr>
          <a:xfrm>
            <a:off x="7281027" y="3816627"/>
            <a:ext cx="3442155" cy="23603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 Stored Procedure</a:t>
            </a:r>
          </a:p>
        </p:txBody>
      </p:sp>
      <p:pic>
        <p:nvPicPr>
          <p:cNvPr id="4" name="Picture 3"/>
          <p:cNvPicPr>
            <a:picLocks noChangeAspect="1"/>
          </p:cNvPicPr>
          <p:nvPr/>
        </p:nvPicPr>
        <p:blipFill rotWithShape="1">
          <a:blip r:embed="rId2"/>
          <a:srcRect b="2521"/>
          <a:stretch>
            <a:fillRect/>
          </a:stretch>
        </p:blipFill>
        <p:spPr>
          <a:xfrm>
            <a:off x="1364312" y="2169953"/>
            <a:ext cx="6559738" cy="2506266"/>
          </a:xfrm>
          <a:prstGeom prst="rect">
            <a:avLst/>
          </a:prstGeom>
        </p:spPr>
      </p:pic>
      <p:sp>
        <p:nvSpPr>
          <p:cNvPr id="5" name="Rectangle 4"/>
          <p:cNvSpPr/>
          <p:nvPr/>
        </p:nvSpPr>
        <p:spPr>
          <a:xfrm>
            <a:off x="7924050" y="2725102"/>
            <a:ext cx="2844048" cy="369332"/>
          </a:xfrm>
          <a:prstGeom prst="rect">
            <a:avLst/>
          </a:prstGeom>
          <a:ln>
            <a:solidFill>
              <a:schemeClr val="accent1"/>
            </a:solidFill>
          </a:ln>
        </p:spPr>
        <p:txBody>
          <a:bodyPr wrap="none">
            <a:spAutoFit/>
          </a:bodyPr>
          <a:lstStyle/>
          <a:p>
            <a:r>
              <a:rPr lang="en-US" dirty="0">
                <a:solidFill>
                  <a:srgbClr val="0000FF"/>
                </a:solidFill>
                <a:latin typeface="Consolas" panose="020B0609020204030204" pitchFamily="49" charset="0"/>
              </a:rPr>
              <a:t>exec</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[dbo]</a:t>
            </a:r>
            <a:r>
              <a:rPr lang="en-US" dirty="0">
                <a:solidFill>
                  <a:srgbClr val="808080"/>
                </a:solidFill>
                <a:latin typeface="Consolas" panose="020B0609020204030204" pitchFamily="49" charset="0"/>
              </a:rPr>
              <a:t>.</a:t>
            </a:r>
            <a:r>
              <a:rPr lang="en-US" dirty="0">
                <a:solidFill>
                  <a:srgbClr val="008080"/>
                </a:solidFill>
                <a:latin typeface="Consolas" panose="020B0609020204030204" pitchFamily="49" charset="0"/>
              </a:rPr>
              <a:t>[First_SP]</a:t>
            </a:r>
          </a:p>
        </p:txBody>
      </p:sp>
      <p:pic>
        <p:nvPicPr>
          <p:cNvPr id="6" name="Picture 5"/>
          <p:cNvPicPr>
            <a:picLocks noChangeAspect="1"/>
          </p:cNvPicPr>
          <p:nvPr/>
        </p:nvPicPr>
        <p:blipFill>
          <a:blip r:embed="rId3"/>
          <a:stretch>
            <a:fillRect/>
          </a:stretch>
        </p:blipFill>
        <p:spPr>
          <a:xfrm>
            <a:off x="7924050" y="3518056"/>
            <a:ext cx="3349303" cy="15327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Drop or Delete a Stored Procedure</a:t>
            </a:r>
          </a:p>
        </p:txBody>
      </p:sp>
      <p:sp>
        <p:nvSpPr>
          <p:cNvPr id="3" name="Content Placeholder 2"/>
          <p:cNvSpPr>
            <a:spLocks noGrp="1"/>
          </p:cNvSpPr>
          <p:nvPr>
            <p:ph idx="1"/>
          </p:nvPr>
        </p:nvSpPr>
        <p:spPr/>
        <p:txBody>
          <a:bodyPr/>
          <a:lstStyle/>
          <a:p>
            <a:r>
              <a:rPr lang="en-US" dirty="0">
                <a:solidFill>
                  <a:srgbClr val="0000FF"/>
                </a:solidFill>
                <a:latin typeface="Consolas" panose="020B0609020204030204" pitchFamily="49" charset="0"/>
              </a:rPr>
              <a:t>Drop</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procedure</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[dbo]</a:t>
            </a:r>
            <a:r>
              <a:rPr lang="en-US" dirty="0">
                <a:solidFill>
                  <a:srgbClr val="808080"/>
                </a:solidFill>
                <a:latin typeface="Consolas" panose="020B0609020204030204" pitchFamily="49" charset="0"/>
              </a:rPr>
              <a:t>.</a:t>
            </a:r>
            <a:r>
              <a:rPr lang="en-US" dirty="0">
                <a:solidFill>
                  <a:srgbClr val="008080"/>
                </a:solidFill>
                <a:latin typeface="Consolas" panose="020B0609020204030204" pitchFamily="49" charset="0"/>
              </a:rPr>
              <a:t>[First_SP]</a:t>
            </a:r>
          </a:p>
          <a:p>
            <a:endParaRPr lang="en-US" dirty="0"/>
          </a:p>
        </p:txBody>
      </p:sp>
      <p:pic>
        <p:nvPicPr>
          <p:cNvPr id="4" name="Picture 3"/>
          <p:cNvPicPr>
            <a:picLocks noChangeAspect="1"/>
          </p:cNvPicPr>
          <p:nvPr/>
        </p:nvPicPr>
        <p:blipFill>
          <a:blip r:embed="rId2"/>
          <a:stretch>
            <a:fillRect/>
          </a:stretch>
        </p:blipFill>
        <p:spPr>
          <a:xfrm>
            <a:off x="965200" y="2686071"/>
            <a:ext cx="8910638" cy="131522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Parameters</a:t>
            </a:r>
          </a:p>
        </p:txBody>
      </p:sp>
      <p:sp>
        <p:nvSpPr>
          <p:cNvPr id="3" name="Content Placeholder 2"/>
          <p:cNvSpPr>
            <a:spLocks noGrp="1"/>
          </p:cNvSpPr>
          <p:nvPr>
            <p:ph idx="1"/>
          </p:nvPr>
        </p:nvSpPr>
        <p:spPr/>
        <p:txBody>
          <a:bodyPr>
            <a:normAutofit/>
          </a:bodyPr>
          <a:lstStyle/>
          <a:p>
            <a:r>
              <a:rPr lang="en-US" sz="3200" dirty="0"/>
              <a:t>Declaring a parameter requires two to four of these pieces of information:</a:t>
            </a:r>
          </a:p>
          <a:p>
            <a:pPr lvl="1"/>
            <a:r>
              <a:rPr lang="en-US" sz="3200" dirty="0"/>
              <a:t>The name</a:t>
            </a:r>
          </a:p>
          <a:p>
            <a:pPr lvl="1"/>
            <a:r>
              <a:rPr lang="en-US" sz="3200" dirty="0"/>
              <a:t>The data type</a:t>
            </a:r>
          </a:p>
          <a:p>
            <a:pPr lvl="1"/>
            <a:r>
              <a:rPr lang="en-US" sz="3200" dirty="0"/>
              <a:t>The default value</a:t>
            </a:r>
          </a:p>
          <a:p>
            <a:pPr lvl="1"/>
            <a:r>
              <a:rPr lang="en-US" sz="3200" dirty="0"/>
              <a:t>The direction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Parameters</a:t>
            </a:r>
          </a:p>
        </p:txBody>
      </p:sp>
      <p:sp>
        <p:nvSpPr>
          <p:cNvPr id="3" name="Content Placeholder 2"/>
          <p:cNvSpPr>
            <a:spLocks noGrp="1"/>
          </p:cNvSpPr>
          <p:nvPr>
            <p:ph idx="1"/>
          </p:nvPr>
        </p:nvSpPr>
        <p:spPr>
          <a:xfrm>
            <a:off x="1308100" y="1863725"/>
            <a:ext cx="6781800" cy="4351338"/>
          </a:xfrm>
        </p:spPr>
        <p:txBody>
          <a:bodyPr/>
          <a:lstStyle/>
          <a:p>
            <a:pPr marL="0" indent="0">
              <a:buNone/>
            </a:pPr>
            <a:r>
              <a:rPr lang="en-US" dirty="0">
                <a:solidFill>
                  <a:srgbClr val="0000FF"/>
                </a:solidFill>
                <a:latin typeface="Consolas" panose="020B0609020204030204" pitchFamily="49" charset="0"/>
              </a:rPr>
              <a:t>Alter</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PROCEDURE</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First_SP</a:t>
            </a:r>
            <a:endParaRPr lang="en-US" dirty="0">
              <a:solidFill>
                <a:prstClr val="black"/>
              </a:solidFill>
              <a:latin typeface="Consolas" panose="020B0609020204030204" pitchFamily="49" charset="0"/>
            </a:endParaRPr>
          </a:p>
          <a:p>
            <a:pPr marL="0" indent="0">
              <a:buNone/>
            </a:pPr>
            <a:r>
              <a:rPr lang="en-US" dirty="0">
                <a:solidFill>
                  <a:srgbClr val="008080"/>
                </a:solidFill>
                <a:latin typeface="Consolas" panose="020B0609020204030204" pitchFamily="49" charset="0"/>
              </a:rPr>
              <a:t>@</a:t>
            </a:r>
            <a:r>
              <a:rPr lang="en-US" dirty="0" err="1">
                <a:solidFill>
                  <a:srgbClr val="008080"/>
                </a:solidFill>
                <a:latin typeface="Consolas" panose="020B0609020204030204" pitchFamily="49" charset="0"/>
              </a:rPr>
              <a:t>d_name</a:t>
            </a:r>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varchar</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14</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AS</a:t>
            </a:r>
            <a:endParaRPr lang="en-US" dirty="0">
              <a:solidFill>
                <a:prstClr val="black"/>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BEGIN</a:t>
            </a:r>
            <a:endParaRPr lang="en-US" dirty="0">
              <a:solidFill>
                <a:prstClr val="black"/>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SELECT</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a:t>
            </a:r>
            <a:r>
              <a:rPr lang="en-US" dirty="0" err="1">
                <a:solidFill>
                  <a:srgbClr val="008080"/>
                </a:solidFill>
                <a:latin typeface="Consolas" panose="020B0609020204030204" pitchFamily="49" charset="0"/>
              </a:rPr>
              <a:t>deptno</a:t>
            </a:r>
            <a:r>
              <a:rPr lang="en-US" dirty="0">
                <a:solidFill>
                  <a:srgbClr val="00808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8080"/>
                </a:solidFill>
                <a:latin typeface="Consolas" panose="020B0609020204030204" pitchFamily="49" charset="0"/>
              </a:rPr>
              <a:t>[</a:t>
            </a:r>
            <a:r>
              <a:rPr lang="en-US" dirty="0" err="1">
                <a:solidFill>
                  <a:srgbClr val="008080"/>
                </a:solidFill>
                <a:latin typeface="Consolas" panose="020B0609020204030204" pitchFamily="49" charset="0"/>
              </a:rPr>
              <a:t>dname</a:t>
            </a:r>
            <a:r>
              <a:rPr lang="en-US" dirty="0">
                <a:solidFill>
                  <a:srgbClr val="0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dept</a:t>
            </a:r>
            <a:r>
              <a:rPr lang="en-US" dirty="0">
                <a:solidFill>
                  <a:prstClr val="black"/>
                </a:solidFill>
                <a:latin typeface="Consolas" panose="020B0609020204030204" pitchFamily="49" charset="0"/>
              </a:rPr>
              <a:t> </a:t>
            </a:r>
          </a:p>
          <a:p>
            <a:pPr marL="0" indent="0">
              <a:buNone/>
            </a:pPr>
            <a:r>
              <a:rPr lang="en-US" dirty="0">
                <a:solidFill>
                  <a:srgbClr val="0000FF"/>
                </a:solidFill>
                <a:latin typeface="Consolas" panose="020B0609020204030204" pitchFamily="49" charset="0"/>
              </a:rPr>
              <a:t>WHERE</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dname</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like</a:t>
            </a:r>
            <a:r>
              <a:rPr lang="en-US" dirty="0">
                <a:solidFill>
                  <a:prstClr val="black"/>
                </a:solidFill>
                <a:latin typeface="Consolas" panose="020B0609020204030204" pitchFamily="49" charset="0"/>
              </a:rPr>
              <a:t> </a:t>
            </a:r>
            <a:r>
              <a:rPr lang="en-US" dirty="0">
                <a:solidFill>
                  <a:srgbClr val="FF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a:t>
            </a:r>
            <a:r>
              <a:rPr lang="en-US" dirty="0" err="1">
                <a:solidFill>
                  <a:srgbClr val="008080"/>
                </a:solidFill>
                <a:latin typeface="Consolas" panose="020B0609020204030204" pitchFamily="49" charset="0"/>
              </a:rPr>
              <a:t>d_name</a:t>
            </a:r>
            <a:r>
              <a:rPr lang="en-US" dirty="0">
                <a:solidFill>
                  <a:prstClr val="black"/>
                </a:solidFill>
                <a:latin typeface="Consolas" panose="020B0609020204030204" pitchFamily="49" charset="0"/>
              </a:rPr>
              <a:t> </a:t>
            </a:r>
          </a:p>
          <a:p>
            <a:pPr marL="0" indent="0">
              <a:buNone/>
            </a:pPr>
            <a:r>
              <a:rPr lang="en-US" dirty="0">
                <a:solidFill>
                  <a:srgbClr val="0000FF"/>
                </a:solidFill>
                <a:latin typeface="Consolas" panose="020B0609020204030204" pitchFamily="49" charset="0"/>
              </a:rPr>
              <a:t>END</a:t>
            </a:r>
          </a:p>
          <a:p>
            <a:endParaRPr lang="en-US" dirty="0"/>
          </a:p>
        </p:txBody>
      </p:sp>
      <p:sp>
        <p:nvSpPr>
          <p:cNvPr id="4" name="Rectangle 3"/>
          <p:cNvSpPr/>
          <p:nvPr/>
        </p:nvSpPr>
        <p:spPr>
          <a:xfrm>
            <a:off x="6591300" y="1949951"/>
            <a:ext cx="3771900" cy="369332"/>
          </a:xfrm>
          <a:prstGeom prst="rect">
            <a:avLst/>
          </a:prstGeom>
        </p:spPr>
        <p:txBody>
          <a:bodyPr wrap="square">
            <a:spAutoFit/>
          </a:bodyPr>
          <a:lstStyle/>
          <a:p>
            <a:r>
              <a:rPr lang="en-US" dirty="0">
                <a:solidFill>
                  <a:srgbClr val="0000FF"/>
                </a:solidFill>
                <a:latin typeface="Consolas" panose="020B0609020204030204" pitchFamily="49" charset="0"/>
              </a:rPr>
              <a:t>exec</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[dbo]</a:t>
            </a:r>
            <a:r>
              <a:rPr lang="en-US" dirty="0">
                <a:solidFill>
                  <a:srgbClr val="808080"/>
                </a:solidFill>
                <a:latin typeface="Consolas" panose="020B0609020204030204" pitchFamily="49" charset="0"/>
              </a:rPr>
              <a:t>.</a:t>
            </a:r>
            <a:r>
              <a:rPr lang="en-US" dirty="0">
                <a:solidFill>
                  <a:srgbClr val="008080"/>
                </a:solidFill>
                <a:latin typeface="Consolas" panose="020B0609020204030204" pitchFamily="49" charset="0"/>
              </a:rPr>
              <a:t>[First_SP]</a:t>
            </a:r>
            <a:r>
              <a:rPr lang="en-US" dirty="0">
                <a:solidFill>
                  <a:srgbClr val="0000FF"/>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ing</a:t>
            </a:r>
            <a:r>
              <a:rPr lang="en-US" dirty="0">
                <a:solidFill>
                  <a:srgbClr val="FF0000"/>
                </a:solidFill>
                <a:latin typeface="Consolas" panose="020B0609020204030204" pitchFamily="49" charset="0"/>
              </a:rPr>
              <a:t>'</a:t>
            </a:r>
          </a:p>
        </p:txBody>
      </p:sp>
      <p:pic>
        <p:nvPicPr>
          <p:cNvPr id="5" name="Picture 4"/>
          <p:cNvPicPr>
            <a:picLocks noChangeAspect="1"/>
          </p:cNvPicPr>
          <p:nvPr/>
        </p:nvPicPr>
        <p:blipFill>
          <a:blip r:embed="rId2"/>
          <a:stretch>
            <a:fillRect/>
          </a:stretch>
        </p:blipFill>
        <p:spPr>
          <a:xfrm>
            <a:off x="6681254" y="2445648"/>
            <a:ext cx="3808946" cy="90895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1124</Words>
  <Application>Microsoft Office PowerPoint</Application>
  <PresentationFormat>Widescreen</PresentationFormat>
  <Paragraphs>133</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Calibri Light</vt:lpstr>
      <vt:lpstr>Consolas</vt:lpstr>
      <vt:lpstr>Courier New</vt:lpstr>
      <vt:lpstr>Segoe UI</vt:lpstr>
      <vt:lpstr>Wingdings</vt:lpstr>
      <vt:lpstr>Office Theme</vt:lpstr>
      <vt:lpstr>Stored Procedures</vt:lpstr>
      <vt:lpstr>What is a Stored Procedure?</vt:lpstr>
      <vt:lpstr>Stored Procedure</vt:lpstr>
      <vt:lpstr>Stored Procedure</vt:lpstr>
      <vt:lpstr>Creating a Stored Procedure</vt:lpstr>
      <vt:lpstr>Alter Stored Procedure</vt:lpstr>
      <vt:lpstr>Drop or Delete a Stored Procedure</vt:lpstr>
      <vt:lpstr>Declaring Parameters</vt:lpstr>
      <vt:lpstr>Declaring Parameters</vt:lpstr>
      <vt:lpstr>Supplying Default Values</vt:lpstr>
      <vt:lpstr>Supplying Default Values</vt:lpstr>
      <vt:lpstr>Supplying Default Values</vt:lpstr>
      <vt:lpstr>Stored Procedure Syntax</vt:lpstr>
      <vt:lpstr>Execute a Stored Procedure</vt:lpstr>
      <vt:lpstr>Stored Procedure Example</vt:lpstr>
      <vt:lpstr>EXAMPLE</vt:lpstr>
      <vt:lpstr>EXAMPLE RESULT</vt:lpstr>
      <vt:lpstr>Stored Procedure With One Parameter</vt:lpstr>
      <vt:lpstr>PowerPoint Presentation</vt:lpstr>
      <vt:lpstr>Stored Procedure With Multiple Parameters</vt:lpstr>
      <vt:lpstr>Example</vt:lpstr>
      <vt:lpstr>Changing Stored Procedures with ALTER</vt:lpstr>
      <vt:lpstr>Alter Procedure</vt:lpstr>
      <vt:lpstr>Alter Procedure</vt:lpstr>
      <vt:lpstr>RESULT</vt:lpstr>
      <vt:lpstr>Drop procedure</vt:lpstr>
      <vt:lpstr>Insert through SP</vt:lpstr>
      <vt:lpstr>Supplying Default Values</vt:lpstr>
      <vt:lpstr>Simple CASE expression</vt:lpstr>
      <vt:lpstr>Example - 1</vt:lpstr>
      <vt:lpstr>Example - 2</vt:lpstr>
      <vt:lpstr>Searched CASE expressions</vt:lpstr>
      <vt:lpstr>Example - 3</vt:lpstr>
      <vt:lpstr>Lab 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Stored Procedures</dc:title>
  <dc:creator>Saniya</dc:creator>
  <cp:lastModifiedBy>Ayesha Khan</cp:lastModifiedBy>
  <cp:revision>4</cp:revision>
  <dcterms:created xsi:type="dcterms:W3CDTF">2019-04-12T14:46:00Z</dcterms:created>
  <dcterms:modified xsi:type="dcterms:W3CDTF">2021-06-01T06:56:14Z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1033-11.2.0.9281</vt:lpwstr>
  </property>
</Properties>
</file>