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80" r:id="rId7"/>
    <p:sldId id="261" r:id="rId8"/>
    <p:sldId id="262" r:id="rId9"/>
    <p:sldId id="281" r:id="rId10"/>
    <p:sldId id="263" r:id="rId11"/>
    <p:sldId id="264" r:id="rId12"/>
    <p:sldId id="265" r:id="rId13"/>
    <p:sldId id="266" r:id="rId14"/>
    <p:sldId id="282" r:id="rId15"/>
    <p:sldId id="268" r:id="rId16"/>
    <p:sldId id="283" r:id="rId17"/>
    <p:sldId id="269" r:id="rId18"/>
    <p:sldId id="270" r:id="rId19"/>
    <p:sldId id="284" r:id="rId20"/>
    <p:sldId id="271" r:id="rId21"/>
    <p:sldId id="272" r:id="rId22"/>
    <p:sldId id="285" r:id="rId23"/>
    <p:sldId id="273" r:id="rId24"/>
    <p:sldId id="286" r:id="rId25"/>
    <p:sldId id="274" r:id="rId26"/>
    <p:sldId id="287" r:id="rId27"/>
    <p:sldId id="275" r:id="rId28"/>
    <p:sldId id="276" r:id="rId29"/>
    <p:sldId id="278" r:id="rId30"/>
    <p:sldId id="277" r:id="rId31"/>
    <p:sldId id="288" r:id="rId32"/>
    <p:sldId id="289" r:id="rId3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4/5/2021</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4/5/2021</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DBMS LAB 5</a:t>
            </a:r>
          </a:p>
        </p:txBody>
      </p:sp>
      <p:sp>
        <p:nvSpPr>
          <p:cNvPr id="3" name="Subtitle 2"/>
          <p:cNvSpPr>
            <a:spLocks noGrp="1"/>
          </p:cNvSpPr>
          <p:nvPr>
            <p:ph type="subTitle" idx="1"/>
          </p:nvPr>
        </p:nvSpPr>
        <p:spPr/>
        <p:txBody>
          <a:bodyPr/>
          <a:lstStyle/>
          <a:p>
            <a:r>
              <a:rPr lang="en-US"/>
              <a:t> SQL SUB 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70"/>
            <a:ext cx="4275455" cy="14306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sym typeface="+mn-ea"/>
              </a:rPr>
              <a:t>Guidelines for using subqueries</a:t>
            </a:r>
            <a:br>
              <a:rPr lang="en-US" dirty="0"/>
            </a:br>
            <a:endParaRPr lang="en-US"/>
          </a:p>
        </p:txBody>
      </p:sp>
      <p:sp>
        <p:nvSpPr>
          <p:cNvPr id="6" name="Content Placeholder 5"/>
          <p:cNvSpPr>
            <a:spLocks noGrp="1"/>
          </p:cNvSpPr>
          <p:nvPr>
            <p:ph idx="1"/>
          </p:nvPr>
        </p:nvSpPr>
        <p:spPr/>
        <p:txBody>
          <a:bodyPr/>
          <a:lstStyle/>
          <a:p>
            <a:r>
              <a:rPr lang="en-US" sz="2400" b="1" dirty="0">
                <a:solidFill>
                  <a:srgbClr val="000000"/>
                </a:solidFill>
                <a:latin typeface="Microsoft YaHei UI Light" panose="020B0502040204020203" charset="-122"/>
                <a:ea typeface="Microsoft YaHei UI Light" panose="020B0502040204020203" charset="-122"/>
                <a:cs typeface="+mn-ea"/>
                <a:sym typeface="+mn-ea"/>
              </a:rPr>
              <a:t>Enclose subqueries in parentheses.</a:t>
            </a:r>
            <a:endParaRPr lang="en-US" sz="2400" b="1" dirty="0">
              <a:solidFill>
                <a:srgbClr val="000000"/>
              </a:solidFill>
              <a:latin typeface="Microsoft YaHei UI Light" panose="020B0502040204020203" charset="-122"/>
              <a:ea typeface="Microsoft YaHei UI Light" panose="020B0502040204020203" charset="-122"/>
              <a:cs typeface="+mn-ea"/>
            </a:endParaRPr>
          </a:p>
          <a:p>
            <a:r>
              <a:rPr lang="en-US" sz="2400" b="1" dirty="0">
                <a:solidFill>
                  <a:srgbClr val="000000"/>
                </a:solidFill>
                <a:latin typeface="Microsoft YaHei UI Light" panose="020B0502040204020203" charset="-122"/>
                <a:ea typeface="Microsoft YaHei UI Light" panose="020B0502040204020203" charset="-122"/>
                <a:cs typeface="+mn-ea"/>
                <a:sym typeface="+mn-ea"/>
              </a:rPr>
              <a:t>Place subqueries on the right side of the comparison condition.</a:t>
            </a:r>
            <a:endParaRPr lang="en-US" sz="2400" b="1" dirty="0">
              <a:solidFill>
                <a:srgbClr val="000000"/>
              </a:solidFill>
              <a:latin typeface="Microsoft YaHei UI Light" panose="020B0502040204020203" charset="-122"/>
              <a:ea typeface="Microsoft YaHei UI Light" panose="020B0502040204020203" charset="-122"/>
              <a:cs typeface="+mn-ea"/>
            </a:endParaRPr>
          </a:p>
          <a:p>
            <a:r>
              <a:rPr lang="en-US" sz="2400" b="1" dirty="0">
                <a:solidFill>
                  <a:srgbClr val="000000"/>
                </a:solidFill>
                <a:latin typeface="Microsoft YaHei UI Light" panose="020B0502040204020203" charset="-122"/>
                <a:ea typeface="Microsoft YaHei UI Light" panose="020B0502040204020203" charset="-122"/>
                <a:cs typeface="+mn-ea"/>
                <a:sym typeface="+mn-ea"/>
              </a:rPr>
              <a:t>Use single-row operators with single-row subqueries, and use multiple-row operators with multiple-row subqueries.</a:t>
            </a:r>
            <a:endParaRPr lang="en-US" sz="2400" b="1" dirty="0">
              <a:latin typeface="Microsoft YaHei UI Light" panose="020B0502040204020203" charset="-122"/>
              <a:ea typeface="Microsoft YaHei UI Light" panose="020B0502040204020203" charset="-122"/>
              <a:cs typeface="+mn-ea"/>
            </a:endParaRPr>
          </a:p>
          <a:p>
            <a:pPr marL="0" indent="0">
              <a:buNone/>
            </a:pPr>
            <a:endParaRPr lang="en-US" sz="2400" b="1">
              <a:latin typeface="Microsoft YaHei UI Light" panose="020B0502040204020203" charset="-122"/>
              <a:ea typeface="Microsoft YaHei UI Light" panose="020B0502040204020203" charset="-122"/>
              <a:cs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Types of Subqueries</a:t>
            </a:r>
            <a:br>
              <a:rPr lang="en-US" dirty="0"/>
            </a:br>
            <a:endParaRPr lang="en-US"/>
          </a:p>
        </p:txBody>
      </p:sp>
      <p:pic>
        <p:nvPicPr>
          <p:cNvPr id="4" name="Content Placeholder 3"/>
          <p:cNvPicPr>
            <a:picLocks noGrp="1" noChangeAspect="1"/>
          </p:cNvPicPr>
          <p:nvPr>
            <p:ph sz="half" idx="1"/>
          </p:nvPr>
        </p:nvPicPr>
        <p:blipFill>
          <a:blip r:embed="rId2"/>
          <a:stretch>
            <a:fillRect/>
          </a:stretch>
        </p:blipFill>
        <p:spPr>
          <a:xfrm>
            <a:off x="990600" y="1691005"/>
            <a:ext cx="8580755" cy="1204595"/>
          </a:xfrm>
          <a:prstGeom prst="rect">
            <a:avLst/>
          </a:prstGeom>
        </p:spPr>
      </p:pic>
      <p:pic>
        <p:nvPicPr>
          <p:cNvPr id="5" name="Content Placeholder 3"/>
          <p:cNvPicPr>
            <a:picLocks noGrp="1" noChangeAspect="1"/>
          </p:cNvPicPr>
          <p:nvPr>
            <p:ph sz="half" idx="2"/>
          </p:nvPr>
        </p:nvPicPr>
        <p:blipFill rotWithShape="1">
          <a:blip r:embed="rId3"/>
          <a:srcRect t="24191"/>
          <a:stretch>
            <a:fillRect/>
          </a:stretch>
        </p:blipFill>
        <p:spPr>
          <a:xfrm>
            <a:off x="1202055" y="3176905"/>
            <a:ext cx="8595995" cy="3067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sym typeface="+mn-ea"/>
              </a:rPr>
              <a:t>Single – Row Subqueries</a:t>
            </a:r>
            <a:br>
              <a:rPr lang="en-US" dirty="0"/>
            </a:br>
            <a:endParaRPr lang="en-US"/>
          </a:p>
        </p:txBody>
      </p:sp>
      <p:pic>
        <p:nvPicPr>
          <p:cNvPr id="7" name="Content Placeholder 3"/>
          <p:cNvPicPr>
            <a:picLocks noGrp="1" noChangeAspect="1"/>
          </p:cNvPicPr>
          <p:nvPr>
            <p:ph idx="1"/>
          </p:nvPr>
        </p:nvPicPr>
        <p:blipFill rotWithShape="1">
          <a:blip r:embed="rId2"/>
          <a:srcRect t="22704"/>
          <a:stretch>
            <a:fillRect/>
          </a:stretch>
        </p:blipFill>
        <p:spPr>
          <a:xfrm>
            <a:off x="3095625" y="1825625"/>
            <a:ext cx="6014085"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Single – Row Subqueries</a:t>
            </a:r>
            <a:br>
              <a:rPr lang="en-US" dirty="0"/>
            </a:br>
            <a:endParaRPr lang="en-US"/>
          </a:p>
        </p:txBody>
      </p:sp>
      <p:pic>
        <p:nvPicPr>
          <p:cNvPr id="4" name="Content Placeholder 3"/>
          <p:cNvPicPr>
            <a:picLocks noGrp="1" noChangeAspect="1"/>
          </p:cNvPicPr>
          <p:nvPr>
            <p:ph idx="1"/>
          </p:nvPr>
        </p:nvPicPr>
        <p:blipFill>
          <a:blip r:embed="rId2"/>
          <a:stretch>
            <a:fillRect/>
          </a:stretch>
        </p:blipFill>
        <p:spPr>
          <a:xfrm>
            <a:off x="456881" y="773113"/>
            <a:ext cx="10387331" cy="58665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sz="half" idx="1"/>
          </p:nvPr>
        </p:nvSpPr>
        <p:spPr>
          <a:xfrm>
            <a:off x="609600" y="1174750"/>
            <a:ext cx="11169650" cy="4953000"/>
          </a:xfrm>
        </p:spPr>
        <p:txBody>
          <a:bodyPr/>
          <a:lstStyle/>
          <a:p>
            <a:pPr marL="0" indent="0">
              <a:buNone/>
            </a:pPr>
            <a:r>
              <a:rPr lang="en-US"/>
              <a:t>Q: Display all employees whose job id is the same as of employee </a:t>
            </a:r>
            <a:r>
              <a:rPr lang="en-US">
                <a:sym typeface="+mn-ea"/>
              </a:rPr>
              <a:t>PMA42628M. Use Pubs.</a:t>
            </a:r>
            <a:endParaRPr lang="en-US"/>
          </a:p>
          <a:p>
            <a:pPr marL="0" indent="0">
              <a:buNone/>
            </a:pPr>
            <a:r>
              <a:rPr lang="en-US"/>
              <a:t>Select fname,job_id from employee where job_id= (select job_id from employee where emp_id='PMA42628M')</a:t>
            </a: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2933700" y="3959225"/>
            <a:ext cx="5959475" cy="24028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Using Aggregate function in Subquery</a:t>
            </a:r>
            <a:br>
              <a:rPr lang="en-US" dirty="0"/>
            </a:br>
            <a:endParaRPr lang="en-US"/>
          </a:p>
        </p:txBody>
      </p:sp>
      <p:pic>
        <p:nvPicPr>
          <p:cNvPr id="4" name="Content Placeholder 5"/>
          <p:cNvPicPr>
            <a:picLocks noGrp="1" noChangeAspect="1"/>
          </p:cNvPicPr>
          <p:nvPr>
            <p:ph sz="half" idx="1"/>
          </p:nvPr>
        </p:nvPicPr>
        <p:blipFill rotWithShape="1">
          <a:blip r:embed="rId2"/>
          <a:srcRect t="33991"/>
          <a:stretch>
            <a:fillRect/>
          </a:stretch>
        </p:blipFill>
        <p:spPr>
          <a:xfrm>
            <a:off x="1744980" y="1238885"/>
            <a:ext cx="7795260" cy="3681095"/>
          </a:xfrm>
          <a:prstGeom prst="rect">
            <a:avLst/>
          </a:prstGeom>
        </p:spPr>
      </p:pic>
      <p:pic>
        <p:nvPicPr>
          <p:cNvPr id="5" name="Content Placeholder 4"/>
          <p:cNvPicPr>
            <a:picLocks noGrp="1" noChangeAspect="1"/>
          </p:cNvPicPr>
          <p:nvPr>
            <p:ph sz="half" idx="2"/>
          </p:nvPr>
        </p:nvPicPr>
        <p:blipFill>
          <a:blip r:embed="rId3"/>
          <a:stretch>
            <a:fillRect/>
          </a:stretch>
        </p:blipFill>
        <p:spPr>
          <a:xfrm>
            <a:off x="1744980" y="5071110"/>
            <a:ext cx="8142605" cy="12280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Example:</a:t>
            </a:r>
          </a:p>
        </p:txBody>
      </p:sp>
      <p:sp>
        <p:nvSpPr>
          <p:cNvPr id="6" name="Content Placeholder 5"/>
          <p:cNvSpPr>
            <a:spLocks noGrp="1"/>
          </p:cNvSpPr>
          <p:nvPr>
            <p:ph sz="half" idx="1"/>
          </p:nvPr>
        </p:nvSpPr>
        <p:spPr>
          <a:xfrm>
            <a:off x="609600" y="1174750"/>
            <a:ext cx="10204450" cy="4953000"/>
          </a:xfrm>
        </p:spPr>
        <p:txBody>
          <a:bodyPr/>
          <a:lstStyle/>
          <a:p>
            <a:pPr marL="0" indent="0">
              <a:buNone/>
            </a:pPr>
            <a:r>
              <a:rPr lang="en-US"/>
              <a:t>Q: Display all employees who have got min job level. Use Pubs.</a:t>
            </a:r>
          </a:p>
          <a:p>
            <a:pPr marL="0" indent="0">
              <a:buNone/>
            </a:pPr>
            <a:r>
              <a:rPr lang="en-US"/>
              <a:t>select fname,job_id, job_lvl from employee where job_lvl= ( select min(job_lvl) from employee)</a:t>
            </a:r>
          </a:p>
          <a:p>
            <a:pPr marL="0" indent="0">
              <a:buNone/>
            </a:pPr>
            <a:endParaRPr lang="en-US"/>
          </a:p>
        </p:txBody>
      </p:sp>
      <p:pic>
        <p:nvPicPr>
          <p:cNvPr id="7" name="Content Placeholder 6"/>
          <p:cNvPicPr>
            <a:picLocks noGrp="1" noChangeAspect="1"/>
          </p:cNvPicPr>
          <p:nvPr>
            <p:ph sz="half" idx="2"/>
          </p:nvPr>
        </p:nvPicPr>
        <p:blipFill>
          <a:blip r:embed="rId2"/>
          <a:stretch>
            <a:fillRect/>
          </a:stretch>
        </p:blipFill>
        <p:spPr>
          <a:xfrm>
            <a:off x="3168650" y="3815715"/>
            <a:ext cx="4371340" cy="21323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sym typeface="+mn-ea"/>
              </a:rPr>
              <a:t>The HAVING Clause with Subqueries</a:t>
            </a:r>
            <a:br>
              <a:rPr lang="en-US" dirty="0"/>
            </a:br>
            <a:endParaRPr lang="en-US"/>
          </a:p>
        </p:txBody>
      </p:sp>
      <p:pic>
        <p:nvPicPr>
          <p:cNvPr id="7" name="Content Placeholder 3"/>
          <p:cNvPicPr>
            <a:picLocks noGrp="1" noChangeAspect="1"/>
          </p:cNvPicPr>
          <p:nvPr>
            <p:ph sz="half" idx="1"/>
          </p:nvPr>
        </p:nvPicPr>
        <p:blipFill>
          <a:blip r:embed="rId2"/>
          <a:stretch>
            <a:fillRect/>
          </a:stretch>
        </p:blipFill>
        <p:spPr>
          <a:xfrm>
            <a:off x="1519555" y="1492885"/>
            <a:ext cx="8201660" cy="2373630"/>
          </a:xfrm>
          <a:prstGeom prst="rect">
            <a:avLst/>
          </a:prstGeom>
        </p:spPr>
      </p:pic>
      <p:pic>
        <p:nvPicPr>
          <p:cNvPr id="8" name="Content Placeholder 7"/>
          <p:cNvPicPr>
            <a:picLocks noGrp="1" noChangeAspect="1"/>
          </p:cNvPicPr>
          <p:nvPr>
            <p:ph sz="half" idx="2"/>
          </p:nvPr>
        </p:nvPicPr>
        <p:blipFill>
          <a:blip r:embed="rId3"/>
          <a:stretch>
            <a:fillRect/>
          </a:stretch>
        </p:blipFill>
        <p:spPr>
          <a:xfrm>
            <a:off x="1640840" y="4083050"/>
            <a:ext cx="8216265" cy="24631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HAVING Clause with Subqueries</a:t>
            </a:r>
          </a:p>
        </p:txBody>
      </p:sp>
      <p:pic>
        <p:nvPicPr>
          <p:cNvPr id="4" name="Content Placeholder 3"/>
          <p:cNvPicPr>
            <a:picLocks noGrp="1" noChangeAspect="1"/>
          </p:cNvPicPr>
          <p:nvPr>
            <p:ph idx="1"/>
          </p:nvPr>
        </p:nvPicPr>
        <p:blipFill>
          <a:blip r:embed="rId2"/>
          <a:stretch>
            <a:fillRect/>
          </a:stretch>
        </p:blipFill>
        <p:spPr>
          <a:xfrm>
            <a:off x="838201" y="2043236"/>
            <a:ext cx="10515600" cy="345604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sz="half" idx="1"/>
          </p:nvPr>
        </p:nvSpPr>
        <p:spPr>
          <a:xfrm>
            <a:off x="609600" y="1174750"/>
            <a:ext cx="6774180" cy="4953000"/>
          </a:xfrm>
        </p:spPr>
        <p:txBody>
          <a:bodyPr/>
          <a:lstStyle/>
          <a:p>
            <a:pPr marL="0" indent="0">
              <a:buNone/>
            </a:pPr>
            <a:r>
              <a:rPr lang="en-US"/>
              <a:t>Q: Display all publishers that have minimum joblevel greater than that of publisher 0877. Use pubs.</a:t>
            </a:r>
          </a:p>
          <a:p>
            <a:pPr marL="0" indent="0">
              <a:buNone/>
            </a:pPr>
            <a:r>
              <a:rPr lang="en-US"/>
              <a:t>Select pub_id,min(job_lvl) from employee group by pub_id having min(job_lvl)&gt; (select min(job_lvl) from employee where pub_id=0877)</a:t>
            </a:r>
          </a:p>
          <a:p>
            <a:pPr marL="0" indent="0">
              <a:buNone/>
            </a:pPr>
            <a:endParaRPr lang="en-US"/>
          </a:p>
        </p:txBody>
      </p:sp>
      <p:pic>
        <p:nvPicPr>
          <p:cNvPr id="5" name="Content Placeholder 4"/>
          <p:cNvPicPr>
            <a:picLocks noGrp="1" noChangeAspect="1"/>
          </p:cNvPicPr>
          <p:nvPr>
            <p:ph sz="half" idx="2"/>
          </p:nvPr>
        </p:nvPicPr>
        <p:blipFill>
          <a:blip r:embed="rId2"/>
          <a:stretch>
            <a:fillRect/>
          </a:stretch>
        </p:blipFill>
        <p:spPr>
          <a:xfrm>
            <a:off x="7783195" y="1590675"/>
            <a:ext cx="2603500" cy="42138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Sub Query?</a:t>
            </a:r>
          </a:p>
        </p:txBody>
      </p:sp>
      <p:sp>
        <p:nvSpPr>
          <p:cNvPr id="3" name="Content Placeholder 2"/>
          <p:cNvSpPr>
            <a:spLocks noGrp="1"/>
          </p:cNvSpPr>
          <p:nvPr>
            <p:ph idx="1"/>
          </p:nvPr>
        </p:nvSpPr>
        <p:spPr/>
        <p:txBody>
          <a:bodyPr>
            <a:normAutofit fontScale="92500" lnSpcReduction="20000"/>
          </a:bodyPr>
          <a:lstStyle/>
          <a:p>
            <a:r>
              <a:rPr lang="en-US"/>
              <a:t>A subquery is a SQL query nested inside a larger query.</a:t>
            </a:r>
          </a:p>
          <a:p>
            <a:r>
              <a:rPr lang="en-US"/>
              <a:t>A subquery may occur in :</a:t>
            </a:r>
          </a:p>
          <a:p>
            <a:pPr marL="0" indent="0">
              <a:buNone/>
            </a:pPr>
            <a:r>
              <a:rPr lang="en-US"/>
              <a:t>- A SELECT clause</a:t>
            </a:r>
          </a:p>
          <a:p>
            <a:pPr marL="0" indent="0">
              <a:buNone/>
            </a:pPr>
            <a:r>
              <a:rPr lang="en-US"/>
              <a:t>- A FROM clause</a:t>
            </a:r>
          </a:p>
          <a:p>
            <a:pPr marL="0" indent="0">
              <a:buNone/>
            </a:pPr>
            <a:r>
              <a:rPr lang="en-US"/>
              <a:t>- A WHERE clause</a:t>
            </a:r>
          </a:p>
          <a:p>
            <a:r>
              <a:rPr lang="en-US"/>
              <a:t>A subquery is also called an inner query or inner select, while the statement containing a subquery is also called an outer query or outer select.</a:t>
            </a:r>
          </a:p>
          <a:p>
            <a:r>
              <a:rPr lang="en-US"/>
              <a:t>The inner query executes first before its parent query so that the results of an inner query can be passed to the outer query.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Row Subqueries</a:t>
            </a:r>
          </a:p>
        </p:txBody>
      </p:sp>
      <p:pic>
        <p:nvPicPr>
          <p:cNvPr id="4" name="Content Placeholder 4"/>
          <p:cNvPicPr>
            <a:picLocks noChangeAspect="1"/>
          </p:cNvPicPr>
          <p:nvPr/>
        </p:nvPicPr>
        <p:blipFill rotWithShape="1">
          <a:blip r:embed="rId2"/>
          <a:srcRect t="27216"/>
          <a:stretch>
            <a:fillRect/>
          </a:stretch>
        </p:blipFill>
        <p:spPr>
          <a:xfrm>
            <a:off x="838200" y="1841434"/>
            <a:ext cx="10515600" cy="433134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stretch>
            <a:fillRect/>
          </a:stretch>
        </p:blipFill>
        <p:spPr>
          <a:xfrm>
            <a:off x="838199" y="365125"/>
            <a:ext cx="10515601" cy="602279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sz="half" idx="1"/>
          </p:nvPr>
        </p:nvSpPr>
        <p:spPr>
          <a:xfrm>
            <a:off x="609600" y="1174750"/>
            <a:ext cx="6563360" cy="4953000"/>
          </a:xfrm>
        </p:spPr>
        <p:txBody>
          <a:bodyPr/>
          <a:lstStyle/>
          <a:p>
            <a:pPr marL="0" indent="0">
              <a:buNone/>
            </a:pPr>
            <a:r>
              <a:rPr lang="en-US"/>
              <a:t>Q: Display all employees who has the same job level as the minimum job level of each publisher. Use pubs.</a:t>
            </a:r>
          </a:p>
          <a:p>
            <a:pPr marL="0" indent="0">
              <a:buNone/>
            </a:pPr>
            <a:r>
              <a:rPr lang="en-US"/>
              <a:t>Select lname,job_lvl,pub_id from employee where job_lvl in ( select min(job_lvl) as Minimumjoblevel from employee group by pub_id);</a:t>
            </a: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7576820" y="1847215"/>
            <a:ext cx="3289935" cy="3683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 Row Subqueries</a:t>
            </a:r>
          </a:p>
        </p:txBody>
      </p:sp>
      <p:pic>
        <p:nvPicPr>
          <p:cNvPr id="4" name="Content Placeholder 3"/>
          <p:cNvPicPr>
            <a:picLocks noGrp="1" noChangeAspect="1"/>
          </p:cNvPicPr>
          <p:nvPr>
            <p:ph idx="1"/>
          </p:nvPr>
        </p:nvPicPr>
        <p:blipFill rotWithShape="1">
          <a:blip r:embed="rId2"/>
          <a:srcRect t="23659"/>
          <a:stretch>
            <a:fillRect/>
          </a:stretch>
        </p:blipFill>
        <p:spPr>
          <a:xfrm>
            <a:off x="4443210" y="1690688"/>
            <a:ext cx="6910589" cy="4351338"/>
          </a:xfrm>
          <a:prstGeom prst="rect">
            <a:avLst/>
          </a:prstGeom>
        </p:spPr>
      </p:pic>
      <p:sp>
        <p:nvSpPr>
          <p:cNvPr id="5" name="Rectangle 4"/>
          <p:cNvSpPr/>
          <p:nvPr/>
        </p:nvSpPr>
        <p:spPr>
          <a:xfrm>
            <a:off x="838199" y="6211669"/>
            <a:ext cx="10924933" cy="646331"/>
          </a:xfrm>
          <a:prstGeom prst="rect">
            <a:avLst/>
          </a:prstGeom>
        </p:spPr>
        <p:txBody>
          <a:bodyPr wrap="square">
            <a:spAutoFit/>
          </a:bodyPr>
          <a:lstStyle/>
          <a:p>
            <a:r>
              <a:rPr lang="en-US" dirty="0">
                <a:latin typeface="TTE153B620t00"/>
              </a:rPr>
              <a:t>The slide example displays employees who are not IT programmers and whose salary is less than that of any IT programmer. The maximum salary that a programmer earns is $9,000.</a:t>
            </a:r>
            <a:endParaRPr lang="en-US" dirty="0"/>
          </a:p>
        </p:txBody>
      </p:sp>
      <p:sp>
        <p:nvSpPr>
          <p:cNvPr id="6" name="Rectangle 5"/>
          <p:cNvSpPr/>
          <p:nvPr/>
        </p:nvSpPr>
        <p:spPr>
          <a:xfrm>
            <a:off x="838200" y="1783526"/>
            <a:ext cx="3713689" cy="646331"/>
          </a:xfrm>
          <a:prstGeom prst="rect">
            <a:avLst/>
          </a:prstGeom>
        </p:spPr>
        <p:txBody>
          <a:bodyPr wrap="square">
            <a:spAutoFit/>
          </a:bodyPr>
          <a:lstStyle/>
          <a:p>
            <a:r>
              <a:rPr lang="en-US" dirty="0"/>
              <a:t>Using the ANY Operator in Multiple – Row Subqueries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sz="half" idx="1"/>
          </p:nvPr>
        </p:nvSpPr>
        <p:spPr>
          <a:xfrm>
            <a:off x="609600" y="1174750"/>
            <a:ext cx="6245225" cy="4953000"/>
          </a:xfrm>
        </p:spPr>
        <p:txBody>
          <a:bodyPr/>
          <a:lstStyle/>
          <a:p>
            <a:pPr marL="0" indent="0">
              <a:buNone/>
            </a:pPr>
            <a:r>
              <a:rPr lang="en-US"/>
              <a:t>Q: Display all employees whose job level is less than that of any of the  job id 10 and whose job id is not equal to 10. </a:t>
            </a:r>
          </a:p>
          <a:p>
            <a:pPr marL="0" indent="0">
              <a:buNone/>
            </a:pPr>
            <a:r>
              <a:rPr lang="en-US"/>
              <a:t>Select emp_id,lname,job_id,job_lvl from employee where job_lvl&lt;Any ( select job_lvl from employee where job_id=10) and job_id&lt;&gt;10;</a:t>
            </a: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7067550" y="1668145"/>
            <a:ext cx="4097020" cy="39960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 Row Subqueries</a:t>
            </a:r>
          </a:p>
        </p:txBody>
      </p:sp>
      <p:pic>
        <p:nvPicPr>
          <p:cNvPr id="4" name="Content Placeholder 3"/>
          <p:cNvPicPr>
            <a:picLocks noChangeAspect="1"/>
          </p:cNvPicPr>
          <p:nvPr/>
        </p:nvPicPr>
        <p:blipFill rotWithShape="1">
          <a:blip r:embed="rId2"/>
          <a:srcRect t="28037"/>
          <a:stretch>
            <a:fillRect/>
          </a:stretch>
        </p:blipFill>
        <p:spPr>
          <a:xfrm>
            <a:off x="4551889" y="1825625"/>
            <a:ext cx="6801911" cy="3131344"/>
          </a:xfrm>
          <a:prstGeom prst="rect">
            <a:avLst/>
          </a:prstGeom>
        </p:spPr>
      </p:pic>
      <p:sp>
        <p:nvSpPr>
          <p:cNvPr id="5" name="Rectangle 4"/>
          <p:cNvSpPr/>
          <p:nvPr/>
        </p:nvSpPr>
        <p:spPr>
          <a:xfrm>
            <a:off x="838200" y="5191867"/>
            <a:ext cx="10515600" cy="1200329"/>
          </a:xfrm>
          <a:prstGeom prst="rect">
            <a:avLst/>
          </a:prstGeom>
        </p:spPr>
        <p:txBody>
          <a:bodyPr wrap="square">
            <a:spAutoFit/>
          </a:bodyPr>
          <a:lstStyle/>
          <a:p>
            <a:r>
              <a:rPr lang="en-US" b="1" dirty="0">
                <a:latin typeface="Helvetica-Bold"/>
              </a:rPr>
              <a:t>Multiple-Row Subqueries (continued)</a:t>
            </a:r>
          </a:p>
          <a:p>
            <a:r>
              <a:rPr lang="en-US" dirty="0">
                <a:latin typeface="TTE153B620t00"/>
              </a:rPr>
              <a:t>The </a:t>
            </a:r>
            <a:r>
              <a:rPr lang="en-US" dirty="0">
                <a:latin typeface="Courier"/>
              </a:rPr>
              <a:t>ALL </a:t>
            </a:r>
            <a:r>
              <a:rPr lang="en-US" dirty="0">
                <a:latin typeface="TTE153B620t00"/>
              </a:rPr>
              <a:t>operator compares a value to </a:t>
            </a:r>
            <a:r>
              <a:rPr lang="en-US" dirty="0">
                <a:latin typeface="TTE169F958t00"/>
              </a:rPr>
              <a:t>every </a:t>
            </a:r>
            <a:r>
              <a:rPr lang="en-US" dirty="0">
                <a:latin typeface="TTE153B620t00"/>
              </a:rPr>
              <a:t>value returned by a subquery. The slide example displays employees whose salary is less than the salary of all employees with a job ID of </a:t>
            </a:r>
            <a:r>
              <a:rPr lang="en-US" dirty="0">
                <a:latin typeface="Courier"/>
              </a:rPr>
              <a:t>IT_PROG </a:t>
            </a:r>
            <a:r>
              <a:rPr lang="en-US" dirty="0">
                <a:latin typeface="TTE153B620t00"/>
              </a:rPr>
              <a:t>and whose job is not </a:t>
            </a:r>
            <a:r>
              <a:rPr lang="en-US" dirty="0">
                <a:latin typeface="Courier"/>
              </a:rPr>
              <a:t>IT_PROG</a:t>
            </a:r>
            <a:r>
              <a:rPr lang="en-US" dirty="0">
                <a:latin typeface="TTE153B620t00"/>
              </a:rPr>
              <a:t>.</a:t>
            </a:r>
            <a:endParaRPr lang="en-US" dirty="0"/>
          </a:p>
        </p:txBody>
      </p:sp>
      <p:sp>
        <p:nvSpPr>
          <p:cNvPr id="6" name="Rectangle 5"/>
          <p:cNvSpPr/>
          <p:nvPr/>
        </p:nvSpPr>
        <p:spPr>
          <a:xfrm>
            <a:off x="838200" y="1783526"/>
            <a:ext cx="3713689" cy="646331"/>
          </a:xfrm>
          <a:prstGeom prst="rect">
            <a:avLst/>
          </a:prstGeom>
        </p:spPr>
        <p:txBody>
          <a:bodyPr wrap="square">
            <a:spAutoFit/>
          </a:bodyPr>
          <a:lstStyle/>
          <a:p>
            <a:r>
              <a:rPr lang="en-US" dirty="0"/>
              <a:t>Using the ALL Operator in Multiple – Row Subqueries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sz="half" idx="1"/>
          </p:nvPr>
        </p:nvSpPr>
        <p:spPr>
          <a:xfrm>
            <a:off x="609600" y="1174750"/>
            <a:ext cx="6487795" cy="4953000"/>
          </a:xfrm>
        </p:spPr>
        <p:txBody>
          <a:bodyPr/>
          <a:lstStyle/>
          <a:p>
            <a:pPr marL="0" indent="0">
              <a:buNone/>
            </a:pPr>
            <a:r>
              <a:rPr lang="en-US"/>
              <a:t>Q: Display all employees whose job id is not equal to 10 and whose job level is less than that of all employees having job id =10.</a:t>
            </a:r>
          </a:p>
          <a:p>
            <a:pPr marL="0" indent="0">
              <a:buNone/>
            </a:pPr>
            <a:endParaRPr lang="en-US"/>
          </a:p>
          <a:p>
            <a:pPr marL="0" indent="0">
              <a:buNone/>
            </a:pPr>
            <a:r>
              <a:rPr lang="en-US"/>
              <a:t>Select emp_id,lname,job_id,job_lvl from employee where job_lvl&lt; All ( select job_lvl from employee where job_id=10) and job_id&lt;&gt;10;</a:t>
            </a: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7929880" y="2135505"/>
            <a:ext cx="2900045" cy="36042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2"/>
          <p:cNvSpPr txBox="1"/>
          <p:nvPr/>
        </p:nvSpPr>
        <p:spPr>
          <a:xfrm>
            <a:off x="838200" y="1935885"/>
            <a:ext cx="10515600" cy="42974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list all Northwind customers who have not placed an order.</a:t>
            </a:r>
          </a:p>
          <a:p>
            <a:r>
              <a:rPr lang="en-US" dirty="0"/>
              <a:t>Using Join : </a:t>
            </a:r>
          </a:p>
          <a:p>
            <a:pPr marL="384175" lvl="2" indent="0">
              <a:buFont typeface="Arial" panose="020B0604020202020204" pitchFamily="34" charset="0"/>
              <a:buNone/>
            </a:pPr>
            <a:r>
              <a:rPr lang="en-US" dirty="0"/>
              <a:t> Select </a:t>
            </a:r>
            <a:r>
              <a:rPr lang="en-US" dirty="0" err="1"/>
              <a:t>o.orderid</a:t>
            </a:r>
            <a:r>
              <a:rPr lang="en-US" dirty="0"/>
              <a:t>, </a:t>
            </a:r>
            <a:r>
              <a:rPr lang="en-US" dirty="0" err="1"/>
              <a:t>c.customerID</a:t>
            </a:r>
            <a:r>
              <a:rPr lang="en-US" dirty="0"/>
              <a:t>, </a:t>
            </a:r>
            <a:r>
              <a:rPr lang="en-US" dirty="0" err="1"/>
              <a:t>c.contactName</a:t>
            </a:r>
            <a:endParaRPr lang="en-US" dirty="0"/>
          </a:p>
          <a:p>
            <a:pPr marL="384175" lvl="2" indent="0">
              <a:buFont typeface="Arial" panose="020B0604020202020204" pitchFamily="34" charset="0"/>
              <a:buNone/>
            </a:pPr>
            <a:r>
              <a:rPr lang="en-US" dirty="0"/>
              <a:t> from orders o</a:t>
            </a:r>
          </a:p>
          <a:p>
            <a:pPr marL="384175" lvl="2" indent="0">
              <a:buFont typeface="Arial" panose="020B0604020202020204" pitchFamily="34" charset="0"/>
              <a:buNone/>
            </a:pPr>
            <a:r>
              <a:rPr lang="en-US" dirty="0"/>
              <a:t> full outer join Customers c on  </a:t>
            </a:r>
            <a:r>
              <a:rPr lang="en-US" dirty="0" err="1"/>
              <a:t>o.customerID</a:t>
            </a:r>
            <a:r>
              <a:rPr lang="en-US" dirty="0"/>
              <a:t> = </a:t>
            </a:r>
            <a:r>
              <a:rPr lang="en-US" dirty="0" err="1"/>
              <a:t>c.customerid</a:t>
            </a:r>
            <a:endParaRPr lang="en-US" dirty="0"/>
          </a:p>
          <a:p>
            <a:pPr marL="384175" lvl="2" indent="0">
              <a:buFont typeface="Arial" panose="020B0604020202020204" pitchFamily="34" charset="0"/>
              <a:buNone/>
            </a:pPr>
            <a:r>
              <a:rPr lang="en-US" dirty="0"/>
              <a:t> where </a:t>
            </a:r>
            <a:r>
              <a:rPr lang="en-US" dirty="0" err="1"/>
              <a:t>o.OrderID</a:t>
            </a:r>
            <a:r>
              <a:rPr lang="en-US" dirty="0"/>
              <a:t> is NULL</a:t>
            </a:r>
          </a:p>
          <a:p>
            <a:endParaRPr lang="en-US" dirty="0"/>
          </a:p>
          <a:p>
            <a:r>
              <a:rPr lang="en-US" dirty="0"/>
              <a:t>Using Subquery: </a:t>
            </a:r>
          </a:p>
          <a:p>
            <a:pPr marL="384175" lvl="2" indent="0">
              <a:buFont typeface="Arial" panose="020B0604020202020204" pitchFamily="34" charset="0"/>
              <a:buNone/>
            </a:pPr>
            <a:r>
              <a:rPr lang="en-US" dirty="0"/>
              <a:t> Select * from Customers</a:t>
            </a:r>
          </a:p>
          <a:p>
            <a:pPr marL="384175" lvl="2" indent="0">
              <a:buFont typeface="Arial" panose="020B0604020202020204" pitchFamily="34" charset="0"/>
              <a:buNone/>
            </a:pPr>
            <a:r>
              <a:rPr lang="en-US" dirty="0"/>
              <a:t> where </a:t>
            </a:r>
            <a:r>
              <a:rPr lang="en-US" dirty="0" err="1"/>
              <a:t>CustomerID</a:t>
            </a:r>
            <a:r>
              <a:rPr lang="en-US" dirty="0"/>
              <a:t> Not in (Select </a:t>
            </a:r>
            <a:r>
              <a:rPr lang="en-US" dirty="0" err="1"/>
              <a:t>CustomerID</a:t>
            </a:r>
            <a:r>
              <a:rPr lang="en-US" dirty="0"/>
              <a:t> from orders)</a:t>
            </a:r>
          </a:p>
          <a:p>
            <a:endParaRPr lang="en-US" dirty="0"/>
          </a:p>
          <a:p>
            <a:endParaRPr lang="en-US" dirty="0"/>
          </a:p>
        </p:txBody>
      </p:sp>
      <p:pic>
        <p:nvPicPr>
          <p:cNvPr id="5" name="Picture 4"/>
          <p:cNvPicPr>
            <a:picLocks noChangeAspect="1"/>
          </p:cNvPicPr>
          <p:nvPr/>
        </p:nvPicPr>
        <p:blipFill rotWithShape="1">
          <a:blip r:embed="rId2"/>
          <a:srcRect l="2707" t="9355" r="2815"/>
          <a:stretch>
            <a:fillRect/>
          </a:stretch>
        </p:blipFill>
        <p:spPr>
          <a:xfrm>
            <a:off x="7318248" y="2613922"/>
            <a:ext cx="4035552" cy="987552"/>
          </a:xfrm>
          <a:prstGeom prst="rect">
            <a:avLst/>
          </a:prstGeom>
        </p:spPr>
      </p:pic>
      <p:pic>
        <p:nvPicPr>
          <p:cNvPr id="6" name="Picture 5"/>
          <p:cNvPicPr>
            <a:picLocks noChangeAspect="1"/>
          </p:cNvPicPr>
          <p:nvPr/>
        </p:nvPicPr>
        <p:blipFill rotWithShape="1">
          <a:blip r:embed="rId3"/>
          <a:srcRect l="2615" r="12691" b="21945"/>
          <a:stretch>
            <a:fillRect/>
          </a:stretch>
        </p:blipFill>
        <p:spPr>
          <a:xfrm>
            <a:off x="7318248" y="4331025"/>
            <a:ext cx="3328416" cy="104978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normAutofit fontScale="90000" lnSpcReduction="10000"/>
          </a:bodyPr>
          <a:lstStyle/>
          <a:p>
            <a:r>
              <a:rPr lang="en-US"/>
              <a:t>We wanted to know the ProductIDs of every item sold on the first day any product was purchased from the system. If you already know the first day that an order was placed in the system, then it’s no problem; the query would look something like this:</a:t>
            </a:r>
          </a:p>
          <a:p>
            <a:endParaRPr lang="en-US"/>
          </a:p>
          <a:p>
            <a:pPr marL="0" indent="0">
              <a:buNone/>
            </a:pPr>
            <a:r>
              <a:rPr lang="en-US" sz="2800"/>
              <a:t>SELECT DISTINCT o.OrderDate, od.ProductID</a:t>
            </a:r>
          </a:p>
          <a:p>
            <a:pPr marL="0" indent="0">
              <a:buNone/>
            </a:pPr>
            <a:r>
              <a:rPr lang="en-US" sz="2800"/>
              <a:t>FROM Orders o</a:t>
            </a:r>
          </a:p>
          <a:p>
            <a:pPr marL="0" indent="0">
              <a:buNone/>
            </a:pPr>
            <a:r>
              <a:rPr lang="en-US" sz="2800"/>
              <a:t>JOIN [Order Details] od</a:t>
            </a:r>
          </a:p>
          <a:p>
            <a:pPr marL="0" indent="0">
              <a:buNone/>
            </a:pPr>
            <a:r>
              <a:rPr lang="en-US" sz="2800"/>
              <a:t>ON o.OrderID = od.OrderID</a:t>
            </a:r>
          </a:p>
          <a:p>
            <a:pPr marL="0" indent="0">
              <a:buNone/>
            </a:pPr>
            <a:r>
              <a:rPr lang="en-US" sz="2800"/>
              <a:t>WHERE OrderDate = ‘7/4/1996’ --This is first OrderDate in the system</a:t>
            </a:r>
          </a:p>
          <a:p>
            <a:endParaRPr lang="en-US"/>
          </a:p>
          <a:p>
            <a:endParaRPr lang="en-US"/>
          </a:p>
          <a:p>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a:t>
            </a:r>
          </a:p>
        </p:txBody>
      </p:sp>
      <p:pic>
        <p:nvPicPr>
          <p:cNvPr id="3" name="Picture 1"/>
          <p:cNvPicPr>
            <a:picLocks noGrp="1" noChangeAspect="1"/>
          </p:cNvPicPr>
          <p:nvPr>
            <p:ph idx="1"/>
          </p:nvPr>
        </p:nvPicPr>
        <p:blipFill>
          <a:blip r:embed="rId2"/>
          <a:stretch>
            <a:fillRect/>
          </a:stretch>
        </p:blipFill>
        <p:spPr>
          <a:xfrm>
            <a:off x="2054225" y="2212340"/>
            <a:ext cx="7537450" cy="347218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 query Syntax</a:t>
            </a:r>
          </a:p>
        </p:txBody>
      </p:sp>
      <p:pic>
        <p:nvPicPr>
          <p:cNvPr id="4" name="Content Placeholder 3"/>
          <p:cNvPicPr>
            <a:picLocks noGrp="1" noChangeAspect="1"/>
          </p:cNvPicPr>
          <p:nvPr>
            <p:ph sz="half" idx="1"/>
          </p:nvPr>
        </p:nvPicPr>
        <p:blipFill rotWithShape="1">
          <a:blip r:embed="rId2"/>
          <a:srcRect t="21299"/>
          <a:stretch>
            <a:fillRect/>
          </a:stretch>
        </p:blipFill>
        <p:spPr>
          <a:xfrm>
            <a:off x="838200" y="1691005"/>
            <a:ext cx="10420985" cy="3947160"/>
          </a:xfrm>
          <a:prstGeom prst="rect">
            <a:avLst/>
          </a:prstGeom>
        </p:spPr>
      </p:pic>
      <p:pic>
        <p:nvPicPr>
          <p:cNvPr id="5" name="Content Placeholder 4"/>
          <p:cNvPicPr>
            <a:picLocks noGrp="1" noChangeAspect="1"/>
          </p:cNvPicPr>
          <p:nvPr>
            <p:ph sz="half" idx="2"/>
          </p:nvPr>
        </p:nvPicPr>
        <p:blipFill>
          <a:blip r:embed="rId3"/>
          <a:stretch>
            <a:fillRect/>
          </a:stretch>
        </p:blipFill>
        <p:spPr>
          <a:xfrm>
            <a:off x="1478280" y="5638165"/>
            <a:ext cx="6346825" cy="70548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lstStyle/>
          <a:p>
            <a:r>
              <a:rPr lang="en-US">
                <a:sym typeface="+mn-ea"/>
              </a:rPr>
              <a:t>Using “Sub Query” it will be done as follows</a:t>
            </a:r>
            <a:endParaRPr lang="en-US"/>
          </a:p>
          <a:p>
            <a:endParaRPr lang="en-US"/>
          </a:p>
          <a:p>
            <a:pPr marL="0" indent="0">
              <a:buNone/>
            </a:pPr>
            <a:r>
              <a:rPr lang="en-US">
                <a:sym typeface="+mn-ea"/>
              </a:rPr>
              <a:t>SELECT DISTINCT o.OrderDate, od.ProductID</a:t>
            </a:r>
            <a:endParaRPr lang="en-US"/>
          </a:p>
          <a:p>
            <a:pPr marL="0" indent="0">
              <a:buNone/>
            </a:pPr>
            <a:r>
              <a:rPr lang="en-US">
                <a:sym typeface="+mn-ea"/>
              </a:rPr>
              <a:t>FROM Orders o</a:t>
            </a:r>
            <a:endParaRPr lang="en-US"/>
          </a:p>
          <a:p>
            <a:pPr marL="0" indent="0">
              <a:buNone/>
            </a:pPr>
            <a:r>
              <a:rPr lang="en-US">
                <a:sym typeface="+mn-ea"/>
              </a:rPr>
              <a:t>JOIN [Order Details] od</a:t>
            </a:r>
            <a:endParaRPr lang="en-US"/>
          </a:p>
          <a:p>
            <a:pPr marL="0" indent="0">
              <a:buNone/>
            </a:pPr>
            <a:r>
              <a:rPr lang="en-US">
                <a:sym typeface="+mn-ea"/>
              </a:rPr>
              <a:t>ON o.OrderID = od.OrderID</a:t>
            </a:r>
            <a:endParaRPr lang="en-US"/>
          </a:p>
          <a:p>
            <a:pPr marL="0" indent="0">
              <a:buNone/>
            </a:pPr>
            <a:r>
              <a:rPr lang="en-US">
                <a:sym typeface="+mn-ea"/>
              </a:rPr>
              <a:t>WHERE o.OrderDate = ( </a:t>
            </a:r>
            <a:r>
              <a:rPr lang="en-US"/>
              <a:t>SELECT MIN(OrderDate) FROM Orders)</a:t>
            </a:r>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F212-4C54-4181-B6D6-E23ACBDBB321}"/>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5BCD62F9-091B-4854-8966-290F25BEF3F4}"/>
              </a:ext>
            </a:extLst>
          </p:cNvPr>
          <p:cNvSpPr>
            <a:spLocks noGrp="1"/>
          </p:cNvSpPr>
          <p:nvPr>
            <p:ph idx="1"/>
          </p:nvPr>
        </p:nvSpPr>
        <p:spPr>
          <a:xfrm>
            <a:off x="0" y="1241426"/>
            <a:ext cx="10972800" cy="5456237"/>
          </a:xfrm>
        </p:spPr>
        <p:txBody>
          <a:bodyPr/>
          <a:lstStyle/>
          <a:p>
            <a:pPr marL="457200" lvl="0" indent="-457200">
              <a:buFont typeface="+mj-lt"/>
              <a:buAutoNum type="arabicPeriod"/>
            </a:pPr>
            <a:r>
              <a:rPr lang="en-US" sz="2200" dirty="0"/>
              <a:t>Find the company’s name that placed order 10290. (Tables : Customers &amp; Orders)</a:t>
            </a:r>
          </a:p>
          <a:p>
            <a:pPr marL="457200" lvl="0" indent="-457200">
              <a:buFont typeface="+mj-lt"/>
              <a:buAutoNum type="arabicPeriod"/>
            </a:pPr>
            <a:r>
              <a:rPr lang="en-US" sz="2200" dirty="0"/>
              <a:t>Find the Companies that placed orders in 1997 (Tables : Customers &amp; Orders)</a:t>
            </a:r>
          </a:p>
          <a:p>
            <a:pPr marL="457200" lvl="0" indent="-457200">
              <a:buFont typeface="+mj-lt"/>
              <a:buAutoNum type="arabicPeriod"/>
            </a:pPr>
            <a:r>
              <a:rPr lang="en-US" sz="2200" dirty="0"/>
              <a:t>Create a report that shows the product name and supplier id for all products supplied by Exotic Liquids, Grandma Kelly's Homestead, and Tokyo Traders. (Tables : Products &amp; Suppliers)</a:t>
            </a:r>
          </a:p>
          <a:p>
            <a:pPr marL="0" indent="0">
              <a:buNone/>
            </a:pPr>
            <a:r>
              <a:rPr lang="en-US" sz="2200" dirty="0"/>
              <a:t>	HINT: You will need to escape the apostrophe in "Grandma Kelly's Homestead." 	To do so, place another apostrophe in front of it. For example,</a:t>
            </a:r>
          </a:p>
          <a:p>
            <a:pPr marL="0" indent="0">
              <a:buNone/>
            </a:pPr>
            <a:r>
              <a:rPr lang="en-US" sz="2200" dirty="0"/>
              <a:t>	SELECT * FROM Suppliers WHERE CompanyName='Grandma </a:t>
            </a:r>
            <a:r>
              <a:rPr lang="en-US" sz="2200" dirty="0" err="1"/>
              <a:t>Kelly‘’s</a:t>
            </a:r>
            <a:r>
              <a:rPr lang="en-US" sz="2200" dirty="0"/>
              <a:t> 	Homestead’;</a:t>
            </a:r>
          </a:p>
          <a:p>
            <a:pPr marL="0" lvl="0" indent="0">
              <a:buNone/>
            </a:pPr>
            <a:r>
              <a:rPr lang="en-US" sz="2200" dirty="0"/>
              <a:t>4.   Create a report that shows all products by name that are in the Seafood category. 	(Tables : Products &amp; Categories)</a:t>
            </a:r>
          </a:p>
          <a:p>
            <a:pPr marL="0" lvl="0" indent="0">
              <a:buNone/>
            </a:pPr>
            <a:r>
              <a:rPr lang="en-US" sz="2200" dirty="0"/>
              <a:t>5.   Create a report that shows all companies by name that sell products 	in </a:t>
            </a:r>
            <a:r>
              <a:rPr lang="en-US" sz="2200" dirty="0" err="1"/>
              <a:t>CategoryID</a:t>
            </a:r>
            <a:r>
              <a:rPr lang="en-US" sz="2200" dirty="0"/>
              <a:t> 8. (Tables : Supplier &amp; Products)</a:t>
            </a:r>
          </a:p>
          <a:p>
            <a:pPr marL="0" lvl="0" indent="0">
              <a:buNone/>
            </a:pPr>
            <a:r>
              <a:rPr lang="en-US" sz="2200" dirty="0"/>
              <a:t>6.   Create a report that shows all 5companies by name that sell products in the 	Seafood category.(Tables: Suppliers, Products &amp; Categories)</a:t>
            </a:r>
          </a:p>
          <a:p>
            <a:endParaRPr lang="en-US" sz="2200" dirty="0"/>
          </a:p>
        </p:txBody>
      </p:sp>
    </p:spTree>
    <p:extLst>
      <p:ext uri="{BB962C8B-B14F-4D97-AF65-F5344CB8AC3E}">
        <p14:creationId xmlns:p14="http://schemas.microsoft.com/office/powerpoint/2010/main" val="639109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B538-6196-4E97-962D-7E7894268F0E}"/>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FED9D7AA-A510-4E3D-AD94-1EAAC2815B2E}"/>
              </a:ext>
            </a:extLst>
          </p:cNvPr>
          <p:cNvSpPr>
            <a:spLocks noGrp="1"/>
          </p:cNvSpPr>
          <p:nvPr>
            <p:ph idx="1"/>
          </p:nvPr>
        </p:nvSpPr>
        <p:spPr/>
        <p:txBody>
          <a:bodyPr/>
          <a:lstStyle/>
          <a:p>
            <a:pPr marL="0" lvl="0" indent="0">
              <a:buNone/>
            </a:pPr>
            <a:r>
              <a:rPr lang="en-US" sz="2200" dirty="0"/>
              <a:t>7.   Write query using a “sub query” to display which Customers were served by which 	Employee use Northwind </a:t>
            </a:r>
          </a:p>
          <a:p>
            <a:pPr marL="0" lvl="0" indent="0">
              <a:buNone/>
            </a:pPr>
            <a:r>
              <a:rPr lang="en-US" sz="2200" dirty="0"/>
              <a:t>8.   Write query using a “sub query” to list of all the stores that have discount records 	use pubs</a:t>
            </a:r>
          </a:p>
          <a:p>
            <a:pPr marL="0" lvl="0" indent="0">
              <a:buNone/>
            </a:pPr>
            <a:r>
              <a:rPr lang="en-US" sz="2200" dirty="0"/>
              <a:t>9.    Write query using a “sub query” to name publishers have got titles in store in Seattle? Use pubs</a:t>
            </a:r>
          </a:p>
          <a:p>
            <a:pPr marL="0" lvl="0" indent="0">
              <a:buNone/>
            </a:pPr>
            <a:r>
              <a:rPr lang="en-US" sz="2200" dirty="0"/>
              <a:t>10.  Write query using a “sub query” to list all the authors available in Barnum’s store use pubs</a:t>
            </a:r>
          </a:p>
          <a:p>
            <a:pPr marL="0" lvl="0" indent="0">
              <a:buNone/>
            </a:pPr>
            <a:r>
              <a:rPr lang="en-US" sz="2200" dirty="0"/>
              <a:t>11.  Write query using a “sub query” to give the customer id and amount spent of the customer who spent the most using Northwind</a:t>
            </a:r>
          </a:p>
          <a:p>
            <a:pPr marL="0" lvl="0" indent="0">
              <a:buNone/>
            </a:pPr>
            <a:r>
              <a:rPr lang="en-US" sz="2200" dirty="0"/>
              <a:t>12.  Write query using a “sub query” to list all Northwind customers who have not placed an order.</a:t>
            </a:r>
          </a:p>
          <a:p>
            <a:endParaRPr lang="en-US" sz="2200" b="1" dirty="0"/>
          </a:p>
        </p:txBody>
      </p:sp>
    </p:spTree>
    <p:extLst>
      <p:ext uri="{BB962C8B-B14F-4D97-AF65-F5344CB8AC3E}">
        <p14:creationId xmlns:p14="http://schemas.microsoft.com/office/powerpoint/2010/main" val="150893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sym typeface="+mn-ea"/>
              </a:rPr>
              <a:t>USING SUBQUERIES TO SOLVE A PROBLEM</a:t>
            </a:r>
            <a:br>
              <a:rPr lang="en-US" dirty="0"/>
            </a:br>
            <a:endParaRPr lang="en-US"/>
          </a:p>
        </p:txBody>
      </p:sp>
      <p:pic>
        <p:nvPicPr>
          <p:cNvPr id="7" name="Content Placeholder 3"/>
          <p:cNvPicPr>
            <a:picLocks noGrp="1" noChangeAspect="1"/>
          </p:cNvPicPr>
          <p:nvPr>
            <p:ph idx="1"/>
          </p:nvPr>
        </p:nvPicPr>
        <p:blipFill>
          <a:blip r:embed="rId2"/>
          <a:stretch>
            <a:fillRect/>
          </a:stretch>
        </p:blipFill>
        <p:spPr>
          <a:xfrm>
            <a:off x="2279015" y="1825625"/>
            <a:ext cx="7632700"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Using a Subquery to Solve a Problem</a:t>
            </a:r>
            <a:br>
              <a:rPr lang="en-US" dirty="0"/>
            </a:br>
            <a:endParaRPr lang="en-US"/>
          </a:p>
        </p:txBody>
      </p:sp>
      <p:sp>
        <p:nvSpPr>
          <p:cNvPr id="3" name="Content Placeholder 2"/>
          <p:cNvSpPr>
            <a:spLocks noGrp="1"/>
          </p:cNvSpPr>
          <p:nvPr>
            <p:ph idx="1"/>
          </p:nvPr>
        </p:nvSpPr>
        <p:spPr/>
        <p:txBody>
          <a:bodyPr>
            <a:normAutofit fontScale="92500" lnSpcReduction="20000"/>
          </a:bodyPr>
          <a:lstStyle/>
          <a:p>
            <a:r>
              <a:rPr lang="en-US" dirty="0">
                <a:sym typeface="+mn-ea"/>
              </a:rPr>
              <a:t>Suppose you want to write a query to find out who earns a salary greater than Abel’s salary.</a:t>
            </a:r>
            <a:endParaRPr lang="en-US" dirty="0"/>
          </a:p>
          <a:p>
            <a:r>
              <a:rPr lang="en-US" dirty="0">
                <a:sym typeface="+mn-ea"/>
              </a:rPr>
              <a:t>To solve this problem, you need two queries: one to find how much Abel earns, and a second query to find who earns more than that amount.</a:t>
            </a:r>
            <a:endParaRPr lang="en-US" dirty="0"/>
          </a:p>
          <a:p>
            <a:r>
              <a:rPr lang="en-US" dirty="0">
                <a:sym typeface="+mn-ea"/>
              </a:rPr>
              <a:t>You can solve this problem by combining the two queries, placing one query inside the other query.</a:t>
            </a:r>
            <a:endParaRPr lang="en-US" dirty="0"/>
          </a:p>
          <a:p>
            <a:r>
              <a:rPr lang="en-US" dirty="0">
                <a:sym typeface="+mn-ea"/>
              </a:rPr>
              <a:t>The inner query (or subquery) returns a value that is used by the outer query (or main query). Using a subquery is equivalent to performing two sequential queries and using the result of the first query as the search value in the second query.</a:t>
            </a:r>
            <a:endParaRPr lang="en-US" dirty="0"/>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Subquery Example</a:t>
            </a:r>
          </a:p>
        </p:txBody>
      </p:sp>
      <p:sp>
        <p:nvSpPr>
          <p:cNvPr id="3" name="Content Placeholder 2"/>
          <p:cNvSpPr>
            <a:spLocks noGrp="1"/>
          </p:cNvSpPr>
          <p:nvPr>
            <p:ph sz="half" idx="1"/>
          </p:nvPr>
        </p:nvSpPr>
        <p:spPr>
          <a:xfrm>
            <a:off x="609600" y="1174750"/>
            <a:ext cx="6955155" cy="4953000"/>
          </a:xfrm>
        </p:spPr>
        <p:txBody>
          <a:bodyPr/>
          <a:lstStyle/>
          <a:p>
            <a:pPr marL="0" indent="0">
              <a:buNone/>
            </a:pPr>
            <a:r>
              <a:rPr lang="en-US"/>
              <a:t>Exercise: Find all customers who have ordered products having unitprice of 14.</a:t>
            </a:r>
          </a:p>
          <a:p>
            <a:pPr marL="0" indent="0">
              <a:buNone/>
            </a:pPr>
            <a:endParaRPr lang="en-US"/>
          </a:p>
          <a:p>
            <a:pPr marL="0" indent="0">
              <a:buNone/>
            </a:pPr>
            <a:r>
              <a:rPr lang="en-US"/>
              <a:t>Select customerid from Orders where OrderID in(select OrderID from orderdetails where UnitPrice=14 )</a:t>
            </a: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7660640" y="2169160"/>
            <a:ext cx="2381885" cy="3764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Using a Subquery</a:t>
            </a:r>
            <a:br>
              <a:rPr lang="en-US" dirty="0"/>
            </a:br>
            <a:endParaRPr lang="en-US"/>
          </a:p>
        </p:txBody>
      </p:sp>
      <p:sp>
        <p:nvSpPr>
          <p:cNvPr id="3" name="Content Placeholder 2"/>
          <p:cNvSpPr>
            <a:spLocks noGrp="1"/>
          </p:cNvSpPr>
          <p:nvPr>
            <p:ph idx="1"/>
          </p:nvPr>
        </p:nvSpPr>
        <p:spPr/>
        <p:txBody>
          <a:bodyPr/>
          <a:lstStyle/>
          <a:p>
            <a:r>
              <a:rPr lang="en-US" dirty="0">
                <a:sym typeface="+mn-ea"/>
              </a:rPr>
              <a:t>A subquery is a SELECT statement that is embedded in a clause of another SELECT statement. You can build powerful statements out of simple ones by using subqueries. They can be very useful when you need to select rows from a table with a condition that depends on the data in the table itself.</a:t>
            </a:r>
            <a:endParaRPr lang="en-US" dirty="0"/>
          </a:p>
          <a:p>
            <a:endParaRPr lang="en-US" dirty="0"/>
          </a:p>
          <a:p>
            <a:r>
              <a:rPr lang="en-US" dirty="0">
                <a:sym typeface="+mn-ea"/>
              </a:rPr>
              <a:t>The subquery is often referred to as a nested SELECT, sub-SELECT, or inner SELECT statement. The subquery generally executes first, and its output is used to complete the query condition for the main (or outer) query.</a:t>
            </a:r>
            <a:endParaRPr lang="en-US" dirty="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 query Example</a:t>
            </a:r>
          </a:p>
        </p:txBody>
      </p:sp>
      <p:pic>
        <p:nvPicPr>
          <p:cNvPr id="4" name="Content Placeholder 3"/>
          <p:cNvPicPr>
            <a:picLocks noGrp="1" noChangeAspect="1"/>
          </p:cNvPicPr>
          <p:nvPr>
            <p:ph sz="half" idx="1"/>
          </p:nvPr>
        </p:nvPicPr>
        <p:blipFill rotWithShape="1">
          <a:blip r:embed="rId2"/>
          <a:srcRect t="24248"/>
          <a:stretch>
            <a:fillRect/>
          </a:stretch>
        </p:blipFill>
        <p:spPr>
          <a:xfrm>
            <a:off x="1496695" y="1424305"/>
            <a:ext cx="8639810" cy="3839210"/>
          </a:xfrm>
          <a:prstGeom prst="rect">
            <a:avLst/>
          </a:prstGeom>
        </p:spPr>
      </p:pic>
      <p:pic>
        <p:nvPicPr>
          <p:cNvPr id="5" name="Content Placeholder 4"/>
          <p:cNvPicPr>
            <a:picLocks noGrp="1" noChangeAspect="1"/>
          </p:cNvPicPr>
          <p:nvPr>
            <p:ph sz="half" idx="2"/>
          </p:nvPr>
        </p:nvPicPr>
        <p:blipFill>
          <a:blip r:embed="rId3"/>
          <a:stretch>
            <a:fillRect/>
          </a:stretch>
        </p:blipFill>
        <p:spPr>
          <a:xfrm>
            <a:off x="2002790" y="5461000"/>
            <a:ext cx="7854950" cy="845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Sub Query Example</a:t>
            </a:r>
          </a:p>
        </p:txBody>
      </p:sp>
      <p:sp>
        <p:nvSpPr>
          <p:cNvPr id="6" name="Content Placeholder 5"/>
          <p:cNvSpPr>
            <a:spLocks noGrp="1"/>
          </p:cNvSpPr>
          <p:nvPr>
            <p:ph sz="half" idx="1"/>
          </p:nvPr>
        </p:nvSpPr>
        <p:spPr>
          <a:xfrm>
            <a:off x="609600" y="1174750"/>
            <a:ext cx="7650480" cy="4953000"/>
          </a:xfrm>
        </p:spPr>
        <p:txBody>
          <a:bodyPr/>
          <a:lstStyle/>
          <a:p>
            <a:pPr marL="0" indent="0">
              <a:buNone/>
            </a:pPr>
            <a:r>
              <a:rPr lang="en-US"/>
              <a:t>Q: Find all employees lastname whose job level is greater than Brown?</a:t>
            </a:r>
          </a:p>
          <a:p>
            <a:pPr marL="0" indent="0">
              <a:buNone/>
            </a:pPr>
            <a:endParaRPr lang="en-US"/>
          </a:p>
          <a:p>
            <a:pPr marL="0" indent="0">
              <a:buNone/>
            </a:pPr>
            <a:r>
              <a:rPr lang="en-US"/>
              <a:t>Select lname,job_lvl from employee where job_lvl&gt; ( select job_lvl from employee where lname='brown')</a:t>
            </a:r>
          </a:p>
          <a:p>
            <a:pPr marL="0" indent="0">
              <a:buNone/>
            </a:pPr>
            <a:endParaRPr lang="en-US"/>
          </a:p>
        </p:txBody>
      </p:sp>
      <p:pic>
        <p:nvPicPr>
          <p:cNvPr id="7" name="Content Placeholder 6"/>
          <p:cNvPicPr>
            <a:picLocks noGrp="1" noChangeAspect="1"/>
          </p:cNvPicPr>
          <p:nvPr>
            <p:ph sz="half" idx="2"/>
          </p:nvPr>
        </p:nvPicPr>
        <p:blipFill>
          <a:blip r:embed="rId2"/>
          <a:srcRect r="48704"/>
          <a:stretch>
            <a:fillRect/>
          </a:stretch>
        </p:blipFill>
        <p:spPr>
          <a:xfrm>
            <a:off x="8119745" y="1497330"/>
            <a:ext cx="2339340" cy="430784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1505</Words>
  <Application>Microsoft Office PowerPoint</Application>
  <PresentationFormat>Widescreen</PresentationFormat>
  <Paragraphs>113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Microsoft YaHei UI Light</vt:lpstr>
      <vt:lpstr>Arial</vt:lpstr>
      <vt:lpstr>Courier</vt:lpstr>
      <vt:lpstr>Helvetica-Bold</vt:lpstr>
      <vt:lpstr>TTE153B620t00</vt:lpstr>
      <vt:lpstr>TTE169F958t00</vt:lpstr>
      <vt:lpstr>Gear Drives</vt:lpstr>
      <vt:lpstr>DBMS LAB 5</vt:lpstr>
      <vt:lpstr>What is a Sub Query?</vt:lpstr>
      <vt:lpstr>Sub query Syntax</vt:lpstr>
      <vt:lpstr>USING SUBQUERIES TO SOLVE A PROBLEM </vt:lpstr>
      <vt:lpstr>Using a Subquery to Solve a Problem </vt:lpstr>
      <vt:lpstr>Subquery Example</vt:lpstr>
      <vt:lpstr>Using a Subquery </vt:lpstr>
      <vt:lpstr>Sub query Example</vt:lpstr>
      <vt:lpstr>Sub Query Example</vt:lpstr>
      <vt:lpstr>Guidelines for using subqueries </vt:lpstr>
      <vt:lpstr>Types of Subqueries </vt:lpstr>
      <vt:lpstr>Single – Row Subqueries </vt:lpstr>
      <vt:lpstr>Single – Row Subqueries </vt:lpstr>
      <vt:lpstr>Example:</vt:lpstr>
      <vt:lpstr>Using Aggregate function in Subquery </vt:lpstr>
      <vt:lpstr>Example:</vt:lpstr>
      <vt:lpstr>The HAVING Clause with Subqueries </vt:lpstr>
      <vt:lpstr>The HAVING Clause with Subqueries</vt:lpstr>
      <vt:lpstr>Example</vt:lpstr>
      <vt:lpstr>Multiple Row Subqueries</vt:lpstr>
      <vt:lpstr>PowerPoint Presentation</vt:lpstr>
      <vt:lpstr>Example</vt:lpstr>
      <vt:lpstr>Multiple – Row Subqueries</vt:lpstr>
      <vt:lpstr>Example</vt:lpstr>
      <vt:lpstr>Multiple – Row Subqueries</vt:lpstr>
      <vt:lpstr>Example</vt:lpstr>
      <vt:lpstr>Example</vt:lpstr>
      <vt:lpstr>Example</vt:lpstr>
      <vt:lpstr>Result</vt:lpstr>
      <vt:lpstr>EXAMPLE</vt:lpstr>
      <vt:lpstr>TASKS</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LAB 5</dc:title>
  <dc:creator>Saniya</dc:creator>
  <cp:lastModifiedBy>Ayesha Khan</cp:lastModifiedBy>
  <cp:revision>9</cp:revision>
  <dcterms:created xsi:type="dcterms:W3CDTF">2019-02-27T15:41:00Z</dcterms:created>
  <dcterms:modified xsi:type="dcterms:W3CDTF">2021-04-05T06:56:05Z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