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14155-3018-465F-8184-977868E20D9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A4476-7CD3-4073-A7D9-FEEDD0540E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2AC9C-BEC3-4AEC-A9D5-4C1B41CFD3A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8F92-0CA7-4329-8BC7-23712162BE5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3636-D78A-4414-BBB4-E1446EFFA1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1825" y="2382592"/>
            <a:ext cx="9573296" cy="381536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AND CONSTRAINTS</a:t>
            </a:r>
            <a:br>
              <a:rPr lang="en-US" sz="4000" dirty="0"/>
            </a:br>
            <a:endParaRPr lang="en-US" sz="4000" dirty="0"/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7</a:t>
            </a:r>
          </a:p>
          <a:p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8617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089" t="20027" r="7371" b="50044"/>
          <a:stretch>
            <a:fillRect/>
          </a:stretch>
        </p:blipFill>
        <p:spPr>
          <a:xfrm>
            <a:off x="838200" y="1529394"/>
            <a:ext cx="10894847" cy="4803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140"/>
            <a:ext cx="10515600" cy="1325563"/>
          </a:xfrm>
        </p:spPr>
        <p:txBody>
          <a:bodyPr/>
          <a:lstStyle/>
          <a:p>
            <a:r>
              <a:rPr lang="en-US" b="1" dirty="0"/>
              <a:t>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2715" y="23304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Right click on Persons Table and then click on Design.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8188" t="29710" r="6084" b="38072"/>
          <a:stretch>
            <a:fillRect/>
          </a:stretch>
        </p:blipFill>
        <p:spPr>
          <a:xfrm>
            <a:off x="838200" y="3358495"/>
            <a:ext cx="10426255" cy="3388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2863627"/>
            <a:ext cx="5151549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0048" y="1690688"/>
            <a:ext cx="6705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CREATE TABLE </a:t>
            </a:r>
            <a:r>
              <a:rPr lang="en-US" sz="3200" dirty="0"/>
              <a:t>EMPLOYEE (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P_Id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INT</a:t>
            </a:r>
            <a:r>
              <a:rPr lang="en-US" sz="3200" dirty="0"/>
              <a:t>,</a:t>
            </a:r>
          </a:p>
          <a:p>
            <a:r>
              <a:rPr lang="en-US" sz="3200" dirty="0">
                <a:solidFill>
                  <a:srgbClr val="00B050"/>
                </a:solidFill>
              </a:rPr>
              <a:t>LNAME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VARCHAR</a:t>
            </a:r>
            <a:r>
              <a:rPr lang="en-US" sz="3200" dirty="0"/>
              <a:t> (20),</a:t>
            </a:r>
          </a:p>
          <a:p>
            <a:r>
              <a:rPr lang="en-US" sz="3200" dirty="0">
                <a:solidFill>
                  <a:srgbClr val="00B050"/>
                </a:solidFill>
              </a:rPr>
              <a:t>FNAME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VARCHAR</a:t>
            </a:r>
            <a:r>
              <a:rPr lang="en-US" sz="3200" dirty="0"/>
              <a:t> (20)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NOT NULL</a:t>
            </a:r>
            <a:r>
              <a:rPr lang="en-US" sz="3200" dirty="0"/>
              <a:t>,</a:t>
            </a:r>
          </a:p>
          <a:p>
            <a:r>
              <a:rPr lang="en-US" sz="3200" dirty="0">
                <a:solidFill>
                  <a:srgbClr val="00B050"/>
                </a:solidFill>
              </a:rPr>
              <a:t>DOB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dirty="0">
                <a:solidFill>
                  <a:srgbClr val="0070C0"/>
                </a:solidFill>
              </a:rPr>
              <a:t>PRIMARY KEY(</a:t>
            </a:r>
            <a:r>
              <a:rPr lang="en-US" sz="3200" dirty="0" err="1">
                <a:solidFill>
                  <a:srgbClr val="00B050"/>
                </a:solidFill>
              </a:rPr>
              <a:t>P_Id</a:t>
            </a:r>
            <a:r>
              <a:rPr lang="en-US" sz="3200" dirty="0"/>
              <a:t>)</a:t>
            </a:r>
          </a:p>
          <a:p>
            <a:r>
              <a:rPr lang="en-US" sz="3200" dirty="0"/>
              <a:t>); </a:t>
            </a:r>
          </a:p>
          <a:p>
            <a:r>
              <a:rPr lang="en-US" sz="3200" dirty="0"/>
              <a:t>Note: Only those columns can be a Primary Key that do not allow null values.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95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377588"/>
            <a:ext cx="7391400" cy="2453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1331041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8952" y="2454499"/>
            <a:ext cx="8610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srgbClr val="0000FF"/>
              </a:solidFill>
            </a:endParaRPr>
          </a:p>
          <a:p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rgbClr val="0000FF"/>
                </a:solidFill>
              </a:rPr>
              <a:t>CREATE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TABLE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8080"/>
                </a:solidFill>
              </a:rPr>
              <a:t>Department</a:t>
            </a:r>
            <a:r>
              <a:rPr lang="en-US" sz="3200" dirty="0">
                <a:solidFill>
                  <a:srgbClr val="808080"/>
                </a:solidFill>
              </a:rPr>
              <a:t>(</a:t>
            </a:r>
          </a:p>
          <a:p>
            <a:r>
              <a:rPr lang="en-US" sz="3200" dirty="0" err="1">
                <a:solidFill>
                  <a:srgbClr val="008080"/>
                </a:solidFill>
              </a:rPr>
              <a:t>Dept_code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srgbClr val="808080"/>
                </a:solidFill>
              </a:rPr>
              <a:t>,</a:t>
            </a:r>
          </a:p>
          <a:p>
            <a:r>
              <a:rPr lang="en-US" sz="3200" dirty="0" err="1">
                <a:solidFill>
                  <a:srgbClr val="008080"/>
                </a:solidFill>
              </a:rPr>
              <a:t>P_Id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srgbClr val="808080"/>
                </a:solidFill>
              </a:rPr>
              <a:t>,</a:t>
            </a:r>
          </a:p>
          <a:p>
            <a:r>
              <a:rPr lang="en-US" sz="3200" dirty="0">
                <a:solidFill>
                  <a:srgbClr val="0000FF"/>
                </a:solidFill>
              </a:rPr>
              <a:t>PRIMARY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KEY </a:t>
            </a:r>
            <a:r>
              <a:rPr lang="en-US" sz="3200" dirty="0">
                <a:solidFill>
                  <a:srgbClr val="808080"/>
                </a:solidFill>
              </a:rPr>
              <a:t>(</a:t>
            </a:r>
            <a:r>
              <a:rPr lang="en-US" sz="3200" dirty="0" err="1">
                <a:solidFill>
                  <a:srgbClr val="008080"/>
                </a:solidFill>
              </a:rPr>
              <a:t>Dept_code</a:t>
            </a:r>
            <a:r>
              <a:rPr lang="en-US" sz="3200" dirty="0">
                <a:solidFill>
                  <a:srgbClr val="808080"/>
                </a:solidFill>
              </a:rPr>
              <a:t>),</a:t>
            </a:r>
          </a:p>
          <a:p>
            <a:r>
              <a:rPr lang="en-US" sz="3200" dirty="0">
                <a:solidFill>
                  <a:srgbClr val="0000FF"/>
                </a:solidFill>
              </a:rPr>
              <a:t>FOREIGN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KEY </a:t>
            </a:r>
            <a:r>
              <a:rPr lang="en-US" sz="3200" dirty="0">
                <a:solidFill>
                  <a:srgbClr val="808080"/>
                </a:solidFill>
              </a:rPr>
              <a:t>(</a:t>
            </a:r>
            <a:r>
              <a:rPr lang="en-US" sz="3200" dirty="0" err="1">
                <a:solidFill>
                  <a:srgbClr val="008080"/>
                </a:solidFill>
              </a:rPr>
              <a:t>P_Id</a:t>
            </a:r>
            <a:r>
              <a:rPr lang="en-US" sz="3200" dirty="0">
                <a:solidFill>
                  <a:srgbClr val="808080"/>
                </a:solidFill>
              </a:rPr>
              <a:t>)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REFERENCES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8080"/>
                </a:solidFill>
              </a:rPr>
              <a:t>Persons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>
                <a:solidFill>
                  <a:srgbClr val="808080"/>
                </a:solidFill>
              </a:rPr>
              <a:t>(</a:t>
            </a:r>
            <a:r>
              <a:rPr lang="en-US" sz="3200" dirty="0" err="1">
                <a:solidFill>
                  <a:srgbClr val="008080"/>
                </a:solidFill>
              </a:rPr>
              <a:t>P_Id</a:t>
            </a:r>
            <a:r>
              <a:rPr lang="en-US" sz="3200" dirty="0">
                <a:solidFill>
                  <a:srgbClr val="808080"/>
                </a:solidFill>
              </a:rPr>
              <a:t>)</a:t>
            </a:r>
          </a:p>
          <a:p>
            <a:r>
              <a:rPr lang="en-US" sz="3200" dirty="0">
                <a:solidFill>
                  <a:srgbClr val="808080"/>
                </a:solidFill>
              </a:rPr>
              <a:t>);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2743087"/>
            <a:ext cx="4274713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24" y="1554050"/>
            <a:ext cx="75438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1511344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30491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DROP TABLE statement is used to delete a table.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676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29" y="2787873"/>
            <a:ext cx="509016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529" y="4704925"/>
            <a:ext cx="6992203" cy="2123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529" y="3532410"/>
            <a:ext cx="6682740" cy="937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7553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ALTER TABLE statement is used to add, delete, or modify columns in an existing table.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Syntax:</a:t>
            </a:r>
          </a:p>
          <a:p>
            <a:pPr>
              <a:buNone/>
            </a:pPr>
            <a:r>
              <a:rPr lang="en-US" b="1" dirty="0"/>
              <a:t>ALTER TABLE </a:t>
            </a:r>
            <a:r>
              <a:rPr lang="en-US" b="1" dirty="0" err="1"/>
              <a:t>table_name</a:t>
            </a:r>
            <a:endParaRPr lang="en-US" b="1" dirty="0"/>
          </a:p>
          <a:p>
            <a:pPr>
              <a:buNone/>
            </a:pPr>
            <a:r>
              <a:rPr lang="en-US" b="1" dirty="0"/>
              <a:t>ADD </a:t>
            </a:r>
            <a:r>
              <a:rPr lang="en-US" b="1" dirty="0" err="1"/>
              <a:t>column_name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ALTER TABLE </a:t>
            </a:r>
            <a:r>
              <a:rPr lang="en-US" b="1" dirty="0" err="1"/>
              <a:t>table_name</a:t>
            </a:r>
            <a:endParaRPr lang="en-US" b="1" dirty="0"/>
          </a:p>
          <a:p>
            <a:pPr>
              <a:buNone/>
            </a:pPr>
            <a:r>
              <a:rPr lang="en-US" b="1" dirty="0"/>
              <a:t>DROP COLUMN </a:t>
            </a:r>
            <a:r>
              <a:rPr lang="en-US" b="1" dirty="0" err="1"/>
              <a:t>column_name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ALTER TABLE </a:t>
            </a:r>
            <a:r>
              <a:rPr lang="en-US" b="1" dirty="0" err="1"/>
              <a:t>table_name</a:t>
            </a:r>
            <a:endParaRPr lang="en-US" b="1" dirty="0"/>
          </a:p>
          <a:p>
            <a:pPr>
              <a:buNone/>
            </a:pPr>
            <a:r>
              <a:rPr lang="en-US" b="1" dirty="0"/>
              <a:t>ALTER COLUMN </a:t>
            </a:r>
            <a:r>
              <a:rPr lang="en-US" b="1" dirty="0" err="1"/>
              <a:t>column_name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7554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2296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Persons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DateOfBirth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Persons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COLUMN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DateOfBirth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5433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- Data definition language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973574"/>
            <a:ext cx="10515600" cy="4381992"/>
          </a:xfrm>
        </p:spPr>
        <p:txBody>
          <a:bodyPr>
            <a:normAutofit fontScale="97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standard subset of SQL that is used to define tables (database structure), and other metadata related things.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or Data Definition Language actually consists of the SQL commands that can be used to define the database schema. It simply deals with descriptions of the database schema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statements create, modify, and remove database objects such as tables, indexes, and users.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482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naming of a PRIMARY KEY constraint,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 defining a PRIMARY KEY constraint on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columns, use the following SQL syntax: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CONSTRAINT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_Constraint&gt;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" y="2672791"/>
            <a:ext cx="3180008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516" y="1447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>
                <a:solidFill>
                  <a:srgbClr val="00B050"/>
                </a:solidFill>
              </a:rPr>
              <a:t>Persons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CONSTRAINT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P_Id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PRIMARY KEY 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P_Id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>
                <a:solidFill>
                  <a:srgbClr val="00B050"/>
                </a:solidFill>
              </a:rPr>
              <a:t>Persons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CONSTRAINT </a:t>
            </a:r>
            <a:r>
              <a:rPr lang="en-US" dirty="0" err="1">
                <a:solidFill>
                  <a:srgbClr val="00B050"/>
                </a:solidFill>
              </a:rPr>
              <a:t>Pk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PRIMARY KEY 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P_Id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50"/>
                </a:solidFill>
              </a:rPr>
              <a:t>City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>
                <a:solidFill>
                  <a:srgbClr val="00B050"/>
                </a:solidFill>
              </a:rPr>
              <a:t>Persons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DROP CONSTRAINT </a:t>
            </a:r>
            <a:r>
              <a:rPr lang="en-US" dirty="0" err="1">
                <a:solidFill>
                  <a:srgbClr val="00B050"/>
                </a:solidFill>
              </a:rPr>
              <a:t>P_Id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8119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9273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>
                <a:solidFill>
                  <a:srgbClr val="00B050"/>
                </a:solidFill>
              </a:rPr>
              <a:t>Persons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ALTER COLUMN Address char</a:t>
            </a:r>
            <a:r>
              <a:rPr lang="en-US" dirty="0"/>
              <a:t>(255)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749646"/>
            <a:ext cx="432435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3723889"/>
            <a:ext cx="4095750" cy="2413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609676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607828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922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CONSTRAINTS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643724"/>
            <a:ext cx="10515600" cy="438199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constraints are used to specify rules for the data in a table.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there is any violation between the constraint and the data action, the action is aborted by the constraint.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can be specified when the table is created (inside the CREATE TABLE statement) or after the table is created (inside the ALTER TABLE statement).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9" y="1305283"/>
            <a:ext cx="1081718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CREATE TABLE + CONSTRAINT Syntax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89" y="2881693"/>
            <a:ext cx="10515600" cy="4351338"/>
          </a:xfrm>
        </p:spPr>
        <p:txBody>
          <a:bodyPr>
            <a:normAutofit fontScale="92500"/>
          </a:bodyPr>
          <a:lstStyle/>
          <a:p>
            <a:pPr marL="1371600" lvl="3" indent="0">
              <a:buNone/>
            </a:pPr>
            <a:r>
              <a:rPr lang="en-US" sz="3600" dirty="0"/>
              <a:t>CREATE TABLE </a:t>
            </a:r>
            <a:r>
              <a:rPr lang="en-US" sz="3600" i="1" dirty="0" err="1"/>
              <a:t>table_name</a:t>
            </a:r>
            <a:br>
              <a:rPr lang="en-US" sz="3600" dirty="0"/>
            </a:br>
            <a:r>
              <a:rPr lang="en-US" sz="3600" dirty="0"/>
              <a:t>(</a:t>
            </a:r>
            <a:br>
              <a:rPr lang="en-US" sz="3600" dirty="0"/>
            </a:br>
            <a:r>
              <a:rPr lang="en-US" sz="3600" i="1" dirty="0"/>
              <a:t>column_name1 </a:t>
            </a:r>
            <a:r>
              <a:rPr lang="en-US" sz="3600" i="1" dirty="0" err="1"/>
              <a:t>data_type</a:t>
            </a:r>
            <a:r>
              <a:rPr lang="en-US" sz="3600" dirty="0"/>
              <a:t>(</a:t>
            </a:r>
            <a:r>
              <a:rPr lang="en-US" sz="3600" i="1" dirty="0"/>
              <a:t>size</a:t>
            </a:r>
            <a:r>
              <a:rPr lang="en-US" sz="3600" dirty="0"/>
              <a:t>) </a:t>
            </a:r>
            <a:r>
              <a:rPr lang="en-US" sz="3600" i="1" dirty="0" err="1"/>
              <a:t>constraint_name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i="1" dirty="0"/>
              <a:t>column_name2 </a:t>
            </a:r>
            <a:r>
              <a:rPr lang="en-US" sz="3600" i="1" dirty="0" err="1"/>
              <a:t>data_type</a:t>
            </a:r>
            <a:r>
              <a:rPr lang="en-US" sz="3600" dirty="0"/>
              <a:t>(</a:t>
            </a:r>
            <a:r>
              <a:rPr lang="en-US" sz="3600" i="1" dirty="0"/>
              <a:t>size</a:t>
            </a:r>
            <a:r>
              <a:rPr lang="en-US" sz="3600" dirty="0"/>
              <a:t>) </a:t>
            </a:r>
            <a:r>
              <a:rPr lang="en-US" sz="3600" i="1" dirty="0" err="1"/>
              <a:t>constraint_name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i="1" dirty="0"/>
              <a:t>column_name3 </a:t>
            </a:r>
            <a:r>
              <a:rPr lang="en-US" sz="3600" i="1" dirty="0" err="1"/>
              <a:t>data_type</a:t>
            </a:r>
            <a:r>
              <a:rPr lang="en-US" sz="3600" dirty="0"/>
              <a:t>(</a:t>
            </a:r>
            <a:r>
              <a:rPr lang="en-US" sz="3600" i="1" dirty="0"/>
              <a:t>size</a:t>
            </a:r>
            <a:r>
              <a:rPr lang="en-US" sz="3600" dirty="0"/>
              <a:t>) </a:t>
            </a:r>
            <a:r>
              <a:rPr lang="en-US" sz="3600" i="1" dirty="0" err="1"/>
              <a:t>constraint_name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....</a:t>
            </a:r>
            <a:br>
              <a:rPr lang="en-US" sz="3600" dirty="0"/>
            </a:br>
            <a:r>
              <a:rPr lang="en-US" sz="36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846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52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SQL, we have the following constraints: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225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8509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a column cannot store NULL value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 NULL constraint enforces a column to NOT accept NULL values.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 NULL constraint enforces a field to always contain a value. This means that you cannot insert a new record, or update a record without adding a value to this field.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149846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EXAMPLE-NULL CONSTRAINT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26" y="3350238"/>
            <a:ext cx="7233124" cy="3179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278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8349"/>
            <a:ext cx="10515600" cy="46830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each row for a column must have a unique value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constraint uniquely identifies each record in a database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and PRIMARY KEY constraints both provide a guarantee for uniqueness for a column or set of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PRIMARY KEY constraint automatically has a UNIQUE constraint defined on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you can have many UNIQUE constraints per table, but only one PRIMARY KEY constraint per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09" y="1639377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EXAMPLE-UNIQUE CONSTRAINT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4760"/>
            <a:ext cx="9182381" cy="2955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551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- Data definition language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531079"/>
            <a:ext cx="10515600" cy="43819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DDL statements in SQL are:</a:t>
            </a:r>
          </a:p>
          <a:p>
            <a:pPr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- creates a new database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- creates a new table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- modifies a table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- deletes a table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TRUNCATE–is used to remove all records from a table, including all spaces allocated for the records are removed.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5069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0632"/>
            <a:ext cx="10515600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a NOT NULL and UNIQUE. Ensures that a column (or combination of two or more columns) have an unique identity which helps to find a particular record in a table more easily and quickly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KEY constraint uniquely identifies each record in a database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keys must contain UNIQUE values.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primary key column cannot contain NULL values.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tables should have a primary key, and each table can have only ONE primary key.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1498466"/>
            <a:ext cx="11023242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EXAMPLE-PRIMARY KEY CONSTRAINT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93" y="3053230"/>
            <a:ext cx="8447467" cy="2922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3659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referential integrity of the data in one table to match values in another table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FOREIGN KEY in one table points to a PRIMARY KEY in another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4093"/>
          <a:stretch>
            <a:fillRect/>
          </a:stretch>
        </p:blipFill>
        <p:spPr>
          <a:xfrm>
            <a:off x="980338" y="2990783"/>
            <a:ext cx="9656061" cy="252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338" y="12408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EXAMPLE-FOREIGN KEY CONSTRAINT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34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386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value in a column meets a specific condition.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CHECK constraint is used to limit the value range that can be placed in a column.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define a CHECK constraint on a single column it allows only certain values for this column.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define a CHECK constraint on a table it can limit the values in certain columns based on values in other columns in the row.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619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EXAMPLE-CHECK CONSTRAINT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0152"/>
            <a:ext cx="8018286" cy="2574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770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a default value when specified none for this column.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constraint is used to insert a default value into a column.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value will be added to all new records, if no other value is specified.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11378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EXAMPLE-DEFAULT CONSTRAINT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64" y="2913710"/>
            <a:ext cx="8791550" cy="2997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380B-7862-4C61-8803-33A8532E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br>
              <a:rPr lang="en-US" dirty="0"/>
            </a:br>
            <a:endParaRPr lang="en-US" dirty="0"/>
          </a:p>
        </p:txBody>
      </p:sp>
      <p:pic>
        <p:nvPicPr>
          <p:cNvPr id="2053" name="Picture 86">
            <a:extLst>
              <a:ext uri="{FF2B5EF4-FFF2-40B4-BE49-F238E27FC236}">
                <a16:creationId xmlns:a16="http://schemas.microsoft.com/office/drawing/2014/main" id="{1E5CCC4D-453D-4E24-97BA-40CF1783E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1" b="42609"/>
          <a:stretch>
            <a:fillRect/>
          </a:stretch>
        </p:blipFill>
        <p:spPr bwMode="auto">
          <a:xfrm>
            <a:off x="838198" y="4400104"/>
            <a:ext cx="7072358" cy="191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">
            <a:extLst>
              <a:ext uri="{FF2B5EF4-FFF2-40B4-BE49-F238E27FC236}">
                <a16:creationId xmlns:a16="http://schemas.microsoft.com/office/drawing/2014/main" id="{62C9F01D-AE28-4A28-BAA8-CD938CAA8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2135981"/>
            <a:ext cx="36576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29CE4B3C-F654-4F1A-8F34-9E9FC9BF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34458"/>
            <a:ext cx="1063624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1 Create Department table based on the following design: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EEF6808-6380-44B4-91FB-46C9E9B96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52772"/>
            <a:ext cx="1006316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ndara" panose="020E0502030303020204" pitchFamily="34" charset="0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ndara" panose="020E0502030303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2. Create Employee table based on the following design: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17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17A8-D1D3-452F-83C7-6A3DC050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06EF-3EB4-474D-9096-6FEBDFF2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3. Modify Employee table and add three more columns: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7" name="Picture 87">
            <a:extLst>
              <a:ext uri="{FF2B5EF4-FFF2-40B4-BE49-F238E27FC236}">
                <a16:creationId xmlns:a16="http://schemas.microsoft.com/office/drawing/2014/main" id="{96D1AF8A-5E3A-421F-8B70-47FB1A24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332037"/>
            <a:ext cx="6610350" cy="39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13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95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 DATABASE statement is used to create a database.</a:t>
            </a:r>
          </a:p>
          <a:p>
            <a:pPr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&lt;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database_name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7E75-EDF6-49EF-8451-D3F03288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6816-0B74-4394-AC14-FDDED3AB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69875" algn="l"/>
              </a:tabLst>
            </a:pP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4. Drop Column loc from Department table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69875" algn="l"/>
              </a:tabLst>
            </a:pP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5. Delete all record from Employee table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69875" algn="l"/>
              </a:tabLst>
            </a:pP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6. Drop Department Table.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69875" algn="l"/>
              </a:tabLst>
            </a:pP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7. Create database Authorization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69875" algn="l"/>
              </a:tabLst>
            </a:pPr>
            <a:r>
              <a:rPr lang="en-US" sz="2400" dirty="0"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	</a:t>
            </a: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Add a column ‘Address’ in </a:t>
            </a:r>
            <a:r>
              <a:rPr lang="en-US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Starsin</a:t>
            </a: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 table in database Authorization.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    CREATE TABLE </a:t>
            </a:r>
            <a:r>
              <a:rPr lang="en-US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StarsIn</a:t>
            </a: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 ( </a:t>
            </a:r>
            <a:r>
              <a:rPr lang="en-US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movieTitle</a:t>
            </a: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 char(30),   </a:t>
            </a:r>
            <a:r>
              <a:rPr lang="en-US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movieYear</a:t>
            </a: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 </a:t>
            </a:r>
            <a:r>
              <a:rPr lang="en-US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int,starName</a:t>
            </a: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 char(30) 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63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AEDF-66CD-4AE3-B2E6-716FFF4D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E88A-950F-45E7-B845-9DBD1854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8</a:t>
            </a: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. Solve the Queries given below according to the following tables given below: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50" name="Picture 84">
            <a:extLst>
              <a:ext uri="{FF2B5EF4-FFF2-40B4-BE49-F238E27FC236}">
                <a16:creationId xmlns:a16="http://schemas.microsoft.com/office/drawing/2014/main" id="{CD578AF7-35B0-4A06-B963-FDD6CD950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7938"/>
            <a:ext cx="1116918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299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6CB0-FD8D-4486-A586-4F3FA7BE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82FB-F7BA-49BA-99BD-B2A7CB62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69875" algn="l"/>
              </a:tabLst>
            </a:pP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Apply Not Null Constraint on all columns 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69875" algn="l"/>
              </a:tabLst>
            </a:pP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Apply primary key constraint in </a:t>
            </a:r>
            <a:r>
              <a:rPr lang="en-US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OrderID</a:t>
            </a: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 and customer ID.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69875" algn="l"/>
              </a:tabLst>
            </a:pP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Apply foreign key constraint on Customer _ID in Order table.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69875" algn="l"/>
              </a:tabLst>
            </a:pP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Apply check constraint on city (allow Karachi, Islamabad, Lahore only).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69875" algn="l"/>
              </a:tabLst>
            </a:pP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Set the default value of City as ‘Karachi’.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69875" algn="l"/>
              </a:tabLst>
            </a:pP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Add CNIC column in Customer table with unique constraint.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41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62B3B-991C-40CC-893D-63F53FDB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880F-EBEE-4869-8C99-1F9E3AF0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4" y="1779204"/>
            <a:ext cx="4008384" cy="4393982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ndara" panose="020E0502030303020204" pitchFamily="34" charset="0"/>
              </a:rPr>
              <a:t>Create the following tables given in diagram with constraints (PK-FK relationship).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85" descr="http://www.sql-ex.ru/images/computers.gif">
            <a:extLst>
              <a:ext uri="{FF2B5EF4-FFF2-40B4-BE49-F238E27FC236}">
                <a16:creationId xmlns:a16="http://schemas.microsoft.com/office/drawing/2014/main" id="{ADE03141-1CF5-4090-BCA3-1F97221C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4207" y="1498327"/>
            <a:ext cx="7856266" cy="51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57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099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database called "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 use the </a:t>
            </a:r>
          </a:p>
          <a:p>
            <a:pPr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CREATE DATABASE statement: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3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my_db</a:t>
            </a:r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225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statement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230" y="2303145"/>
            <a:ext cx="8585835" cy="3215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5721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1284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DROP DATABASE statement is used to delete a database.</a:t>
            </a:r>
          </a:p>
          <a:p>
            <a:pP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Syntax:</a:t>
            </a:r>
          </a:p>
          <a:p>
            <a:pPr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 &lt;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database_name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 statement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9430" y="2296160"/>
            <a:ext cx="719264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770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 TABLE statement is used to create a table in a database.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column_name1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column_name3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1353</Words>
  <Application>Microsoft Office PowerPoint</Application>
  <PresentationFormat>Widescreen</PresentationFormat>
  <Paragraphs>198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Candara</vt:lpstr>
      <vt:lpstr>Times New Roman</vt:lpstr>
      <vt:lpstr>Office Theme</vt:lpstr>
      <vt:lpstr>PowerPoint Presentation</vt:lpstr>
      <vt:lpstr>DDL - Data definition language</vt:lpstr>
      <vt:lpstr>DDL - Data definition language</vt:lpstr>
      <vt:lpstr>Create Database statement </vt:lpstr>
      <vt:lpstr>Create Database statement</vt:lpstr>
      <vt:lpstr>Create Database statement</vt:lpstr>
      <vt:lpstr>Drop Database statement</vt:lpstr>
      <vt:lpstr> Drop Database statement</vt:lpstr>
      <vt:lpstr>Create Table Statement</vt:lpstr>
      <vt:lpstr>Create Table Statement</vt:lpstr>
      <vt:lpstr>Create Table Statement</vt:lpstr>
      <vt:lpstr>Create Table Statement</vt:lpstr>
      <vt:lpstr>Create Table Statement</vt:lpstr>
      <vt:lpstr>Create Table Statement</vt:lpstr>
      <vt:lpstr>Create Table Statement</vt:lpstr>
      <vt:lpstr>Drop Table Statement</vt:lpstr>
      <vt:lpstr>Drop Table Statement</vt:lpstr>
      <vt:lpstr>Alter Table Statement</vt:lpstr>
      <vt:lpstr>Alter Table Statement</vt:lpstr>
      <vt:lpstr>Alter Table statement</vt:lpstr>
      <vt:lpstr>Alter Table statement </vt:lpstr>
      <vt:lpstr>Alter Table Statement</vt:lpstr>
      <vt:lpstr>SQL CONSTRAINTS</vt:lpstr>
      <vt:lpstr> SQL CREATE TABLE + CONSTRAINT Syntax </vt:lpstr>
      <vt:lpstr>TYPES OF CONSTRAINTS</vt:lpstr>
      <vt:lpstr>NULL CONSTRAINT</vt:lpstr>
      <vt:lpstr>EXAMPLE-NULL CONSTRAINT</vt:lpstr>
      <vt:lpstr>UNIQUE CONSTRAINT</vt:lpstr>
      <vt:lpstr>EXAMPLE-UNIQUE CONSTRAINT</vt:lpstr>
      <vt:lpstr>PRIMARY KEY CONSTRAINT</vt:lpstr>
      <vt:lpstr>EXAMPLE-PRIMARY KEY CONSTRAINT</vt:lpstr>
      <vt:lpstr>FOREIGN KEY CONSTRAINT</vt:lpstr>
      <vt:lpstr>EXAMPLE-FOREIGN KEY CONSTRAINT</vt:lpstr>
      <vt:lpstr>CHECK CONSTRAINT</vt:lpstr>
      <vt:lpstr>EXAMPLE-CHECK CONSTRAINT</vt:lpstr>
      <vt:lpstr>DEFAULT CONSTRAINT</vt:lpstr>
      <vt:lpstr>EXAMPLE-DEFAULT CONSTRAINT</vt:lpstr>
      <vt:lpstr>Tasks </vt:lpstr>
      <vt:lpstr>Tasks</vt:lpstr>
      <vt:lpstr>TASKS</vt:lpstr>
      <vt:lpstr>TASKS</vt:lpstr>
      <vt:lpstr>TASKS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shahmeen nazar</dc:creator>
  <cp:lastModifiedBy>Ayesha Khan</cp:lastModifiedBy>
  <cp:revision>23</cp:revision>
  <dcterms:created xsi:type="dcterms:W3CDTF">2018-02-07T18:35:00Z</dcterms:created>
  <dcterms:modified xsi:type="dcterms:W3CDTF">2021-04-15T04:52:30Z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