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63" r:id="rId3"/>
    <p:sldId id="279" r:id="rId4"/>
    <p:sldId id="290" r:id="rId5"/>
    <p:sldId id="317" r:id="rId6"/>
    <p:sldId id="322" r:id="rId7"/>
    <p:sldId id="318" r:id="rId8"/>
    <p:sldId id="319"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31" r:id="rId24"/>
    <p:sldId id="332" r:id="rId25"/>
    <p:sldId id="316" r:id="rId26"/>
    <p:sldId id="272" r:id="rId27"/>
    <p:sldId id="273" r:id="rId28"/>
    <p:sldId id="274" r:id="rId29"/>
    <p:sldId id="277" r:id="rId30"/>
    <p:sldId id="324" r:id="rId31"/>
    <p:sldId id="325" r:id="rId32"/>
    <p:sldId id="327" r:id="rId33"/>
    <p:sldId id="326" r:id="rId34"/>
    <p:sldId id="328" r:id="rId35"/>
    <p:sldId id="329" r:id="rId36"/>
    <p:sldId id="330" r:id="rId37"/>
    <p:sldId id="32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580" autoAdjust="0"/>
    <p:restoredTop sz="94075" autoAdjust="0"/>
  </p:normalViewPr>
  <p:slideViewPr>
    <p:cSldViewPr snapToGrid="0">
      <p:cViewPr varScale="1">
        <p:scale>
          <a:sx n="74" d="100"/>
          <a:sy n="74" d="100"/>
        </p:scale>
        <p:origin x="96"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76EFA-E180-4B9B-B928-6E18DC550438}"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93F8F-A52E-4476-A563-1BFFF1811B96}" type="slidenum">
              <a:rPr lang="en-US" smtClean="0"/>
              <a:t>‹#›</a:t>
            </a:fld>
            <a:endParaRPr lang="en-US"/>
          </a:p>
        </p:txBody>
      </p:sp>
    </p:spTree>
    <p:extLst>
      <p:ext uri="{BB962C8B-B14F-4D97-AF65-F5344CB8AC3E}">
        <p14:creationId xmlns:p14="http://schemas.microsoft.com/office/powerpoint/2010/main" val="230336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746628-80DF-4B6B-BF83-E3D92A4A738E}"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746628-80DF-4B6B-BF83-E3D92A4A738E}"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746628-80DF-4B6B-BF83-E3D92A4A738E}"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746628-80DF-4B6B-BF83-E3D92A4A738E}"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746628-80DF-4B6B-BF83-E3D92A4A738E}"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746628-80DF-4B6B-BF83-E3D92A4A738E}"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746628-80DF-4B6B-BF83-E3D92A4A738E}" type="datetimeFigureOut">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746628-80DF-4B6B-BF83-E3D92A4A738E}" type="datetimeFigureOut">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46628-80DF-4B6B-BF83-E3D92A4A738E}" type="datetimeFigureOut">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746628-80DF-4B6B-BF83-E3D92A4A738E}"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746628-80DF-4B6B-BF83-E3D92A4A738E}"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46628-80DF-4B6B-BF83-E3D92A4A738E}" type="datetimeFigureOut">
              <a:rPr lang="en-US" smtClean="0"/>
              <a:t>5/23/2023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4DA87-8F75-4242-A296-B3449AD7B65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Stored Procedure with</a:t>
            </a:r>
            <a:br>
              <a:rPr lang="en-US" dirty="0"/>
            </a:br>
            <a:r>
              <a:rPr lang="en-US" dirty="0"/>
              <a:t>Triggers</a:t>
            </a:r>
          </a:p>
        </p:txBody>
      </p:sp>
      <p:sp>
        <p:nvSpPr>
          <p:cNvPr id="3" name="Subtitle 2"/>
          <p:cNvSpPr>
            <a:spLocks noGrp="1"/>
          </p:cNvSpPr>
          <p:nvPr>
            <p:ph type="subTitle" idx="1"/>
          </p:nvPr>
        </p:nvSpPr>
        <p:spPr/>
        <p:txBody>
          <a:bodyPr>
            <a:normAutofit/>
          </a:bodyPr>
          <a:lstStyle/>
          <a:p>
            <a:pPr algn="ctr"/>
            <a:r>
              <a:rPr lang="en-US" sz="3600" dirty="0"/>
              <a:t>Lab </a:t>
            </a:r>
            <a:r>
              <a:rPr lang="en-US" sz="3600"/>
              <a:t># 12</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After Triggers Example for insert</a:t>
            </a:r>
          </a:p>
        </p:txBody>
      </p:sp>
      <p:sp>
        <p:nvSpPr>
          <p:cNvPr id="3" name="Content Placeholder 2"/>
          <p:cNvSpPr>
            <a:spLocks noGrp="1"/>
          </p:cNvSpPr>
          <p:nvPr>
            <p:ph idx="1"/>
          </p:nvPr>
        </p:nvSpPr>
        <p:spPr/>
        <p:txBody>
          <a:bodyPr/>
          <a:lstStyle/>
          <a:p>
            <a:r>
              <a:rPr lang="en-US"/>
              <a:t>Step 1:First create table Employee_Demo</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2395220" y="2526665"/>
            <a:ext cx="4102100" cy="26568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After Triggers Example for insert</a:t>
            </a:r>
            <a:endParaRPr lang="en-US"/>
          </a:p>
        </p:txBody>
      </p:sp>
      <p:sp>
        <p:nvSpPr>
          <p:cNvPr id="3" name="Content Placeholder 2"/>
          <p:cNvSpPr>
            <a:spLocks noGrp="1"/>
          </p:cNvSpPr>
          <p:nvPr>
            <p:ph idx="1"/>
          </p:nvPr>
        </p:nvSpPr>
        <p:spPr/>
        <p:txBody>
          <a:bodyPr/>
          <a:lstStyle/>
          <a:p>
            <a:r>
              <a:rPr lang="en-US"/>
              <a:t>Step2:Now Insert records </a:t>
            </a:r>
          </a:p>
          <a:p>
            <a:pPr marL="0" indent="0">
              <a:buNone/>
            </a:pPr>
            <a:r>
              <a:rPr lang="en-US"/>
              <a:t>Insert into Employee_Demo values ('Amit',1000);</a:t>
            </a:r>
          </a:p>
          <a:p>
            <a:pPr marL="0" indent="0">
              <a:buNone/>
            </a:pPr>
            <a:r>
              <a:rPr lang="en-US"/>
              <a:t>Insert into Employee_Demo values ('Mohan',1200);</a:t>
            </a:r>
          </a:p>
          <a:p>
            <a:pPr marL="0" indent="0">
              <a:buNone/>
            </a:pPr>
            <a:r>
              <a:rPr lang="en-US"/>
              <a:t>Insert into Employee_Demo values ('Avin',1100);</a:t>
            </a:r>
          </a:p>
          <a:p>
            <a:pPr marL="0" indent="0">
              <a:buNone/>
            </a:pPr>
            <a:r>
              <a:rPr lang="en-US"/>
              <a:t>Insert into Employee_Demo values ('Manoj',1300);</a:t>
            </a:r>
          </a:p>
          <a:p>
            <a:pPr marL="0" indent="0">
              <a:buNone/>
            </a:pPr>
            <a:r>
              <a:rPr lang="en-US"/>
              <a:t>Insert into Employee_Demo values ('Riyaz',1400);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After Triggers Example for insert</a:t>
            </a:r>
            <a:endParaRPr lang="en-US"/>
          </a:p>
        </p:txBody>
      </p:sp>
      <p:sp>
        <p:nvSpPr>
          <p:cNvPr id="3" name="Content Placeholder 2"/>
          <p:cNvSpPr>
            <a:spLocks noGrp="1"/>
          </p:cNvSpPr>
          <p:nvPr>
            <p:ph idx="1"/>
          </p:nvPr>
        </p:nvSpPr>
        <p:spPr/>
        <p:txBody>
          <a:bodyPr>
            <a:normAutofit fontScale="92500" lnSpcReduction="10000"/>
          </a:bodyPr>
          <a:lstStyle/>
          <a:p>
            <a:r>
              <a:rPr lang="en-US"/>
              <a:t>Step 3: Now create table Employee_Demo_Audit for logging/backup purpose of table Employee_Demo </a:t>
            </a:r>
          </a:p>
          <a:p>
            <a:pPr marL="0" indent="0">
              <a:buNone/>
            </a:pPr>
            <a:r>
              <a:rPr lang="en-US"/>
              <a:t>create table Employee_Demo_Audit</a:t>
            </a:r>
          </a:p>
          <a:p>
            <a:pPr marL="0" indent="0">
              <a:buNone/>
            </a:pPr>
            <a:r>
              <a:rPr lang="en-US"/>
              <a:t>(</a:t>
            </a:r>
          </a:p>
          <a:p>
            <a:pPr marL="0" indent="0">
              <a:buNone/>
            </a:pPr>
            <a:r>
              <a:rPr lang="en-US"/>
              <a:t> Emp_ID int,</a:t>
            </a:r>
          </a:p>
          <a:p>
            <a:pPr marL="0" indent="0">
              <a:buNone/>
            </a:pPr>
            <a:r>
              <a:rPr lang="en-US"/>
              <a:t> Emp_Name varchar(55),</a:t>
            </a:r>
          </a:p>
          <a:p>
            <a:pPr marL="0" indent="0">
              <a:buNone/>
            </a:pPr>
            <a:r>
              <a:rPr lang="en-US"/>
              <a:t> Emp_Sal decimal(10,2),</a:t>
            </a:r>
          </a:p>
          <a:p>
            <a:pPr marL="0" indent="0">
              <a:buNone/>
            </a:pPr>
            <a:r>
              <a:rPr lang="en-US"/>
              <a:t> Audit_Action varchar(100),</a:t>
            </a:r>
          </a:p>
          <a:p>
            <a:pPr marL="0" indent="0">
              <a:buNone/>
            </a:pPr>
            <a:r>
              <a:rPr lang="en-US"/>
              <a:t> Audit_Timestamp datetime</a:t>
            </a:r>
          </a:p>
          <a:p>
            <a:pPr marL="0" indent="0">
              <a:buNone/>
            </a:pPr>
            <a:r>
              <a:rPr lang="en-US"/>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sym typeface="+mn-ea"/>
              </a:rPr>
              <a:t>After Triggers Example for insert</a:t>
            </a:r>
            <a:endParaRPr lang="en-US"/>
          </a:p>
        </p:txBody>
      </p:sp>
      <p:sp>
        <p:nvSpPr>
          <p:cNvPr id="3" name="Content Placeholder 2"/>
          <p:cNvSpPr>
            <a:spLocks noGrp="1"/>
          </p:cNvSpPr>
          <p:nvPr>
            <p:ph sz="half" idx="1"/>
          </p:nvPr>
        </p:nvSpPr>
        <p:spPr>
          <a:xfrm>
            <a:off x="838200" y="1825625"/>
            <a:ext cx="5981700" cy="4351655"/>
          </a:xfrm>
        </p:spPr>
        <p:txBody>
          <a:bodyPr>
            <a:normAutofit/>
          </a:bodyPr>
          <a:lstStyle/>
          <a:p>
            <a:r>
              <a:rPr lang="en-US"/>
              <a:t>Step 4:Create trigger on table Employee_Demo for Insert statement</a:t>
            </a:r>
          </a:p>
          <a:p>
            <a:pPr marL="0" indent="0">
              <a:buNone/>
            </a:pPr>
            <a:endParaRPr lang="en-US">
              <a:solidFill>
                <a:schemeClr val="tx1"/>
              </a:solidFill>
            </a:endParaRPr>
          </a:p>
        </p:txBody>
      </p:sp>
      <p:pic>
        <p:nvPicPr>
          <p:cNvPr id="4" name="Content Placeholder 3"/>
          <p:cNvPicPr>
            <a:picLocks noGrp="1" noChangeAspect="1"/>
          </p:cNvPicPr>
          <p:nvPr>
            <p:ph sz="half" idx="2"/>
          </p:nvPr>
        </p:nvPicPr>
        <p:blipFill>
          <a:blip r:embed="rId2"/>
          <a:stretch>
            <a:fillRect/>
          </a:stretch>
        </p:blipFill>
        <p:spPr>
          <a:xfrm>
            <a:off x="1149985" y="3030220"/>
            <a:ext cx="9655175" cy="31470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a:sym typeface="+mn-ea"/>
              </a:rPr>
              <a:t>After Triggers Example for insert</a:t>
            </a:r>
            <a:endParaRPr lang="en-US"/>
          </a:p>
        </p:txBody>
      </p:sp>
      <p:sp>
        <p:nvSpPr>
          <p:cNvPr id="6" name="Content Placeholder 5"/>
          <p:cNvSpPr>
            <a:spLocks noGrp="1"/>
          </p:cNvSpPr>
          <p:nvPr>
            <p:ph idx="1"/>
          </p:nvPr>
        </p:nvSpPr>
        <p:spPr/>
        <p:txBody>
          <a:bodyPr/>
          <a:lstStyle/>
          <a:p>
            <a:r>
              <a:rPr lang="en-US"/>
              <a:t>Step5: Now try to insert data in Employee_Demo table</a:t>
            </a:r>
          </a:p>
          <a:p>
            <a:pPr marL="0" indent="0">
              <a:buNone/>
            </a:pPr>
            <a:r>
              <a:rPr lang="en-US"/>
              <a:t>insert into Employee_Demo(Emp_Name,Emp_Sal)values ('Shailu',1000);</a:t>
            </a:r>
          </a:p>
          <a:p>
            <a:pPr marL="0" indent="0">
              <a:buNone/>
            </a:pPr>
            <a:r>
              <a:rPr lang="en-US"/>
              <a:t>Output will be</a:t>
            </a:r>
          </a:p>
          <a:p>
            <a:pPr marL="0" indent="0">
              <a:buNone/>
            </a:pPr>
            <a:endParaRPr lang="en-US"/>
          </a:p>
        </p:txBody>
      </p:sp>
      <p:pic>
        <p:nvPicPr>
          <p:cNvPr id="7" name="Content Placeholder 6"/>
          <p:cNvPicPr>
            <a:picLocks noGrp="1" noChangeAspect="1"/>
          </p:cNvPicPr>
          <p:nvPr>
            <p:ph sz="half" idx="4294967295"/>
          </p:nvPr>
        </p:nvPicPr>
        <p:blipFill>
          <a:blip r:embed="rId2"/>
          <a:stretch>
            <a:fillRect/>
          </a:stretch>
        </p:blipFill>
        <p:spPr>
          <a:xfrm>
            <a:off x="1818640" y="3867150"/>
            <a:ext cx="4979035" cy="2101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sym typeface="+mn-ea"/>
              </a:rPr>
              <a:t>After Triggers Example for insert</a:t>
            </a:r>
            <a:endParaRPr lang="en-US"/>
          </a:p>
        </p:txBody>
      </p:sp>
      <p:sp>
        <p:nvSpPr>
          <p:cNvPr id="3" name="Content Placeholder 2"/>
          <p:cNvSpPr>
            <a:spLocks noGrp="1"/>
          </p:cNvSpPr>
          <p:nvPr>
            <p:ph idx="1"/>
          </p:nvPr>
        </p:nvSpPr>
        <p:spPr/>
        <p:txBody>
          <a:bodyPr/>
          <a:lstStyle/>
          <a:p>
            <a:r>
              <a:rPr lang="en-US"/>
              <a:t>Step 6: now select data from both the tables to see trigger action</a:t>
            </a:r>
          </a:p>
          <a:p>
            <a:pPr marL="0" indent="0">
              <a:buNone/>
            </a:pPr>
            <a:r>
              <a:rPr lang="en-US"/>
              <a:t>select * from Employee_Demo</a:t>
            </a:r>
          </a:p>
          <a:p>
            <a:pPr marL="0" indent="0">
              <a:buNone/>
            </a:pPr>
            <a:r>
              <a:rPr lang="en-US"/>
              <a:t>select * from Employee_Demo_Audit</a:t>
            </a:r>
          </a:p>
          <a:p>
            <a:pPr marL="0" indent="0">
              <a:buNone/>
            </a:pPr>
            <a:r>
              <a:rPr lang="en-US"/>
              <a:t>Output:</a:t>
            </a:r>
          </a:p>
          <a:p>
            <a:pPr marL="0" indent="0">
              <a:buNone/>
            </a:pPr>
            <a:endParaRPr lang="en-US"/>
          </a:p>
        </p:txBody>
      </p:sp>
      <p:pic>
        <p:nvPicPr>
          <p:cNvPr id="4" name="Content Placeholder 3"/>
          <p:cNvPicPr>
            <a:picLocks noGrp="1" noChangeAspect="1"/>
          </p:cNvPicPr>
          <p:nvPr>
            <p:ph sz="half" idx="4294967295"/>
          </p:nvPr>
        </p:nvPicPr>
        <p:blipFill>
          <a:blip r:embed="rId2"/>
          <a:stretch>
            <a:fillRect/>
          </a:stretch>
        </p:blipFill>
        <p:spPr>
          <a:xfrm>
            <a:off x="1050290" y="3979545"/>
            <a:ext cx="5181600" cy="2197735"/>
          </a:xfrm>
          <a:prstGeom prst="rect">
            <a:avLst/>
          </a:prstGeom>
        </p:spPr>
      </p:pic>
      <p:sp>
        <p:nvSpPr>
          <p:cNvPr id="7" name="Text Box 6"/>
          <p:cNvSpPr txBox="1"/>
          <p:nvPr/>
        </p:nvSpPr>
        <p:spPr>
          <a:xfrm>
            <a:off x="6861175" y="4340225"/>
            <a:ext cx="3664585" cy="1476375"/>
          </a:xfrm>
          <a:prstGeom prst="rect">
            <a:avLst/>
          </a:prstGeom>
          <a:noFill/>
        </p:spPr>
        <p:txBody>
          <a:bodyPr wrap="square" rtlCol="0" anchor="t">
            <a:spAutoFit/>
          </a:bodyPr>
          <a:lstStyle/>
          <a:p>
            <a:r>
              <a:rPr lang="en-US"/>
              <a:t>Trigger have inserted the new record to Employee_Demo_Audit table for insert statement. In this way we can trace a insert activity on a table using trigger.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After Triggers Example for update</a:t>
            </a:r>
          </a:p>
        </p:txBody>
      </p:sp>
      <p:sp>
        <p:nvSpPr>
          <p:cNvPr id="3" name="Content Placeholder 2"/>
          <p:cNvSpPr>
            <a:spLocks noGrp="1"/>
          </p:cNvSpPr>
          <p:nvPr>
            <p:ph idx="1"/>
          </p:nvPr>
        </p:nvSpPr>
        <p:spPr/>
        <p:txBody>
          <a:bodyPr/>
          <a:lstStyle/>
          <a:p>
            <a:r>
              <a:rPr lang="en-US"/>
              <a:t>Create trigger on table Employee_Demo for Update statement</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1642110" y="2418715"/>
            <a:ext cx="8514715" cy="3757930"/>
          </a:xfrm>
          <a:prstGeom prst="rect">
            <a:avLst/>
          </a:prstGeom>
        </p:spPr>
      </p:pic>
      <p:pic>
        <p:nvPicPr>
          <p:cNvPr id="5" name="Picture 4"/>
          <p:cNvPicPr>
            <a:picLocks noChangeAspect="1"/>
          </p:cNvPicPr>
          <p:nvPr/>
        </p:nvPicPr>
        <p:blipFill>
          <a:blip r:embed="rId3"/>
          <a:stretch>
            <a:fillRect/>
          </a:stretch>
        </p:blipFill>
        <p:spPr>
          <a:xfrm>
            <a:off x="1642110" y="6269990"/>
            <a:ext cx="2533650" cy="5238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sym typeface="+mn-ea"/>
              </a:rPr>
              <a:t>After Triggers Example for update</a:t>
            </a:r>
            <a:endParaRPr lang="en-US"/>
          </a:p>
        </p:txBody>
      </p:sp>
      <p:sp>
        <p:nvSpPr>
          <p:cNvPr id="3" name="Content Placeholder 2"/>
          <p:cNvSpPr>
            <a:spLocks noGrp="1"/>
          </p:cNvSpPr>
          <p:nvPr>
            <p:ph idx="1"/>
          </p:nvPr>
        </p:nvSpPr>
        <p:spPr/>
        <p:txBody>
          <a:bodyPr/>
          <a:lstStyle/>
          <a:p>
            <a:r>
              <a:rPr lang="en-US"/>
              <a:t>Now try to upadte data in Employee_Demo table</a:t>
            </a:r>
          </a:p>
          <a:p>
            <a:pPr marL="0" indent="0">
              <a:buNone/>
            </a:pPr>
            <a:r>
              <a:rPr lang="en-US"/>
              <a:t>update Employee_Demo set Emp_Name='Pawan' Where Emp_ID =6;</a:t>
            </a:r>
          </a:p>
          <a:p>
            <a:r>
              <a:rPr lang="en-US"/>
              <a:t>Output:</a:t>
            </a:r>
          </a:p>
          <a:p>
            <a:endParaRPr lang="en-US"/>
          </a:p>
        </p:txBody>
      </p:sp>
      <p:pic>
        <p:nvPicPr>
          <p:cNvPr id="5" name="Content Placeholder 4"/>
          <p:cNvPicPr>
            <a:picLocks noGrp="1" noChangeAspect="1"/>
          </p:cNvPicPr>
          <p:nvPr>
            <p:ph sz="half" idx="4294967295"/>
          </p:nvPr>
        </p:nvPicPr>
        <p:blipFill>
          <a:blip r:embed="rId2"/>
          <a:stretch>
            <a:fillRect/>
          </a:stretch>
        </p:blipFill>
        <p:spPr>
          <a:xfrm>
            <a:off x="1253490" y="3611880"/>
            <a:ext cx="3216910" cy="22644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sym typeface="+mn-ea"/>
              </a:rPr>
              <a:t>After Triggers Example for update</a:t>
            </a:r>
            <a:endParaRPr lang="en-US"/>
          </a:p>
        </p:txBody>
      </p:sp>
      <p:sp>
        <p:nvSpPr>
          <p:cNvPr id="3" name="Content Placeholder 2"/>
          <p:cNvSpPr>
            <a:spLocks noGrp="1"/>
          </p:cNvSpPr>
          <p:nvPr>
            <p:ph idx="1"/>
          </p:nvPr>
        </p:nvSpPr>
        <p:spPr/>
        <p:txBody>
          <a:bodyPr/>
          <a:lstStyle/>
          <a:p>
            <a:r>
              <a:rPr lang="en-US"/>
              <a:t>now select data from both the tables to see trigger action</a:t>
            </a:r>
          </a:p>
          <a:p>
            <a:pPr marL="0" indent="0">
              <a:buNone/>
            </a:pPr>
            <a:r>
              <a:rPr lang="en-US"/>
              <a:t>select * from Employee_Demo</a:t>
            </a:r>
          </a:p>
          <a:p>
            <a:pPr marL="0" indent="0">
              <a:buNone/>
            </a:pPr>
            <a:r>
              <a:rPr lang="en-US"/>
              <a:t>select * from Employee_Demo_Audit</a:t>
            </a:r>
          </a:p>
          <a:p>
            <a:pPr marL="0" indent="0">
              <a:buNone/>
            </a:pPr>
            <a:r>
              <a:rPr lang="en-US"/>
              <a:t>Output:</a:t>
            </a:r>
          </a:p>
          <a:p>
            <a:pPr marL="0" indent="0">
              <a:buNone/>
            </a:pPr>
            <a:endParaRPr lang="en-US"/>
          </a:p>
        </p:txBody>
      </p:sp>
      <p:pic>
        <p:nvPicPr>
          <p:cNvPr id="4" name="Content Placeholder 3"/>
          <p:cNvPicPr>
            <a:picLocks noGrp="1" noChangeAspect="1"/>
          </p:cNvPicPr>
          <p:nvPr>
            <p:ph sz="half" idx="4294967295"/>
          </p:nvPr>
        </p:nvPicPr>
        <p:blipFill>
          <a:blip r:embed="rId2"/>
          <a:stretch>
            <a:fillRect/>
          </a:stretch>
        </p:blipFill>
        <p:spPr>
          <a:xfrm>
            <a:off x="2392680" y="3634105"/>
            <a:ext cx="5181600" cy="2543175"/>
          </a:xfrm>
          <a:prstGeom prst="rect">
            <a:avLst/>
          </a:prstGeom>
        </p:spPr>
      </p:pic>
      <p:sp>
        <p:nvSpPr>
          <p:cNvPr id="7" name="Text Box 6"/>
          <p:cNvSpPr txBox="1"/>
          <p:nvPr/>
        </p:nvSpPr>
        <p:spPr>
          <a:xfrm>
            <a:off x="7885430" y="3752215"/>
            <a:ext cx="2540000" cy="2306955"/>
          </a:xfrm>
          <a:prstGeom prst="rect">
            <a:avLst/>
          </a:prstGeom>
          <a:noFill/>
        </p:spPr>
        <p:txBody>
          <a:bodyPr wrap="square" rtlCol="0" anchor="t">
            <a:spAutoFit/>
          </a:bodyPr>
          <a:lstStyle/>
          <a:p>
            <a:r>
              <a:rPr lang="en-US"/>
              <a:t>Trigger have inserted the new record to Employee_Demo_Audit table for update statement. In this way we can trace a update activity on a table using trigger.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After Triggers Example for Delete</a:t>
            </a:r>
          </a:p>
        </p:txBody>
      </p:sp>
      <p:sp>
        <p:nvSpPr>
          <p:cNvPr id="3" name="Content Placeholder 2"/>
          <p:cNvSpPr>
            <a:spLocks noGrp="1"/>
          </p:cNvSpPr>
          <p:nvPr>
            <p:ph idx="1"/>
          </p:nvPr>
        </p:nvSpPr>
        <p:spPr/>
        <p:txBody>
          <a:bodyPr/>
          <a:lstStyle/>
          <a:p>
            <a:r>
              <a:rPr lang="en-US"/>
              <a:t>Create trigger on table Employee_Demo for Delete statement</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1151255" y="2550795"/>
            <a:ext cx="6883400" cy="2971800"/>
          </a:xfrm>
          <a:prstGeom prst="rect">
            <a:avLst/>
          </a:prstGeom>
        </p:spPr>
      </p:pic>
      <p:pic>
        <p:nvPicPr>
          <p:cNvPr id="5" name="Picture 4"/>
          <p:cNvPicPr>
            <a:picLocks noChangeAspect="1"/>
          </p:cNvPicPr>
          <p:nvPr/>
        </p:nvPicPr>
        <p:blipFill>
          <a:blip r:embed="rId3"/>
          <a:stretch>
            <a:fillRect/>
          </a:stretch>
        </p:blipFill>
        <p:spPr>
          <a:xfrm>
            <a:off x="1826895" y="5855335"/>
            <a:ext cx="2995295" cy="7023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 : </a:t>
            </a:r>
          </a:p>
        </p:txBody>
      </p:sp>
      <p:sp>
        <p:nvSpPr>
          <p:cNvPr id="3" name="Content Placeholder 2"/>
          <p:cNvSpPr>
            <a:spLocks noGrp="1"/>
          </p:cNvSpPr>
          <p:nvPr>
            <p:ph idx="1"/>
          </p:nvPr>
        </p:nvSpPr>
        <p:spPr/>
        <p:txBody>
          <a:bodyPr>
            <a:normAutofit/>
          </a:bodyPr>
          <a:lstStyle/>
          <a:p>
            <a:r>
              <a:rPr lang="en-US" dirty="0"/>
              <a:t>A trigger is a special kind of a store procedure that executes in response to certain action on the table like insertion, deletion or </a:t>
            </a:r>
            <a:r>
              <a:rPr lang="en-US" dirty="0" err="1"/>
              <a:t>updation</a:t>
            </a:r>
            <a:r>
              <a:rPr lang="en-US" dirty="0"/>
              <a:t> of data. It is a database object which is bound to a table and is executed automatically.</a:t>
            </a:r>
          </a:p>
          <a:p>
            <a:r>
              <a:rPr lang="en-US" dirty="0"/>
              <a:t>Triggers help the database designer ensure certain actions, such as maintaining an audit file, are completed regardless of which program or user makes changes to the data.</a:t>
            </a:r>
          </a:p>
          <a:p>
            <a:r>
              <a:rPr lang="en-US" dirty="0"/>
              <a:t>The programs are called triggers since an event, such as adding a record to a table, fires their execution.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sym typeface="+mn-ea"/>
              </a:rPr>
              <a:t>After Triggers Example for Delete</a:t>
            </a:r>
            <a:endParaRPr lang="en-US"/>
          </a:p>
        </p:txBody>
      </p:sp>
      <p:sp>
        <p:nvSpPr>
          <p:cNvPr id="3" name="Content Placeholder 2"/>
          <p:cNvSpPr>
            <a:spLocks noGrp="1"/>
          </p:cNvSpPr>
          <p:nvPr>
            <p:ph idx="1"/>
          </p:nvPr>
        </p:nvSpPr>
        <p:spPr/>
        <p:txBody>
          <a:bodyPr/>
          <a:lstStyle/>
          <a:p>
            <a:r>
              <a:rPr lang="en-US"/>
              <a:t>Now try to delete data in Employee_Demo table</a:t>
            </a:r>
          </a:p>
          <a:p>
            <a:pPr marL="0" indent="0">
              <a:buNone/>
            </a:pPr>
            <a:r>
              <a:rPr lang="en-US"/>
              <a:t>DELETE FROM Employee_Demo where emp_id = 5</a:t>
            </a:r>
          </a:p>
          <a:p>
            <a:pPr marL="0" indent="0">
              <a:buNone/>
            </a:pPr>
            <a:r>
              <a:rPr lang="en-US"/>
              <a:t>Output:</a:t>
            </a:r>
          </a:p>
          <a:p>
            <a:pPr marL="0" indent="0">
              <a:buNone/>
            </a:pPr>
            <a:endParaRPr lang="en-US"/>
          </a:p>
        </p:txBody>
      </p:sp>
      <p:pic>
        <p:nvPicPr>
          <p:cNvPr id="4" name="Content Placeholder 3"/>
          <p:cNvPicPr>
            <a:picLocks noGrp="1" noChangeAspect="1"/>
          </p:cNvPicPr>
          <p:nvPr>
            <p:ph sz="half" idx="4294967295"/>
          </p:nvPr>
        </p:nvPicPr>
        <p:blipFill>
          <a:blip r:embed="rId2"/>
          <a:stretch>
            <a:fillRect/>
          </a:stretch>
        </p:blipFill>
        <p:spPr>
          <a:xfrm>
            <a:off x="1366520" y="3703955"/>
            <a:ext cx="4575810" cy="24733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sym typeface="+mn-ea"/>
              </a:rPr>
              <a:t>After Triggers Example for Delete</a:t>
            </a:r>
            <a:endParaRPr lang="en-US"/>
          </a:p>
        </p:txBody>
      </p:sp>
      <p:sp>
        <p:nvSpPr>
          <p:cNvPr id="3" name="Content Placeholder 2"/>
          <p:cNvSpPr>
            <a:spLocks noGrp="1"/>
          </p:cNvSpPr>
          <p:nvPr>
            <p:ph idx="1"/>
          </p:nvPr>
        </p:nvSpPr>
        <p:spPr/>
        <p:txBody>
          <a:bodyPr/>
          <a:lstStyle/>
          <a:p>
            <a:r>
              <a:rPr lang="en-US"/>
              <a:t>now select data from both the tables to see trigger action</a:t>
            </a:r>
          </a:p>
          <a:p>
            <a:pPr marL="0" indent="0">
              <a:buNone/>
            </a:pPr>
            <a:r>
              <a:rPr lang="en-US"/>
              <a:t>select * from Employee_Demo</a:t>
            </a:r>
          </a:p>
          <a:p>
            <a:pPr marL="0" indent="0">
              <a:buNone/>
            </a:pPr>
            <a:r>
              <a:rPr lang="en-US"/>
              <a:t>select * from Employee_Demo_Audit</a:t>
            </a:r>
          </a:p>
          <a:p>
            <a:pPr marL="0" indent="0">
              <a:buNone/>
            </a:pPr>
            <a:r>
              <a:rPr lang="en-US"/>
              <a:t>Output:</a:t>
            </a:r>
          </a:p>
          <a:p>
            <a:pPr marL="0" indent="0">
              <a:buNone/>
            </a:pPr>
            <a:endParaRPr lang="en-US"/>
          </a:p>
        </p:txBody>
      </p:sp>
      <p:pic>
        <p:nvPicPr>
          <p:cNvPr id="4" name="Content Placeholder 3"/>
          <p:cNvPicPr>
            <a:picLocks noGrp="1" noChangeAspect="1"/>
          </p:cNvPicPr>
          <p:nvPr>
            <p:ph sz="half" idx="4294967295"/>
          </p:nvPr>
        </p:nvPicPr>
        <p:blipFill>
          <a:blip r:embed="rId2"/>
          <a:stretch>
            <a:fillRect/>
          </a:stretch>
        </p:blipFill>
        <p:spPr>
          <a:xfrm>
            <a:off x="1237615" y="3797300"/>
            <a:ext cx="6076315" cy="2744470"/>
          </a:xfrm>
          <a:prstGeom prst="rect">
            <a:avLst/>
          </a:prstGeom>
        </p:spPr>
      </p:pic>
      <p:sp>
        <p:nvSpPr>
          <p:cNvPr id="7" name="Text Box 6"/>
          <p:cNvSpPr txBox="1"/>
          <p:nvPr/>
        </p:nvSpPr>
        <p:spPr>
          <a:xfrm>
            <a:off x="7929245" y="4016375"/>
            <a:ext cx="2540000" cy="2306955"/>
          </a:xfrm>
          <a:prstGeom prst="rect">
            <a:avLst/>
          </a:prstGeom>
          <a:noFill/>
        </p:spPr>
        <p:txBody>
          <a:bodyPr wrap="square" rtlCol="0" anchor="t">
            <a:spAutoFit/>
          </a:bodyPr>
          <a:lstStyle/>
          <a:p>
            <a:r>
              <a:rPr lang="en-US"/>
              <a:t>Trigger have inserted the new record to Employee_Demo_Audit table for delete statement. In this way we can trace a delete activity on a table using trigger.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Instead Of Triggers</a:t>
            </a:r>
          </a:p>
        </p:txBody>
      </p:sp>
      <p:sp>
        <p:nvSpPr>
          <p:cNvPr id="3" name="Content Placeholder 2"/>
          <p:cNvSpPr>
            <a:spLocks noGrp="1"/>
          </p:cNvSpPr>
          <p:nvPr>
            <p:ph idx="1"/>
          </p:nvPr>
        </p:nvSpPr>
        <p:spPr/>
        <p:txBody>
          <a:bodyPr>
            <a:normAutofit/>
          </a:bodyPr>
          <a:lstStyle/>
          <a:p>
            <a:r>
              <a:rPr lang="en-US" dirty="0"/>
              <a:t>This trigger fires before SQL Server starts the execution of the action that fired it. This is much more different from the AFTER trigger, which fires after the action that caused it to fire. We can have an INSTEAD OF insert/update/delete trigger on a table that successfully executed but does not include the actual </a:t>
            </a:r>
            <a:r>
              <a:rPr lang="en-US" dirty="0" smtClean="0"/>
              <a:t>insert/update/delete </a:t>
            </a:r>
            <a:r>
              <a:rPr lang="en-US" dirty="0"/>
              <a:t>to the table</a:t>
            </a:r>
            <a:r>
              <a:rPr lang="en-US" dirty="0" smtClean="0"/>
              <a:t>. </a:t>
            </a:r>
          </a:p>
          <a:p>
            <a:endParaRPr lang="en-US" dirty="0"/>
          </a:p>
          <a:p>
            <a:endParaRPr lang="en-US" dirty="0"/>
          </a:p>
          <a:p>
            <a:pPr marL="0" indent="0">
              <a:buNone/>
            </a:pPr>
            <a:endParaRPr lang="en-US" dirty="0" smtClean="0"/>
          </a:p>
        </p:txBody>
      </p:sp>
      <p:sp>
        <p:nvSpPr>
          <p:cNvPr id="5" name="Rectangle 2"/>
          <p:cNvSpPr>
            <a:spLocks noChangeArrowheads="1"/>
          </p:cNvSpPr>
          <p:nvPr/>
        </p:nvSpPr>
        <p:spPr bwMode="auto">
          <a:xfrm>
            <a:off x="987552" y="4344968"/>
            <a:ext cx="8704306" cy="1415772"/>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smtClean="0"/>
              <a:t> An </a:t>
            </a:r>
            <a:r>
              <a:rPr lang="en-US" altLang="en-US" sz="2000" dirty="0"/>
              <a:t>INSTEAD OF trigger is executed instead of the triggering event.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smtClean="0"/>
              <a:t> It </a:t>
            </a:r>
            <a:r>
              <a:rPr lang="en-US" altLang="en-US" sz="2000" dirty="0"/>
              <a:t>allows you to override the original action that would have occurred on the table.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smtClean="0"/>
              <a:t> INSTEAD </a:t>
            </a:r>
            <a:r>
              <a:rPr lang="en-US" altLang="en-US" sz="2000" dirty="0"/>
              <a:t>OF triggers are commonly used with views to enable modifications to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Instead Of Triggers</a:t>
            </a:r>
          </a:p>
        </p:txBody>
      </p:sp>
      <p:sp>
        <p:nvSpPr>
          <p:cNvPr id="3" name="Content Placeholder 2"/>
          <p:cNvSpPr>
            <a:spLocks noGrp="1"/>
          </p:cNvSpPr>
          <p:nvPr>
            <p:ph idx="1"/>
          </p:nvPr>
        </p:nvSpPr>
        <p:spPr>
          <a:xfrm>
            <a:off x="417576" y="993520"/>
            <a:ext cx="11350752" cy="5288407"/>
          </a:xfrm>
        </p:spPr>
        <p:txBody>
          <a:bodyPr>
            <a:normAutofit/>
          </a:bodyPr>
          <a:lstStyle/>
          <a:p>
            <a:endParaRPr lang="en-US" dirty="0"/>
          </a:p>
          <a:p>
            <a:endParaRPr lang="en-US" dirty="0"/>
          </a:p>
          <a:p>
            <a:pPr marL="0" indent="0">
              <a:buNone/>
            </a:pPr>
            <a:endParaRPr lang="en-US" dirty="0" smtClean="0"/>
          </a:p>
        </p:txBody>
      </p:sp>
      <p:pic>
        <p:nvPicPr>
          <p:cNvPr id="4" name="Picture 3"/>
          <p:cNvPicPr>
            <a:picLocks noChangeAspect="1"/>
          </p:cNvPicPr>
          <p:nvPr/>
        </p:nvPicPr>
        <p:blipFill>
          <a:blip r:embed="rId2"/>
          <a:stretch>
            <a:fillRect/>
          </a:stretch>
        </p:blipFill>
        <p:spPr>
          <a:xfrm>
            <a:off x="1187767" y="993520"/>
            <a:ext cx="6067425" cy="5762625"/>
          </a:xfrm>
          <a:prstGeom prst="rect">
            <a:avLst/>
          </a:prstGeom>
        </p:spPr>
      </p:pic>
    </p:spTree>
    <p:extLst>
      <p:ext uri="{BB962C8B-B14F-4D97-AF65-F5344CB8AC3E}">
        <p14:creationId xmlns:p14="http://schemas.microsoft.com/office/powerpoint/2010/main" val="1236726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Inserted &amp; Deleted Virtual tables:</a:t>
            </a:r>
            <a:endParaRPr lang="en-US" dirty="0"/>
          </a:p>
        </p:txBody>
      </p:sp>
      <p:pic>
        <p:nvPicPr>
          <p:cNvPr id="5" name="Content Placeholder 4"/>
          <p:cNvPicPr>
            <a:picLocks noGrp="1" noChangeAspect="1"/>
          </p:cNvPicPr>
          <p:nvPr>
            <p:ph idx="1"/>
          </p:nvPr>
        </p:nvPicPr>
        <p:blipFill>
          <a:blip r:embed="rId2"/>
          <a:stretch>
            <a:fillRect/>
          </a:stretch>
        </p:blipFill>
        <p:spPr>
          <a:xfrm>
            <a:off x="1893802" y="1690688"/>
            <a:ext cx="6893582" cy="4932126"/>
          </a:xfrm>
          <a:prstGeom prst="rect">
            <a:avLst/>
          </a:prstGeom>
        </p:spPr>
      </p:pic>
    </p:spTree>
    <p:extLst>
      <p:ext uri="{BB962C8B-B14F-4D97-AF65-F5344CB8AC3E}">
        <p14:creationId xmlns:p14="http://schemas.microsoft.com/office/powerpoint/2010/main" val="4007139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Uses of triggers</a:t>
            </a:r>
          </a:p>
        </p:txBody>
      </p:sp>
      <p:sp>
        <p:nvSpPr>
          <p:cNvPr id="3" name="Content Placeholder 2"/>
          <p:cNvSpPr>
            <a:spLocks noGrp="1"/>
          </p:cNvSpPr>
          <p:nvPr>
            <p:ph idx="1"/>
          </p:nvPr>
        </p:nvSpPr>
        <p:spPr/>
        <p:txBody>
          <a:bodyPr>
            <a:normAutofit lnSpcReduction="10000"/>
          </a:bodyPr>
          <a:lstStyle/>
          <a:p>
            <a:r>
              <a:rPr lang="en-US" sz="2400" dirty="0"/>
              <a:t>Complex Auditing</a:t>
            </a:r>
          </a:p>
          <a:p>
            <a:pPr marL="0" indent="0">
              <a:buNone/>
            </a:pPr>
            <a:r>
              <a:rPr lang="en-US" sz="2400" dirty="0"/>
              <a:t>You can use triggers to track changes made to tables.</a:t>
            </a:r>
          </a:p>
          <a:p>
            <a:r>
              <a:rPr lang="en-US" sz="2400" dirty="0"/>
              <a:t>Enforce Business Rules</a:t>
            </a:r>
          </a:p>
          <a:p>
            <a:pPr>
              <a:buNone/>
            </a:pPr>
            <a:r>
              <a:rPr lang="en-US" sz="2400" dirty="0"/>
              <a:t>Triggers can be used to inspect all data before a DML action is performed.  You can use INSTEAD OF triggers to “intercept” the pending DML operation, apply any business rules, and ultimately complete the transaction.</a:t>
            </a:r>
          </a:p>
          <a:p>
            <a:r>
              <a:rPr lang="en-US" sz="2400" dirty="0"/>
              <a:t>Derive Column Values</a:t>
            </a:r>
          </a:p>
          <a:p>
            <a:pPr>
              <a:buNone/>
            </a:pPr>
            <a:r>
              <a:rPr lang="en-US" sz="2400" dirty="0"/>
              <a:t>Triggers can be used to calculate column values.  For instance, for each customer you may wish to maintain a </a:t>
            </a:r>
            <a:r>
              <a:rPr lang="en-US" sz="2400" dirty="0" err="1"/>
              <a:t>TotalSales</a:t>
            </a:r>
            <a:r>
              <a:rPr lang="en-US" sz="2400" dirty="0"/>
              <a:t> column on the customer record.  Of course, for this to remain accurate, it would have to be update every time a sales was </a:t>
            </a:r>
            <a:r>
              <a:rPr lang="en-US" sz="2400" dirty="0" err="1"/>
              <a:t>made.This</a:t>
            </a:r>
            <a:r>
              <a:rPr lang="en-US" sz="2400" dirty="0"/>
              <a:t> could be done using an AFTER trigger on INSERT, UPDATE, and DELETE statements for the Sales table.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Exercise</a:t>
            </a:r>
          </a:p>
        </p:txBody>
      </p:sp>
      <p:sp>
        <p:nvSpPr>
          <p:cNvPr id="3" name="Content Placeholder 2"/>
          <p:cNvSpPr>
            <a:spLocks noGrp="1"/>
          </p:cNvSpPr>
          <p:nvPr>
            <p:ph idx="1"/>
          </p:nvPr>
        </p:nvSpPr>
        <p:spPr/>
        <p:txBody>
          <a:bodyPr/>
          <a:lstStyle/>
          <a:p>
            <a:pPr marL="0" indent="0">
              <a:buNone/>
            </a:pPr>
            <a:r>
              <a:rPr lang="en-US" dirty="0"/>
              <a:t>Step 1 :</a:t>
            </a:r>
          </a:p>
          <a:p>
            <a:pPr marL="0" indent="0">
              <a:buNone/>
            </a:pPr>
            <a:r>
              <a:rPr lang="en-US" dirty="0"/>
              <a:t>Create an Example Database </a:t>
            </a:r>
            <a:r>
              <a:rPr lang="en-US" b="1" u="sng" dirty="0"/>
              <a:t>Employee details</a:t>
            </a:r>
          </a:p>
          <a:p>
            <a:pPr marL="0" indent="0">
              <a:buNone/>
            </a:pPr>
            <a:endParaRPr lang="en-US" dirty="0"/>
          </a:p>
          <a:p>
            <a:pPr marL="0" indent="0">
              <a:buNone/>
            </a:pPr>
            <a:r>
              <a:rPr lang="en-US" dirty="0"/>
              <a:t>Step 2 :</a:t>
            </a:r>
          </a:p>
          <a:p>
            <a:pPr marL="0" indent="0">
              <a:buNone/>
            </a:pPr>
            <a:r>
              <a:rPr lang="en-US" dirty="0"/>
              <a:t>Create table Employee with following fields:</a:t>
            </a:r>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rotWithShape="1">
          <a:blip r:embed="rId2"/>
          <a:srcRect l="21819" t="16185" r="65175" b="70756"/>
          <a:stretch>
            <a:fillRect/>
          </a:stretch>
        </p:blipFill>
        <p:spPr>
          <a:xfrm>
            <a:off x="2920620" y="4421874"/>
            <a:ext cx="3630305" cy="204936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Exercise</a:t>
            </a:r>
          </a:p>
        </p:txBody>
      </p:sp>
      <p:sp>
        <p:nvSpPr>
          <p:cNvPr id="3" name="Content Placeholder 2"/>
          <p:cNvSpPr>
            <a:spLocks noGrp="1"/>
          </p:cNvSpPr>
          <p:nvPr>
            <p:ph idx="1"/>
          </p:nvPr>
        </p:nvSpPr>
        <p:spPr/>
        <p:txBody>
          <a:bodyPr/>
          <a:lstStyle/>
          <a:p>
            <a:pPr marL="0" indent="0">
              <a:buNone/>
            </a:pPr>
            <a:r>
              <a:rPr lang="en-US" dirty="0"/>
              <a:t>Step 3 :</a:t>
            </a:r>
          </a:p>
          <a:p>
            <a:pPr marL="0" indent="0">
              <a:buNone/>
            </a:pPr>
            <a:r>
              <a:rPr lang="en-US" dirty="0"/>
              <a:t>Create table Employee_Log with following fields: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p:cNvPicPr>
            <a:picLocks noChangeAspect="1"/>
          </p:cNvPicPr>
          <p:nvPr/>
        </p:nvPicPr>
        <p:blipFill rotWithShape="1">
          <a:blip r:embed="rId2"/>
          <a:srcRect l="21085" t="15625" r="63391" b="66465"/>
          <a:stretch>
            <a:fillRect/>
          </a:stretch>
        </p:blipFill>
        <p:spPr>
          <a:xfrm>
            <a:off x="3062216" y="3117591"/>
            <a:ext cx="3862317" cy="250528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Exercise</a:t>
            </a:r>
          </a:p>
        </p:txBody>
      </p:sp>
      <p:sp>
        <p:nvSpPr>
          <p:cNvPr id="3" name="Content Placeholder 2"/>
          <p:cNvSpPr>
            <a:spLocks noGrp="1"/>
          </p:cNvSpPr>
          <p:nvPr>
            <p:ph idx="1"/>
          </p:nvPr>
        </p:nvSpPr>
        <p:spPr/>
        <p:txBody>
          <a:bodyPr/>
          <a:lstStyle/>
          <a:p>
            <a:pPr marL="0" indent="0">
              <a:buNone/>
            </a:pPr>
            <a:r>
              <a:rPr lang="en-US" dirty="0"/>
              <a:t>Step 4 :</a:t>
            </a:r>
          </a:p>
          <a:p>
            <a:pPr marL="0" indent="0">
              <a:buNone/>
            </a:pPr>
            <a:r>
              <a:rPr lang="en-US" dirty="0"/>
              <a:t>Create Trigger After insertion: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rotWithShape="1">
          <a:blip r:embed="rId2"/>
          <a:srcRect l="21819" t="19543" r="47343" b="44263"/>
          <a:stretch>
            <a:fillRect/>
          </a:stretch>
        </p:blipFill>
        <p:spPr>
          <a:xfrm>
            <a:off x="5268033" y="1825625"/>
            <a:ext cx="6830099" cy="47253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Exercise</a:t>
            </a:r>
          </a:p>
        </p:txBody>
      </p:sp>
      <p:sp>
        <p:nvSpPr>
          <p:cNvPr id="3" name="Content Placeholder 2"/>
          <p:cNvSpPr>
            <a:spLocks noGrp="1"/>
          </p:cNvSpPr>
          <p:nvPr>
            <p:ph idx="1"/>
          </p:nvPr>
        </p:nvSpPr>
        <p:spPr/>
        <p:txBody>
          <a:bodyPr/>
          <a:lstStyle/>
          <a:p>
            <a:pPr marL="0" indent="0">
              <a:buNone/>
            </a:pPr>
            <a:r>
              <a:rPr lang="en-US" dirty="0"/>
              <a:t>Step 5 :</a:t>
            </a:r>
          </a:p>
          <a:p>
            <a:pPr marL="0" indent="0">
              <a:buNone/>
            </a:pPr>
            <a:r>
              <a:rPr lang="en-US" dirty="0"/>
              <a:t>Insert Some Records in the Table </a:t>
            </a:r>
            <a:r>
              <a:rPr lang="en-US" b="1" dirty="0"/>
              <a:t>Employee</a:t>
            </a:r>
          </a:p>
          <a:p>
            <a:pPr marL="0" indent="0">
              <a:buNone/>
            </a:pPr>
            <a:r>
              <a:rPr lang="en-US" dirty="0"/>
              <a:t>Step 6 :</a:t>
            </a:r>
          </a:p>
          <a:p>
            <a:pPr marL="0" indent="0">
              <a:buNone/>
            </a:pPr>
            <a:r>
              <a:rPr lang="en-US" dirty="0"/>
              <a:t>Write Select statement for Retrieving records from Table </a:t>
            </a:r>
            <a:r>
              <a:rPr lang="en-US" b="1" dirty="0"/>
              <a:t>Employee_Log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triggers</a:t>
            </a:r>
          </a:p>
        </p:txBody>
      </p:sp>
      <p:sp>
        <p:nvSpPr>
          <p:cNvPr id="3" name="Content Placeholder 2"/>
          <p:cNvSpPr>
            <a:spLocks noGrp="1"/>
          </p:cNvSpPr>
          <p:nvPr>
            <p:ph idx="1"/>
          </p:nvPr>
        </p:nvSpPr>
        <p:spPr/>
        <p:txBody>
          <a:bodyPr>
            <a:normAutofit/>
          </a:bodyPr>
          <a:lstStyle/>
          <a:p>
            <a:r>
              <a:rPr lang="en-US"/>
              <a:t>SQL Server provides three type of triggers:</a:t>
            </a:r>
          </a:p>
          <a:p>
            <a:r>
              <a:rPr lang="en-US"/>
              <a:t>Data manipulation language (DML) triggers which are invoked automatically in response to INSERT, UPDATE, and DELETE events against tables.</a:t>
            </a:r>
          </a:p>
          <a:p>
            <a:r>
              <a:rPr lang="en-US"/>
              <a:t>Data definition language (DDL) triggers which fire in response to CREATE, ALTER, and DROP statements. DDL triggers also fire in response to some system stored procedures that perform DDL-like operations.</a:t>
            </a:r>
          </a:p>
          <a:p>
            <a:r>
              <a:rPr lang="en-US"/>
              <a:t>Logon triggers which fire in response to LOGON events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511D86-9017-469D-BBFD-87983EFDE5A3}"/>
              </a:ext>
            </a:extLst>
          </p:cNvPr>
          <p:cNvSpPr>
            <a:spLocks noGrp="1"/>
          </p:cNvSpPr>
          <p:nvPr>
            <p:ph type="title"/>
          </p:nvPr>
        </p:nvSpPr>
        <p:spPr/>
        <p:txBody>
          <a:bodyPr/>
          <a:lstStyle/>
          <a:p>
            <a:r>
              <a:rPr lang="en-US" dirty="0"/>
              <a:t>ALL IN ONE TRIGGER</a:t>
            </a:r>
          </a:p>
        </p:txBody>
      </p:sp>
      <p:sp>
        <p:nvSpPr>
          <p:cNvPr id="3" name="Content Placeholder 2">
            <a:extLst>
              <a:ext uri="{FF2B5EF4-FFF2-40B4-BE49-F238E27FC236}">
                <a16:creationId xmlns:a16="http://schemas.microsoft.com/office/drawing/2014/main" xmlns="" id="{CD3D01A4-D035-4736-957B-955627729DE6}"/>
              </a:ext>
            </a:extLst>
          </p:cNvPr>
          <p:cNvSpPr>
            <a:spLocks noGrp="1"/>
          </p:cNvSpPr>
          <p:nvPr>
            <p:ph idx="1"/>
          </p:nvPr>
        </p:nvSpPr>
        <p:spPr/>
        <p:txBody>
          <a:bodyPr>
            <a:normAutofit lnSpcReduction="10000"/>
          </a:bodyPr>
          <a:lstStyle/>
          <a:p>
            <a:r>
              <a:rPr lang="en-US" dirty="0"/>
              <a:t>CREATE TABLE Employees</a:t>
            </a:r>
          </a:p>
          <a:p>
            <a:r>
              <a:rPr lang="en-US" dirty="0"/>
              <a:t>    (</a:t>
            </a:r>
          </a:p>
          <a:p>
            <a:r>
              <a:rPr lang="en-US" dirty="0"/>
              <a:t>      </a:t>
            </a:r>
            <a:r>
              <a:rPr lang="en-US" dirty="0" err="1"/>
              <a:t>EmployeeID</a:t>
            </a:r>
            <a:r>
              <a:rPr lang="en-US" dirty="0"/>
              <a:t> int NOT NULL IDENTITY(1, 1) ,</a:t>
            </a:r>
          </a:p>
          <a:p>
            <a:r>
              <a:rPr lang="en-US" dirty="0"/>
              <a:t>      </a:t>
            </a:r>
            <a:r>
              <a:rPr lang="en-US" dirty="0" err="1"/>
              <a:t>EmployeeName</a:t>
            </a:r>
            <a:r>
              <a:rPr lang="en-US" dirty="0"/>
              <a:t> VARCHAR(50) ,</a:t>
            </a:r>
          </a:p>
          <a:p>
            <a:r>
              <a:rPr lang="en-US" dirty="0"/>
              <a:t>      </a:t>
            </a:r>
            <a:r>
              <a:rPr lang="en-US" dirty="0" err="1"/>
              <a:t>EmployeeAddress</a:t>
            </a:r>
            <a:r>
              <a:rPr lang="en-US" dirty="0"/>
              <a:t> VARCHAR(50) ,</a:t>
            </a:r>
          </a:p>
          <a:p>
            <a:r>
              <a:rPr lang="en-US" dirty="0"/>
              <a:t>      </a:t>
            </a:r>
            <a:r>
              <a:rPr lang="en-US" dirty="0" err="1"/>
              <a:t>MonthSalary</a:t>
            </a:r>
            <a:r>
              <a:rPr lang="en-US" dirty="0"/>
              <a:t> DECIMAL(10, 2)</a:t>
            </a:r>
          </a:p>
          <a:p>
            <a:r>
              <a:rPr lang="en-US" dirty="0"/>
              <a:t>      PRIMARY KEY (</a:t>
            </a:r>
            <a:r>
              <a:rPr lang="en-US" dirty="0" err="1"/>
              <a:t>EmployeeID</a:t>
            </a:r>
            <a:r>
              <a:rPr lang="en-US" dirty="0"/>
              <a:t>)</a:t>
            </a:r>
          </a:p>
          <a:p>
            <a:r>
              <a:rPr lang="en-US" dirty="0"/>
              <a:t>    )</a:t>
            </a:r>
          </a:p>
          <a:p>
            <a:r>
              <a:rPr lang="en-US" dirty="0"/>
              <a:t>GO</a:t>
            </a:r>
          </a:p>
        </p:txBody>
      </p:sp>
    </p:spTree>
    <p:extLst>
      <p:ext uri="{BB962C8B-B14F-4D97-AF65-F5344CB8AC3E}">
        <p14:creationId xmlns:p14="http://schemas.microsoft.com/office/powerpoint/2010/main" val="3577432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511D86-9017-469D-BBFD-87983EFDE5A3}"/>
              </a:ext>
            </a:extLst>
          </p:cNvPr>
          <p:cNvSpPr>
            <a:spLocks noGrp="1"/>
          </p:cNvSpPr>
          <p:nvPr>
            <p:ph type="title"/>
          </p:nvPr>
        </p:nvSpPr>
        <p:spPr/>
        <p:txBody>
          <a:bodyPr/>
          <a:lstStyle/>
          <a:p>
            <a:r>
              <a:rPr lang="en-US" dirty="0"/>
              <a:t>ALL IN ONE TRIGGER</a:t>
            </a:r>
          </a:p>
        </p:txBody>
      </p:sp>
      <p:sp>
        <p:nvSpPr>
          <p:cNvPr id="3" name="Content Placeholder 2">
            <a:extLst>
              <a:ext uri="{FF2B5EF4-FFF2-40B4-BE49-F238E27FC236}">
                <a16:creationId xmlns:a16="http://schemas.microsoft.com/office/drawing/2014/main" xmlns="" id="{CD3D01A4-D035-4736-957B-955627729DE6}"/>
              </a:ext>
            </a:extLst>
          </p:cNvPr>
          <p:cNvSpPr>
            <a:spLocks noGrp="1"/>
          </p:cNvSpPr>
          <p:nvPr>
            <p:ph idx="1"/>
          </p:nvPr>
        </p:nvSpPr>
        <p:spPr/>
        <p:txBody>
          <a:bodyPr>
            <a:normAutofit fontScale="62500" lnSpcReduction="20000"/>
          </a:bodyPr>
          <a:lstStyle/>
          <a:p>
            <a:pPr marL="0" indent="0">
              <a:buNone/>
            </a:pPr>
            <a:r>
              <a:rPr lang="en-US" dirty="0"/>
              <a:t>CREATE TABLE </a:t>
            </a:r>
            <a:r>
              <a:rPr lang="en-US" dirty="0" err="1"/>
              <a:t>EmployeesAudit</a:t>
            </a:r>
            <a:endParaRPr lang="en-US" dirty="0"/>
          </a:p>
          <a:p>
            <a:pPr marL="0" indent="0">
              <a:buNone/>
            </a:pPr>
            <a:r>
              <a:rPr lang="en-US" dirty="0"/>
              <a:t>    (</a:t>
            </a:r>
          </a:p>
          <a:p>
            <a:pPr marL="0" indent="0">
              <a:buNone/>
            </a:pPr>
            <a:r>
              <a:rPr lang="en-US" dirty="0"/>
              <a:t>      </a:t>
            </a:r>
            <a:r>
              <a:rPr lang="en-US" dirty="0" err="1"/>
              <a:t>AuditID</a:t>
            </a:r>
            <a:r>
              <a:rPr lang="en-US" dirty="0"/>
              <a:t> INT NOT NULL IDENTITY(1, 1) ,</a:t>
            </a:r>
          </a:p>
          <a:p>
            <a:pPr marL="0" indent="0">
              <a:buNone/>
            </a:pPr>
            <a:r>
              <a:rPr lang="en-US" dirty="0"/>
              <a:t>      </a:t>
            </a:r>
            <a:r>
              <a:rPr lang="en-US" dirty="0" err="1"/>
              <a:t>EmployeeID</a:t>
            </a:r>
            <a:r>
              <a:rPr lang="en-US" dirty="0"/>
              <a:t> INT ,</a:t>
            </a:r>
          </a:p>
          <a:p>
            <a:pPr marL="0" indent="0">
              <a:buNone/>
            </a:pPr>
            <a:r>
              <a:rPr lang="en-US" dirty="0"/>
              <a:t>      </a:t>
            </a:r>
            <a:r>
              <a:rPr lang="en-US" dirty="0" err="1"/>
              <a:t>EmployeeName</a:t>
            </a:r>
            <a:r>
              <a:rPr lang="en-US" dirty="0"/>
              <a:t> VARCHAR(50) ,</a:t>
            </a:r>
          </a:p>
          <a:p>
            <a:pPr marL="0" indent="0">
              <a:buNone/>
            </a:pPr>
            <a:r>
              <a:rPr lang="en-US" dirty="0"/>
              <a:t>      </a:t>
            </a:r>
            <a:r>
              <a:rPr lang="en-US" dirty="0" err="1"/>
              <a:t>EmployeeAddress</a:t>
            </a:r>
            <a:r>
              <a:rPr lang="en-US" dirty="0"/>
              <a:t> VARCHAR(50) ,</a:t>
            </a:r>
          </a:p>
          <a:p>
            <a:pPr marL="0" indent="0">
              <a:buNone/>
            </a:pPr>
            <a:r>
              <a:rPr lang="en-US" dirty="0"/>
              <a:t>      </a:t>
            </a:r>
            <a:r>
              <a:rPr lang="en-US" dirty="0" err="1"/>
              <a:t>MonthSalary</a:t>
            </a:r>
            <a:r>
              <a:rPr lang="en-US" dirty="0"/>
              <a:t> DECIMAL(10, 2) ,</a:t>
            </a:r>
          </a:p>
          <a:p>
            <a:pPr marL="0" indent="0">
              <a:buNone/>
            </a:pPr>
            <a:r>
              <a:rPr lang="en-US" dirty="0"/>
              <a:t>      </a:t>
            </a:r>
            <a:r>
              <a:rPr lang="en-US" dirty="0" err="1"/>
              <a:t>ModifiedBy</a:t>
            </a:r>
            <a:r>
              <a:rPr lang="en-US" dirty="0"/>
              <a:t> VARCHAR(128) ,</a:t>
            </a:r>
          </a:p>
          <a:p>
            <a:pPr marL="0" indent="0">
              <a:buNone/>
            </a:pPr>
            <a:r>
              <a:rPr lang="en-US" dirty="0"/>
              <a:t>      </a:t>
            </a:r>
            <a:r>
              <a:rPr lang="en-US" dirty="0" err="1"/>
              <a:t>ModifiedDate</a:t>
            </a:r>
            <a:r>
              <a:rPr lang="en-US" dirty="0"/>
              <a:t> DATETIME ,</a:t>
            </a:r>
          </a:p>
          <a:p>
            <a:pPr marL="0" indent="0">
              <a:buNone/>
            </a:pPr>
            <a:r>
              <a:rPr lang="en-US" dirty="0"/>
              <a:t>      Operation CHAR(1) </a:t>
            </a:r>
          </a:p>
          <a:p>
            <a:pPr marL="0" indent="0">
              <a:buNone/>
            </a:pPr>
            <a:r>
              <a:rPr lang="en-US" dirty="0"/>
              <a:t>      PRIMARY KEY ( </a:t>
            </a:r>
            <a:r>
              <a:rPr lang="en-US" dirty="0" err="1"/>
              <a:t>AuditID</a:t>
            </a:r>
            <a:r>
              <a:rPr lang="en-US" dirty="0"/>
              <a:t> )</a:t>
            </a:r>
          </a:p>
          <a:p>
            <a:pPr marL="0" indent="0">
              <a:buNone/>
            </a:pPr>
            <a:r>
              <a:rPr lang="en-US" dirty="0"/>
              <a:t>    )</a:t>
            </a:r>
          </a:p>
          <a:p>
            <a:pPr marL="0" indent="0">
              <a:buNone/>
            </a:pPr>
            <a:r>
              <a:rPr lang="en-US" dirty="0"/>
              <a:t>GO</a:t>
            </a:r>
          </a:p>
        </p:txBody>
      </p:sp>
    </p:spTree>
    <p:extLst>
      <p:ext uri="{BB962C8B-B14F-4D97-AF65-F5344CB8AC3E}">
        <p14:creationId xmlns:p14="http://schemas.microsoft.com/office/powerpoint/2010/main" val="3027716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511D86-9017-469D-BBFD-87983EFDE5A3}"/>
              </a:ext>
            </a:extLst>
          </p:cNvPr>
          <p:cNvSpPr>
            <a:spLocks noGrp="1"/>
          </p:cNvSpPr>
          <p:nvPr>
            <p:ph type="title"/>
          </p:nvPr>
        </p:nvSpPr>
        <p:spPr/>
        <p:txBody>
          <a:bodyPr/>
          <a:lstStyle/>
          <a:p>
            <a:r>
              <a:rPr lang="en-US" dirty="0"/>
              <a:t>ALL IN ONE TRIGGER</a:t>
            </a:r>
          </a:p>
        </p:txBody>
      </p:sp>
      <p:sp>
        <p:nvSpPr>
          <p:cNvPr id="3" name="Content Placeholder 2">
            <a:extLst>
              <a:ext uri="{FF2B5EF4-FFF2-40B4-BE49-F238E27FC236}">
                <a16:creationId xmlns:a16="http://schemas.microsoft.com/office/drawing/2014/main" xmlns="" id="{CD3D01A4-D035-4736-957B-955627729DE6}"/>
              </a:ext>
            </a:extLst>
          </p:cNvPr>
          <p:cNvSpPr>
            <a:spLocks noGrp="1"/>
          </p:cNvSpPr>
          <p:nvPr>
            <p:ph idx="1"/>
          </p:nvPr>
        </p:nvSpPr>
        <p:spPr/>
        <p:txBody>
          <a:bodyPr>
            <a:normAutofit fontScale="62500" lnSpcReduction="20000"/>
          </a:bodyPr>
          <a:lstStyle/>
          <a:p>
            <a:pPr marL="0" indent="0">
              <a:buNone/>
            </a:pPr>
            <a:r>
              <a:rPr lang="en-US" dirty="0"/>
              <a:t>INSERT INTO </a:t>
            </a:r>
            <a:r>
              <a:rPr lang="en-US" dirty="0" err="1"/>
              <a:t>dbo.Employees</a:t>
            </a:r>
            <a:endParaRPr lang="en-US" dirty="0"/>
          </a:p>
          <a:p>
            <a:pPr marL="0" indent="0">
              <a:buNone/>
            </a:pPr>
            <a:r>
              <a:rPr lang="en-US" dirty="0"/>
              <a:t>        ( </a:t>
            </a:r>
            <a:r>
              <a:rPr lang="en-US" dirty="0" err="1"/>
              <a:t>EmployeeName</a:t>
            </a:r>
            <a:r>
              <a:rPr lang="en-US" dirty="0"/>
              <a:t> ,</a:t>
            </a:r>
          </a:p>
          <a:p>
            <a:pPr marL="0" indent="0">
              <a:buNone/>
            </a:pPr>
            <a:r>
              <a:rPr lang="en-US" dirty="0"/>
              <a:t>          </a:t>
            </a:r>
            <a:r>
              <a:rPr lang="en-US" dirty="0" err="1"/>
              <a:t>EmployeeAddress</a:t>
            </a:r>
            <a:r>
              <a:rPr lang="en-US" dirty="0"/>
              <a:t> ,</a:t>
            </a:r>
          </a:p>
          <a:p>
            <a:pPr marL="0" indent="0">
              <a:buNone/>
            </a:pPr>
            <a:r>
              <a:rPr lang="en-US" dirty="0"/>
              <a:t>          </a:t>
            </a:r>
            <a:r>
              <a:rPr lang="en-US" dirty="0" err="1"/>
              <a:t>MonthSalary</a:t>
            </a:r>
            <a:endParaRPr lang="en-US" dirty="0"/>
          </a:p>
          <a:p>
            <a:pPr marL="0" indent="0">
              <a:buNone/>
            </a:pPr>
            <a:r>
              <a:rPr lang="en-US" dirty="0"/>
              <a:t>        )</a:t>
            </a:r>
          </a:p>
          <a:p>
            <a:pPr marL="0" indent="0">
              <a:buNone/>
            </a:pPr>
            <a:r>
              <a:rPr lang="en-US" dirty="0"/>
              <a:t>SELECT 'Mark Smith', 'Ocean Dr 1234', 10000</a:t>
            </a:r>
          </a:p>
          <a:p>
            <a:pPr marL="0" indent="0">
              <a:buNone/>
            </a:pPr>
            <a:r>
              <a:rPr lang="en-US" dirty="0"/>
              <a:t>UNION ALL</a:t>
            </a:r>
          </a:p>
          <a:p>
            <a:pPr marL="0" indent="0">
              <a:buNone/>
            </a:pPr>
            <a:r>
              <a:rPr lang="en-US" dirty="0"/>
              <a:t>SELECT 'Joe Wright', 'Evergreen 1234', 10000</a:t>
            </a:r>
          </a:p>
          <a:p>
            <a:pPr marL="0" indent="0">
              <a:buNone/>
            </a:pPr>
            <a:r>
              <a:rPr lang="en-US" dirty="0"/>
              <a:t>UNION ALL</a:t>
            </a:r>
          </a:p>
          <a:p>
            <a:pPr marL="0" indent="0">
              <a:buNone/>
            </a:pPr>
            <a:r>
              <a:rPr lang="en-US" dirty="0"/>
              <a:t>SELECT 'John Doe', 'International Dr 1234', 10000</a:t>
            </a:r>
          </a:p>
          <a:p>
            <a:pPr marL="0" indent="0">
              <a:buNone/>
            </a:pPr>
            <a:r>
              <a:rPr lang="en-US" dirty="0"/>
              <a:t>UNION ALL</a:t>
            </a:r>
          </a:p>
          <a:p>
            <a:pPr marL="0" indent="0">
              <a:buNone/>
            </a:pPr>
            <a:r>
              <a:rPr lang="en-US" dirty="0"/>
              <a:t>SELECT 'Peter Rodriguez', '74 Street 1234', 10000</a:t>
            </a:r>
          </a:p>
          <a:p>
            <a:pPr marL="0" indent="0">
              <a:buNone/>
            </a:pPr>
            <a:r>
              <a:rPr lang="en-US" dirty="0"/>
              <a:t>GO	</a:t>
            </a:r>
          </a:p>
        </p:txBody>
      </p:sp>
    </p:spTree>
    <p:extLst>
      <p:ext uri="{BB962C8B-B14F-4D97-AF65-F5344CB8AC3E}">
        <p14:creationId xmlns:p14="http://schemas.microsoft.com/office/powerpoint/2010/main" val="3640572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DA6BA-3D11-4665-BBF3-ED9C4ED6832C}"/>
              </a:ext>
            </a:extLst>
          </p:cNvPr>
          <p:cNvSpPr>
            <a:spLocks noGrp="1"/>
          </p:cNvSpPr>
          <p:nvPr>
            <p:ph type="title"/>
          </p:nvPr>
        </p:nvSpPr>
        <p:spPr/>
        <p:txBody>
          <a:bodyPr/>
          <a:lstStyle/>
          <a:p>
            <a:r>
              <a:rPr lang="en-US" dirty="0">
                <a:solidFill>
                  <a:srgbClr val="FF0000"/>
                </a:solidFill>
              </a:rPr>
              <a:t>REMEMBER:</a:t>
            </a:r>
          </a:p>
        </p:txBody>
      </p:sp>
      <p:sp>
        <p:nvSpPr>
          <p:cNvPr id="4" name="Rectangle 1">
            <a:extLst>
              <a:ext uri="{FF2B5EF4-FFF2-40B4-BE49-F238E27FC236}">
                <a16:creationId xmlns:a16="http://schemas.microsoft.com/office/drawing/2014/main" xmlns="" id="{6C057A8E-5344-459E-97A7-166778C8702D}"/>
              </a:ext>
            </a:extLst>
          </p:cNvPr>
          <p:cNvSpPr>
            <a:spLocks noGrp="1" noChangeArrowheads="1"/>
          </p:cNvSpPr>
          <p:nvPr>
            <p:ph idx="1"/>
          </p:nvPr>
        </p:nvSpPr>
        <p:spPr bwMode="auto">
          <a:xfrm flipH="1" flipV="1">
            <a:off x="1342510" y="6746315"/>
            <a:ext cx="605709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32629"/>
                </a:solidFill>
                <a:effectLst/>
                <a:latin typeface="var(--ff-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xmlns="" id="{EC975703-7AD7-40C0-B32E-50EDC01A14DF}"/>
              </a:ext>
            </a:extLst>
          </p:cNvPr>
          <p:cNvSpPr>
            <a:spLocks noChangeArrowheads="1"/>
          </p:cNvSpPr>
          <p:nvPr/>
        </p:nvSpPr>
        <p:spPr bwMode="auto">
          <a:xfrm>
            <a:off x="530251" y="1609744"/>
            <a:ext cx="8255593"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32629"/>
                </a:solidFill>
                <a:effectLst/>
                <a:latin typeface="var(--ff-mono)"/>
              </a:rPr>
              <a:t>SELECT 0 FROM table</a:t>
            </a:r>
            <a:r>
              <a:rPr kumimoji="0" lang="en-US" altLang="en-US" sz="2000" b="0" i="0" u="none" strike="noStrike" cap="none" normalizeH="0" baseline="0" dirty="0">
                <a:ln>
                  <a:noFill/>
                </a:ln>
                <a:solidFill>
                  <a:srgbClr val="232629"/>
                </a:solidFill>
                <a:effectLst/>
                <a:latin typeface="-apple-system"/>
              </a:rPr>
              <a:t> does not return any column values of the table but rather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32629"/>
                </a:solidFill>
                <a:effectLst/>
                <a:latin typeface="-apple-system"/>
              </a:rPr>
              <a:t> a constant for every row of </a:t>
            </a:r>
            <a:r>
              <a:rPr kumimoji="0" lang="en-US" altLang="en-US" sz="2000" b="0" i="0" u="none" strike="noStrike" cap="none" normalizeH="0" baseline="0" dirty="0">
                <a:ln>
                  <a:noFill/>
                </a:ln>
                <a:solidFill>
                  <a:srgbClr val="232629"/>
                </a:solidFill>
                <a:effectLst/>
                <a:latin typeface="var(--ff-mono)"/>
              </a:rPr>
              <a:t>table</a:t>
            </a:r>
            <a:r>
              <a:rPr kumimoji="0" lang="en-US" altLang="en-US" sz="2000" b="0" i="0" u="none" strike="noStrike" cap="none" normalizeH="0" baseline="0" dirty="0">
                <a:ln>
                  <a:noFill/>
                </a:ln>
                <a:solidFill>
                  <a:srgbClr val="232629"/>
                </a:solidFill>
                <a:effectLst/>
                <a:latin typeface="-apple-system"/>
              </a:rPr>
              <a:t> - e.g. if you have the following table</a:t>
            </a: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xmlns="" id="{3D7EB2A7-E406-47DE-A3CE-7ADBE803B883}"/>
              </a:ext>
            </a:extLst>
          </p:cNvPr>
          <p:cNvPicPr>
            <a:picLocks noChangeAspect="1"/>
          </p:cNvPicPr>
          <p:nvPr/>
        </p:nvPicPr>
        <p:blipFill>
          <a:blip r:embed="rId2"/>
          <a:stretch>
            <a:fillRect/>
          </a:stretch>
        </p:blipFill>
        <p:spPr>
          <a:xfrm>
            <a:off x="2508672" y="2225033"/>
            <a:ext cx="2507601" cy="1583748"/>
          </a:xfrm>
          <a:prstGeom prst="rect">
            <a:avLst/>
          </a:prstGeom>
        </p:spPr>
      </p:pic>
      <p:sp>
        <p:nvSpPr>
          <p:cNvPr id="7" name="Rectangle 3">
            <a:extLst>
              <a:ext uri="{FF2B5EF4-FFF2-40B4-BE49-F238E27FC236}">
                <a16:creationId xmlns:a16="http://schemas.microsoft.com/office/drawing/2014/main" xmlns="" id="{1CBD00FC-F159-4DE4-9598-8CF47EA610DD}"/>
              </a:ext>
            </a:extLst>
          </p:cNvPr>
          <p:cNvSpPr>
            <a:spLocks noChangeArrowheads="1"/>
          </p:cNvSpPr>
          <p:nvPr/>
        </p:nvSpPr>
        <p:spPr bwMode="auto">
          <a:xfrm>
            <a:off x="530251" y="3794592"/>
            <a:ext cx="44860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32629"/>
                </a:solidFill>
                <a:effectLst/>
                <a:latin typeface="-apple-system"/>
              </a:rPr>
              <a:t>and the following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inherit"/>
              </a:rPr>
              <a:t>SELECT 0 FROM table WHERE age &gt; 12</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xmlns="" id="{FEBBC0A0-DD11-45DA-9241-A0FCF55879E0}"/>
              </a:ext>
            </a:extLst>
          </p:cNvPr>
          <p:cNvPicPr>
            <a:picLocks noChangeAspect="1"/>
          </p:cNvPicPr>
          <p:nvPr/>
        </p:nvPicPr>
        <p:blipFill>
          <a:blip r:embed="rId3"/>
          <a:stretch>
            <a:fillRect/>
          </a:stretch>
        </p:blipFill>
        <p:spPr>
          <a:xfrm>
            <a:off x="1019186" y="4820658"/>
            <a:ext cx="2719773" cy="1681965"/>
          </a:xfrm>
          <a:prstGeom prst="rect">
            <a:avLst/>
          </a:prstGeom>
        </p:spPr>
      </p:pic>
    </p:spTree>
    <p:extLst>
      <p:ext uri="{BB962C8B-B14F-4D97-AF65-F5344CB8AC3E}">
        <p14:creationId xmlns:p14="http://schemas.microsoft.com/office/powerpoint/2010/main" val="4180573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511D86-9017-469D-BBFD-87983EFDE5A3}"/>
              </a:ext>
            </a:extLst>
          </p:cNvPr>
          <p:cNvSpPr>
            <a:spLocks noGrp="1"/>
          </p:cNvSpPr>
          <p:nvPr>
            <p:ph type="title"/>
          </p:nvPr>
        </p:nvSpPr>
        <p:spPr/>
        <p:txBody>
          <a:bodyPr/>
          <a:lstStyle/>
          <a:p>
            <a:r>
              <a:rPr lang="en-US" dirty="0"/>
              <a:t>ALL IN ONE TRIGGER</a:t>
            </a:r>
          </a:p>
        </p:txBody>
      </p:sp>
      <p:sp>
        <p:nvSpPr>
          <p:cNvPr id="3" name="Content Placeholder 2">
            <a:extLst>
              <a:ext uri="{FF2B5EF4-FFF2-40B4-BE49-F238E27FC236}">
                <a16:creationId xmlns:a16="http://schemas.microsoft.com/office/drawing/2014/main" xmlns="" id="{CD3D01A4-D035-4736-957B-955627729DE6}"/>
              </a:ext>
            </a:extLst>
          </p:cNvPr>
          <p:cNvSpPr>
            <a:spLocks noGrp="1"/>
          </p:cNvSpPr>
          <p:nvPr>
            <p:ph idx="1"/>
          </p:nvPr>
        </p:nvSpPr>
        <p:spPr>
          <a:xfrm>
            <a:off x="78106" y="1496010"/>
            <a:ext cx="3733800" cy="4842462"/>
          </a:xfrm>
        </p:spPr>
        <p:txBody>
          <a:bodyPr>
            <a:normAutofit fontScale="55000" lnSpcReduction="20000"/>
          </a:bodyPr>
          <a:lstStyle/>
          <a:p>
            <a:pPr marL="0" indent="0">
              <a:buNone/>
            </a:pPr>
            <a:r>
              <a:rPr lang="en-US" dirty="0"/>
              <a:t>CREATE TRIGGER </a:t>
            </a:r>
            <a:r>
              <a:rPr lang="en-US" dirty="0" err="1"/>
              <a:t>TR_Audit_Employees</a:t>
            </a:r>
            <a:r>
              <a:rPr lang="en-US" dirty="0"/>
              <a:t> ON </a:t>
            </a:r>
            <a:r>
              <a:rPr lang="en-US" dirty="0" err="1"/>
              <a:t>dbo.Employees</a:t>
            </a:r>
            <a:endParaRPr lang="en-US" dirty="0"/>
          </a:p>
          <a:p>
            <a:pPr marL="0" indent="0">
              <a:buNone/>
            </a:pPr>
            <a:r>
              <a:rPr lang="en-US" dirty="0"/>
              <a:t>    FOR INSERT, UPDATE, DELETE</a:t>
            </a:r>
          </a:p>
          <a:p>
            <a:pPr marL="0" indent="0">
              <a:buNone/>
            </a:pPr>
            <a:r>
              <a:rPr lang="en-US" dirty="0"/>
              <a:t>AS</a:t>
            </a:r>
          </a:p>
          <a:p>
            <a:pPr marL="0" indent="0">
              <a:buNone/>
            </a:pPr>
            <a:r>
              <a:rPr lang="en-US" dirty="0"/>
              <a:t>    DECLARE @</a:t>
            </a:r>
            <a:r>
              <a:rPr lang="en-US" dirty="0" err="1"/>
              <a:t>login_name</a:t>
            </a:r>
            <a:r>
              <a:rPr lang="en-US" dirty="0"/>
              <a:t> VARCHAR(128)</a:t>
            </a:r>
          </a:p>
          <a:p>
            <a:pPr marL="0" indent="0">
              <a:buNone/>
            </a:pPr>
            <a:r>
              <a:rPr lang="en-US" dirty="0"/>
              <a:t> </a:t>
            </a:r>
          </a:p>
          <a:p>
            <a:pPr marL="0" indent="0">
              <a:buNone/>
            </a:pPr>
            <a:r>
              <a:rPr lang="nl-NL" dirty="0"/>
              <a:t>    SELECT  @login_name = login_name</a:t>
            </a:r>
          </a:p>
          <a:p>
            <a:pPr marL="0" indent="0">
              <a:buNone/>
            </a:pPr>
            <a:r>
              <a:rPr lang="en-US" dirty="0"/>
              <a:t>    FROM    </a:t>
            </a:r>
            <a:r>
              <a:rPr lang="en-US" dirty="0" err="1"/>
              <a:t>sys.dm_exec_sessions</a:t>
            </a:r>
            <a:endParaRPr lang="en-US" dirty="0"/>
          </a:p>
          <a:p>
            <a:pPr marL="0" indent="0">
              <a:buNone/>
            </a:pPr>
            <a:r>
              <a:rPr lang="en-US" dirty="0"/>
              <a:t>    WHERE   </a:t>
            </a:r>
            <a:r>
              <a:rPr lang="en-US" dirty="0" err="1"/>
              <a:t>session_id</a:t>
            </a:r>
            <a:r>
              <a:rPr lang="en-US" dirty="0"/>
              <a:t> = @@SPID</a:t>
            </a:r>
          </a:p>
          <a:p>
            <a:pPr marL="0" indent="0">
              <a:buNone/>
            </a:pPr>
            <a:r>
              <a:rPr lang="en-US" dirty="0"/>
              <a:t> </a:t>
            </a:r>
          </a:p>
          <a:p>
            <a:pPr marL="0" indent="0">
              <a:buNone/>
            </a:pPr>
            <a:r>
              <a:rPr lang="en-US" dirty="0"/>
              <a:t>    IF EXISTS ( SELECT 0 FROM Deleted )</a:t>
            </a:r>
          </a:p>
          <a:p>
            <a:pPr marL="0" indent="0">
              <a:buNone/>
            </a:pPr>
            <a:r>
              <a:rPr lang="en-US" dirty="0"/>
              <a:t>        BEGIN</a:t>
            </a:r>
          </a:p>
          <a:p>
            <a:pPr marL="0" indent="0">
              <a:buNone/>
            </a:pPr>
            <a:r>
              <a:rPr lang="en-US" dirty="0"/>
              <a:t>            IF EXISTS ( SELECT 0 FROM Inserted )</a:t>
            </a:r>
          </a:p>
          <a:p>
            <a:pPr marL="0" indent="0">
              <a:buNone/>
            </a:pPr>
            <a:r>
              <a:rPr lang="en-US" dirty="0"/>
              <a:t>                BEGIN</a:t>
            </a:r>
          </a:p>
        </p:txBody>
      </p:sp>
      <p:sp>
        <p:nvSpPr>
          <p:cNvPr id="4" name="Content Placeholder 2">
            <a:extLst>
              <a:ext uri="{FF2B5EF4-FFF2-40B4-BE49-F238E27FC236}">
                <a16:creationId xmlns:a16="http://schemas.microsoft.com/office/drawing/2014/main" xmlns="" id="{22AB7600-A98A-45CC-9268-92C4F8055C5A}"/>
              </a:ext>
            </a:extLst>
          </p:cNvPr>
          <p:cNvSpPr txBox="1">
            <a:spLocks/>
          </p:cNvSpPr>
          <p:nvPr/>
        </p:nvSpPr>
        <p:spPr>
          <a:xfrm>
            <a:off x="3499632" y="1496010"/>
            <a:ext cx="4113628" cy="510718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INSERT  INTO </a:t>
            </a:r>
            <a:r>
              <a:rPr lang="en-US" dirty="0" err="1"/>
              <a:t>dbo.EmployeesAudit</a:t>
            </a:r>
            <a:endParaRPr lang="en-US" dirty="0"/>
          </a:p>
          <a:p>
            <a:pPr marL="0" indent="0">
              <a:buNone/>
            </a:pPr>
            <a:r>
              <a:rPr lang="en-US" dirty="0"/>
              <a:t>                            ( </a:t>
            </a:r>
            <a:r>
              <a:rPr lang="en-US" dirty="0" err="1"/>
              <a:t>EmployeeID</a:t>
            </a:r>
            <a:r>
              <a:rPr lang="en-US" dirty="0"/>
              <a:t> ,</a:t>
            </a:r>
          </a:p>
          <a:p>
            <a:pPr marL="0" indent="0">
              <a:buNone/>
            </a:pPr>
            <a:r>
              <a:rPr lang="en-US" dirty="0"/>
              <a:t>                              </a:t>
            </a:r>
            <a:r>
              <a:rPr lang="en-US" dirty="0" err="1"/>
              <a:t>EmployeeName</a:t>
            </a:r>
            <a:r>
              <a:rPr lang="en-US" dirty="0"/>
              <a:t> ,</a:t>
            </a:r>
          </a:p>
          <a:p>
            <a:pPr marL="0" indent="0">
              <a:buNone/>
            </a:pPr>
            <a:r>
              <a:rPr lang="en-US" dirty="0"/>
              <a:t>                              </a:t>
            </a:r>
            <a:r>
              <a:rPr lang="en-US" dirty="0" err="1"/>
              <a:t>EmployeeAddress</a:t>
            </a:r>
            <a:r>
              <a:rPr lang="en-US" dirty="0"/>
              <a:t> ,</a:t>
            </a:r>
          </a:p>
          <a:p>
            <a:pPr marL="0" indent="0">
              <a:buNone/>
            </a:pPr>
            <a:r>
              <a:rPr lang="en-US" dirty="0"/>
              <a:t>                              </a:t>
            </a:r>
            <a:r>
              <a:rPr lang="en-US" dirty="0" err="1"/>
              <a:t>MonthSalary</a:t>
            </a:r>
            <a:r>
              <a:rPr lang="en-US" dirty="0"/>
              <a:t> ,</a:t>
            </a:r>
          </a:p>
          <a:p>
            <a:pPr marL="0" indent="0">
              <a:buNone/>
            </a:pPr>
            <a:r>
              <a:rPr lang="en-US" dirty="0"/>
              <a:t>                              </a:t>
            </a:r>
            <a:r>
              <a:rPr lang="en-US" dirty="0" err="1"/>
              <a:t>ModifiedBy</a:t>
            </a:r>
            <a:r>
              <a:rPr lang="en-US" dirty="0"/>
              <a:t> ,</a:t>
            </a:r>
          </a:p>
          <a:p>
            <a:pPr marL="0" indent="0">
              <a:buNone/>
            </a:pPr>
            <a:r>
              <a:rPr lang="en-US" dirty="0"/>
              <a:t>                              </a:t>
            </a:r>
            <a:r>
              <a:rPr lang="en-US" dirty="0" err="1"/>
              <a:t>ModifiedDate</a:t>
            </a:r>
            <a:r>
              <a:rPr lang="en-US" dirty="0"/>
              <a:t> ,</a:t>
            </a:r>
          </a:p>
          <a:p>
            <a:pPr marL="0" indent="0">
              <a:buNone/>
            </a:pPr>
            <a:r>
              <a:rPr lang="en-US" dirty="0"/>
              <a:t>                              Operation</a:t>
            </a:r>
          </a:p>
          <a:p>
            <a:pPr marL="0" indent="0">
              <a:buNone/>
            </a:pPr>
            <a:r>
              <a:rPr lang="en-US" dirty="0"/>
              <a:t>                            )</a:t>
            </a:r>
          </a:p>
          <a:p>
            <a:pPr marL="0" indent="0">
              <a:buNone/>
            </a:pPr>
            <a:r>
              <a:rPr lang="en-US" dirty="0"/>
              <a:t>                            SELECT  </a:t>
            </a:r>
            <a:r>
              <a:rPr lang="en-US" dirty="0" err="1"/>
              <a:t>D.EmployeeID</a:t>
            </a:r>
            <a:r>
              <a:rPr lang="en-US" dirty="0"/>
              <a:t> ,</a:t>
            </a:r>
          </a:p>
          <a:p>
            <a:pPr marL="0" indent="0">
              <a:buNone/>
            </a:pPr>
            <a:r>
              <a:rPr lang="en-US" dirty="0"/>
              <a:t>                                    </a:t>
            </a:r>
            <a:r>
              <a:rPr lang="en-US" dirty="0" err="1"/>
              <a:t>D.EmployeeName</a:t>
            </a:r>
            <a:r>
              <a:rPr lang="en-US" dirty="0"/>
              <a:t> ,</a:t>
            </a:r>
          </a:p>
          <a:p>
            <a:pPr marL="0" indent="0">
              <a:buNone/>
            </a:pPr>
            <a:r>
              <a:rPr lang="en-US" dirty="0"/>
              <a:t>                                    </a:t>
            </a:r>
            <a:r>
              <a:rPr lang="en-US" dirty="0" err="1"/>
              <a:t>D.EmployeeAddress</a:t>
            </a:r>
            <a:r>
              <a:rPr lang="en-US" dirty="0"/>
              <a:t> ,</a:t>
            </a:r>
          </a:p>
          <a:p>
            <a:pPr marL="0" indent="0">
              <a:buNone/>
            </a:pPr>
            <a:r>
              <a:rPr lang="en-US" dirty="0"/>
              <a:t>                                    </a:t>
            </a:r>
            <a:r>
              <a:rPr lang="en-US" dirty="0" err="1"/>
              <a:t>D.MonthSalary</a:t>
            </a:r>
            <a:r>
              <a:rPr lang="en-US" dirty="0"/>
              <a:t> ,</a:t>
            </a:r>
          </a:p>
          <a:p>
            <a:pPr marL="0" indent="0">
              <a:buNone/>
            </a:pPr>
            <a:r>
              <a:rPr lang="en-US" dirty="0"/>
              <a:t>                                    @</a:t>
            </a:r>
            <a:r>
              <a:rPr lang="en-US" dirty="0" err="1"/>
              <a:t>login_name</a:t>
            </a:r>
            <a:r>
              <a:rPr lang="en-US" dirty="0"/>
              <a:t> ,</a:t>
            </a:r>
          </a:p>
          <a:p>
            <a:pPr marL="0" indent="0">
              <a:buNone/>
            </a:pPr>
            <a:r>
              <a:rPr lang="en-US" dirty="0"/>
              <a:t>                                    GETDATE() ,</a:t>
            </a:r>
          </a:p>
          <a:p>
            <a:pPr marL="0" indent="0">
              <a:buNone/>
            </a:pPr>
            <a:r>
              <a:rPr lang="en-US" dirty="0"/>
              <a:t>                                    'U'</a:t>
            </a:r>
          </a:p>
          <a:p>
            <a:pPr marL="0" indent="0">
              <a:buNone/>
            </a:pPr>
            <a:r>
              <a:rPr lang="en-US" dirty="0"/>
              <a:t>                            FROM    Deleted D</a:t>
            </a:r>
          </a:p>
          <a:p>
            <a:pPr marL="0" indent="0">
              <a:buNone/>
            </a:pPr>
            <a:r>
              <a:rPr lang="en-US" dirty="0"/>
              <a:t>                END</a:t>
            </a:r>
          </a:p>
        </p:txBody>
      </p:sp>
      <p:sp>
        <p:nvSpPr>
          <p:cNvPr id="5" name="Content Placeholder 2">
            <a:extLst>
              <a:ext uri="{FF2B5EF4-FFF2-40B4-BE49-F238E27FC236}">
                <a16:creationId xmlns:a16="http://schemas.microsoft.com/office/drawing/2014/main" xmlns="" id="{50141E61-A799-42B2-9A48-F9127A67EE6E}"/>
              </a:ext>
            </a:extLst>
          </p:cNvPr>
          <p:cNvSpPr txBox="1">
            <a:spLocks/>
          </p:cNvSpPr>
          <p:nvPr/>
        </p:nvSpPr>
        <p:spPr>
          <a:xfrm>
            <a:off x="6096000" y="733438"/>
            <a:ext cx="4113628" cy="5759437"/>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ELSE</a:t>
            </a:r>
          </a:p>
          <a:p>
            <a:pPr marL="0" indent="0">
              <a:buNone/>
            </a:pPr>
            <a:r>
              <a:rPr lang="en-US" dirty="0"/>
              <a:t>                BEGIN</a:t>
            </a:r>
          </a:p>
          <a:p>
            <a:pPr marL="0" indent="0">
              <a:buNone/>
            </a:pPr>
            <a:r>
              <a:rPr lang="en-US" dirty="0"/>
              <a:t>                    INSERT  INTO </a:t>
            </a:r>
            <a:r>
              <a:rPr lang="en-US" dirty="0" err="1"/>
              <a:t>dbo.EmployeesAudit</a:t>
            </a:r>
            <a:endParaRPr lang="en-US" dirty="0"/>
          </a:p>
          <a:p>
            <a:pPr marL="0" indent="0">
              <a:buNone/>
            </a:pPr>
            <a:r>
              <a:rPr lang="en-US" dirty="0"/>
              <a:t>                            ( </a:t>
            </a:r>
            <a:r>
              <a:rPr lang="en-US" dirty="0" err="1"/>
              <a:t>EmployeeID</a:t>
            </a:r>
            <a:r>
              <a:rPr lang="en-US" dirty="0"/>
              <a:t> ,</a:t>
            </a:r>
          </a:p>
          <a:p>
            <a:pPr marL="0" indent="0">
              <a:buNone/>
            </a:pPr>
            <a:r>
              <a:rPr lang="en-US" dirty="0"/>
              <a:t>                              </a:t>
            </a:r>
            <a:r>
              <a:rPr lang="en-US" dirty="0" err="1"/>
              <a:t>EmployeeName</a:t>
            </a:r>
            <a:r>
              <a:rPr lang="en-US" dirty="0"/>
              <a:t> ,</a:t>
            </a:r>
          </a:p>
          <a:p>
            <a:pPr marL="0" indent="0">
              <a:buNone/>
            </a:pPr>
            <a:r>
              <a:rPr lang="en-US" dirty="0"/>
              <a:t>                              </a:t>
            </a:r>
            <a:r>
              <a:rPr lang="en-US" dirty="0" err="1"/>
              <a:t>EmployeeAddress</a:t>
            </a:r>
            <a:r>
              <a:rPr lang="en-US" dirty="0"/>
              <a:t> ,</a:t>
            </a:r>
          </a:p>
          <a:p>
            <a:pPr marL="0" indent="0">
              <a:buNone/>
            </a:pPr>
            <a:r>
              <a:rPr lang="en-US" dirty="0"/>
              <a:t>                              </a:t>
            </a:r>
            <a:r>
              <a:rPr lang="en-US" dirty="0" err="1"/>
              <a:t>MonthSalary</a:t>
            </a:r>
            <a:r>
              <a:rPr lang="en-US" dirty="0"/>
              <a:t> ,</a:t>
            </a:r>
          </a:p>
          <a:p>
            <a:pPr marL="0" indent="0">
              <a:buNone/>
            </a:pPr>
            <a:r>
              <a:rPr lang="en-US" dirty="0"/>
              <a:t>                              </a:t>
            </a:r>
            <a:r>
              <a:rPr lang="en-US" dirty="0" err="1"/>
              <a:t>ModifiedBy</a:t>
            </a:r>
            <a:r>
              <a:rPr lang="en-US" dirty="0"/>
              <a:t> ,</a:t>
            </a:r>
          </a:p>
          <a:p>
            <a:pPr marL="0" indent="0">
              <a:buNone/>
            </a:pPr>
            <a:r>
              <a:rPr lang="en-US" dirty="0"/>
              <a:t>                              </a:t>
            </a:r>
            <a:r>
              <a:rPr lang="en-US" dirty="0" err="1"/>
              <a:t>ModifiedDate</a:t>
            </a:r>
            <a:r>
              <a:rPr lang="en-US" dirty="0"/>
              <a:t> ,</a:t>
            </a:r>
          </a:p>
          <a:p>
            <a:pPr marL="0" indent="0">
              <a:buNone/>
            </a:pPr>
            <a:r>
              <a:rPr lang="en-US" dirty="0"/>
              <a:t>                              Operation</a:t>
            </a:r>
          </a:p>
          <a:p>
            <a:pPr marL="0" indent="0">
              <a:buNone/>
            </a:pPr>
            <a:r>
              <a:rPr lang="en-US" dirty="0"/>
              <a:t>                            )</a:t>
            </a:r>
          </a:p>
          <a:p>
            <a:pPr marL="0" indent="0">
              <a:buNone/>
            </a:pPr>
            <a:r>
              <a:rPr lang="en-US" dirty="0"/>
              <a:t>                            SELECT  </a:t>
            </a:r>
            <a:r>
              <a:rPr lang="en-US" dirty="0" err="1"/>
              <a:t>D.EmployeeID</a:t>
            </a:r>
            <a:r>
              <a:rPr lang="en-US" dirty="0"/>
              <a:t> ,</a:t>
            </a:r>
          </a:p>
          <a:p>
            <a:pPr marL="0" indent="0">
              <a:buNone/>
            </a:pPr>
            <a:r>
              <a:rPr lang="en-US" dirty="0"/>
              <a:t>                                    </a:t>
            </a:r>
            <a:r>
              <a:rPr lang="en-US" dirty="0" err="1"/>
              <a:t>D.EmployeeName</a:t>
            </a:r>
            <a:r>
              <a:rPr lang="en-US" dirty="0"/>
              <a:t> ,</a:t>
            </a:r>
          </a:p>
          <a:p>
            <a:pPr marL="0" indent="0">
              <a:buNone/>
            </a:pPr>
            <a:r>
              <a:rPr lang="en-US" dirty="0"/>
              <a:t>                                    </a:t>
            </a:r>
            <a:r>
              <a:rPr lang="en-US" dirty="0" err="1"/>
              <a:t>D.EmployeeAddress</a:t>
            </a:r>
            <a:r>
              <a:rPr lang="en-US" dirty="0"/>
              <a:t> ,</a:t>
            </a:r>
          </a:p>
          <a:p>
            <a:pPr marL="0" indent="0">
              <a:buNone/>
            </a:pPr>
            <a:r>
              <a:rPr lang="en-US" dirty="0"/>
              <a:t>                                    </a:t>
            </a:r>
            <a:r>
              <a:rPr lang="en-US" dirty="0" err="1"/>
              <a:t>D.MonthSalary</a:t>
            </a:r>
            <a:r>
              <a:rPr lang="en-US" dirty="0"/>
              <a:t> ,</a:t>
            </a:r>
          </a:p>
          <a:p>
            <a:pPr marL="0" indent="0">
              <a:buNone/>
            </a:pPr>
            <a:r>
              <a:rPr lang="en-US" dirty="0"/>
              <a:t>                                    @</a:t>
            </a:r>
            <a:r>
              <a:rPr lang="en-US" dirty="0" err="1"/>
              <a:t>login_name</a:t>
            </a:r>
            <a:r>
              <a:rPr lang="en-US" dirty="0"/>
              <a:t> ,</a:t>
            </a:r>
          </a:p>
          <a:p>
            <a:pPr marL="0" indent="0">
              <a:buNone/>
            </a:pPr>
            <a:r>
              <a:rPr lang="en-US" dirty="0"/>
              <a:t>                                    GETDATE() ,</a:t>
            </a:r>
          </a:p>
          <a:p>
            <a:pPr marL="0" indent="0">
              <a:buNone/>
            </a:pPr>
            <a:r>
              <a:rPr lang="en-US" dirty="0"/>
              <a:t>                                    'D'</a:t>
            </a:r>
          </a:p>
          <a:p>
            <a:pPr marL="0" indent="0">
              <a:buNone/>
            </a:pPr>
            <a:r>
              <a:rPr lang="en-US" dirty="0"/>
              <a:t>                            FROM    Deleted D</a:t>
            </a:r>
          </a:p>
          <a:p>
            <a:pPr marL="0" indent="0">
              <a:buNone/>
            </a:pPr>
            <a:r>
              <a:rPr lang="en-US" dirty="0"/>
              <a:t>                END  </a:t>
            </a:r>
          </a:p>
          <a:p>
            <a:pPr marL="0" indent="0">
              <a:buNone/>
            </a:pPr>
            <a:r>
              <a:rPr lang="en-US" dirty="0"/>
              <a:t>        END</a:t>
            </a:r>
          </a:p>
        </p:txBody>
      </p:sp>
      <p:sp>
        <p:nvSpPr>
          <p:cNvPr id="6" name="Content Placeholder 2">
            <a:extLst>
              <a:ext uri="{FF2B5EF4-FFF2-40B4-BE49-F238E27FC236}">
                <a16:creationId xmlns:a16="http://schemas.microsoft.com/office/drawing/2014/main" xmlns="" id="{92F23EDD-1038-4F3D-9BC8-450CA27414EA}"/>
              </a:ext>
            </a:extLst>
          </p:cNvPr>
          <p:cNvSpPr txBox="1">
            <a:spLocks/>
          </p:cNvSpPr>
          <p:nvPr/>
        </p:nvSpPr>
        <p:spPr>
          <a:xfrm>
            <a:off x="9130519" y="1027906"/>
            <a:ext cx="4113628" cy="5759437"/>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ELSE</a:t>
            </a:r>
          </a:p>
          <a:p>
            <a:pPr marL="0" indent="0">
              <a:buNone/>
            </a:pPr>
            <a:r>
              <a:rPr lang="en-US" dirty="0"/>
              <a:t>        BEGIN</a:t>
            </a:r>
          </a:p>
          <a:p>
            <a:pPr marL="0" indent="0">
              <a:buNone/>
            </a:pPr>
            <a:r>
              <a:rPr lang="en-US" dirty="0"/>
              <a:t>            INSERT  INTO </a:t>
            </a:r>
            <a:r>
              <a:rPr lang="en-US" dirty="0" err="1"/>
              <a:t>dbo.EmployeesAudit</a:t>
            </a:r>
            <a:endParaRPr lang="en-US" dirty="0"/>
          </a:p>
          <a:p>
            <a:pPr marL="0" indent="0">
              <a:buNone/>
            </a:pPr>
            <a:r>
              <a:rPr lang="en-US" dirty="0"/>
              <a:t>                    ( </a:t>
            </a:r>
            <a:r>
              <a:rPr lang="en-US" dirty="0" err="1"/>
              <a:t>EmployeeID</a:t>
            </a:r>
            <a:r>
              <a:rPr lang="en-US" dirty="0"/>
              <a:t> ,</a:t>
            </a:r>
          </a:p>
          <a:p>
            <a:pPr marL="0" indent="0">
              <a:buNone/>
            </a:pPr>
            <a:r>
              <a:rPr lang="en-US" dirty="0"/>
              <a:t>                      </a:t>
            </a:r>
            <a:r>
              <a:rPr lang="en-US" dirty="0" err="1"/>
              <a:t>EmployeeName</a:t>
            </a:r>
            <a:r>
              <a:rPr lang="en-US" dirty="0"/>
              <a:t> ,</a:t>
            </a:r>
          </a:p>
          <a:p>
            <a:pPr marL="0" indent="0">
              <a:buNone/>
            </a:pPr>
            <a:r>
              <a:rPr lang="en-US" dirty="0"/>
              <a:t>                      </a:t>
            </a:r>
            <a:r>
              <a:rPr lang="en-US" dirty="0" err="1"/>
              <a:t>EmployeeAddress</a:t>
            </a:r>
            <a:r>
              <a:rPr lang="en-US" dirty="0"/>
              <a:t> ,</a:t>
            </a:r>
          </a:p>
          <a:p>
            <a:pPr marL="0" indent="0">
              <a:buNone/>
            </a:pPr>
            <a:r>
              <a:rPr lang="en-US" dirty="0"/>
              <a:t>                      </a:t>
            </a:r>
            <a:r>
              <a:rPr lang="en-US" dirty="0" err="1"/>
              <a:t>MonthSalary</a:t>
            </a:r>
            <a:r>
              <a:rPr lang="en-US" dirty="0"/>
              <a:t> ,</a:t>
            </a:r>
          </a:p>
          <a:p>
            <a:pPr marL="0" indent="0">
              <a:buNone/>
            </a:pPr>
            <a:r>
              <a:rPr lang="en-US" dirty="0"/>
              <a:t>                      </a:t>
            </a:r>
            <a:r>
              <a:rPr lang="en-US" dirty="0" err="1"/>
              <a:t>ModifiedBy</a:t>
            </a:r>
            <a:r>
              <a:rPr lang="en-US" dirty="0"/>
              <a:t> ,</a:t>
            </a:r>
          </a:p>
          <a:p>
            <a:pPr marL="0" indent="0">
              <a:buNone/>
            </a:pPr>
            <a:r>
              <a:rPr lang="en-US" dirty="0"/>
              <a:t>                      </a:t>
            </a:r>
            <a:r>
              <a:rPr lang="en-US" dirty="0" err="1"/>
              <a:t>ModifiedDate</a:t>
            </a:r>
            <a:r>
              <a:rPr lang="en-US" dirty="0"/>
              <a:t> ,</a:t>
            </a:r>
          </a:p>
          <a:p>
            <a:pPr marL="0" indent="0">
              <a:buNone/>
            </a:pPr>
            <a:r>
              <a:rPr lang="en-US" dirty="0"/>
              <a:t>                      Operation</a:t>
            </a:r>
          </a:p>
          <a:p>
            <a:pPr marL="0" indent="0">
              <a:buNone/>
            </a:pPr>
            <a:r>
              <a:rPr lang="en-US" dirty="0"/>
              <a:t>                    )</a:t>
            </a:r>
          </a:p>
          <a:p>
            <a:pPr marL="0" indent="0">
              <a:buNone/>
            </a:pPr>
            <a:r>
              <a:rPr lang="en-US" dirty="0"/>
              <a:t>                    SELECT  </a:t>
            </a:r>
            <a:r>
              <a:rPr lang="en-US" dirty="0" err="1"/>
              <a:t>I.EmployeeID</a:t>
            </a:r>
            <a:r>
              <a:rPr lang="en-US" dirty="0"/>
              <a:t> ,</a:t>
            </a:r>
          </a:p>
          <a:p>
            <a:pPr marL="0" indent="0">
              <a:buNone/>
            </a:pPr>
            <a:r>
              <a:rPr lang="en-US" dirty="0"/>
              <a:t>                            </a:t>
            </a:r>
            <a:r>
              <a:rPr lang="en-US" dirty="0" err="1"/>
              <a:t>I.EmployeeName</a:t>
            </a:r>
            <a:r>
              <a:rPr lang="en-US" dirty="0"/>
              <a:t> ,</a:t>
            </a:r>
          </a:p>
          <a:p>
            <a:pPr marL="0" indent="0">
              <a:buNone/>
            </a:pPr>
            <a:r>
              <a:rPr lang="en-US" dirty="0"/>
              <a:t>                            </a:t>
            </a:r>
            <a:r>
              <a:rPr lang="en-US" dirty="0" err="1"/>
              <a:t>I.EmployeeAddress</a:t>
            </a:r>
            <a:r>
              <a:rPr lang="en-US" dirty="0"/>
              <a:t> ,</a:t>
            </a:r>
          </a:p>
          <a:p>
            <a:pPr marL="0" indent="0">
              <a:buNone/>
            </a:pPr>
            <a:r>
              <a:rPr lang="en-US" dirty="0"/>
              <a:t>                            </a:t>
            </a:r>
            <a:r>
              <a:rPr lang="en-US" dirty="0" err="1"/>
              <a:t>I.MonthSalary</a:t>
            </a:r>
            <a:r>
              <a:rPr lang="en-US" dirty="0"/>
              <a:t> ,</a:t>
            </a:r>
          </a:p>
          <a:p>
            <a:pPr marL="0" indent="0">
              <a:buNone/>
            </a:pPr>
            <a:r>
              <a:rPr lang="en-US" dirty="0"/>
              <a:t>                            @</a:t>
            </a:r>
            <a:r>
              <a:rPr lang="en-US" dirty="0" err="1"/>
              <a:t>login_name</a:t>
            </a:r>
            <a:r>
              <a:rPr lang="en-US" dirty="0"/>
              <a:t> ,</a:t>
            </a:r>
          </a:p>
          <a:p>
            <a:pPr marL="0" indent="0">
              <a:buNone/>
            </a:pPr>
            <a:r>
              <a:rPr lang="en-US" dirty="0"/>
              <a:t>                            GETDATE() ,</a:t>
            </a:r>
          </a:p>
          <a:p>
            <a:pPr marL="0" indent="0">
              <a:buNone/>
            </a:pPr>
            <a:r>
              <a:rPr lang="en-US" dirty="0"/>
              <a:t>                            'I'</a:t>
            </a:r>
          </a:p>
          <a:p>
            <a:pPr marL="0" indent="0">
              <a:buNone/>
            </a:pPr>
            <a:r>
              <a:rPr lang="en-US" dirty="0"/>
              <a:t>                    FROM    Inserted I</a:t>
            </a:r>
          </a:p>
          <a:p>
            <a:pPr marL="0" indent="0">
              <a:buNone/>
            </a:pPr>
            <a:r>
              <a:rPr lang="en-US" dirty="0"/>
              <a:t>        END</a:t>
            </a:r>
          </a:p>
          <a:p>
            <a:pPr marL="0" indent="0">
              <a:buNone/>
            </a:pPr>
            <a:r>
              <a:rPr lang="en-US" dirty="0"/>
              <a:t>GO</a:t>
            </a:r>
          </a:p>
        </p:txBody>
      </p:sp>
    </p:spTree>
    <p:extLst>
      <p:ext uri="{BB962C8B-B14F-4D97-AF65-F5344CB8AC3E}">
        <p14:creationId xmlns:p14="http://schemas.microsoft.com/office/powerpoint/2010/main" val="2292731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3E982B-5A03-41FF-86F0-52D6BA81C192}"/>
              </a:ext>
            </a:extLst>
          </p:cNvPr>
          <p:cNvSpPr>
            <a:spLocks noGrp="1"/>
          </p:cNvSpPr>
          <p:nvPr>
            <p:ph type="title"/>
          </p:nvPr>
        </p:nvSpPr>
        <p:spPr/>
        <p:txBody>
          <a:bodyPr/>
          <a:lstStyle/>
          <a:p>
            <a:r>
              <a:rPr lang="en-US" dirty="0"/>
              <a:t>TRY TRIGGER</a:t>
            </a:r>
          </a:p>
        </p:txBody>
      </p:sp>
      <p:sp>
        <p:nvSpPr>
          <p:cNvPr id="3" name="Content Placeholder 2">
            <a:extLst>
              <a:ext uri="{FF2B5EF4-FFF2-40B4-BE49-F238E27FC236}">
                <a16:creationId xmlns:a16="http://schemas.microsoft.com/office/drawing/2014/main" xmlns="" id="{AB5F7C21-4EFF-4BF2-A1AC-96E89255B671}"/>
              </a:ext>
            </a:extLst>
          </p:cNvPr>
          <p:cNvSpPr>
            <a:spLocks noGrp="1"/>
          </p:cNvSpPr>
          <p:nvPr>
            <p:ph idx="1"/>
          </p:nvPr>
        </p:nvSpPr>
        <p:spPr>
          <a:xfrm>
            <a:off x="983343" y="1415143"/>
            <a:ext cx="4009571" cy="5442857"/>
          </a:xfrm>
        </p:spPr>
        <p:txBody>
          <a:bodyPr>
            <a:normAutofit fontScale="55000" lnSpcReduction="20000"/>
          </a:bodyPr>
          <a:lstStyle/>
          <a:p>
            <a:pPr marL="0" indent="0">
              <a:buNone/>
            </a:pPr>
            <a:endParaRPr lang="en-US" dirty="0"/>
          </a:p>
          <a:p>
            <a:pPr marL="0" indent="0">
              <a:buNone/>
            </a:pPr>
            <a:r>
              <a:rPr lang="en-US" dirty="0"/>
              <a:t>BEGIN TRANSACTION</a:t>
            </a:r>
          </a:p>
          <a:p>
            <a:pPr marL="0" indent="0">
              <a:buNone/>
            </a:pPr>
            <a:endParaRPr lang="en-US" dirty="0"/>
          </a:p>
          <a:p>
            <a:pPr marL="0" indent="0">
              <a:buNone/>
            </a:pPr>
            <a:r>
              <a:rPr lang="en-US" dirty="0"/>
              <a:t>SELECT  *</a:t>
            </a:r>
          </a:p>
          <a:p>
            <a:pPr marL="0" indent="0">
              <a:buNone/>
            </a:pPr>
            <a:r>
              <a:rPr lang="en-US" dirty="0"/>
              <a:t>FROM    </a:t>
            </a:r>
            <a:r>
              <a:rPr lang="en-US" dirty="0" err="1"/>
              <a:t>dbo.Employees</a:t>
            </a:r>
            <a:endParaRPr lang="en-US" dirty="0"/>
          </a:p>
          <a:p>
            <a:pPr marL="0" indent="0">
              <a:buNone/>
            </a:pPr>
            <a:r>
              <a:rPr lang="en-US" dirty="0"/>
              <a:t>WHERE   </a:t>
            </a:r>
            <a:r>
              <a:rPr lang="en-US" dirty="0" err="1"/>
              <a:t>EmployeeID</a:t>
            </a:r>
            <a:r>
              <a:rPr lang="en-US" dirty="0"/>
              <a:t> = 1</a:t>
            </a:r>
          </a:p>
          <a:p>
            <a:pPr marL="0" indent="0">
              <a:buNone/>
            </a:pPr>
            <a:r>
              <a:rPr lang="en-US" dirty="0"/>
              <a:t> </a:t>
            </a:r>
          </a:p>
          <a:p>
            <a:pPr marL="0" indent="0">
              <a:buNone/>
            </a:pPr>
            <a:r>
              <a:rPr lang="en-US" dirty="0"/>
              <a:t>UPDATE  Employees</a:t>
            </a:r>
          </a:p>
          <a:p>
            <a:pPr marL="0" indent="0">
              <a:buNone/>
            </a:pPr>
            <a:r>
              <a:rPr lang="en-US" dirty="0"/>
              <a:t>SET     </a:t>
            </a:r>
            <a:r>
              <a:rPr lang="en-US" dirty="0" err="1"/>
              <a:t>EmployeeName</a:t>
            </a:r>
            <a:r>
              <a:rPr lang="en-US" dirty="0"/>
              <a:t> = '</a:t>
            </a:r>
            <a:r>
              <a:rPr lang="en-US" dirty="0" err="1"/>
              <a:t>zzz</a:t>
            </a:r>
            <a:r>
              <a:rPr lang="en-US" dirty="0"/>
              <a:t>'</a:t>
            </a:r>
          </a:p>
          <a:p>
            <a:pPr marL="0" indent="0">
              <a:buNone/>
            </a:pPr>
            <a:r>
              <a:rPr lang="en-US" dirty="0"/>
              <a:t>WHERE   </a:t>
            </a:r>
            <a:r>
              <a:rPr lang="en-US" dirty="0" err="1"/>
              <a:t>EmployeeID</a:t>
            </a:r>
            <a:r>
              <a:rPr lang="en-US" dirty="0"/>
              <a:t> = 1</a:t>
            </a:r>
          </a:p>
          <a:p>
            <a:pPr marL="0" indent="0">
              <a:buNone/>
            </a:pPr>
            <a:r>
              <a:rPr lang="en-US" dirty="0"/>
              <a:t> </a:t>
            </a:r>
          </a:p>
          <a:p>
            <a:pPr marL="0" indent="0">
              <a:buNone/>
            </a:pPr>
            <a:r>
              <a:rPr lang="en-US" dirty="0"/>
              <a:t>SELECT  *</a:t>
            </a:r>
          </a:p>
          <a:p>
            <a:pPr marL="0" indent="0">
              <a:buNone/>
            </a:pPr>
            <a:r>
              <a:rPr lang="en-US" dirty="0"/>
              <a:t>FROM    </a:t>
            </a:r>
            <a:r>
              <a:rPr lang="en-US" dirty="0" err="1"/>
              <a:t>dbo.Employees</a:t>
            </a:r>
            <a:endParaRPr lang="en-US" dirty="0"/>
          </a:p>
          <a:p>
            <a:pPr marL="0" indent="0">
              <a:buNone/>
            </a:pPr>
            <a:r>
              <a:rPr lang="en-US" dirty="0"/>
              <a:t>WHERE   </a:t>
            </a:r>
            <a:r>
              <a:rPr lang="en-US" dirty="0" err="1"/>
              <a:t>EmployeeID</a:t>
            </a:r>
            <a:r>
              <a:rPr lang="en-US" dirty="0"/>
              <a:t> = 1</a:t>
            </a:r>
          </a:p>
          <a:p>
            <a:pPr marL="0" indent="0">
              <a:buNone/>
            </a:pPr>
            <a:r>
              <a:rPr lang="en-US" dirty="0"/>
              <a:t> </a:t>
            </a:r>
          </a:p>
          <a:p>
            <a:pPr marL="0" indent="0">
              <a:buNone/>
            </a:pPr>
            <a:r>
              <a:rPr lang="en-US" dirty="0"/>
              <a:t>SELECT  *</a:t>
            </a:r>
          </a:p>
          <a:p>
            <a:pPr marL="0" indent="0">
              <a:buNone/>
            </a:pPr>
            <a:r>
              <a:rPr lang="en-US" dirty="0"/>
              <a:t>FROM    </a:t>
            </a:r>
            <a:r>
              <a:rPr lang="en-US" dirty="0" err="1"/>
              <a:t>dbo.EmployeesAudit</a:t>
            </a:r>
            <a:endParaRPr lang="en-US" dirty="0"/>
          </a:p>
          <a:p>
            <a:pPr marL="0" indent="0">
              <a:buNone/>
            </a:pPr>
            <a:endParaRPr lang="en-US" dirty="0"/>
          </a:p>
          <a:p>
            <a:pPr marL="0" indent="0">
              <a:buNone/>
            </a:pPr>
            <a:r>
              <a:rPr lang="en-US" dirty="0"/>
              <a:t>ROLLBACK TRANSACTION	</a:t>
            </a:r>
          </a:p>
        </p:txBody>
      </p:sp>
    </p:spTree>
    <p:extLst>
      <p:ext uri="{BB962C8B-B14F-4D97-AF65-F5344CB8AC3E}">
        <p14:creationId xmlns:p14="http://schemas.microsoft.com/office/powerpoint/2010/main" val="1822022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3040C7-7424-4393-9D29-16948C506B94}"/>
              </a:ext>
            </a:extLst>
          </p:cNvPr>
          <p:cNvSpPr>
            <a:spLocks noGrp="1"/>
          </p:cNvSpPr>
          <p:nvPr>
            <p:ph type="title"/>
          </p:nvPr>
        </p:nvSpPr>
        <p:spPr/>
        <p:txBody>
          <a:bodyPr/>
          <a:lstStyle/>
          <a:p>
            <a:r>
              <a:rPr lang="en-US" dirty="0"/>
              <a:t>FINAL OUTPUT</a:t>
            </a:r>
          </a:p>
        </p:txBody>
      </p:sp>
      <p:pic>
        <p:nvPicPr>
          <p:cNvPr id="4" name="Content Placeholder 3">
            <a:extLst>
              <a:ext uri="{FF2B5EF4-FFF2-40B4-BE49-F238E27FC236}">
                <a16:creationId xmlns:a16="http://schemas.microsoft.com/office/drawing/2014/main" xmlns="" id="{250EF43A-0F5F-497B-B042-F51EB0497EAA}"/>
              </a:ext>
            </a:extLst>
          </p:cNvPr>
          <p:cNvPicPr>
            <a:picLocks noGrp="1" noChangeAspect="1"/>
          </p:cNvPicPr>
          <p:nvPr>
            <p:ph idx="1"/>
          </p:nvPr>
        </p:nvPicPr>
        <p:blipFill>
          <a:blip r:embed="rId2"/>
          <a:stretch>
            <a:fillRect/>
          </a:stretch>
        </p:blipFill>
        <p:spPr>
          <a:xfrm>
            <a:off x="554013" y="2356190"/>
            <a:ext cx="11083973" cy="2767352"/>
          </a:xfrm>
          <a:prstGeom prst="rect">
            <a:avLst/>
          </a:prstGeom>
        </p:spPr>
      </p:pic>
    </p:spTree>
    <p:extLst>
      <p:ext uri="{BB962C8B-B14F-4D97-AF65-F5344CB8AC3E}">
        <p14:creationId xmlns:p14="http://schemas.microsoft.com/office/powerpoint/2010/main" val="2641751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8BC7F8-079D-4B73-A319-0AF184846CA3}"/>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xmlns="" id="{77D35C39-FF3C-4753-A1C5-2FADF94A326E}"/>
              </a:ext>
            </a:extLst>
          </p:cNvPr>
          <p:cNvSpPr>
            <a:spLocks noGrp="1"/>
          </p:cNvSpPr>
          <p:nvPr>
            <p:ph idx="1"/>
          </p:nvPr>
        </p:nvSpPr>
        <p:spPr/>
        <p:txBody>
          <a:bodyPr/>
          <a:lstStyle/>
          <a:p>
            <a:pPr marL="342900" marR="0" lvl="0" indent="-342900">
              <a:spcBef>
                <a:spcPts val="0"/>
              </a:spcBef>
              <a:spcAft>
                <a:spcPts val="0"/>
              </a:spcAft>
              <a:buFont typeface="+mj-lt"/>
              <a:buAutoNum type="arabicParenR"/>
            </a:pPr>
            <a:r>
              <a:rPr lang="en-US" sz="1800" dirty="0">
                <a:effectLst/>
                <a:latin typeface="Candara" panose="020E0502030303020204" pitchFamily="34" charset="0"/>
                <a:ea typeface="Times New Roman" panose="02020603050405020304" pitchFamily="18" charset="0"/>
                <a:cs typeface="Candara" panose="020E0502030303020204" pitchFamily="34" charset="0"/>
              </a:rPr>
              <a:t>Create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66700" algn="l"/>
              </a:tabLst>
            </a:pPr>
            <a:r>
              <a:rPr lang="en-US" sz="1800" dirty="0">
                <a:effectLst/>
                <a:latin typeface="Candara" panose="020E0502030303020204" pitchFamily="34" charset="0"/>
                <a:ea typeface="Times New Roman" panose="02020603050405020304" pitchFamily="18" charset="0"/>
                <a:cs typeface="Candara" panose="020E0502030303020204" pitchFamily="34" charset="0"/>
              </a:rPr>
              <a:t> After Insert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66700" algn="l"/>
              </a:tabLst>
            </a:pPr>
            <a:r>
              <a:rPr lang="en-US" sz="1800" dirty="0">
                <a:effectLst/>
                <a:latin typeface="Candara" panose="020E0502030303020204" pitchFamily="34" charset="0"/>
                <a:ea typeface="Times New Roman" panose="02020603050405020304" pitchFamily="18" charset="0"/>
                <a:cs typeface="Candara" panose="020E0502030303020204" pitchFamily="34" charset="0"/>
              </a:rPr>
              <a:t>After Update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66700" algn="l"/>
              </a:tabLst>
            </a:pPr>
            <a:r>
              <a:rPr lang="en-US" sz="1800" dirty="0">
                <a:effectLst/>
                <a:latin typeface="Candara" panose="020E0502030303020204" pitchFamily="34" charset="0"/>
                <a:ea typeface="Times New Roman" panose="02020603050405020304" pitchFamily="18" charset="0"/>
                <a:cs typeface="Candara" panose="020E0502030303020204" pitchFamily="34" charset="0"/>
              </a:rPr>
              <a:t>After Delete</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Candara" panose="020E0502030303020204" pitchFamily="34" charset="0"/>
                <a:ea typeface="Times New Roman" panose="02020603050405020304" pitchFamily="18" charset="0"/>
                <a:cs typeface="Candara" panose="020E0502030303020204" pitchFamily="34" charset="0"/>
              </a:rPr>
              <a:t>Triggers on Shippers Table in Northwind Database. Record query and their respective results in output.</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pPr>
            <a:r>
              <a:rPr lang="en-US" sz="1800" dirty="0">
                <a:effectLst/>
                <a:latin typeface="Candara" panose="020E0502030303020204" pitchFamily="34" charset="0"/>
                <a:ea typeface="Times New Roman" panose="02020603050405020304" pitchFamily="18" charset="0"/>
                <a:cs typeface="Candara" panose="020E0502030303020204" pitchFamily="34" charset="0"/>
              </a:rPr>
              <a:t>2) Create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66700" algn="l"/>
              </a:tabLst>
            </a:pPr>
            <a:r>
              <a:rPr lang="en-US" sz="1800" dirty="0">
                <a:effectLst/>
                <a:latin typeface="Candara" panose="020E0502030303020204" pitchFamily="34" charset="0"/>
                <a:ea typeface="Times New Roman" panose="02020603050405020304" pitchFamily="18" charset="0"/>
                <a:cs typeface="Candara" panose="020E0502030303020204" pitchFamily="34" charset="0"/>
              </a:rPr>
              <a:t>Instead of Insert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66700" algn="l"/>
              </a:tabLst>
            </a:pPr>
            <a:r>
              <a:rPr lang="en-US" sz="1800" dirty="0">
                <a:effectLst/>
                <a:latin typeface="Candara" panose="020E0502030303020204" pitchFamily="34" charset="0"/>
                <a:ea typeface="Times New Roman" panose="02020603050405020304" pitchFamily="18" charset="0"/>
                <a:cs typeface="Candara" panose="020E0502030303020204" pitchFamily="34" charset="0"/>
              </a:rPr>
              <a:t>Instead of Update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66700" algn="l"/>
              </a:tabLst>
            </a:pPr>
            <a:r>
              <a:rPr lang="en-US" sz="1800" dirty="0">
                <a:effectLst/>
                <a:latin typeface="Candara" panose="020E0502030303020204" pitchFamily="34" charset="0"/>
                <a:ea typeface="Times New Roman" panose="02020603050405020304" pitchFamily="18" charset="0"/>
                <a:cs typeface="Candara" panose="020E0502030303020204" pitchFamily="34" charset="0"/>
              </a:rPr>
              <a:t>Instead of Delete</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Candara" panose="020E0502030303020204" pitchFamily="34" charset="0"/>
                <a:ea typeface="Times New Roman" panose="02020603050405020304" pitchFamily="18" charset="0"/>
                <a:cs typeface="Candara" panose="020E0502030303020204" pitchFamily="34" charset="0"/>
              </a:rPr>
              <a:t>Triggers on Orders Table in Northwind Database. Record query and their respective results in output.</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998716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Events</a:t>
            </a:r>
          </a:p>
        </p:txBody>
      </p:sp>
      <p:sp>
        <p:nvSpPr>
          <p:cNvPr id="3" name="Content Placeholder 2"/>
          <p:cNvSpPr>
            <a:spLocks noGrp="1"/>
          </p:cNvSpPr>
          <p:nvPr>
            <p:ph idx="1"/>
          </p:nvPr>
        </p:nvSpPr>
        <p:spPr/>
        <p:txBody>
          <a:bodyPr/>
          <a:lstStyle/>
          <a:p>
            <a:r>
              <a:rPr lang="en-US"/>
              <a:t>The triggers can occur AFTER or INSTEAD OF a DML action.  </a:t>
            </a:r>
          </a:p>
          <a:p>
            <a:r>
              <a:rPr lang="en-US"/>
              <a:t>Triggers are associated with the database DML actions INSERT, UPDATE, and DELETE.  </a:t>
            </a:r>
          </a:p>
          <a:p>
            <a:r>
              <a:rPr lang="en-US"/>
              <a:t>Triggers are defined to run when these actions are executed on a specific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Special Database Objects</a:t>
            </a:r>
          </a:p>
        </p:txBody>
      </p:sp>
      <p:sp>
        <p:nvSpPr>
          <p:cNvPr id="3" name="Content Placeholder 2"/>
          <p:cNvSpPr>
            <a:spLocks noGrp="1"/>
          </p:cNvSpPr>
          <p:nvPr>
            <p:ph idx="1"/>
          </p:nvPr>
        </p:nvSpPr>
        <p:spPr/>
        <p:txBody>
          <a:bodyPr>
            <a:normAutofit fontScale="87500" lnSpcReduction="20000"/>
          </a:bodyPr>
          <a:lstStyle/>
          <a:p>
            <a:r>
              <a:rPr lang="en-US"/>
              <a:t>Triggers use two special database objects, INSERTED and DELETED, to access rows affected by the database actions.  Within the scope of a trigger the INSERTED and DELETE objects have the same columns as the trigger’s table.</a:t>
            </a:r>
          </a:p>
          <a:p>
            <a:r>
              <a:rPr lang="en-US"/>
              <a:t>The INSERTED table contains all the new values; whereas, the DELETED table contains old values.  Here is how the tables are used:</a:t>
            </a:r>
          </a:p>
          <a:p>
            <a:pPr marL="0" indent="0">
              <a:buNone/>
            </a:pPr>
            <a:endParaRPr lang="en-US"/>
          </a:p>
          <a:p>
            <a:r>
              <a:rPr lang="en-US"/>
              <a:t>INSERT – Use the INSERTED table to determine which rows were added to the table.</a:t>
            </a:r>
          </a:p>
          <a:p>
            <a:r>
              <a:rPr lang="en-US"/>
              <a:t>DELETE – Use the DELETED table to see which rows were removed from the table.</a:t>
            </a:r>
          </a:p>
          <a:p>
            <a:r>
              <a:rPr lang="en-US"/>
              <a:t>UPDATE – Use the INSERTED table to inspect the new or updated values and the DELETED table to see the values prior to update.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Syntax Of triggers</a:t>
            </a:r>
          </a:p>
        </p:txBody>
      </p:sp>
      <p:pic>
        <p:nvPicPr>
          <p:cNvPr id="4" name="Content Placeholder 3"/>
          <p:cNvPicPr>
            <a:picLocks noGrp="1" noChangeAspect="1"/>
          </p:cNvPicPr>
          <p:nvPr>
            <p:ph idx="1"/>
          </p:nvPr>
        </p:nvPicPr>
        <p:blipFill>
          <a:blip r:embed="rId2"/>
          <a:stretch>
            <a:fillRect/>
          </a:stretch>
        </p:blipFill>
        <p:spPr>
          <a:xfrm>
            <a:off x="1839595" y="2148205"/>
            <a:ext cx="7199630" cy="37052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Types ofTriggers</a:t>
            </a:r>
          </a:p>
        </p:txBody>
      </p:sp>
      <p:sp>
        <p:nvSpPr>
          <p:cNvPr id="3" name="Content Placeholder 2"/>
          <p:cNvSpPr>
            <a:spLocks noGrp="1"/>
          </p:cNvSpPr>
          <p:nvPr>
            <p:ph idx="1"/>
          </p:nvPr>
        </p:nvSpPr>
        <p:spPr/>
        <p:txBody>
          <a:bodyPr>
            <a:normAutofit fontScale="97500" lnSpcReduction="10000"/>
          </a:bodyPr>
          <a:lstStyle/>
          <a:p>
            <a:r>
              <a:rPr lang="en-US" b="1"/>
              <a:t>Row Triggers and Statement Triggers</a:t>
            </a:r>
          </a:p>
          <a:p>
            <a:r>
              <a:rPr lang="en-US"/>
              <a:t>A row trigger is fired each time the table is affected by the triggering statement. For example, if an UPDATE statement updates multiple rows of a table, a row trigger is fired once for each row affected by the UPDATE statement. If a triggering statement affects no rows, a row trigger is not run.</a:t>
            </a:r>
          </a:p>
          <a:p>
            <a:r>
              <a:rPr lang="en-US"/>
              <a:t>A statement trigger is fired once on behalf of the triggering statement, regardless of the number of rows in the table that the triggering statement affects, even if no rows are affected. For example, if a DELETE statement deletes several rows from a table, a statement-level DELETE trigger is fired only once.</a:t>
            </a:r>
          </a:p>
          <a:p>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Types Of triggers</a:t>
            </a:r>
          </a:p>
        </p:txBody>
      </p:sp>
      <p:sp>
        <p:nvSpPr>
          <p:cNvPr id="3" name="Content Placeholder 2"/>
          <p:cNvSpPr>
            <a:spLocks noGrp="1"/>
          </p:cNvSpPr>
          <p:nvPr>
            <p:ph idx="1"/>
          </p:nvPr>
        </p:nvSpPr>
        <p:spPr/>
        <p:txBody>
          <a:bodyPr/>
          <a:lstStyle/>
          <a:p>
            <a:r>
              <a:rPr lang="en-US" b="1">
                <a:sym typeface="+mn-ea"/>
              </a:rPr>
              <a:t>Triggers on System Events and User Events</a:t>
            </a:r>
            <a:endParaRPr lang="en-US" b="1"/>
          </a:p>
          <a:p>
            <a:r>
              <a:rPr lang="en-US"/>
              <a:t>System events</a:t>
            </a:r>
          </a:p>
          <a:p>
            <a:pPr marL="0" indent="0">
              <a:buNone/>
            </a:pPr>
            <a:r>
              <a:rPr lang="en-US"/>
              <a:t>Database startup and shutdown</a:t>
            </a:r>
          </a:p>
          <a:p>
            <a:pPr marL="0" indent="0">
              <a:buNone/>
            </a:pPr>
            <a:r>
              <a:rPr lang="en-US"/>
              <a:t>Server error message events</a:t>
            </a:r>
          </a:p>
          <a:p>
            <a:r>
              <a:rPr lang="en-US"/>
              <a:t>User events</a:t>
            </a:r>
          </a:p>
          <a:p>
            <a:pPr marL="0" indent="0">
              <a:buNone/>
            </a:pPr>
            <a:r>
              <a:rPr lang="en-US"/>
              <a:t>User logon and logoff</a:t>
            </a:r>
          </a:p>
          <a:p>
            <a:pPr marL="0" indent="0">
              <a:buNone/>
            </a:pPr>
            <a:r>
              <a:rPr lang="en-US"/>
              <a:t>DDL statements (CREATE, ALTER, and DROP)</a:t>
            </a:r>
          </a:p>
          <a:p>
            <a:pPr marL="0" indent="0">
              <a:buNone/>
            </a:pPr>
            <a:r>
              <a:rPr lang="en-US"/>
              <a:t>DML statements (INSERT, DELETE, and UPDATE)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After Triggers</a:t>
            </a:r>
          </a:p>
        </p:txBody>
      </p:sp>
      <p:sp>
        <p:nvSpPr>
          <p:cNvPr id="3" name="Content Placeholder 2"/>
          <p:cNvSpPr>
            <a:spLocks noGrp="1"/>
          </p:cNvSpPr>
          <p:nvPr>
            <p:ph idx="1"/>
          </p:nvPr>
        </p:nvSpPr>
        <p:spPr/>
        <p:txBody>
          <a:bodyPr>
            <a:normAutofit fontScale="97500"/>
          </a:bodyPr>
          <a:lstStyle/>
          <a:p>
            <a:r>
              <a:rPr lang="en-US"/>
              <a:t>This trigger fires after SQL Server completes the execution of the action successfully that fired it.</a:t>
            </a:r>
          </a:p>
          <a:p>
            <a:r>
              <a:rPr lang="en-US"/>
              <a:t>Example :If you insert record/row in a table then the trigger associated with the insert event on this table will fire only after the row passes all the checks, such as primary key, rules, and constraints. If the record/row insertion fails, SQL Server will not fire the After Trigger.</a:t>
            </a:r>
          </a:p>
          <a:p>
            <a:r>
              <a:rPr lang="en-US"/>
              <a:t>After triggers are run after a DML action, such as an INSERT statement</a:t>
            </a:r>
          </a:p>
          <a:p>
            <a:r>
              <a:rPr lang="en-US"/>
              <a:t>You can’t cancel the database action using an AFTER trigger. This is because the action has already completed.</a:t>
            </a:r>
          </a:p>
          <a:p>
            <a:r>
              <a:rPr lang="en-US"/>
              <a:t>You can’t define AFTER triggers on views.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1874</Words>
  <Application>Microsoft Office PowerPoint</Application>
  <PresentationFormat>Widescreen</PresentationFormat>
  <Paragraphs>293</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-apple-system</vt:lpstr>
      <vt:lpstr>Arial</vt:lpstr>
      <vt:lpstr>Calibri</vt:lpstr>
      <vt:lpstr>Calibri Light</vt:lpstr>
      <vt:lpstr>Candara</vt:lpstr>
      <vt:lpstr>inherit</vt:lpstr>
      <vt:lpstr>Times New Roman</vt:lpstr>
      <vt:lpstr>var(--ff-mono)</vt:lpstr>
      <vt:lpstr>Wingdings</vt:lpstr>
      <vt:lpstr>Office Theme</vt:lpstr>
      <vt:lpstr>Stored Procedure with Triggers</vt:lpstr>
      <vt:lpstr>Triggers : </vt:lpstr>
      <vt:lpstr>Types of triggers</vt:lpstr>
      <vt:lpstr>Events</vt:lpstr>
      <vt:lpstr>Special Database Objects</vt:lpstr>
      <vt:lpstr>Syntax Of triggers</vt:lpstr>
      <vt:lpstr>Common Types ofTriggers</vt:lpstr>
      <vt:lpstr>Common Types Of triggers</vt:lpstr>
      <vt:lpstr>After Triggers</vt:lpstr>
      <vt:lpstr>After Triggers Example for insert</vt:lpstr>
      <vt:lpstr>After Triggers Example for insert</vt:lpstr>
      <vt:lpstr>After Triggers Example for insert</vt:lpstr>
      <vt:lpstr>After Triggers Example for insert</vt:lpstr>
      <vt:lpstr>After Triggers Example for insert</vt:lpstr>
      <vt:lpstr>After Triggers Example for insert</vt:lpstr>
      <vt:lpstr>After Triggers Example for update</vt:lpstr>
      <vt:lpstr>After Triggers Example for update</vt:lpstr>
      <vt:lpstr>After Triggers Example for update</vt:lpstr>
      <vt:lpstr>After Triggers Example for Delete</vt:lpstr>
      <vt:lpstr>After Triggers Example for Delete</vt:lpstr>
      <vt:lpstr>After Triggers Example for Delete</vt:lpstr>
      <vt:lpstr>Instead Of Triggers</vt:lpstr>
      <vt:lpstr>Instead Of Triggers</vt:lpstr>
      <vt:lpstr>Inserted &amp; Deleted Virtual tables:</vt:lpstr>
      <vt:lpstr>Uses of triggers</vt:lpstr>
      <vt:lpstr>Example Exercise</vt:lpstr>
      <vt:lpstr>Example Exercise</vt:lpstr>
      <vt:lpstr>Example Exercise</vt:lpstr>
      <vt:lpstr>Example Exercise</vt:lpstr>
      <vt:lpstr>ALL IN ONE TRIGGER</vt:lpstr>
      <vt:lpstr>ALL IN ONE TRIGGER</vt:lpstr>
      <vt:lpstr>ALL IN ONE TRIGGER</vt:lpstr>
      <vt:lpstr>REMEMBER:</vt:lpstr>
      <vt:lpstr>ALL IN ONE TRIGGER</vt:lpstr>
      <vt:lpstr>TRY TRIGGER</vt:lpstr>
      <vt:lpstr>FINAL OUTPUT</vt:lpstr>
      <vt:lpstr>tasks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Ammarah Khalid</dc:creator>
  <cp:lastModifiedBy>User</cp:lastModifiedBy>
  <cp:revision>123</cp:revision>
  <dcterms:created xsi:type="dcterms:W3CDTF">2015-05-09T12:33:00Z</dcterms:created>
  <dcterms:modified xsi:type="dcterms:W3CDTF">2023-05-24T03:57:46Z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